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6.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8.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9.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0.xml" ContentType="application/vnd.openxmlformats-officedocument.theme+xml"/>
  <Override PartName="/ppt/slideLayouts/slideLayout73.xml" ContentType="application/vnd.openxmlformats-officedocument.presentationml.slideLayout+xml"/>
  <Override PartName="/ppt/theme/theme11.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12.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3.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72" r:id="rId2"/>
    <p:sldMasterId id="2147483685" r:id="rId3"/>
    <p:sldMasterId id="2147483703" r:id="rId4"/>
    <p:sldMasterId id="2147483715" r:id="rId5"/>
    <p:sldMasterId id="2147483727" r:id="rId6"/>
    <p:sldMasterId id="2147483739" r:id="rId7"/>
    <p:sldMasterId id="2147483742" r:id="rId8"/>
    <p:sldMasterId id="2147483745" r:id="rId9"/>
    <p:sldMasterId id="2147483748" r:id="rId10"/>
    <p:sldMasterId id="2147483751" r:id="rId11"/>
    <p:sldMasterId id="2147483753" r:id="rId12"/>
    <p:sldMasterId id="2147483756" r:id="rId13"/>
    <p:sldMasterId id="2147483759" r:id="rId14"/>
  </p:sldMasterIdLst>
  <p:notesMasterIdLst>
    <p:notesMasterId r:id="rId69"/>
  </p:notesMasterIdLst>
  <p:sldIdLst>
    <p:sldId id="256" r:id="rId15"/>
    <p:sldId id="258" r:id="rId16"/>
    <p:sldId id="349" r:id="rId17"/>
    <p:sldId id="353" r:id="rId18"/>
    <p:sldId id="304" r:id="rId19"/>
    <p:sldId id="305" r:id="rId20"/>
    <p:sldId id="307" r:id="rId21"/>
    <p:sldId id="374" r:id="rId22"/>
    <p:sldId id="368" r:id="rId23"/>
    <p:sldId id="362" r:id="rId24"/>
    <p:sldId id="367" r:id="rId25"/>
    <p:sldId id="369" r:id="rId26"/>
    <p:sldId id="370" r:id="rId27"/>
    <p:sldId id="371" r:id="rId28"/>
    <p:sldId id="378" r:id="rId29"/>
    <p:sldId id="380" r:id="rId30"/>
    <p:sldId id="383" r:id="rId31"/>
    <p:sldId id="403" r:id="rId32"/>
    <p:sldId id="384" r:id="rId33"/>
    <p:sldId id="386" r:id="rId34"/>
    <p:sldId id="361" r:id="rId35"/>
    <p:sldId id="309" r:id="rId36"/>
    <p:sldId id="359" r:id="rId37"/>
    <p:sldId id="376" r:id="rId38"/>
    <p:sldId id="387" r:id="rId39"/>
    <p:sldId id="388" r:id="rId40"/>
    <p:sldId id="389" r:id="rId41"/>
    <p:sldId id="318" r:id="rId42"/>
    <p:sldId id="319" r:id="rId43"/>
    <p:sldId id="391" r:id="rId44"/>
    <p:sldId id="323" r:id="rId45"/>
    <p:sldId id="366" r:id="rId46"/>
    <p:sldId id="402" r:id="rId47"/>
    <p:sldId id="325" r:id="rId48"/>
    <p:sldId id="326" r:id="rId49"/>
    <p:sldId id="327" r:id="rId50"/>
    <p:sldId id="328" r:id="rId51"/>
    <p:sldId id="330" r:id="rId52"/>
    <p:sldId id="331" r:id="rId53"/>
    <p:sldId id="392" r:id="rId54"/>
    <p:sldId id="393" r:id="rId55"/>
    <p:sldId id="394" r:id="rId56"/>
    <p:sldId id="395" r:id="rId57"/>
    <p:sldId id="396" r:id="rId58"/>
    <p:sldId id="336" r:id="rId59"/>
    <p:sldId id="397" r:id="rId60"/>
    <p:sldId id="398" r:id="rId61"/>
    <p:sldId id="399" r:id="rId62"/>
    <p:sldId id="339" r:id="rId63"/>
    <p:sldId id="340" r:id="rId64"/>
    <p:sldId id="400" r:id="rId65"/>
    <p:sldId id="345" r:id="rId66"/>
    <p:sldId id="401" r:id="rId67"/>
    <p:sldId id="301" r:id="rId6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6" autoAdjust="0"/>
    <p:restoredTop sz="85486" autoAdjust="0"/>
  </p:normalViewPr>
  <p:slideViewPr>
    <p:cSldViewPr snapToGrid="0" snapToObjects="1">
      <p:cViewPr varScale="1">
        <p:scale>
          <a:sx n="80" d="100"/>
          <a:sy n="80" d="100"/>
        </p:scale>
        <p:origin x="1522"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slide" Target="slides/slide25.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slide" Target="slides/slide28.xml"/><Relationship Id="rId47" Type="http://schemas.openxmlformats.org/officeDocument/2006/relationships/slide" Target="slides/slide33.xml"/><Relationship Id="rId50" Type="http://schemas.openxmlformats.org/officeDocument/2006/relationships/slide" Target="slides/slide36.xml"/><Relationship Id="rId55" Type="http://schemas.openxmlformats.org/officeDocument/2006/relationships/slide" Target="slides/slide41.xml"/><Relationship Id="rId63" Type="http://schemas.openxmlformats.org/officeDocument/2006/relationships/slide" Target="slides/slide49.xml"/><Relationship Id="rId68" Type="http://schemas.openxmlformats.org/officeDocument/2006/relationships/slide" Target="slides/slide54.xml"/><Relationship Id="rId7" Type="http://schemas.openxmlformats.org/officeDocument/2006/relationships/slideMaster" Target="slideMasters/slideMaster7.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2.xml"/><Relationship Id="rId29" Type="http://schemas.openxmlformats.org/officeDocument/2006/relationships/slide" Target="slides/slide15.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slide" Target="slides/slide26.xml"/><Relationship Id="rId45" Type="http://schemas.openxmlformats.org/officeDocument/2006/relationships/slide" Target="slides/slide31.xml"/><Relationship Id="rId53" Type="http://schemas.openxmlformats.org/officeDocument/2006/relationships/slide" Target="slides/slide39.xml"/><Relationship Id="rId58" Type="http://schemas.openxmlformats.org/officeDocument/2006/relationships/slide" Target="slides/slide44.xml"/><Relationship Id="rId66" Type="http://schemas.openxmlformats.org/officeDocument/2006/relationships/slide" Target="slides/slide52.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49" Type="http://schemas.openxmlformats.org/officeDocument/2006/relationships/slide" Target="slides/slide35.xml"/><Relationship Id="rId57" Type="http://schemas.openxmlformats.org/officeDocument/2006/relationships/slide" Target="slides/slide43.xml"/><Relationship Id="rId61" Type="http://schemas.openxmlformats.org/officeDocument/2006/relationships/slide" Target="slides/slide47.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slide" Target="slides/slide30.xml"/><Relationship Id="rId52" Type="http://schemas.openxmlformats.org/officeDocument/2006/relationships/slide" Target="slides/slide38.xml"/><Relationship Id="rId60" Type="http://schemas.openxmlformats.org/officeDocument/2006/relationships/slide" Target="slides/slide46.xml"/><Relationship Id="rId65" Type="http://schemas.openxmlformats.org/officeDocument/2006/relationships/slide" Target="slides/slide51.xml"/><Relationship Id="rId73"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slide" Target="slides/slide29.xml"/><Relationship Id="rId48" Type="http://schemas.openxmlformats.org/officeDocument/2006/relationships/slide" Target="slides/slide34.xml"/><Relationship Id="rId56" Type="http://schemas.openxmlformats.org/officeDocument/2006/relationships/slide" Target="slides/slide42.xml"/><Relationship Id="rId64" Type="http://schemas.openxmlformats.org/officeDocument/2006/relationships/slide" Target="slides/slide50.xml"/><Relationship Id="rId69"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37.xml"/><Relationship Id="rId72"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 Id="rId46" Type="http://schemas.openxmlformats.org/officeDocument/2006/relationships/slide" Target="slides/slide32.xml"/><Relationship Id="rId59" Type="http://schemas.openxmlformats.org/officeDocument/2006/relationships/slide" Target="slides/slide45.xml"/><Relationship Id="rId67" Type="http://schemas.openxmlformats.org/officeDocument/2006/relationships/slide" Target="slides/slide53.xml"/><Relationship Id="rId20" Type="http://schemas.openxmlformats.org/officeDocument/2006/relationships/slide" Target="slides/slide6.xml"/><Relationship Id="rId41" Type="http://schemas.openxmlformats.org/officeDocument/2006/relationships/slide" Target="slides/slide27.xml"/><Relationship Id="rId54" Type="http://schemas.openxmlformats.org/officeDocument/2006/relationships/slide" Target="slides/slide40.xml"/><Relationship Id="rId62" Type="http://schemas.openxmlformats.org/officeDocument/2006/relationships/slide" Target="slides/slide48.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2BA70-0AB7-458A-808D-5E4F5348C48F}" type="datetimeFigureOut">
              <a:rPr lang="en-US" smtClean="0"/>
              <a:t>11/13/2015</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4CC758-A758-4760-967F-B5A1E028988B}" type="slidenum">
              <a:rPr lang="en-US" smtClean="0"/>
              <a:t>‹#›</a:t>
            </a:fld>
            <a:endParaRPr lang="en-US" dirty="0"/>
          </a:p>
        </p:txBody>
      </p:sp>
    </p:spTree>
    <p:extLst>
      <p:ext uri="{BB962C8B-B14F-4D97-AF65-F5344CB8AC3E}">
        <p14:creationId xmlns:p14="http://schemas.microsoft.com/office/powerpoint/2010/main" val="3744085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4CC758-A758-4760-967F-B5A1E028988B}" type="slidenum">
              <a:rPr lang="en-US" smtClean="0"/>
              <a:t>7</a:t>
            </a:fld>
            <a:endParaRPr lang="en-US" dirty="0"/>
          </a:p>
        </p:txBody>
      </p:sp>
    </p:spTree>
    <p:extLst>
      <p:ext uri="{BB962C8B-B14F-4D97-AF65-F5344CB8AC3E}">
        <p14:creationId xmlns:p14="http://schemas.microsoft.com/office/powerpoint/2010/main" val="3668041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F704C6-64EF-4E59-A432-55CA0BDB2273}" type="slidenum">
              <a:rPr lang="en-US" smtClean="0"/>
              <a:pPr>
                <a:defRPr/>
              </a:pPr>
              <a:t>36</a:t>
            </a:fld>
            <a:endParaRPr lang="en-US" dirty="0"/>
          </a:p>
        </p:txBody>
      </p:sp>
    </p:spTree>
    <p:extLst>
      <p:ext uri="{BB962C8B-B14F-4D97-AF65-F5344CB8AC3E}">
        <p14:creationId xmlns:p14="http://schemas.microsoft.com/office/powerpoint/2010/main" val="3580318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1F704C6-64EF-4E59-A432-55CA0BDB2273}" type="slidenum">
              <a:rPr lang="en-US" smtClean="0"/>
              <a:pPr>
                <a:defRPr/>
              </a:pPr>
              <a:t>37</a:t>
            </a:fld>
            <a:endParaRPr lang="en-US" dirty="0"/>
          </a:p>
        </p:txBody>
      </p:sp>
    </p:spTree>
    <p:extLst>
      <p:ext uri="{BB962C8B-B14F-4D97-AF65-F5344CB8AC3E}">
        <p14:creationId xmlns:p14="http://schemas.microsoft.com/office/powerpoint/2010/main" val="653048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391" y="1927535"/>
            <a:ext cx="4828745" cy="490749"/>
          </a:xfrm>
          <a:prstGeom prst="rect">
            <a:avLst/>
          </a:prstGeom>
        </p:spPr>
        <p:txBody>
          <a:bodyPr vert="horz" lIns="91440" tIns="45720" rIns="91440" bIns="45720" rtlCol="0" anchor="ctr">
            <a:normAutofit/>
          </a:bodyPr>
          <a:lstStyle/>
          <a:p>
            <a:r>
              <a:rPr lang="en-US" dirty="0" smtClean="0"/>
              <a:t>Click to edit Master title style</a:t>
            </a:r>
            <a:br>
              <a:rPr lang="en-US" dirty="0" smtClean="0"/>
            </a:br>
            <a:endParaRPr lang="en-US" dirty="0"/>
          </a:p>
        </p:txBody>
      </p:sp>
    </p:spTree>
    <p:extLst>
      <p:ext uri="{BB962C8B-B14F-4D97-AF65-F5344CB8AC3E}">
        <p14:creationId xmlns:p14="http://schemas.microsoft.com/office/powerpoint/2010/main" val="1429379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628650" y="6356350"/>
            <a:ext cx="2057400" cy="365125"/>
          </a:xfrm>
          <a:prstGeom prst="rect">
            <a:avLst/>
          </a:prstGeom>
        </p:spPr>
        <p:txBody>
          <a:bodyPr/>
          <a:lstStyle>
            <a:lvl1pPr>
              <a:defRPr/>
            </a:lvl1pPr>
          </a:lstStyle>
          <a:p>
            <a:pPr>
              <a:defRPr/>
            </a:pPr>
            <a:fld id="{76CB299A-03A7-4752-B2D1-E8FAA20357CC}" type="datetime1">
              <a:rPr lang="en-US"/>
              <a:pPr>
                <a:defRPr/>
              </a:pPr>
              <a:t>11/13/2015</a:t>
            </a:fld>
            <a:endParaRPr lang="en-US" dirty="0"/>
          </a:p>
        </p:txBody>
      </p:sp>
      <p:sp>
        <p:nvSpPr>
          <p:cNvPr id="4" name="Footer Placeholder 3"/>
          <p:cNvSpPr>
            <a:spLocks noGrp="1" noChangeArrowheads="1"/>
          </p:cNvSpPr>
          <p:nvPr>
            <p:ph type="ftr" sz="quarter" idx="11"/>
          </p:nvPr>
        </p:nvSpPr>
        <p:spPr>
          <a:xfrm>
            <a:off x="3028950" y="6356350"/>
            <a:ext cx="3086100" cy="365125"/>
          </a:xfrm>
          <a:prstGeom prst="rect">
            <a:avLst/>
          </a:prstGeom>
        </p:spPr>
        <p:txBody>
          <a:bodyPr/>
          <a:lstStyle>
            <a:lvl1pPr>
              <a:defRPr/>
            </a:lvl1pPr>
          </a:lstStyle>
          <a:p>
            <a:pPr>
              <a:defRPr/>
            </a:pPr>
            <a:endParaRPr lang="en-US" dirty="0"/>
          </a:p>
        </p:txBody>
      </p:sp>
      <p:sp>
        <p:nvSpPr>
          <p:cNvPr id="5" name="Slide Number Placeholder 4"/>
          <p:cNvSpPr>
            <a:spLocks noGrp="1" noChangeArrowheads="1"/>
          </p:cNvSpPr>
          <p:nvPr>
            <p:ph type="sldNum" sz="quarter" idx="12"/>
          </p:nvPr>
        </p:nvSpPr>
        <p:spPr>
          <a:xfrm>
            <a:off x="6457950" y="6356350"/>
            <a:ext cx="2057400" cy="365125"/>
          </a:xfrm>
          <a:prstGeom prst="rect">
            <a:avLst/>
          </a:prstGeom>
        </p:spPr>
        <p:txBody>
          <a:bodyPr/>
          <a:lstStyle>
            <a:lvl1pPr>
              <a:defRPr/>
            </a:lvl1pPr>
          </a:lstStyle>
          <a:p>
            <a:pPr>
              <a:defRPr/>
            </a:pPr>
            <a:fld id="{5CFB9DCA-EEC2-46B4-9C8F-78B8058418E9}" type="slidenum">
              <a:rPr lang="en-US" altLang="en-US"/>
              <a:pPr>
                <a:defRPr/>
              </a:pPr>
              <a:t>‹#›</a:t>
            </a:fld>
            <a:endParaRPr lang="en-US" altLang="en-US" dirty="0"/>
          </a:p>
        </p:txBody>
      </p:sp>
    </p:spTree>
    <p:extLst>
      <p:ext uri="{BB962C8B-B14F-4D97-AF65-F5344CB8AC3E}">
        <p14:creationId xmlns:p14="http://schemas.microsoft.com/office/powerpoint/2010/main" val="3943200235"/>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438400" y="228600"/>
            <a:ext cx="6400800" cy="12192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438400" y="16002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715000" y="16002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438400" y="39243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715000" y="39243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noChangeArrowheads="1"/>
          </p:cNvSpPr>
          <p:nvPr>
            <p:ph type="dt" sz="half" idx="10"/>
          </p:nvPr>
        </p:nvSpPr>
        <p:spPr>
          <a:xfrm>
            <a:off x="628650" y="6356350"/>
            <a:ext cx="2057400" cy="365125"/>
          </a:xfrm>
          <a:prstGeom prst="rect">
            <a:avLst/>
          </a:prstGeom>
        </p:spPr>
        <p:txBody>
          <a:bodyPr/>
          <a:lstStyle>
            <a:lvl1pPr>
              <a:defRPr/>
            </a:lvl1pPr>
          </a:lstStyle>
          <a:p>
            <a:pPr>
              <a:defRPr/>
            </a:pPr>
            <a:fld id="{7FE3F8BF-825C-4E3E-858E-2E3EDFA2214F}" type="datetime1">
              <a:rPr lang="en-US"/>
              <a:pPr>
                <a:defRPr/>
              </a:pPr>
              <a:t>11/13/2015</a:t>
            </a:fld>
            <a:endParaRPr lang="en-US" dirty="0"/>
          </a:p>
        </p:txBody>
      </p:sp>
      <p:sp>
        <p:nvSpPr>
          <p:cNvPr id="8" name="Footer Placeholder 7"/>
          <p:cNvSpPr>
            <a:spLocks noGrp="1" noChangeArrowheads="1"/>
          </p:cNvSpPr>
          <p:nvPr>
            <p:ph type="ftr" sz="quarter" idx="11"/>
          </p:nvPr>
        </p:nvSpPr>
        <p:spPr>
          <a:xfrm>
            <a:off x="3028950" y="6356350"/>
            <a:ext cx="3086100" cy="365125"/>
          </a:xfrm>
          <a:prstGeom prst="rect">
            <a:avLst/>
          </a:prstGeom>
        </p:spPr>
        <p:txBody>
          <a:bodyPr/>
          <a:lstStyle>
            <a:lvl1pPr>
              <a:defRPr/>
            </a:lvl1pPr>
          </a:lstStyle>
          <a:p>
            <a:pPr>
              <a:defRPr/>
            </a:pPr>
            <a:endParaRPr lang="en-US" dirty="0"/>
          </a:p>
        </p:txBody>
      </p:sp>
      <p:sp>
        <p:nvSpPr>
          <p:cNvPr id="9" name="Slide Number Placeholder 8"/>
          <p:cNvSpPr>
            <a:spLocks noGrp="1" noChangeArrowheads="1"/>
          </p:cNvSpPr>
          <p:nvPr>
            <p:ph type="sldNum" sz="quarter" idx="12"/>
          </p:nvPr>
        </p:nvSpPr>
        <p:spPr>
          <a:xfrm>
            <a:off x="6457950" y="6356350"/>
            <a:ext cx="2057400" cy="365125"/>
          </a:xfrm>
          <a:prstGeom prst="rect">
            <a:avLst/>
          </a:prstGeom>
        </p:spPr>
        <p:txBody>
          <a:bodyPr/>
          <a:lstStyle>
            <a:lvl1pPr>
              <a:defRPr/>
            </a:lvl1pPr>
          </a:lstStyle>
          <a:p>
            <a:pPr>
              <a:defRPr/>
            </a:pPr>
            <a:fld id="{3A1CBCAD-7D14-43B2-863F-CA4000DD49B5}" type="slidenum">
              <a:rPr lang="en-US" altLang="en-US"/>
              <a:pPr>
                <a:defRPr/>
              </a:pPr>
              <a:t>‹#›</a:t>
            </a:fld>
            <a:endParaRPr lang="en-US" altLang="en-US" dirty="0"/>
          </a:p>
        </p:txBody>
      </p:sp>
    </p:spTree>
    <p:extLst>
      <p:ext uri="{BB962C8B-B14F-4D97-AF65-F5344CB8AC3E}">
        <p14:creationId xmlns:p14="http://schemas.microsoft.com/office/powerpoint/2010/main" val="2471224266"/>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8978FED-7DFD-4702-869B-4C89E987C2F8}" type="datetimeFigureOut">
              <a:rPr lang="en-US" altLang="en-US"/>
              <a:pPr>
                <a:defRPr/>
              </a:pPr>
              <a:t>11/13/2015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B6C72B4-B63A-4B5F-A2CB-7041DD70CCDB}" type="slidenum">
              <a:rPr lang="en-US" altLang="en-US"/>
              <a:pPr>
                <a:defRPr/>
              </a:pPr>
              <a:t>‹#›</a:t>
            </a:fld>
            <a:endParaRPr lang="en-US" altLang="en-US" dirty="0"/>
          </a:p>
        </p:txBody>
      </p:sp>
    </p:spTree>
    <p:extLst>
      <p:ext uri="{BB962C8B-B14F-4D97-AF65-F5344CB8AC3E}">
        <p14:creationId xmlns:p14="http://schemas.microsoft.com/office/powerpoint/2010/main" val="11587854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816F783-5CDC-4679-98D0-8B35D5A0A284}" type="datetime1">
              <a:rPr lang="en-US" smtClean="0"/>
              <a:pPr>
                <a:defRPr/>
              </a:pPr>
              <a:t>11/13/2015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2A37DF5-C599-4E03-88D7-C5126B8E901D}" type="slidenum">
              <a:rPr lang="en-US" altLang="en-US" smtClean="0"/>
              <a:pPr>
                <a:defRPr/>
              </a:pPr>
              <a:t>‹#›</a:t>
            </a:fld>
            <a:endParaRPr lang="en-US" altLang="en-US" dirty="0"/>
          </a:p>
        </p:txBody>
      </p:sp>
    </p:spTree>
    <p:extLst>
      <p:ext uri="{BB962C8B-B14F-4D97-AF65-F5344CB8AC3E}">
        <p14:creationId xmlns:p14="http://schemas.microsoft.com/office/powerpoint/2010/main" val="11835069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8EAAA5A5-C305-45FD-887C-B37E4F173013}" type="datetimeFigureOut">
              <a:rPr lang="en-US" altLang="en-US"/>
              <a:pPr>
                <a:defRPr/>
              </a:pPr>
              <a:t>11/13/2015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59D8410E-BFF9-4B62-A18A-C88EF941BE58}" type="slidenum">
              <a:rPr lang="en-US" altLang="en-US"/>
              <a:pPr>
                <a:defRPr/>
              </a:pPr>
              <a:t>‹#›</a:t>
            </a:fld>
            <a:endParaRPr lang="en-US" altLang="en-US" dirty="0"/>
          </a:p>
        </p:txBody>
      </p:sp>
    </p:spTree>
    <p:extLst>
      <p:ext uri="{BB962C8B-B14F-4D97-AF65-F5344CB8AC3E}">
        <p14:creationId xmlns:p14="http://schemas.microsoft.com/office/powerpoint/2010/main" val="26856973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3DA88E7-38A0-467F-A1B0-D81CB10CDC66}" type="datetimeFigureOut">
              <a:rPr lang="en-US" altLang="en-US"/>
              <a:pPr>
                <a:defRPr/>
              </a:pPr>
              <a:t>11/13/2015</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5DF2A86-E845-46B7-8C2B-F11171739C26}" type="slidenum">
              <a:rPr lang="en-US" altLang="en-US"/>
              <a:pPr>
                <a:defRPr/>
              </a:pPr>
              <a:t>‹#›</a:t>
            </a:fld>
            <a:endParaRPr lang="en-US" altLang="en-US" dirty="0"/>
          </a:p>
        </p:txBody>
      </p:sp>
    </p:spTree>
    <p:extLst>
      <p:ext uri="{BB962C8B-B14F-4D97-AF65-F5344CB8AC3E}">
        <p14:creationId xmlns:p14="http://schemas.microsoft.com/office/powerpoint/2010/main" val="487374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13CC577-E260-4937-8FDC-021009E76608}" type="datetimeFigureOut">
              <a:rPr lang="en-US" altLang="en-US"/>
              <a:pPr>
                <a:defRPr/>
              </a:pPr>
              <a:t>11/13/2015</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10E8C41-AE12-43D3-8A27-7F06794F6468}" type="slidenum">
              <a:rPr lang="en-US" altLang="en-US"/>
              <a:pPr>
                <a:defRPr/>
              </a:pPr>
              <a:t>‹#›</a:t>
            </a:fld>
            <a:endParaRPr lang="en-US" altLang="en-US" dirty="0"/>
          </a:p>
        </p:txBody>
      </p:sp>
    </p:spTree>
    <p:extLst>
      <p:ext uri="{BB962C8B-B14F-4D97-AF65-F5344CB8AC3E}">
        <p14:creationId xmlns:p14="http://schemas.microsoft.com/office/powerpoint/2010/main" val="33440814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CEE371C-8DCE-4788-8045-C9BA129457AC}" type="datetimeFigureOut">
              <a:rPr lang="en-US" altLang="en-US"/>
              <a:pPr>
                <a:defRPr/>
              </a:pPr>
              <a:t>11/13/2015</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29046EBD-C3CA-41C8-8491-787173DDCF01}" type="slidenum">
              <a:rPr lang="en-US" altLang="en-US"/>
              <a:pPr>
                <a:defRPr/>
              </a:pPr>
              <a:t>‹#›</a:t>
            </a:fld>
            <a:endParaRPr lang="en-US" altLang="en-US" dirty="0"/>
          </a:p>
        </p:txBody>
      </p:sp>
    </p:spTree>
    <p:extLst>
      <p:ext uri="{BB962C8B-B14F-4D97-AF65-F5344CB8AC3E}">
        <p14:creationId xmlns:p14="http://schemas.microsoft.com/office/powerpoint/2010/main" val="629407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816F783-5CDC-4679-98D0-8B35D5A0A284}" type="datetime1">
              <a:rPr lang="en-US" smtClean="0"/>
              <a:pPr>
                <a:defRPr/>
              </a:pPr>
              <a:t>11/13/2015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B2B3827-973F-4E86-A4EF-F77F64503299}" type="slidenum">
              <a:rPr lang="en-US" altLang="en-US" smtClean="0"/>
              <a:pPr>
                <a:defRPr/>
              </a:pPr>
              <a:t>‹#›</a:t>
            </a:fld>
            <a:endParaRPr lang="en-US" altLang="en-US" dirty="0"/>
          </a:p>
        </p:txBody>
      </p:sp>
    </p:spTree>
    <p:extLst>
      <p:ext uri="{BB962C8B-B14F-4D97-AF65-F5344CB8AC3E}">
        <p14:creationId xmlns:p14="http://schemas.microsoft.com/office/powerpoint/2010/main" val="11410274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A569DF2-A51D-4722-BC16-6E70CCB14811}" type="datetimeFigureOut">
              <a:rPr lang="en-US" altLang="en-US"/>
              <a:pPr>
                <a:defRPr/>
              </a:pPr>
              <a:t>11/13/2015</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70B0086-A285-48AC-9726-5E3ED77FAD18}" type="slidenum">
              <a:rPr lang="en-US" altLang="en-US"/>
              <a:pPr>
                <a:defRPr/>
              </a:pPr>
              <a:t>‹#›</a:t>
            </a:fld>
            <a:endParaRPr lang="en-US" altLang="en-US" dirty="0"/>
          </a:p>
        </p:txBody>
      </p:sp>
    </p:spTree>
    <p:extLst>
      <p:ext uri="{BB962C8B-B14F-4D97-AF65-F5344CB8AC3E}">
        <p14:creationId xmlns:p14="http://schemas.microsoft.com/office/powerpoint/2010/main" val="16303718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1F497D"/>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1F497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9284639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FC2E738-2F4E-4F02-9E25-B64269E77F06}" type="datetimeFigureOut">
              <a:rPr lang="en-US" altLang="en-US"/>
              <a:pPr>
                <a:defRPr/>
              </a:pPr>
              <a:t>11/13/2015</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E4B6903A-E6E1-489C-A82C-BFB248F31382}" type="slidenum">
              <a:rPr lang="en-US" altLang="en-US"/>
              <a:pPr>
                <a:defRPr/>
              </a:pPr>
              <a:t>‹#›</a:t>
            </a:fld>
            <a:endParaRPr lang="en-US" altLang="en-US" dirty="0"/>
          </a:p>
        </p:txBody>
      </p:sp>
    </p:spTree>
    <p:extLst>
      <p:ext uri="{BB962C8B-B14F-4D97-AF65-F5344CB8AC3E}">
        <p14:creationId xmlns:p14="http://schemas.microsoft.com/office/powerpoint/2010/main" val="2712387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7F57AE1-08C9-4D3A-9D8F-42A4491188A7}" type="datetimeFigureOut">
              <a:rPr lang="en-US" altLang="en-US"/>
              <a:pPr>
                <a:defRPr/>
              </a:pPr>
              <a:t>11/13/2015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53A040D-D52A-47AD-B774-D72E9E7C8493}" type="slidenum">
              <a:rPr lang="en-US" altLang="en-US"/>
              <a:pPr>
                <a:defRPr/>
              </a:pPr>
              <a:t>‹#›</a:t>
            </a:fld>
            <a:endParaRPr lang="en-US" altLang="en-US" dirty="0"/>
          </a:p>
        </p:txBody>
      </p:sp>
    </p:spTree>
    <p:extLst>
      <p:ext uri="{BB962C8B-B14F-4D97-AF65-F5344CB8AC3E}">
        <p14:creationId xmlns:p14="http://schemas.microsoft.com/office/powerpoint/2010/main" val="35929109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832C73-9C16-4625-8F49-00C48F8D3F5C}" type="datetimeFigureOut">
              <a:rPr lang="en-US" altLang="en-US"/>
              <a:pPr>
                <a:defRPr/>
              </a:pPr>
              <a:t>11/13/2015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76CB0BA-E751-4E31-9304-790BC344C149}" type="slidenum">
              <a:rPr lang="en-US" altLang="en-US"/>
              <a:pPr>
                <a:defRPr/>
              </a:pPr>
              <a:t>‹#›</a:t>
            </a:fld>
            <a:endParaRPr lang="en-US" altLang="en-US" dirty="0"/>
          </a:p>
        </p:txBody>
      </p:sp>
    </p:spTree>
    <p:extLst>
      <p:ext uri="{BB962C8B-B14F-4D97-AF65-F5344CB8AC3E}">
        <p14:creationId xmlns:p14="http://schemas.microsoft.com/office/powerpoint/2010/main" val="6147534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400800" cy="12192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438400" y="1600200"/>
            <a:ext cx="3124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715000" y="16002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715000" y="39243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noChangeArrowheads="1"/>
          </p:cNvSpPr>
          <p:nvPr>
            <p:ph type="dt" sz="half" idx="10"/>
          </p:nvPr>
        </p:nvSpPr>
        <p:spPr>
          <a:xfrm>
            <a:off x="628650" y="6356350"/>
            <a:ext cx="2057400" cy="365125"/>
          </a:xfrm>
          <a:prstGeom prst="rect">
            <a:avLst/>
          </a:prstGeom>
        </p:spPr>
        <p:txBody>
          <a:bodyPr/>
          <a:lstStyle>
            <a:lvl1pPr>
              <a:defRPr/>
            </a:lvl1pPr>
          </a:lstStyle>
          <a:p>
            <a:pPr>
              <a:defRPr/>
            </a:pPr>
            <a:fld id="{D0A6491D-592D-444B-AFB8-6C36E6C45607}" type="datetime1">
              <a:rPr lang="en-US"/>
              <a:pPr>
                <a:defRPr/>
              </a:pPr>
              <a:t>11/13/2015</a:t>
            </a:fld>
            <a:endParaRPr lang="en-US" dirty="0"/>
          </a:p>
        </p:txBody>
      </p:sp>
      <p:sp>
        <p:nvSpPr>
          <p:cNvPr id="7" name="Footer Placeholder 6"/>
          <p:cNvSpPr>
            <a:spLocks noGrp="1" noChangeArrowheads="1"/>
          </p:cNvSpPr>
          <p:nvPr>
            <p:ph type="ftr" sz="quarter" idx="11"/>
          </p:nvPr>
        </p:nvSpPr>
        <p:spPr>
          <a:xfrm>
            <a:off x="3028950" y="6356350"/>
            <a:ext cx="3086100" cy="365125"/>
          </a:xfrm>
          <a:prstGeom prst="rect">
            <a:avLst/>
          </a:prstGeom>
        </p:spPr>
        <p:txBody>
          <a:bodyPr/>
          <a:lstStyle>
            <a:lvl1pPr>
              <a:defRPr/>
            </a:lvl1pPr>
          </a:lstStyle>
          <a:p>
            <a:pPr>
              <a:defRPr/>
            </a:pPr>
            <a:endParaRPr lang="en-US" dirty="0"/>
          </a:p>
        </p:txBody>
      </p:sp>
      <p:sp>
        <p:nvSpPr>
          <p:cNvPr id="8" name="Slide Number Placeholder 7"/>
          <p:cNvSpPr>
            <a:spLocks noGrp="1" noChangeArrowheads="1"/>
          </p:cNvSpPr>
          <p:nvPr>
            <p:ph type="sldNum" sz="quarter" idx="12"/>
          </p:nvPr>
        </p:nvSpPr>
        <p:spPr>
          <a:xfrm>
            <a:off x="6457950" y="6356350"/>
            <a:ext cx="2057400" cy="365125"/>
          </a:xfrm>
          <a:prstGeom prst="rect">
            <a:avLst/>
          </a:prstGeom>
        </p:spPr>
        <p:txBody>
          <a:bodyPr/>
          <a:lstStyle>
            <a:lvl1pPr>
              <a:defRPr/>
            </a:lvl1pPr>
          </a:lstStyle>
          <a:p>
            <a:pPr>
              <a:defRPr/>
            </a:pPr>
            <a:fld id="{848E2C60-BE7D-4F1C-A1A5-6B0EEABBF034}" type="slidenum">
              <a:rPr lang="en-US" altLang="en-US"/>
              <a:pPr>
                <a:defRPr/>
              </a:pPr>
              <a:t>‹#›</a:t>
            </a:fld>
            <a:endParaRPr lang="en-US" altLang="en-US" dirty="0"/>
          </a:p>
        </p:txBody>
      </p:sp>
    </p:spTree>
    <p:extLst>
      <p:ext uri="{BB962C8B-B14F-4D97-AF65-F5344CB8AC3E}">
        <p14:creationId xmlns:p14="http://schemas.microsoft.com/office/powerpoint/2010/main" val="800418500"/>
      </p:ext>
    </p:extLst>
  </p:cSld>
  <p:clrMapOvr>
    <a:masterClrMapping/>
  </p:clrMapOvr>
  <p:transition spd="slow"/>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400800" cy="12192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438400" y="16002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715000" y="16002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2438400" y="3924300"/>
            <a:ext cx="64008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noChangeArrowheads="1"/>
          </p:cNvSpPr>
          <p:nvPr>
            <p:ph type="dt" sz="half" idx="10"/>
          </p:nvPr>
        </p:nvSpPr>
        <p:spPr>
          <a:xfrm>
            <a:off x="628650" y="6356350"/>
            <a:ext cx="2057400" cy="365125"/>
          </a:xfrm>
          <a:prstGeom prst="rect">
            <a:avLst/>
          </a:prstGeom>
        </p:spPr>
        <p:txBody>
          <a:bodyPr/>
          <a:lstStyle>
            <a:lvl1pPr>
              <a:defRPr/>
            </a:lvl1pPr>
          </a:lstStyle>
          <a:p>
            <a:pPr>
              <a:defRPr/>
            </a:pPr>
            <a:fld id="{97624433-294D-4F9A-B8EE-02440E79F603}" type="datetime1">
              <a:rPr lang="en-US"/>
              <a:pPr>
                <a:defRPr/>
              </a:pPr>
              <a:t>11/13/2015</a:t>
            </a:fld>
            <a:endParaRPr lang="en-US" dirty="0"/>
          </a:p>
        </p:txBody>
      </p:sp>
      <p:sp>
        <p:nvSpPr>
          <p:cNvPr id="7" name="Footer Placeholder 6"/>
          <p:cNvSpPr>
            <a:spLocks noGrp="1" noChangeArrowheads="1"/>
          </p:cNvSpPr>
          <p:nvPr>
            <p:ph type="ftr" sz="quarter" idx="11"/>
          </p:nvPr>
        </p:nvSpPr>
        <p:spPr>
          <a:xfrm>
            <a:off x="3028950" y="6356350"/>
            <a:ext cx="3086100" cy="365125"/>
          </a:xfrm>
          <a:prstGeom prst="rect">
            <a:avLst/>
          </a:prstGeom>
        </p:spPr>
        <p:txBody>
          <a:bodyPr/>
          <a:lstStyle>
            <a:lvl1pPr>
              <a:defRPr/>
            </a:lvl1pPr>
          </a:lstStyle>
          <a:p>
            <a:pPr>
              <a:defRPr/>
            </a:pPr>
            <a:endParaRPr lang="en-US" dirty="0"/>
          </a:p>
        </p:txBody>
      </p:sp>
      <p:sp>
        <p:nvSpPr>
          <p:cNvPr id="8" name="Slide Number Placeholder 7"/>
          <p:cNvSpPr>
            <a:spLocks noGrp="1" noChangeArrowheads="1"/>
          </p:cNvSpPr>
          <p:nvPr>
            <p:ph type="sldNum" sz="quarter" idx="12"/>
          </p:nvPr>
        </p:nvSpPr>
        <p:spPr>
          <a:xfrm>
            <a:off x="6457950" y="6356350"/>
            <a:ext cx="2057400" cy="365125"/>
          </a:xfrm>
          <a:prstGeom prst="rect">
            <a:avLst/>
          </a:prstGeom>
        </p:spPr>
        <p:txBody>
          <a:bodyPr/>
          <a:lstStyle>
            <a:lvl1pPr>
              <a:defRPr/>
            </a:lvl1pPr>
          </a:lstStyle>
          <a:p>
            <a:pPr>
              <a:defRPr/>
            </a:pPr>
            <a:fld id="{1449C6B7-17B1-4B09-A6E0-6097DC5B7F8C}" type="slidenum">
              <a:rPr lang="en-US" altLang="en-US"/>
              <a:pPr>
                <a:defRPr/>
              </a:pPr>
              <a:t>‹#›</a:t>
            </a:fld>
            <a:endParaRPr lang="en-US" altLang="en-US" dirty="0"/>
          </a:p>
        </p:txBody>
      </p:sp>
    </p:spTree>
    <p:extLst>
      <p:ext uri="{BB962C8B-B14F-4D97-AF65-F5344CB8AC3E}">
        <p14:creationId xmlns:p14="http://schemas.microsoft.com/office/powerpoint/2010/main" val="161965722"/>
      </p:ext>
    </p:extLst>
  </p:cSld>
  <p:clrMapOvr>
    <a:masterClrMapping/>
  </p:clrMapOvr>
  <p:transition spd="slow"/>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400800" cy="12192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438400" y="1600200"/>
            <a:ext cx="3124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15000" y="1600200"/>
            <a:ext cx="3124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28650" y="6356350"/>
            <a:ext cx="2057400" cy="365125"/>
          </a:xfrm>
          <a:prstGeom prst="rect">
            <a:avLst/>
          </a:prstGeom>
        </p:spPr>
        <p:txBody>
          <a:bodyPr/>
          <a:lstStyle>
            <a:lvl1pPr>
              <a:defRPr/>
            </a:lvl1pPr>
          </a:lstStyle>
          <a:p>
            <a:pPr>
              <a:defRPr/>
            </a:pPr>
            <a:fld id="{B1C156CE-3E74-43AA-8260-8BE058C0C927}" type="datetime1">
              <a:rPr lang="en-US"/>
              <a:pPr>
                <a:defRPr/>
              </a:pPr>
              <a:t>11/13/2015</a:t>
            </a:fld>
            <a:endParaRPr lang="en-US" dirty="0"/>
          </a:p>
        </p:txBody>
      </p:sp>
      <p:sp>
        <p:nvSpPr>
          <p:cNvPr id="6" name="Footer Placeholder 5"/>
          <p:cNvSpPr>
            <a:spLocks noGrp="1" noChangeArrowheads="1"/>
          </p:cNvSpPr>
          <p:nvPr>
            <p:ph type="ftr" sz="quarter" idx="11"/>
          </p:nvPr>
        </p:nvSpPr>
        <p:spPr>
          <a:xfrm>
            <a:off x="3028950" y="6356350"/>
            <a:ext cx="3086100" cy="365125"/>
          </a:xfrm>
          <a:prstGeom prst="rect">
            <a:avLst/>
          </a:prstGeom>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6457950" y="6356350"/>
            <a:ext cx="2057400" cy="365125"/>
          </a:xfrm>
          <a:prstGeom prst="rect">
            <a:avLst/>
          </a:prstGeom>
        </p:spPr>
        <p:txBody>
          <a:bodyPr/>
          <a:lstStyle>
            <a:lvl1pPr>
              <a:defRPr/>
            </a:lvl1pPr>
          </a:lstStyle>
          <a:p>
            <a:pPr>
              <a:defRPr/>
            </a:pPr>
            <a:fld id="{1A1F625D-E294-46E3-8399-BA760A12C126}" type="slidenum">
              <a:rPr lang="en-US" altLang="en-US"/>
              <a:pPr>
                <a:defRPr/>
              </a:pPr>
              <a:t>‹#›</a:t>
            </a:fld>
            <a:endParaRPr lang="en-US" altLang="en-US" dirty="0"/>
          </a:p>
        </p:txBody>
      </p:sp>
    </p:spTree>
    <p:extLst>
      <p:ext uri="{BB962C8B-B14F-4D97-AF65-F5344CB8AC3E}">
        <p14:creationId xmlns:p14="http://schemas.microsoft.com/office/powerpoint/2010/main" val="1029149174"/>
      </p:ext>
    </p:extLst>
  </p:cSld>
  <p:clrMapOvr>
    <a:masterClrMapping/>
  </p:clrMapOvr>
  <p:transition spd="slow"/>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400800" cy="1219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438400" y="1600200"/>
            <a:ext cx="3124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715000" y="16002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715000" y="39243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noChangeArrowheads="1"/>
          </p:cNvSpPr>
          <p:nvPr>
            <p:ph type="dt" sz="half" idx="10"/>
          </p:nvPr>
        </p:nvSpPr>
        <p:spPr>
          <a:xfrm>
            <a:off x="628650" y="6356350"/>
            <a:ext cx="2057400" cy="365125"/>
          </a:xfrm>
          <a:prstGeom prst="rect">
            <a:avLst/>
          </a:prstGeom>
        </p:spPr>
        <p:txBody>
          <a:bodyPr/>
          <a:lstStyle>
            <a:lvl1pPr>
              <a:defRPr/>
            </a:lvl1pPr>
          </a:lstStyle>
          <a:p>
            <a:pPr>
              <a:defRPr/>
            </a:pPr>
            <a:fld id="{7C5C2F23-1FF8-455B-807D-0D13071B3D22}" type="datetime1">
              <a:rPr lang="en-US"/>
              <a:pPr>
                <a:defRPr/>
              </a:pPr>
              <a:t>11/13/2015</a:t>
            </a:fld>
            <a:endParaRPr lang="en-US" dirty="0"/>
          </a:p>
        </p:txBody>
      </p:sp>
      <p:sp>
        <p:nvSpPr>
          <p:cNvPr id="7" name="Footer Placeholder 6"/>
          <p:cNvSpPr>
            <a:spLocks noGrp="1" noChangeArrowheads="1"/>
          </p:cNvSpPr>
          <p:nvPr>
            <p:ph type="ftr" sz="quarter" idx="11"/>
          </p:nvPr>
        </p:nvSpPr>
        <p:spPr>
          <a:xfrm>
            <a:off x="3028950" y="6356350"/>
            <a:ext cx="3086100" cy="365125"/>
          </a:xfrm>
          <a:prstGeom prst="rect">
            <a:avLst/>
          </a:prstGeom>
        </p:spPr>
        <p:txBody>
          <a:bodyPr/>
          <a:lstStyle>
            <a:lvl1pPr>
              <a:defRPr/>
            </a:lvl1pPr>
          </a:lstStyle>
          <a:p>
            <a:pPr>
              <a:defRPr/>
            </a:pPr>
            <a:endParaRPr lang="en-US" dirty="0"/>
          </a:p>
        </p:txBody>
      </p:sp>
      <p:sp>
        <p:nvSpPr>
          <p:cNvPr id="8" name="Slide Number Placeholder 7"/>
          <p:cNvSpPr>
            <a:spLocks noGrp="1" noChangeArrowheads="1"/>
          </p:cNvSpPr>
          <p:nvPr>
            <p:ph type="sldNum" sz="quarter" idx="12"/>
          </p:nvPr>
        </p:nvSpPr>
        <p:spPr>
          <a:xfrm>
            <a:off x="6457950" y="6356350"/>
            <a:ext cx="2057400" cy="365125"/>
          </a:xfrm>
          <a:prstGeom prst="rect">
            <a:avLst/>
          </a:prstGeom>
        </p:spPr>
        <p:txBody>
          <a:bodyPr/>
          <a:lstStyle>
            <a:lvl1pPr>
              <a:defRPr/>
            </a:lvl1pPr>
          </a:lstStyle>
          <a:p>
            <a:pPr>
              <a:defRPr/>
            </a:pPr>
            <a:fld id="{1F896D1D-C8C9-438A-83E2-095D552D02E5}" type="slidenum">
              <a:rPr lang="en-US" altLang="en-US"/>
              <a:pPr>
                <a:defRPr/>
              </a:pPr>
              <a:t>‹#›</a:t>
            </a:fld>
            <a:endParaRPr lang="en-US" altLang="en-US" dirty="0"/>
          </a:p>
        </p:txBody>
      </p:sp>
    </p:spTree>
    <p:extLst>
      <p:ext uri="{BB962C8B-B14F-4D97-AF65-F5344CB8AC3E}">
        <p14:creationId xmlns:p14="http://schemas.microsoft.com/office/powerpoint/2010/main" val="2853336334"/>
      </p:ext>
    </p:extLst>
  </p:cSld>
  <p:clrMapOvr>
    <a:masterClrMapping/>
  </p:clrMapOvr>
  <p:transition spd="slow"/>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Date Placeholder 2"/>
          <p:cNvSpPr>
            <a:spLocks noGrp="1" noChangeArrowheads="1"/>
          </p:cNvSpPr>
          <p:nvPr>
            <p:ph type="dt" sz="half" idx="10"/>
          </p:nvPr>
        </p:nvSpPr>
        <p:spPr>
          <a:xfrm>
            <a:off x="628650" y="6356350"/>
            <a:ext cx="2057400" cy="365125"/>
          </a:xfrm>
          <a:prstGeom prst="rect">
            <a:avLst/>
          </a:prstGeom>
        </p:spPr>
        <p:txBody>
          <a:bodyPr/>
          <a:lstStyle>
            <a:lvl1pPr>
              <a:defRPr/>
            </a:lvl1pPr>
          </a:lstStyle>
          <a:p>
            <a:pPr>
              <a:defRPr/>
            </a:pPr>
            <a:fld id="{76CB299A-03A7-4752-B2D1-E8FAA20357CC}" type="datetime1">
              <a:rPr lang="en-US"/>
              <a:pPr>
                <a:defRPr/>
              </a:pPr>
              <a:t>11/13/2015</a:t>
            </a:fld>
            <a:endParaRPr lang="en-US" dirty="0"/>
          </a:p>
        </p:txBody>
      </p:sp>
      <p:sp>
        <p:nvSpPr>
          <p:cNvPr id="4" name="Footer Placeholder 3"/>
          <p:cNvSpPr>
            <a:spLocks noGrp="1" noChangeArrowheads="1"/>
          </p:cNvSpPr>
          <p:nvPr>
            <p:ph type="ftr" sz="quarter" idx="11"/>
          </p:nvPr>
        </p:nvSpPr>
        <p:spPr>
          <a:xfrm>
            <a:off x="3028950" y="6356350"/>
            <a:ext cx="3086100" cy="365125"/>
          </a:xfrm>
          <a:prstGeom prst="rect">
            <a:avLst/>
          </a:prstGeom>
        </p:spPr>
        <p:txBody>
          <a:bodyPr/>
          <a:lstStyle>
            <a:lvl1pPr>
              <a:defRPr/>
            </a:lvl1pPr>
          </a:lstStyle>
          <a:p>
            <a:pPr>
              <a:defRPr/>
            </a:pPr>
            <a:endParaRPr lang="en-US" dirty="0"/>
          </a:p>
        </p:txBody>
      </p:sp>
      <p:sp>
        <p:nvSpPr>
          <p:cNvPr id="5" name="Slide Number Placeholder 4"/>
          <p:cNvSpPr>
            <a:spLocks noGrp="1" noChangeArrowheads="1"/>
          </p:cNvSpPr>
          <p:nvPr>
            <p:ph type="sldNum" sz="quarter" idx="12"/>
          </p:nvPr>
        </p:nvSpPr>
        <p:spPr>
          <a:xfrm>
            <a:off x="6457950" y="6356350"/>
            <a:ext cx="2057400" cy="365125"/>
          </a:xfrm>
          <a:prstGeom prst="rect">
            <a:avLst/>
          </a:prstGeom>
        </p:spPr>
        <p:txBody>
          <a:bodyPr/>
          <a:lstStyle>
            <a:lvl1pPr>
              <a:defRPr/>
            </a:lvl1pPr>
          </a:lstStyle>
          <a:p>
            <a:pPr>
              <a:defRPr/>
            </a:pPr>
            <a:fld id="{5CFB9DCA-EEC2-46B4-9C8F-78B8058418E9}" type="slidenum">
              <a:rPr lang="en-US" altLang="en-US"/>
              <a:pPr>
                <a:defRPr/>
              </a:pPr>
              <a:t>‹#›</a:t>
            </a:fld>
            <a:endParaRPr lang="en-US" altLang="en-US" dirty="0"/>
          </a:p>
        </p:txBody>
      </p:sp>
    </p:spTree>
    <p:extLst>
      <p:ext uri="{BB962C8B-B14F-4D97-AF65-F5344CB8AC3E}">
        <p14:creationId xmlns:p14="http://schemas.microsoft.com/office/powerpoint/2010/main" val="2497871539"/>
      </p:ext>
    </p:extLst>
  </p:cSld>
  <p:clrMapOvr>
    <a:masterClrMapping/>
  </p:clrMapOvr>
  <p:transition spd="slow"/>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2438400" y="228600"/>
            <a:ext cx="6400800" cy="12192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438400" y="16002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715000" y="16002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438400" y="39243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715000" y="39243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noChangeArrowheads="1"/>
          </p:cNvSpPr>
          <p:nvPr>
            <p:ph type="dt" sz="half" idx="10"/>
          </p:nvPr>
        </p:nvSpPr>
        <p:spPr>
          <a:xfrm>
            <a:off x="628650" y="6356350"/>
            <a:ext cx="2057400" cy="365125"/>
          </a:xfrm>
          <a:prstGeom prst="rect">
            <a:avLst/>
          </a:prstGeom>
        </p:spPr>
        <p:txBody>
          <a:bodyPr/>
          <a:lstStyle>
            <a:lvl1pPr>
              <a:defRPr/>
            </a:lvl1pPr>
          </a:lstStyle>
          <a:p>
            <a:pPr>
              <a:defRPr/>
            </a:pPr>
            <a:fld id="{7FE3F8BF-825C-4E3E-858E-2E3EDFA2214F}" type="datetime1">
              <a:rPr lang="en-US"/>
              <a:pPr>
                <a:defRPr/>
              </a:pPr>
              <a:t>11/13/2015</a:t>
            </a:fld>
            <a:endParaRPr lang="en-US" dirty="0"/>
          </a:p>
        </p:txBody>
      </p:sp>
      <p:sp>
        <p:nvSpPr>
          <p:cNvPr id="8" name="Footer Placeholder 7"/>
          <p:cNvSpPr>
            <a:spLocks noGrp="1" noChangeArrowheads="1"/>
          </p:cNvSpPr>
          <p:nvPr>
            <p:ph type="ftr" sz="quarter" idx="11"/>
          </p:nvPr>
        </p:nvSpPr>
        <p:spPr>
          <a:xfrm>
            <a:off x="3028950" y="6356350"/>
            <a:ext cx="3086100" cy="365125"/>
          </a:xfrm>
          <a:prstGeom prst="rect">
            <a:avLst/>
          </a:prstGeom>
        </p:spPr>
        <p:txBody>
          <a:bodyPr/>
          <a:lstStyle>
            <a:lvl1pPr>
              <a:defRPr/>
            </a:lvl1pPr>
          </a:lstStyle>
          <a:p>
            <a:pPr>
              <a:defRPr/>
            </a:pPr>
            <a:endParaRPr lang="en-US" dirty="0"/>
          </a:p>
        </p:txBody>
      </p:sp>
      <p:sp>
        <p:nvSpPr>
          <p:cNvPr id="9" name="Slide Number Placeholder 8"/>
          <p:cNvSpPr>
            <a:spLocks noGrp="1" noChangeArrowheads="1"/>
          </p:cNvSpPr>
          <p:nvPr>
            <p:ph type="sldNum" sz="quarter" idx="12"/>
          </p:nvPr>
        </p:nvSpPr>
        <p:spPr>
          <a:xfrm>
            <a:off x="6457950" y="6356350"/>
            <a:ext cx="2057400" cy="365125"/>
          </a:xfrm>
          <a:prstGeom prst="rect">
            <a:avLst/>
          </a:prstGeom>
        </p:spPr>
        <p:txBody>
          <a:bodyPr/>
          <a:lstStyle>
            <a:lvl1pPr>
              <a:defRPr/>
            </a:lvl1pPr>
          </a:lstStyle>
          <a:p>
            <a:pPr>
              <a:defRPr/>
            </a:pPr>
            <a:fld id="{3A1CBCAD-7D14-43B2-863F-CA4000DD49B5}" type="slidenum">
              <a:rPr lang="en-US" altLang="en-US"/>
              <a:pPr>
                <a:defRPr/>
              </a:pPr>
              <a:t>‹#›</a:t>
            </a:fld>
            <a:endParaRPr lang="en-US" altLang="en-US" dirty="0"/>
          </a:p>
        </p:txBody>
      </p:sp>
    </p:spTree>
    <p:extLst>
      <p:ext uri="{BB962C8B-B14F-4D97-AF65-F5344CB8AC3E}">
        <p14:creationId xmlns:p14="http://schemas.microsoft.com/office/powerpoint/2010/main" val="817765554"/>
      </p:ext>
    </p:extLst>
  </p:cSld>
  <p:clrMapOvr>
    <a:masterClrMapping/>
  </p:clrMapOvr>
  <p:transition spd="slow"/>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AE38775-2648-46C4-ABDD-DE7FBA52C29B}" type="datetimeFigureOut">
              <a:rPr lang="en-US" altLang="en-US"/>
              <a:pPr>
                <a:defRPr/>
              </a:pPr>
              <a:t>11/13/2015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4FCEF1D-DE55-4E73-BF8B-8405DD47E65A}" type="slidenum">
              <a:rPr lang="en-US" altLang="en-US"/>
              <a:pPr>
                <a:defRPr/>
              </a:pPr>
              <a:t>‹#›</a:t>
            </a:fld>
            <a:endParaRPr lang="en-US" altLang="en-US" dirty="0"/>
          </a:p>
        </p:txBody>
      </p:sp>
    </p:spTree>
    <p:extLst>
      <p:ext uri="{BB962C8B-B14F-4D97-AF65-F5344CB8AC3E}">
        <p14:creationId xmlns:p14="http://schemas.microsoft.com/office/powerpoint/2010/main" val="1776468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4581" y="660830"/>
            <a:ext cx="8229600" cy="772385"/>
          </a:xfrm>
          <a:prstGeom prst="rect">
            <a:avLst/>
          </a:prstGeom>
        </p:spPr>
        <p:txBody>
          <a:bodyPr/>
          <a:lstStyle>
            <a:lvl1pPr>
              <a:defRPr>
                <a:solidFill>
                  <a:srgbClr val="1F497D"/>
                </a:solidFill>
                <a:latin typeface="Arial"/>
                <a:cs typeface="Aria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999317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5617F4-3A8B-47F3-B392-228701C1A47C}" type="datetimeFigureOut">
              <a:rPr lang="en-US" altLang="en-US"/>
              <a:pPr>
                <a:defRPr/>
              </a:pPr>
              <a:t>11/13/2015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1CC37A0-C0E2-4E0B-AB86-BEC958615F07}" type="slidenum">
              <a:rPr lang="en-US" altLang="en-US"/>
              <a:pPr>
                <a:defRPr/>
              </a:pPr>
              <a:t>‹#›</a:t>
            </a:fld>
            <a:endParaRPr lang="en-US" altLang="en-US" dirty="0"/>
          </a:p>
        </p:txBody>
      </p:sp>
    </p:spTree>
    <p:extLst>
      <p:ext uri="{BB962C8B-B14F-4D97-AF65-F5344CB8AC3E}">
        <p14:creationId xmlns:p14="http://schemas.microsoft.com/office/powerpoint/2010/main" val="11692899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A5F249D-6EFC-44F8-B37F-5AF0E4E92699}" type="datetimeFigureOut">
              <a:rPr lang="en-US" altLang="en-US"/>
              <a:pPr>
                <a:defRPr/>
              </a:pPr>
              <a:t>11/13/2015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5CB3FCF-6239-4306-9AD7-AEB4AFB34F3C}" type="slidenum">
              <a:rPr lang="en-US" altLang="en-US"/>
              <a:pPr>
                <a:defRPr/>
              </a:pPr>
              <a:t>‹#›</a:t>
            </a:fld>
            <a:endParaRPr lang="en-US" altLang="en-US" dirty="0"/>
          </a:p>
        </p:txBody>
      </p:sp>
    </p:spTree>
    <p:extLst>
      <p:ext uri="{BB962C8B-B14F-4D97-AF65-F5344CB8AC3E}">
        <p14:creationId xmlns:p14="http://schemas.microsoft.com/office/powerpoint/2010/main" val="33130248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A112955-3F09-44BD-9447-3BAD0523B553}" type="datetimeFigureOut">
              <a:rPr lang="en-US" altLang="en-US"/>
              <a:pPr>
                <a:defRPr/>
              </a:pPr>
              <a:t>11/13/2015</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C394B34C-E7EC-4E9F-BB2D-79F4A0BDAE10}" type="slidenum">
              <a:rPr lang="en-US" altLang="en-US"/>
              <a:pPr>
                <a:defRPr/>
              </a:pPr>
              <a:t>‹#›</a:t>
            </a:fld>
            <a:endParaRPr lang="en-US" altLang="en-US" dirty="0"/>
          </a:p>
        </p:txBody>
      </p:sp>
    </p:spTree>
    <p:extLst>
      <p:ext uri="{BB962C8B-B14F-4D97-AF65-F5344CB8AC3E}">
        <p14:creationId xmlns:p14="http://schemas.microsoft.com/office/powerpoint/2010/main" val="30288123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D19F000-6BAF-497F-ABCF-375EF97CC0BC}" type="datetimeFigureOut">
              <a:rPr lang="en-US" altLang="en-US"/>
              <a:pPr>
                <a:defRPr/>
              </a:pPr>
              <a:t>11/13/2015</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E1014A37-21EE-4E54-93F7-907350C37A8F}" type="slidenum">
              <a:rPr lang="en-US" altLang="en-US"/>
              <a:pPr>
                <a:defRPr/>
              </a:pPr>
              <a:t>‹#›</a:t>
            </a:fld>
            <a:endParaRPr lang="en-US" altLang="en-US" dirty="0"/>
          </a:p>
        </p:txBody>
      </p:sp>
    </p:spTree>
    <p:extLst>
      <p:ext uri="{BB962C8B-B14F-4D97-AF65-F5344CB8AC3E}">
        <p14:creationId xmlns:p14="http://schemas.microsoft.com/office/powerpoint/2010/main" val="41764326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A9618B1C-7871-4A37-A1EA-E78BE0F2C133}" type="datetimeFigureOut">
              <a:rPr lang="en-US" altLang="en-US"/>
              <a:pPr>
                <a:defRPr/>
              </a:pPr>
              <a:t>11/13/2015</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A3A1103-DBF6-45D9-8F37-9E2B0754208B}" type="slidenum">
              <a:rPr lang="en-US" altLang="en-US"/>
              <a:pPr>
                <a:defRPr/>
              </a:pPr>
              <a:t>‹#›</a:t>
            </a:fld>
            <a:endParaRPr lang="en-US" altLang="en-US" dirty="0"/>
          </a:p>
        </p:txBody>
      </p:sp>
    </p:spTree>
    <p:extLst>
      <p:ext uri="{BB962C8B-B14F-4D97-AF65-F5344CB8AC3E}">
        <p14:creationId xmlns:p14="http://schemas.microsoft.com/office/powerpoint/2010/main" val="18889230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99FB556-E418-4C3B-9B76-6D1A25392DC1}" type="datetimeFigureOut">
              <a:rPr lang="en-US" altLang="en-US"/>
              <a:pPr>
                <a:defRPr/>
              </a:pPr>
              <a:t>11/13/2015</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626BD63-4C25-4766-92DA-CF70463724AC}" type="slidenum">
              <a:rPr lang="en-US" altLang="en-US"/>
              <a:pPr>
                <a:defRPr/>
              </a:pPr>
              <a:t>‹#›</a:t>
            </a:fld>
            <a:endParaRPr lang="en-US" altLang="en-US" dirty="0"/>
          </a:p>
        </p:txBody>
      </p:sp>
    </p:spTree>
    <p:extLst>
      <p:ext uri="{BB962C8B-B14F-4D97-AF65-F5344CB8AC3E}">
        <p14:creationId xmlns:p14="http://schemas.microsoft.com/office/powerpoint/2010/main" val="18495444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CE17CBC-299D-4866-B37A-40629E36332A}" type="datetimeFigureOut">
              <a:rPr lang="en-US" altLang="en-US"/>
              <a:pPr>
                <a:defRPr/>
              </a:pPr>
              <a:t>11/13/2015</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DF8C8C00-1ACF-4A1D-B0F0-C61251D3B1BD}" type="slidenum">
              <a:rPr lang="en-US" altLang="en-US"/>
              <a:pPr>
                <a:defRPr/>
              </a:pPr>
              <a:t>‹#›</a:t>
            </a:fld>
            <a:endParaRPr lang="en-US" altLang="en-US" dirty="0"/>
          </a:p>
        </p:txBody>
      </p:sp>
    </p:spTree>
    <p:extLst>
      <p:ext uri="{BB962C8B-B14F-4D97-AF65-F5344CB8AC3E}">
        <p14:creationId xmlns:p14="http://schemas.microsoft.com/office/powerpoint/2010/main" val="25906772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044BD10-7969-4286-BD30-FDB9477CACCD}" type="datetimeFigureOut">
              <a:rPr lang="en-US" altLang="en-US"/>
              <a:pPr>
                <a:defRPr/>
              </a:pPr>
              <a:t>11/13/2015</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FBB246A-B4F6-4585-B060-CA8FEF44CFCB}" type="slidenum">
              <a:rPr lang="en-US" altLang="en-US"/>
              <a:pPr>
                <a:defRPr/>
              </a:pPr>
              <a:t>‹#›</a:t>
            </a:fld>
            <a:endParaRPr lang="en-US" altLang="en-US" dirty="0"/>
          </a:p>
        </p:txBody>
      </p:sp>
    </p:spTree>
    <p:extLst>
      <p:ext uri="{BB962C8B-B14F-4D97-AF65-F5344CB8AC3E}">
        <p14:creationId xmlns:p14="http://schemas.microsoft.com/office/powerpoint/2010/main" val="4769465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FA0C1CC-BA02-4A66-BB89-D74FBC7DA8A0}" type="datetimeFigureOut">
              <a:rPr lang="en-US" altLang="en-US"/>
              <a:pPr>
                <a:defRPr/>
              </a:pPr>
              <a:t>11/13/2015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21C826-BB30-426B-856F-3776800D880B}" type="slidenum">
              <a:rPr lang="en-US" altLang="en-US"/>
              <a:pPr>
                <a:defRPr/>
              </a:pPr>
              <a:t>‹#›</a:t>
            </a:fld>
            <a:endParaRPr lang="en-US" altLang="en-US" dirty="0"/>
          </a:p>
        </p:txBody>
      </p:sp>
    </p:spTree>
    <p:extLst>
      <p:ext uri="{BB962C8B-B14F-4D97-AF65-F5344CB8AC3E}">
        <p14:creationId xmlns:p14="http://schemas.microsoft.com/office/powerpoint/2010/main" val="8950016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301965-27DE-4017-9401-7BE2021B8DC8}" type="datetimeFigureOut">
              <a:rPr lang="en-US" altLang="en-US"/>
              <a:pPr>
                <a:defRPr/>
              </a:pPr>
              <a:t>11/13/2015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309915A-FBC6-4539-AED8-95009C5EE370}" type="slidenum">
              <a:rPr lang="en-US" altLang="en-US"/>
              <a:pPr>
                <a:defRPr/>
              </a:pPr>
              <a:t>‹#›</a:t>
            </a:fld>
            <a:endParaRPr lang="en-US" altLang="en-US" dirty="0"/>
          </a:p>
        </p:txBody>
      </p:sp>
    </p:spTree>
    <p:extLst>
      <p:ext uri="{BB962C8B-B14F-4D97-AF65-F5344CB8AC3E}">
        <p14:creationId xmlns:p14="http://schemas.microsoft.com/office/powerpoint/2010/main" val="3237704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400800" cy="12192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438400" y="1600200"/>
            <a:ext cx="3124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15000" y="1600200"/>
            <a:ext cx="3124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28650" y="6356350"/>
            <a:ext cx="2057400" cy="365125"/>
          </a:xfrm>
          <a:prstGeom prst="rect">
            <a:avLst/>
          </a:prstGeom>
        </p:spPr>
        <p:txBody>
          <a:bodyPr/>
          <a:lstStyle>
            <a:lvl1pPr>
              <a:defRPr/>
            </a:lvl1pPr>
          </a:lstStyle>
          <a:p>
            <a:pPr>
              <a:defRPr/>
            </a:pPr>
            <a:fld id="{B1C156CE-3E74-43AA-8260-8BE058C0C927}" type="datetime1">
              <a:rPr lang="en-US"/>
              <a:pPr>
                <a:defRPr/>
              </a:pPr>
              <a:t>11/13/2015</a:t>
            </a:fld>
            <a:endParaRPr lang="en-US" dirty="0"/>
          </a:p>
        </p:txBody>
      </p:sp>
      <p:sp>
        <p:nvSpPr>
          <p:cNvPr id="6" name="Footer Placeholder 5"/>
          <p:cNvSpPr>
            <a:spLocks noGrp="1" noChangeArrowheads="1"/>
          </p:cNvSpPr>
          <p:nvPr>
            <p:ph type="ftr" sz="quarter" idx="11"/>
          </p:nvPr>
        </p:nvSpPr>
        <p:spPr>
          <a:xfrm>
            <a:off x="3028950" y="6356350"/>
            <a:ext cx="3086100" cy="365125"/>
          </a:xfrm>
          <a:prstGeom prst="rect">
            <a:avLst/>
          </a:prstGeom>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6457950" y="6356350"/>
            <a:ext cx="2057400" cy="365125"/>
          </a:xfrm>
          <a:prstGeom prst="rect">
            <a:avLst/>
          </a:prstGeom>
        </p:spPr>
        <p:txBody>
          <a:bodyPr/>
          <a:lstStyle>
            <a:lvl1pPr>
              <a:defRPr/>
            </a:lvl1pPr>
          </a:lstStyle>
          <a:p>
            <a:pPr>
              <a:defRPr/>
            </a:pPr>
            <a:fld id="{1A1F625D-E294-46E3-8399-BA760A12C126}" type="slidenum">
              <a:rPr lang="en-US" altLang="en-US"/>
              <a:pPr>
                <a:defRPr/>
              </a:pPr>
              <a:t>‹#›</a:t>
            </a:fld>
            <a:endParaRPr lang="en-US" altLang="en-US" dirty="0"/>
          </a:p>
        </p:txBody>
      </p:sp>
    </p:spTree>
    <p:extLst>
      <p:ext uri="{BB962C8B-B14F-4D97-AF65-F5344CB8AC3E}">
        <p14:creationId xmlns:p14="http://schemas.microsoft.com/office/powerpoint/2010/main" val="4257272745"/>
      </p:ext>
    </p:extLst>
  </p:cSld>
  <p:clrMapOvr>
    <a:masterClrMapping/>
  </p:clrMapOvr>
  <p:transition spd="slow"/>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400800" cy="12192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438400" y="1600200"/>
            <a:ext cx="3124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715000" y="16002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715000" y="39243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noChangeArrowheads="1"/>
          </p:cNvSpPr>
          <p:nvPr>
            <p:ph type="dt" sz="half" idx="10"/>
          </p:nvPr>
        </p:nvSpPr>
        <p:spPr>
          <a:xfrm>
            <a:off x="628650" y="6356350"/>
            <a:ext cx="2057400" cy="365125"/>
          </a:xfrm>
          <a:prstGeom prst="rect">
            <a:avLst/>
          </a:prstGeom>
        </p:spPr>
        <p:txBody>
          <a:bodyPr/>
          <a:lstStyle>
            <a:lvl1pPr>
              <a:defRPr/>
            </a:lvl1pPr>
          </a:lstStyle>
          <a:p>
            <a:pPr>
              <a:defRPr/>
            </a:pPr>
            <a:fld id="{D0A6491D-592D-444B-AFB8-6C36E6C45607}" type="datetime1">
              <a:rPr lang="en-US"/>
              <a:pPr>
                <a:defRPr/>
              </a:pPr>
              <a:t>11/13/2015</a:t>
            </a:fld>
            <a:endParaRPr lang="en-US" dirty="0"/>
          </a:p>
        </p:txBody>
      </p:sp>
      <p:sp>
        <p:nvSpPr>
          <p:cNvPr id="7" name="Footer Placeholder 6"/>
          <p:cNvSpPr>
            <a:spLocks noGrp="1" noChangeArrowheads="1"/>
          </p:cNvSpPr>
          <p:nvPr>
            <p:ph type="ftr" sz="quarter" idx="11"/>
          </p:nvPr>
        </p:nvSpPr>
        <p:spPr>
          <a:xfrm>
            <a:off x="3028950" y="6356350"/>
            <a:ext cx="3086100" cy="365125"/>
          </a:xfrm>
          <a:prstGeom prst="rect">
            <a:avLst/>
          </a:prstGeom>
        </p:spPr>
        <p:txBody>
          <a:bodyPr/>
          <a:lstStyle>
            <a:lvl1pPr>
              <a:defRPr/>
            </a:lvl1pPr>
          </a:lstStyle>
          <a:p>
            <a:pPr>
              <a:defRPr/>
            </a:pPr>
            <a:endParaRPr lang="en-US" dirty="0"/>
          </a:p>
        </p:txBody>
      </p:sp>
      <p:sp>
        <p:nvSpPr>
          <p:cNvPr id="8" name="Slide Number Placeholder 7"/>
          <p:cNvSpPr>
            <a:spLocks noGrp="1" noChangeArrowheads="1"/>
          </p:cNvSpPr>
          <p:nvPr>
            <p:ph type="sldNum" sz="quarter" idx="12"/>
          </p:nvPr>
        </p:nvSpPr>
        <p:spPr>
          <a:xfrm>
            <a:off x="6457950" y="6356350"/>
            <a:ext cx="2057400" cy="365125"/>
          </a:xfrm>
          <a:prstGeom prst="rect">
            <a:avLst/>
          </a:prstGeom>
        </p:spPr>
        <p:txBody>
          <a:bodyPr/>
          <a:lstStyle>
            <a:lvl1pPr>
              <a:defRPr/>
            </a:lvl1pPr>
          </a:lstStyle>
          <a:p>
            <a:pPr>
              <a:defRPr/>
            </a:pPr>
            <a:fld id="{848E2C60-BE7D-4F1C-A1A5-6B0EEABBF034}" type="slidenum">
              <a:rPr lang="en-US" altLang="en-US"/>
              <a:pPr>
                <a:defRPr/>
              </a:pPr>
              <a:t>‹#›</a:t>
            </a:fld>
            <a:endParaRPr lang="en-US" altLang="en-US" dirty="0"/>
          </a:p>
        </p:txBody>
      </p:sp>
    </p:spTree>
    <p:extLst>
      <p:ext uri="{BB962C8B-B14F-4D97-AF65-F5344CB8AC3E}">
        <p14:creationId xmlns:p14="http://schemas.microsoft.com/office/powerpoint/2010/main" val="1669110690"/>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400800" cy="12192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438400" y="1600200"/>
            <a:ext cx="3124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715000" y="1600200"/>
            <a:ext cx="3124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28650" y="6356350"/>
            <a:ext cx="2057400" cy="365125"/>
          </a:xfrm>
          <a:prstGeom prst="rect">
            <a:avLst/>
          </a:prstGeom>
        </p:spPr>
        <p:txBody>
          <a:bodyPr/>
          <a:lstStyle>
            <a:lvl1pPr>
              <a:defRPr/>
            </a:lvl1pPr>
          </a:lstStyle>
          <a:p>
            <a:pPr>
              <a:defRPr/>
            </a:pPr>
            <a:fld id="{B1C156CE-3E74-43AA-8260-8BE058C0C927}" type="datetime1">
              <a:rPr lang="en-US"/>
              <a:pPr>
                <a:defRPr/>
              </a:pPr>
              <a:t>11/13/2015</a:t>
            </a:fld>
            <a:endParaRPr lang="en-US" dirty="0"/>
          </a:p>
        </p:txBody>
      </p:sp>
      <p:sp>
        <p:nvSpPr>
          <p:cNvPr id="6" name="Footer Placeholder 5"/>
          <p:cNvSpPr>
            <a:spLocks noGrp="1" noChangeArrowheads="1"/>
          </p:cNvSpPr>
          <p:nvPr>
            <p:ph type="ftr" sz="quarter" idx="11"/>
          </p:nvPr>
        </p:nvSpPr>
        <p:spPr>
          <a:xfrm>
            <a:off x="3028950" y="6356350"/>
            <a:ext cx="3086100" cy="365125"/>
          </a:xfrm>
          <a:prstGeom prst="rect">
            <a:avLst/>
          </a:prstGeom>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6457950" y="6356350"/>
            <a:ext cx="2057400" cy="365125"/>
          </a:xfrm>
          <a:prstGeom prst="rect">
            <a:avLst/>
          </a:prstGeom>
        </p:spPr>
        <p:txBody>
          <a:bodyPr/>
          <a:lstStyle>
            <a:lvl1pPr>
              <a:defRPr/>
            </a:lvl1pPr>
          </a:lstStyle>
          <a:p>
            <a:pPr>
              <a:defRPr/>
            </a:pPr>
            <a:fld id="{1A1F625D-E294-46E3-8399-BA760A12C126}" type="slidenum">
              <a:rPr lang="en-US" altLang="en-US"/>
              <a:pPr>
                <a:defRPr/>
              </a:pPr>
              <a:t>‹#›</a:t>
            </a:fld>
            <a:endParaRPr lang="en-US" altLang="en-US" dirty="0"/>
          </a:p>
        </p:txBody>
      </p:sp>
    </p:spTree>
    <p:extLst>
      <p:ext uri="{BB962C8B-B14F-4D97-AF65-F5344CB8AC3E}">
        <p14:creationId xmlns:p14="http://schemas.microsoft.com/office/powerpoint/2010/main" val="3800163554"/>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762000"/>
            <a:ext cx="7772400" cy="5715000"/>
          </a:xfrm>
          <a:prstGeom prst="rect">
            <a:avLst/>
          </a:prstGeom>
        </p:spPr>
        <p:txBody>
          <a:bodyPr>
            <a:normAutofit/>
          </a:bodyPr>
          <a:lstStyle/>
          <a:p>
            <a:pPr lvl="0"/>
            <a:endParaRPr lang="en-US" noProof="0" dirty="0"/>
          </a:p>
        </p:txBody>
      </p:sp>
      <p:sp>
        <p:nvSpPr>
          <p:cNvPr id="4" name="Date Placeholder 3"/>
          <p:cNvSpPr>
            <a:spLocks noGrp="1"/>
          </p:cNvSpPr>
          <p:nvPr>
            <p:ph type="dt" sz="half" idx="10"/>
          </p:nvPr>
        </p:nvSpPr>
        <p:spPr>
          <a:xfrm>
            <a:off x="0" y="6629400"/>
            <a:ext cx="1905000" cy="228600"/>
          </a:xfrm>
          <a:prstGeom prst="rect">
            <a:avLst/>
          </a:prstGeom>
        </p:spPr>
        <p:txBody>
          <a:bodyPr/>
          <a:lstStyle>
            <a:lvl1pPr>
              <a:defRPr dirty="0"/>
            </a:lvl1pPr>
          </a:lstStyle>
          <a:p>
            <a:pPr>
              <a:defRPr/>
            </a:pPr>
            <a:endParaRPr lang="en-US" dirty="0"/>
          </a:p>
        </p:txBody>
      </p:sp>
      <p:sp>
        <p:nvSpPr>
          <p:cNvPr id="5" name="Footer Placeholder 4"/>
          <p:cNvSpPr>
            <a:spLocks noGrp="1"/>
          </p:cNvSpPr>
          <p:nvPr>
            <p:ph type="ftr" sz="quarter" idx="11"/>
          </p:nvPr>
        </p:nvSpPr>
        <p:spPr>
          <a:xfrm>
            <a:off x="3124200" y="6629400"/>
            <a:ext cx="2895600" cy="228600"/>
          </a:xfrm>
          <a:prstGeom prst="rect">
            <a:avLst/>
          </a:prstGeom>
        </p:spPr>
        <p:txBody>
          <a:bodyPr/>
          <a:lstStyle>
            <a:lvl1pPr>
              <a:defRPr dirty="0"/>
            </a:lvl1pPr>
          </a:lstStyle>
          <a:p>
            <a:pPr>
              <a:defRPr/>
            </a:pPr>
            <a:endParaRPr lang="en-US" dirty="0"/>
          </a:p>
        </p:txBody>
      </p:sp>
      <p:sp>
        <p:nvSpPr>
          <p:cNvPr id="6" name="Slide Number Placeholder 5"/>
          <p:cNvSpPr>
            <a:spLocks noGrp="1"/>
          </p:cNvSpPr>
          <p:nvPr>
            <p:ph type="sldNum" sz="quarter" idx="12"/>
          </p:nvPr>
        </p:nvSpPr>
        <p:spPr>
          <a:xfrm>
            <a:off x="7239000" y="6629400"/>
            <a:ext cx="1905000" cy="228600"/>
          </a:xfrm>
          <a:prstGeom prst="rect">
            <a:avLst/>
          </a:prstGeom>
        </p:spPr>
        <p:txBody>
          <a:bodyPr/>
          <a:lstStyle>
            <a:lvl1pPr>
              <a:defRPr/>
            </a:lvl1pPr>
          </a:lstStyle>
          <a:p>
            <a:pPr>
              <a:defRPr/>
            </a:pPr>
            <a:fld id="{CDF6AA0C-6FB7-4691-A309-000684DC950E}" type="slidenum">
              <a:rPr lang="en-US"/>
              <a:pPr>
                <a:defRPr/>
              </a:pPr>
              <a:t>‹#›</a:t>
            </a:fld>
            <a:endParaRPr lang="en-US" dirty="0"/>
          </a:p>
        </p:txBody>
      </p:sp>
    </p:spTree>
    <p:extLst>
      <p:ext uri="{BB962C8B-B14F-4D97-AF65-F5344CB8AC3E}">
        <p14:creationId xmlns:p14="http://schemas.microsoft.com/office/powerpoint/2010/main" val="2889461876"/>
      </p:ext>
    </p:extLst>
  </p:cSld>
  <p:clrMapOvr>
    <a:masterClrMapping/>
  </p:clrMapOvr>
  <p:transition>
    <p:fade thruBlk="1"/>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5B3B778-3B71-4449-8F02-B1829E01FD59}" type="datetimeFigureOut">
              <a:rPr lang="en-US" altLang="en-US"/>
              <a:pPr>
                <a:defRPr/>
              </a:pPr>
              <a:t>11/13/2015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6136DC-EC1F-4617-AEEC-D14943BC30DF}" type="slidenum">
              <a:rPr lang="en-US" altLang="en-US"/>
              <a:pPr>
                <a:defRPr/>
              </a:pPr>
              <a:t>‹#›</a:t>
            </a:fld>
            <a:endParaRPr lang="en-US" altLang="en-US" dirty="0"/>
          </a:p>
        </p:txBody>
      </p:sp>
    </p:spTree>
    <p:extLst>
      <p:ext uri="{BB962C8B-B14F-4D97-AF65-F5344CB8AC3E}">
        <p14:creationId xmlns:p14="http://schemas.microsoft.com/office/powerpoint/2010/main" val="801166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1DDEEA8-7F09-4203-A687-5346AC901FA1}" type="datetimeFigureOut">
              <a:rPr lang="en-US" altLang="en-US"/>
              <a:pPr>
                <a:defRPr/>
              </a:pPr>
              <a:t>11/13/2015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BFCAC2E-6AE6-40D3-9C43-E564D704484E}" type="slidenum">
              <a:rPr lang="en-US" altLang="en-US"/>
              <a:pPr>
                <a:defRPr/>
              </a:pPr>
              <a:t>‹#›</a:t>
            </a:fld>
            <a:endParaRPr lang="en-US" altLang="en-US" dirty="0"/>
          </a:p>
        </p:txBody>
      </p:sp>
    </p:spTree>
    <p:extLst>
      <p:ext uri="{BB962C8B-B14F-4D97-AF65-F5344CB8AC3E}">
        <p14:creationId xmlns:p14="http://schemas.microsoft.com/office/powerpoint/2010/main" val="236023682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0C4568A-65AC-4165-A36B-BD8902AE52CB}" type="datetimeFigureOut">
              <a:rPr lang="en-US" altLang="en-US"/>
              <a:pPr>
                <a:defRPr/>
              </a:pPr>
              <a:t>11/13/2015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E6C5EEE-606C-4D85-B69F-C14B54771D90}" type="slidenum">
              <a:rPr lang="en-US" altLang="en-US"/>
              <a:pPr>
                <a:defRPr/>
              </a:pPr>
              <a:t>‹#›</a:t>
            </a:fld>
            <a:endParaRPr lang="en-US" altLang="en-US" dirty="0"/>
          </a:p>
        </p:txBody>
      </p:sp>
    </p:spTree>
    <p:extLst>
      <p:ext uri="{BB962C8B-B14F-4D97-AF65-F5344CB8AC3E}">
        <p14:creationId xmlns:p14="http://schemas.microsoft.com/office/powerpoint/2010/main" val="35057453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D2E7F80-004D-4B8F-8DA6-7195B659C22F}" type="datetimeFigureOut">
              <a:rPr lang="en-US" altLang="en-US"/>
              <a:pPr>
                <a:defRPr/>
              </a:pPr>
              <a:t>11/13/2015</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74F58DB-FB79-4EF2-AC21-80A4DEEC0FC7}" type="slidenum">
              <a:rPr lang="en-US" altLang="en-US"/>
              <a:pPr>
                <a:defRPr/>
              </a:pPr>
              <a:t>‹#›</a:t>
            </a:fld>
            <a:endParaRPr lang="en-US" altLang="en-US" dirty="0"/>
          </a:p>
        </p:txBody>
      </p:sp>
    </p:spTree>
    <p:extLst>
      <p:ext uri="{BB962C8B-B14F-4D97-AF65-F5344CB8AC3E}">
        <p14:creationId xmlns:p14="http://schemas.microsoft.com/office/powerpoint/2010/main" val="5815992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0097BCF-000E-4685-97C2-C66BCCD3BC67}" type="datetimeFigureOut">
              <a:rPr lang="en-US" altLang="en-US"/>
              <a:pPr>
                <a:defRPr/>
              </a:pPr>
              <a:t>11/13/2015</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6A1B4BF8-5BBA-4476-B075-F1525C78392D}" type="slidenum">
              <a:rPr lang="en-US" altLang="en-US"/>
              <a:pPr>
                <a:defRPr/>
              </a:pPr>
              <a:t>‹#›</a:t>
            </a:fld>
            <a:endParaRPr lang="en-US" altLang="en-US" dirty="0"/>
          </a:p>
        </p:txBody>
      </p:sp>
    </p:spTree>
    <p:extLst>
      <p:ext uri="{BB962C8B-B14F-4D97-AF65-F5344CB8AC3E}">
        <p14:creationId xmlns:p14="http://schemas.microsoft.com/office/powerpoint/2010/main" val="21537695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DAF86A0-6F8E-4C14-AB62-B3531433F497}" type="datetimeFigureOut">
              <a:rPr lang="en-US" altLang="en-US"/>
              <a:pPr>
                <a:defRPr/>
              </a:pPr>
              <a:t>11/13/2015</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F1849C81-2307-4343-96BE-2E7B4878DAE2}" type="slidenum">
              <a:rPr lang="en-US" altLang="en-US"/>
              <a:pPr>
                <a:defRPr/>
              </a:pPr>
              <a:t>‹#›</a:t>
            </a:fld>
            <a:endParaRPr lang="en-US" altLang="en-US" dirty="0"/>
          </a:p>
        </p:txBody>
      </p:sp>
    </p:spTree>
    <p:extLst>
      <p:ext uri="{BB962C8B-B14F-4D97-AF65-F5344CB8AC3E}">
        <p14:creationId xmlns:p14="http://schemas.microsoft.com/office/powerpoint/2010/main" val="2372158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D5F3AC2-DD96-4A36-8554-60C1BA132B5B}" type="datetimeFigureOut">
              <a:rPr lang="en-US" altLang="en-US"/>
              <a:pPr>
                <a:defRPr/>
              </a:pPr>
              <a:t>11/13/2015</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6D18FCC1-CD60-4490-818F-97E8ABE1ADC8}" type="slidenum">
              <a:rPr lang="en-US" altLang="en-US"/>
              <a:pPr>
                <a:defRPr/>
              </a:pPr>
              <a:t>‹#›</a:t>
            </a:fld>
            <a:endParaRPr lang="en-US" altLang="en-US" dirty="0"/>
          </a:p>
        </p:txBody>
      </p:sp>
    </p:spTree>
    <p:extLst>
      <p:ext uri="{BB962C8B-B14F-4D97-AF65-F5344CB8AC3E}">
        <p14:creationId xmlns:p14="http://schemas.microsoft.com/office/powerpoint/2010/main" val="3093899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400800" cy="12192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2438400" y="1600200"/>
            <a:ext cx="3124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715000" y="16002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715000" y="39243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noChangeArrowheads="1"/>
          </p:cNvSpPr>
          <p:nvPr>
            <p:ph type="dt" sz="half" idx="10"/>
          </p:nvPr>
        </p:nvSpPr>
        <p:spPr>
          <a:xfrm>
            <a:off x="628650" y="6356350"/>
            <a:ext cx="2057400" cy="365125"/>
          </a:xfrm>
          <a:prstGeom prst="rect">
            <a:avLst/>
          </a:prstGeom>
        </p:spPr>
        <p:txBody>
          <a:bodyPr/>
          <a:lstStyle>
            <a:lvl1pPr>
              <a:defRPr/>
            </a:lvl1pPr>
          </a:lstStyle>
          <a:p>
            <a:pPr>
              <a:defRPr/>
            </a:pPr>
            <a:fld id="{D0A6491D-592D-444B-AFB8-6C36E6C45607}" type="datetime1">
              <a:rPr lang="en-US"/>
              <a:pPr>
                <a:defRPr/>
              </a:pPr>
              <a:t>11/13/2015</a:t>
            </a:fld>
            <a:endParaRPr lang="en-US" dirty="0"/>
          </a:p>
        </p:txBody>
      </p:sp>
      <p:sp>
        <p:nvSpPr>
          <p:cNvPr id="7" name="Footer Placeholder 6"/>
          <p:cNvSpPr>
            <a:spLocks noGrp="1" noChangeArrowheads="1"/>
          </p:cNvSpPr>
          <p:nvPr>
            <p:ph type="ftr" sz="quarter" idx="11"/>
          </p:nvPr>
        </p:nvSpPr>
        <p:spPr>
          <a:xfrm>
            <a:off x="3028950" y="6356350"/>
            <a:ext cx="3086100" cy="365125"/>
          </a:xfrm>
          <a:prstGeom prst="rect">
            <a:avLst/>
          </a:prstGeom>
        </p:spPr>
        <p:txBody>
          <a:bodyPr/>
          <a:lstStyle>
            <a:lvl1pPr>
              <a:defRPr/>
            </a:lvl1pPr>
          </a:lstStyle>
          <a:p>
            <a:pPr>
              <a:defRPr/>
            </a:pPr>
            <a:endParaRPr lang="en-US" dirty="0"/>
          </a:p>
        </p:txBody>
      </p:sp>
      <p:sp>
        <p:nvSpPr>
          <p:cNvPr id="8" name="Slide Number Placeholder 7"/>
          <p:cNvSpPr>
            <a:spLocks noGrp="1" noChangeArrowheads="1"/>
          </p:cNvSpPr>
          <p:nvPr>
            <p:ph type="sldNum" sz="quarter" idx="12"/>
          </p:nvPr>
        </p:nvSpPr>
        <p:spPr>
          <a:xfrm>
            <a:off x="6457950" y="6356350"/>
            <a:ext cx="2057400" cy="365125"/>
          </a:xfrm>
          <a:prstGeom prst="rect">
            <a:avLst/>
          </a:prstGeom>
        </p:spPr>
        <p:txBody>
          <a:bodyPr/>
          <a:lstStyle>
            <a:lvl1pPr>
              <a:defRPr/>
            </a:lvl1pPr>
          </a:lstStyle>
          <a:p>
            <a:pPr>
              <a:defRPr/>
            </a:pPr>
            <a:fld id="{848E2C60-BE7D-4F1C-A1A5-6B0EEABBF034}" type="slidenum">
              <a:rPr lang="en-US" altLang="en-US"/>
              <a:pPr>
                <a:defRPr/>
              </a:pPr>
              <a:t>‹#›</a:t>
            </a:fld>
            <a:endParaRPr lang="en-US" altLang="en-US" dirty="0"/>
          </a:p>
        </p:txBody>
      </p:sp>
    </p:spTree>
    <p:extLst>
      <p:ext uri="{BB962C8B-B14F-4D97-AF65-F5344CB8AC3E}">
        <p14:creationId xmlns:p14="http://schemas.microsoft.com/office/powerpoint/2010/main" val="3896374076"/>
      </p:ext>
    </p:extLst>
  </p:cSld>
  <p:clrMapOvr>
    <a:masterClrMapping/>
  </p:clrMapOvr>
  <p:transition spd="slow"/>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CB3E9DC-4295-45E6-974B-07DEDEB50573}" type="datetimeFigureOut">
              <a:rPr lang="en-US" altLang="en-US"/>
              <a:pPr>
                <a:defRPr/>
              </a:pPr>
              <a:t>11/13/2015</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426FF56D-FD7E-4DB3-8666-FD375F85B7B2}" type="slidenum">
              <a:rPr lang="en-US" altLang="en-US"/>
              <a:pPr>
                <a:defRPr/>
              </a:pPr>
              <a:t>‹#›</a:t>
            </a:fld>
            <a:endParaRPr lang="en-US" altLang="en-US" dirty="0"/>
          </a:p>
        </p:txBody>
      </p:sp>
    </p:spTree>
    <p:extLst>
      <p:ext uri="{BB962C8B-B14F-4D97-AF65-F5344CB8AC3E}">
        <p14:creationId xmlns:p14="http://schemas.microsoft.com/office/powerpoint/2010/main" val="9293467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1E8677A-3617-48AE-BF9F-0D6AD4D85505}" type="datetimeFigureOut">
              <a:rPr lang="en-US" altLang="en-US"/>
              <a:pPr>
                <a:defRPr/>
              </a:pPr>
              <a:t>11/13/2015</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9BC3F30-69F5-47F5-B98A-CB169095701A}" type="slidenum">
              <a:rPr lang="en-US" altLang="en-US"/>
              <a:pPr>
                <a:defRPr/>
              </a:pPr>
              <a:t>‹#›</a:t>
            </a:fld>
            <a:endParaRPr lang="en-US" altLang="en-US" dirty="0"/>
          </a:p>
        </p:txBody>
      </p:sp>
    </p:spTree>
    <p:extLst>
      <p:ext uri="{BB962C8B-B14F-4D97-AF65-F5344CB8AC3E}">
        <p14:creationId xmlns:p14="http://schemas.microsoft.com/office/powerpoint/2010/main" val="21887831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33CDDC-AE4D-47E2-80F8-49E5D606F8BF}" type="datetimeFigureOut">
              <a:rPr lang="en-US" altLang="en-US"/>
              <a:pPr>
                <a:defRPr/>
              </a:pPr>
              <a:t>11/13/2015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4ECDEE41-04AA-42DB-9BFF-4F4905620C95}" type="slidenum">
              <a:rPr lang="en-US" altLang="en-US"/>
              <a:pPr>
                <a:defRPr/>
              </a:pPr>
              <a:t>‹#›</a:t>
            </a:fld>
            <a:endParaRPr lang="en-US" altLang="en-US" dirty="0"/>
          </a:p>
        </p:txBody>
      </p:sp>
    </p:spTree>
    <p:extLst>
      <p:ext uri="{BB962C8B-B14F-4D97-AF65-F5344CB8AC3E}">
        <p14:creationId xmlns:p14="http://schemas.microsoft.com/office/powerpoint/2010/main" val="24007404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97BA85-A313-4E72-8A35-881DD5FD4763}" type="datetimeFigureOut">
              <a:rPr lang="en-US" altLang="en-US"/>
              <a:pPr>
                <a:defRPr/>
              </a:pPr>
              <a:t>11/13/2015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175EB49-AC40-4B89-9BFF-F1B2C3E763A2}" type="slidenum">
              <a:rPr lang="en-US" altLang="en-US"/>
              <a:pPr>
                <a:defRPr/>
              </a:pPr>
              <a:t>‹#›</a:t>
            </a:fld>
            <a:endParaRPr lang="en-US" altLang="en-US" dirty="0"/>
          </a:p>
        </p:txBody>
      </p:sp>
    </p:spTree>
    <p:extLst>
      <p:ext uri="{BB962C8B-B14F-4D97-AF65-F5344CB8AC3E}">
        <p14:creationId xmlns:p14="http://schemas.microsoft.com/office/powerpoint/2010/main" val="30781706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AA4BCF1-AC16-4C4B-9EFD-75AF2D44614F}" type="datetimeFigureOut">
              <a:rPr lang="en-US" altLang="en-US"/>
              <a:pPr>
                <a:defRPr/>
              </a:pPr>
              <a:t>11/13/2015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19A693D-9341-49A6-8951-495239C094BA}" type="slidenum">
              <a:rPr lang="en-US" altLang="en-US"/>
              <a:pPr>
                <a:defRPr/>
              </a:pPr>
              <a:t>‹#›</a:t>
            </a:fld>
            <a:endParaRPr lang="en-US" altLang="en-US" dirty="0"/>
          </a:p>
        </p:txBody>
      </p:sp>
    </p:spTree>
    <p:extLst>
      <p:ext uri="{BB962C8B-B14F-4D97-AF65-F5344CB8AC3E}">
        <p14:creationId xmlns:p14="http://schemas.microsoft.com/office/powerpoint/2010/main" val="32632013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E2550E7-6313-4160-AEE4-339D9EC160DE}" type="datetimeFigureOut">
              <a:rPr lang="en-US" altLang="en-US"/>
              <a:pPr>
                <a:defRPr/>
              </a:pPr>
              <a:t>11/13/2015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9AFB2DA-5900-45D0-93A9-8E933A8529E1}" type="slidenum">
              <a:rPr lang="en-US" altLang="en-US"/>
              <a:pPr>
                <a:defRPr/>
              </a:pPr>
              <a:t>‹#›</a:t>
            </a:fld>
            <a:endParaRPr lang="en-US" altLang="en-US" dirty="0"/>
          </a:p>
        </p:txBody>
      </p:sp>
    </p:spTree>
    <p:extLst>
      <p:ext uri="{BB962C8B-B14F-4D97-AF65-F5344CB8AC3E}">
        <p14:creationId xmlns:p14="http://schemas.microsoft.com/office/powerpoint/2010/main" val="4313576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9E695BC-EC9C-4093-985E-32BE8238DFDF}" type="datetimeFigureOut">
              <a:rPr lang="en-US" altLang="en-US"/>
              <a:pPr>
                <a:defRPr/>
              </a:pPr>
              <a:t>11/13/2015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274B005-2682-4416-9ADF-439177132A95}" type="slidenum">
              <a:rPr lang="en-US" altLang="en-US"/>
              <a:pPr>
                <a:defRPr/>
              </a:pPr>
              <a:t>‹#›</a:t>
            </a:fld>
            <a:endParaRPr lang="en-US" altLang="en-US" dirty="0"/>
          </a:p>
        </p:txBody>
      </p:sp>
    </p:spTree>
    <p:extLst>
      <p:ext uri="{BB962C8B-B14F-4D97-AF65-F5344CB8AC3E}">
        <p14:creationId xmlns:p14="http://schemas.microsoft.com/office/powerpoint/2010/main" val="99842678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F0B3CFA-A462-48A6-915A-864121A81EBE}" type="datetimeFigureOut">
              <a:rPr lang="en-US" altLang="en-US"/>
              <a:pPr>
                <a:defRPr/>
              </a:pPr>
              <a:t>11/13/2015</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3CD9FDD-99CC-4130-8A97-7FF36F2B9146}" type="slidenum">
              <a:rPr lang="en-US" altLang="en-US"/>
              <a:pPr>
                <a:defRPr/>
              </a:pPr>
              <a:t>‹#›</a:t>
            </a:fld>
            <a:endParaRPr lang="en-US" altLang="en-US" dirty="0"/>
          </a:p>
        </p:txBody>
      </p:sp>
    </p:spTree>
    <p:extLst>
      <p:ext uri="{BB962C8B-B14F-4D97-AF65-F5344CB8AC3E}">
        <p14:creationId xmlns:p14="http://schemas.microsoft.com/office/powerpoint/2010/main" val="16081468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9320518-B6DD-44E3-9789-5D279F0317EC}" type="datetimeFigureOut">
              <a:rPr lang="en-US" altLang="en-US"/>
              <a:pPr>
                <a:defRPr/>
              </a:pPr>
              <a:t>11/13/2015</a:t>
            </a:fld>
            <a:endParaRPr lang="en-US" alt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C4A0B306-0DBB-4C84-96E0-38B00857C0C4}" type="slidenum">
              <a:rPr lang="en-US" altLang="en-US"/>
              <a:pPr>
                <a:defRPr/>
              </a:pPr>
              <a:t>‹#›</a:t>
            </a:fld>
            <a:endParaRPr lang="en-US" altLang="en-US" dirty="0"/>
          </a:p>
        </p:txBody>
      </p:sp>
    </p:spTree>
    <p:extLst>
      <p:ext uri="{BB962C8B-B14F-4D97-AF65-F5344CB8AC3E}">
        <p14:creationId xmlns:p14="http://schemas.microsoft.com/office/powerpoint/2010/main" val="19734908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918EF1A-DE22-4D85-AF60-54826D510472}" type="datetimeFigureOut">
              <a:rPr lang="en-US" altLang="en-US"/>
              <a:pPr>
                <a:defRPr/>
              </a:pPr>
              <a:t>11/13/2015</a:t>
            </a:fld>
            <a:endParaRPr lang="en-US" alt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1B54339D-6D48-4C2D-AD84-47EED37C36B2}" type="slidenum">
              <a:rPr lang="en-US" altLang="en-US"/>
              <a:pPr>
                <a:defRPr/>
              </a:pPr>
              <a:t>‹#›</a:t>
            </a:fld>
            <a:endParaRPr lang="en-US" altLang="en-US" dirty="0"/>
          </a:p>
        </p:txBody>
      </p:sp>
    </p:spTree>
    <p:extLst>
      <p:ext uri="{BB962C8B-B14F-4D97-AF65-F5344CB8AC3E}">
        <p14:creationId xmlns:p14="http://schemas.microsoft.com/office/powerpoint/2010/main" val="839544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F816F783-5CDC-4679-98D0-8B35D5A0A284}" type="datetime1">
              <a:rPr lang="en-US"/>
              <a:pPr>
                <a:defRPr/>
              </a:pPr>
              <a:t>11/13/2015</a:t>
            </a:fld>
            <a:endParaRPr lang="en-US" dirty="0"/>
          </a:p>
        </p:txBody>
      </p:sp>
      <p:sp>
        <p:nvSpPr>
          <p:cNvPr id="5"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E2A37DF5-C599-4E03-88D7-C5126B8E901D}" type="slidenum">
              <a:rPr lang="en-US" altLang="en-US"/>
              <a:pPr>
                <a:defRPr/>
              </a:pPr>
              <a:t>‹#›</a:t>
            </a:fld>
            <a:endParaRPr lang="en-US" altLang="en-US" dirty="0"/>
          </a:p>
        </p:txBody>
      </p:sp>
    </p:spTree>
    <p:extLst>
      <p:ext uri="{BB962C8B-B14F-4D97-AF65-F5344CB8AC3E}">
        <p14:creationId xmlns:p14="http://schemas.microsoft.com/office/powerpoint/2010/main" val="318332324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6DCF128-36F3-41B4-832C-2A2E88FE1872}" type="datetimeFigureOut">
              <a:rPr lang="en-US" altLang="en-US"/>
              <a:pPr>
                <a:defRPr/>
              </a:pPr>
              <a:t>11/13/2015</a:t>
            </a:fld>
            <a:endParaRPr lang="en-US" alt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4E68A5D3-CEBD-4B42-8C5A-751915E4D79C}" type="slidenum">
              <a:rPr lang="en-US" altLang="en-US"/>
              <a:pPr>
                <a:defRPr/>
              </a:pPr>
              <a:t>‹#›</a:t>
            </a:fld>
            <a:endParaRPr lang="en-US" altLang="en-US" dirty="0"/>
          </a:p>
        </p:txBody>
      </p:sp>
    </p:spTree>
    <p:extLst>
      <p:ext uri="{BB962C8B-B14F-4D97-AF65-F5344CB8AC3E}">
        <p14:creationId xmlns:p14="http://schemas.microsoft.com/office/powerpoint/2010/main" val="212347093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450AD8-75A9-48EB-B1C3-E068376C3291}" type="datetimeFigureOut">
              <a:rPr lang="en-US" altLang="en-US"/>
              <a:pPr>
                <a:defRPr/>
              </a:pPr>
              <a:t>11/13/2015</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37B2CF2E-F5BE-45F1-B8EA-B69CEE800CB1}" type="slidenum">
              <a:rPr lang="en-US" altLang="en-US"/>
              <a:pPr>
                <a:defRPr/>
              </a:pPr>
              <a:t>‹#›</a:t>
            </a:fld>
            <a:endParaRPr lang="en-US" altLang="en-US" dirty="0"/>
          </a:p>
        </p:txBody>
      </p:sp>
    </p:spTree>
    <p:extLst>
      <p:ext uri="{BB962C8B-B14F-4D97-AF65-F5344CB8AC3E}">
        <p14:creationId xmlns:p14="http://schemas.microsoft.com/office/powerpoint/2010/main" val="36392052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8FEB218-EE8A-4E88-81A0-98244DA09554}" type="datetimeFigureOut">
              <a:rPr lang="en-US" altLang="en-US"/>
              <a:pPr>
                <a:defRPr/>
              </a:pPr>
              <a:t>11/13/2015</a:t>
            </a:fld>
            <a:endParaRPr lang="en-US" alt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D5B6794-B1DF-4EEE-B09D-C950762987F0}" type="slidenum">
              <a:rPr lang="en-US" altLang="en-US"/>
              <a:pPr>
                <a:defRPr/>
              </a:pPr>
              <a:t>‹#›</a:t>
            </a:fld>
            <a:endParaRPr lang="en-US" altLang="en-US" dirty="0"/>
          </a:p>
        </p:txBody>
      </p:sp>
    </p:spTree>
    <p:extLst>
      <p:ext uri="{BB962C8B-B14F-4D97-AF65-F5344CB8AC3E}">
        <p14:creationId xmlns:p14="http://schemas.microsoft.com/office/powerpoint/2010/main" val="67462880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1C099A7-4094-49E6-B73A-6B4D37D641F4}" type="datetimeFigureOut">
              <a:rPr lang="en-US" altLang="en-US"/>
              <a:pPr>
                <a:defRPr/>
              </a:pPr>
              <a:t>11/13/2015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1405103-A2A5-48E8-8E3A-D38EEAA55949}" type="slidenum">
              <a:rPr lang="en-US" altLang="en-US"/>
              <a:pPr>
                <a:defRPr/>
              </a:pPr>
              <a:t>‹#›</a:t>
            </a:fld>
            <a:endParaRPr lang="en-US" altLang="en-US" dirty="0"/>
          </a:p>
        </p:txBody>
      </p:sp>
    </p:spTree>
    <p:extLst>
      <p:ext uri="{BB962C8B-B14F-4D97-AF65-F5344CB8AC3E}">
        <p14:creationId xmlns:p14="http://schemas.microsoft.com/office/powerpoint/2010/main" val="12798220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98C7338-4EF4-4608-98E4-7993DAEBC5A7}" type="datetimeFigureOut">
              <a:rPr lang="en-US" altLang="en-US"/>
              <a:pPr>
                <a:defRPr/>
              </a:pPr>
              <a:t>11/13/2015</a:t>
            </a:fld>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DF7E094-738D-4F68-9616-2B0E70D37D6F}" type="slidenum">
              <a:rPr lang="en-US" altLang="en-US"/>
              <a:pPr>
                <a:defRPr/>
              </a:pPr>
              <a:t>‹#›</a:t>
            </a:fld>
            <a:endParaRPr lang="en-US" altLang="en-US" dirty="0"/>
          </a:p>
        </p:txBody>
      </p:sp>
    </p:spTree>
    <p:extLst>
      <p:ext uri="{BB962C8B-B14F-4D97-AF65-F5344CB8AC3E}">
        <p14:creationId xmlns:p14="http://schemas.microsoft.com/office/powerpoint/2010/main" val="26641539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391" y="1927535"/>
            <a:ext cx="4828745" cy="490749"/>
          </a:xfrm>
          <a:prstGeom prst="rect">
            <a:avLst/>
          </a:prstGeom>
        </p:spPr>
        <p:txBody>
          <a:bodyPr rtlCol="0">
            <a:normAutofit/>
          </a:bodyPr>
          <a:lstStyle/>
          <a:p>
            <a:r>
              <a:rPr lang="en-US" smtClean="0"/>
              <a:t>Click to edit Master title style</a:t>
            </a:r>
            <a:endParaRPr lang="en-US" dirty="0"/>
          </a:p>
        </p:txBody>
      </p:sp>
    </p:spTree>
    <p:extLst>
      <p:ext uri="{BB962C8B-B14F-4D97-AF65-F5344CB8AC3E}">
        <p14:creationId xmlns:p14="http://schemas.microsoft.com/office/powerpoint/2010/main" val="28429538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eaLnBrk="1" hangingPunct="1">
              <a:defRPr smtClean="0"/>
            </a:lvl1pPr>
          </a:lstStyle>
          <a:p>
            <a:pPr>
              <a:defRPr/>
            </a:pPr>
            <a:fld id="{FB6904DA-C6BE-4F92-A1B3-D6A7E5FC5EB7}" type="datetimeFigureOut">
              <a:rPr lang="en-US" altLang="en-US"/>
              <a:pPr>
                <a:defRPr/>
              </a:pPr>
              <a:t>11/13/2015</a:t>
            </a:fld>
            <a:endParaRPr lang="en-US" alt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smtClean="0"/>
            </a:lvl1pPr>
          </a:lstStyle>
          <a:p>
            <a:pPr>
              <a:defRPr/>
            </a:pPr>
            <a:fld id="{4ED03DB3-4A00-4C58-8BD7-A1B9A14F38FA}" type="slidenum">
              <a:rPr lang="en-US" altLang="en-US"/>
              <a:pPr>
                <a:defRPr/>
              </a:pPr>
              <a:t>‹#›</a:t>
            </a:fld>
            <a:endParaRPr lang="en-US" altLang="en-US" dirty="0"/>
          </a:p>
        </p:txBody>
      </p:sp>
    </p:spTree>
    <p:extLst>
      <p:ext uri="{BB962C8B-B14F-4D97-AF65-F5344CB8AC3E}">
        <p14:creationId xmlns:p14="http://schemas.microsoft.com/office/powerpoint/2010/main" val="354747394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1F497D"/>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1F497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9337919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4581" y="660830"/>
            <a:ext cx="8229600" cy="772385"/>
          </a:xfrm>
          <a:prstGeom prst="rect">
            <a:avLst/>
          </a:prstGeom>
        </p:spPr>
        <p:txBody>
          <a:bodyPr/>
          <a:lstStyle>
            <a:lvl1pPr>
              <a:defRPr>
                <a:solidFill>
                  <a:srgbClr val="1F497D"/>
                </a:solidFill>
                <a:latin typeface="Arial"/>
                <a:cs typeface="Aria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040677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391" y="1927535"/>
            <a:ext cx="4828745" cy="490749"/>
          </a:xfrm>
          <a:prstGeom prst="rect">
            <a:avLst/>
          </a:prstGeom>
        </p:spPr>
        <p:txBody>
          <a:bodyPr rtlCol="0">
            <a:normAutofit/>
          </a:bodyPr>
          <a:lstStyle/>
          <a:p>
            <a:r>
              <a:rPr lang="en-US" smtClean="0"/>
              <a:t>Click to edit Master title style</a:t>
            </a:r>
            <a:endParaRPr lang="en-US" dirty="0"/>
          </a:p>
        </p:txBody>
      </p:sp>
    </p:spTree>
    <p:extLst>
      <p:ext uri="{BB962C8B-B14F-4D97-AF65-F5344CB8AC3E}">
        <p14:creationId xmlns:p14="http://schemas.microsoft.com/office/powerpoint/2010/main" val="1551023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400800" cy="12192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2438400" y="1600200"/>
            <a:ext cx="31242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715000" y="16002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715000" y="39243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noChangeArrowheads="1"/>
          </p:cNvSpPr>
          <p:nvPr>
            <p:ph type="dt" sz="half" idx="10"/>
          </p:nvPr>
        </p:nvSpPr>
        <p:spPr>
          <a:xfrm>
            <a:off x="628650" y="6356350"/>
            <a:ext cx="2057400" cy="365125"/>
          </a:xfrm>
          <a:prstGeom prst="rect">
            <a:avLst/>
          </a:prstGeom>
        </p:spPr>
        <p:txBody>
          <a:bodyPr/>
          <a:lstStyle>
            <a:lvl1pPr>
              <a:defRPr/>
            </a:lvl1pPr>
          </a:lstStyle>
          <a:p>
            <a:pPr>
              <a:defRPr/>
            </a:pPr>
            <a:fld id="{7C5C2F23-1FF8-455B-807D-0D13071B3D22}" type="datetime1">
              <a:rPr lang="en-US"/>
              <a:pPr>
                <a:defRPr/>
              </a:pPr>
              <a:t>11/13/2015</a:t>
            </a:fld>
            <a:endParaRPr lang="en-US" dirty="0"/>
          </a:p>
        </p:txBody>
      </p:sp>
      <p:sp>
        <p:nvSpPr>
          <p:cNvPr id="7" name="Footer Placeholder 6"/>
          <p:cNvSpPr>
            <a:spLocks noGrp="1" noChangeArrowheads="1"/>
          </p:cNvSpPr>
          <p:nvPr>
            <p:ph type="ftr" sz="quarter" idx="11"/>
          </p:nvPr>
        </p:nvSpPr>
        <p:spPr>
          <a:xfrm>
            <a:off x="3028950" y="6356350"/>
            <a:ext cx="3086100" cy="365125"/>
          </a:xfrm>
          <a:prstGeom prst="rect">
            <a:avLst/>
          </a:prstGeom>
        </p:spPr>
        <p:txBody>
          <a:bodyPr/>
          <a:lstStyle>
            <a:lvl1pPr>
              <a:defRPr/>
            </a:lvl1pPr>
          </a:lstStyle>
          <a:p>
            <a:pPr>
              <a:defRPr/>
            </a:pPr>
            <a:endParaRPr lang="en-US" dirty="0"/>
          </a:p>
        </p:txBody>
      </p:sp>
      <p:sp>
        <p:nvSpPr>
          <p:cNvPr id="8" name="Slide Number Placeholder 7"/>
          <p:cNvSpPr>
            <a:spLocks noGrp="1" noChangeArrowheads="1"/>
          </p:cNvSpPr>
          <p:nvPr>
            <p:ph type="sldNum" sz="quarter" idx="12"/>
          </p:nvPr>
        </p:nvSpPr>
        <p:spPr>
          <a:xfrm>
            <a:off x="6457950" y="6356350"/>
            <a:ext cx="2057400" cy="365125"/>
          </a:xfrm>
          <a:prstGeom prst="rect">
            <a:avLst/>
          </a:prstGeom>
        </p:spPr>
        <p:txBody>
          <a:bodyPr/>
          <a:lstStyle>
            <a:lvl1pPr>
              <a:defRPr/>
            </a:lvl1pPr>
          </a:lstStyle>
          <a:p>
            <a:pPr>
              <a:defRPr/>
            </a:pPr>
            <a:fld id="{1F896D1D-C8C9-438A-83E2-095D552D02E5}" type="slidenum">
              <a:rPr lang="en-US" altLang="en-US"/>
              <a:pPr>
                <a:defRPr/>
              </a:pPr>
              <a:t>‹#›</a:t>
            </a:fld>
            <a:endParaRPr lang="en-US" altLang="en-US" dirty="0"/>
          </a:p>
        </p:txBody>
      </p:sp>
    </p:spTree>
    <p:extLst>
      <p:ext uri="{BB962C8B-B14F-4D97-AF65-F5344CB8AC3E}">
        <p14:creationId xmlns:p14="http://schemas.microsoft.com/office/powerpoint/2010/main" val="3722010601"/>
      </p:ext>
    </p:extLst>
  </p:cSld>
  <p:clrMapOvr>
    <a:masterClrMapping/>
  </p:clrMapOvr>
  <p:transition spd="slow"/>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eaLnBrk="1" hangingPunct="1">
              <a:defRPr smtClean="0"/>
            </a:lvl1pPr>
          </a:lstStyle>
          <a:p>
            <a:pPr>
              <a:defRPr/>
            </a:pPr>
            <a:fld id="{5EDE55C9-9849-4701-89E3-57E647D2E216}" type="datetimeFigureOut">
              <a:rPr lang="en-US" altLang="en-US"/>
              <a:pPr>
                <a:defRPr/>
              </a:pPr>
              <a:t>11/13/2015</a:t>
            </a:fld>
            <a:endParaRPr lang="en-US" alt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eaLnBrk="1" hangingPunct="1">
              <a:defRPr/>
            </a:lvl1pPr>
          </a:lstStyle>
          <a:p>
            <a:pPr>
              <a:defRPr/>
            </a:pPr>
            <a:endParaRPr lang="en-US" dirty="0"/>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eaLnBrk="1" hangingPunct="1">
              <a:defRPr smtClean="0"/>
            </a:lvl1pPr>
          </a:lstStyle>
          <a:p>
            <a:pPr>
              <a:defRPr/>
            </a:pPr>
            <a:fld id="{BCF1DF74-DF78-4579-81B3-D15F3933D30F}" type="slidenum">
              <a:rPr lang="en-US" altLang="en-US"/>
              <a:pPr>
                <a:defRPr/>
              </a:pPr>
              <a:t>‹#›</a:t>
            </a:fld>
            <a:endParaRPr lang="en-US" altLang="en-US" dirty="0"/>
          </a:p>
        </p:txBody>
      </p:sp>
    </p:spTree>
    <p:extLst>
      <p:ext uri="{BB962C8B-B14F-4D97-AF65-F5344CB8AC3E}">
        <p14:creationId xmlns:p14="http://schemas.microsoft.com/office/powerpoint/2010/main" val="2783872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1F497D"/>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1F497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6430547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4581" y="660830"/>
            <a:ext cx="8229600" cy="772385"/>
          </a:xfrm>
          <a:prstGeom prst="rect">
            <a:avLst/>
          </a:prstGeom>
        </p:spPr>
        <p:txBody>
          <a:bodyPr/>
          <a:lstStyle>
            <a:lvl1pPr>
              <a:defRPr>
                <a:solidFill>
                  <a:srgbClr val="1F497D"/>
                </a:solidFill>
                <a:latin typeface="Arial"/>
                <a:cs typeface="Aria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998223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391" y="1927535"/>
            <a:ext cx="4828745" cy="490749"/>
          </a:xfrm>
          <a:prstGeom prst="rect">
            <a:avLst/>
          </a:prstGeom>
        </p:spPr>
        <p:txBody>
          <a:bodyPr rtlCol="0">
            <a:normAutofit/>
          </a:bodyPr>
          <a:lstStyle/>
          <a:p>
            <a:r>
              <a:rPr lang="en-US" smtClean="0"/>
              <a:t>Click to edit Master title style</a:t>
            </a:r>
            <a:endParaRPr lang="en-US" dirty="0"/>
          </a:p>
        </p:txBody>
      </p:sp>
    </p:spTree>
    <p:extLst>
      <p:ext uri="{BB962C8B-B14F-4D97-AF65-F5344CB8AC3E}">
        <p14:creationId xmlns:p14="http://schemas.microsoft.com/office/powerpoint/2010/main" val="42735123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1F497D"/>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1F497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47817999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4581" y="660830"/>
            <a:ext cx="8229600" cy="772385"/>
          </a:xfrm>
          <a:prstGeom prst="rect">
            <a:avLst/>
          </a:prstGeom>
        </p:spPr>
        <p:txBody>
          <a:bodyPr/>
          <a:lstStyle>
            <a:lvl1pPr>
              <a:defRPr>
                <a:solidFill>
                  <a:srgbClr val="1F497D"/>
                </a:solidFill>
                <a:latin typeface="Arial"/>
                <a:cs typeface="Aria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545474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8391" y="1927535"/>
            <a:ext cx="4828745" cy="490749"/>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extLst>
      <p:ext uri="{BB962C8B-B14F-4D97-AF65-F5344CB8AC3E}">
        <p14:creationId xmlns:p14="http://schemas.microsoft.com/office/powerpoint/2010/main" val="9669681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0A8CA77-6BCD-43F7-89AD-5AF31E3DF25A}" type="datetimeFigureOut">
              <a:rPr lang="en-US" smtClean="0"/>
              <a:t>11/13/2015</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F4FB7C26-8C35-4A42-87BE-E6C6828346A9}" type="slidenum">
              <a:rPr lang="en-US" smtClean="0"/>
              <a:t>‹#›</a:t>
            </a:fld>
            <a:endParaRPr lang="en-US" dirty="0"/>
          </a:p>
        </p:txBody>
      </p:sp>
    </p:spTree>
    <p:extLst>
      <p:ext uri="{BB962C8B-B14F-4D97-AF65-F5344CB8AC3E}">
        <p14:creationId xmlns:p14="http://schemas.microsoft.com/office/powerpoint/2010/main" val="266591466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rgbClr val="1F497D"/>
                </a:solidFill>
                <a:latin typeface="Arial"/>
                <a:cs typeface="Aria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1F497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8949608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64581" y="660830"/>
            <a:ext cx="8229600" cy="772385"/>
          </a:xfrm>
          <a:prstGeom prst="rect">
            <a:avLst/>
          </a:prstGeom>
        </p:spPr>
        <p:txBody>
          <a:bodyPr/>
          <a:lstStyle>
            <a:lvl1pPr>
              <a:defRPr>
                <a:solidFill>
                  <a:srgbClr val="1F497D"/>
                </a:solidFill>
                <a:latin typeface="Arial"/>
                <a:cs typeface="Aria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86398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438400" y="228600"/>
            <a:ext cx="6400800" cy="1219200"/>
          </a:xfrm>
          <a:prstGeom prst="rect">
            <a:avLst/>
          </a:prstGeo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438400" y="16002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715000" y="1600200"/>
            <a:ext cx="31242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2438400" y="3924300"/>
            <a:ext cx="64008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noChangeArrowheads="1"/>
          </p:cNvSpPr>
          <p:nvPr>
            <p:ph type="dt" sz="half" idx="10"/>
          </p:nvPr>
        </p:nvSpPr>
        <p:spPr>
          <a:xfrm>
            <a:off x="628650" y="6356350"/>
            <a:ext cx="2057400" cy="365125"/>
          </a:xfrm>
          <a:prstGeom prst="rect">
            <a:avLst/>
          </a:prstGeom>
        </p:spPr>
        <p:txBody>
          <a:bodyPr/>
          <a:lstStyle>
            <a:lvl1pPr>
              <a:defRPr/>
            </a:lvl1pPr>
          </a:lstStyle>
          <a:p>
            <a:pPr>
              <a:defRPr/>
            </a:pPr>
            <a:fld id="{97624433-294D-4F9A-B8EE-02440E79F603}" type="datetime1">
              <a:rPr lang="en-US"/>
              <a:pPr>
                <a:defRPr/>
              </a:pPr>
              <a:t>11/13/2015</a:t>
            </a:fld>
            <a:endParaRPr lang="en-US" dirty="0"/>
          </a:p>
        </p:txBody>
      </p:sp>
      <p:sp>
        <p:nvSpPr>
          <p:cNvPr id="7" name="Footer Placeholder 6"/>
          <p:cNvSpPr>
            <a:spLocks noGrp="1" noChangeArrowheads="1"/>
          </p:cNvSpPr>
          <p:nvPr>
            <p:ph type="ftr" sz="quarter" idx="11"/>
          </p:nvPr>
        </p:nvSpPr>
        <p:spPr>
          <a:xfrm>
            <a:off x="3028950" y="6356350"/>
            <a:ext cx="3086100" cy="365125"/>
          </a:xfrm>
          <a:prstGeom prst="rect">
            <a:avLst/>
          </a:prstGeom>
        </p:spPr>
        <p:txBody>
          <a:bodyPr/>
          <a:lstStyle>
            <a:lvl1pPr>
              <a:defRPr/>
            </a:lvl1pPr>
          </a:lstStyle>
          <a:p>
            <a:pPr>
              <a:defRPr/>
            </a:pPr>
            <a:endParaRPr lang="en-US" dirty="0"/>
          </a:p>
        </p:txBody>
      </p:sp>
      <p:sp>
        <p:nvSpPr>
          <p:cNvPr id="8" name="Slide Number Placeholder 7"/>
          <p:cNvSpPr>
            <a:spLocks noGrp="1" noChangeArrowheads="1"/>
          </p:cNvSpPr>
          <p:nvPr>
            <p:ph type="sldNum" sz="quarter" idx="12"/>
          </p:nvPr>
        </p:nvSpPr>
        <p:spPr>
          <a:xfrm>
            <a:off x="6457950" y="6356350"/>
            <a:ext cx="2057400" cy="365125"/>
          </a:xfrm>
          <a:prstGeom prst="rect">
            <a:avLst/>
          </a:prstGeom>
        </p:spPr>
        <p:txBody>
          <a:bodyPr/>
          <a:lstStyle>
            <a:lvl1pPr>
              <a:defRPr/>
            </a:lvl1pPr>
          </a:lstStyle>
          <a:p>
            <a:pPr>
              <a:defRPr/>
            </a:pPr>
            <a:fld id="{1449C6B7-17B1-4B09-A6E0-6097DC5B7F8C}" type="slidenum">
              <a:rPr lang="en-US" altLang="en-US"/>
              <a:pPr>
                <a:defRPr/>
              </a:pPr>
              <a:t>‹#›</a:t>
            </a:fld>
            <a:endParaRPr lang="en-US" altLang="en-US" dirty="0"/>
          </a:p>
        </p:txBody>
      </p:sp>
    </p:spTree>
    <p:extLst>
      <p:ext uri="{BB962C8B-B14F-4D97-AF65-F5344CB8AC3E}">
        <p14:creationId xmlns:p14="http://schemas.microsoft.com/office/powerpoint/2010/main" val="936291529"/>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28650" y="6356350"/>
            <a:ext cx="2057400" cy="365125"/>
          </a:xfrm>
          <a:prstGeom prst="rect">
            <a:avLst/>
          </a:prstGeom>
        </p:spPr>
        <p:txBody>
          <a:bodyPr/>
          <a:lstStyle>
            <a:lvl1pPr>
              <a:defRPr/>
            </a:lvl1pPr>
          </a:lstStyle>
          <a:p>
            <a:pPr>
              <a:defRPr/>
            </a:pPr>
            <a:fld id="{F816F783-5CDC-4679-98D0-8B35D5A0A284}" type="datetime1">
              <a:rPr lang="en-US"/>
              <a:pPr>
                <a:defRPr/>
              </a:pPr>
              <a:t>11/13/2015</a:t>
            </a:fld>
            <a:endParaRPr lang="en-US" dirty="0"/>
          </a:p>
        </p:txBody>
      </p:sp>
      <p:sp>
        <p:nvSpPr>
          <p:cNvPr id="3" name="Footer Placeholder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en-US" dirty="0"/>
          </a:p>
        </p:txBody>
      </p:sp>
      <p:sp>
        <p:nvSpPr>
          <p:cNvPr id="4" name="Slide Number Placeholder 5"/>
          <p:cNvSpPr>
            <a:spLocks noGrp="1"/>
          </p:cNvSpPr>
          <p:nvPr>
            <p:ph type="sldNum" sz="quarter" idx="12"/>
          </p:nvPr>
        </p:nvSpPr>
        <p:spPr>
          <a:xfrm>
            <a:off x="6457950" y="6356350"/>
            <a:ext cx="2057400" cy="365125"/>
          </a:xfrm>
          <a:prstGeom prst="rect">
            <a:avLst/>
          </a:prstGeom>
        </p:spPr>
        <p:txBody>
          <a:bodyPr/>
          <a:lstStyle>
            <a:lvl1pPr>
              <a:defRPr/>
            </a:lvl1pPr>
          </a:lstStyle>
          <a:p>
            <a:pPr>
              <a:defRPr/>
            </a:pPr>
            <a:fld id="{CB2B3827-973F-4E86-A4EF-F77F64503299}" type="slidenum">
              <a:rPr lang="en-US" altLang="en-US"/>
              <a:pPr>
                <a:defRPr/>
              </a:pPr>
              <a:t>‹#›</a:t>
            </a:fld>
            <a:endParaRPr lang="en-US" altLang="en-US" dirty="0"/>
          </a:p>
        </p:txBody>
      </p:sp>
    </p:spTree>
    <p:extLst>
      <p:ext uri="{BB962C8B-B14F-4D97-AF65-F5344CB8AC3E}">
        <p14:creationId xmlns:p14="http://schemas.microsoft.com/office/powerpoint/2010/main" val="2658772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72.xml"/><Relationship Id="rId1" Type="http://schemas.openxmlformats.org/officeDocument/2006/relationships/slideLayout" Target="../slideLayouts/slideLayout71.xml"/><Relationship Id="rId4" Type="http://schemas.openxmlformats.org/officeDocument/2006/relationships/image" Target="../media/image2.jp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1.xml"/><Relationship Id="rId1" Type="http://schemas.openxmlformats.org/officeDocument/2006/relationships/slideLayout" Target="../slideLayouts/slideLayout73.xml"/><Relationship Id="rId4" Type="http://schemas.openxmlformats.org/officeDocument/2006/relationships/image" Target="../media/image5.jpe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75.xml"/><Relationship Id="rId1" Type="http://schemas.openxmlformats.org/officeDocument/2006/relationships/slideLayout" Target="../slideLayouts/slideLayout74.xml"/><Relationship Id="rId4" Type="http://schemas.openxmlformats.org/officeDocument/2006/relationships/image" Target="../media/image2.jpg"/></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77.xml"/><Relationship Id="rId1" Type="http://schemas.openxmlformats.org/officeDocument/2006/relationships/slideLayout" Target="../slideLayouts/slideLayout76.xml"/><Relationship Id="rId4" Type="http://schemas.openxmlformats.org/officeDocument/2006/relationships/image" Target="../media/image1.jpg"/></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79.xml"/><Relationship Id="rId1" Type="http://schemas.openxmlformats.org/officeDocument/2006/relationships/slideLayout" Target="../slideLayouts/slideLayout78.xml"/><Relationship Id="rId4" Type="http://schemas.openxmlformats.org/officeDocument/2006/relationships/image" Target="../media/image2.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2.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3.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3.jpe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6" Type="http://schemas.openxmlformats.org/officeDocument/2006/relationships/image" Target="../media/image4.jpe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4.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image" Target="../media/image5.jpeg"/><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5.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image" Target="../media/image6.jpeg"/><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66.xml"/><Relationship Id="rId1" Type="http://schemas.openxmlformats.org/officeDocument/2006/relationships/slideLayout" Target="../slideLayouts/slideLayout65.xml"/><Relationship Id="rId5" Type="http://schemas.openxmlformats.org/officeDocument/2006/relationships/image" Target="../media/image5.jpeg"/><Relationship Id="rId4" Type="http://schemas.openxmlformats.org/officeDocument/2006/relationships/image" Target="../media/image1.jp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4" Type="http://schemas.openxmlformats.org/officeDocument/2006/relationships/image" Target="../media/image2.jpg"/></Relationships>
</file>

<file path=ppt/slideMasters/_rels/slideMaster9.xml.rels><?xml version="1.0" encoding="UTF-8" standalone="yes"?>
<Relationships xmlns="http://schemas.openxmlformats.org/package/2006/relationships"><Relationship Id="rId3" Type="http://schemas.openxmlformats.org/officeDocument/2006/relationships/theme" Target="../theme/theme9.xml"/><Relationship Id="rId2" Type="http://schemas.openxmlformats.org/officeDocument/2006/relationships/slideLayout" Target="../slideLayouts/slideLayout70.xml"/><Relationship Id="rId1" Type="http://schemas.openxmlformats.org/officeDocument/2006/relationships/slideLayout" Target="../slideLayouts/slideLayout69.xml"/><Relationship Id="rId5" Type="http://schemas.openxmlformats.org/officeDocument/2006/relationships/image" Target="../media/image5.jpeg"/><Relationship Id="rId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Modern Style Template.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Placeholder 1"/>
          <p:cNvSpPr>
            <a:spLocks noGrp="1"/>
          </p:cNvSpPr>
          <p:nvPr>
            <p:ph type="title"/>
          </p:nvPr>
        </p:nvSpPr>
        <p:spPr>
          <a:xfrm>
            <a:off x="6678664" y="2723868"/>
            <a:ext cx="2074040" cy="1326411"/>
          </a:xfrm>
          <a:prstGeom prst="rect">
            <a:avLst/>
          </a:prstGeom>
        </p:spPr>
        <p:txBody>
          <a:bodyPr vert="horz" lIns="91440" tIns="45720" rIns="91440" bIns="45720" rtlCol="0" anchor="ctr">
            <a:noAutofit/>
          </a:bodyPr>
          <a:lstStyle/>
          <a:p>
            <a:r>
              <a:rPr lang="en-US" dirty="0" smtClean="0"/>
              <a:t>Click to edit Master title style</a:t>
            </a:r>
            <a:br>
              <a:rPr lang="en-US" dirty="0" smtClean="0"/>
            </a:br>
            <a:endParaRPr lang="en-US" dirty="0"/>
          </a:p>
        </p:txBody>
      </p:sp>
    </p:spTree>
    <p:extLst>
      <p:ext uri="{BB962C8B-B14F-4D97-AF65-F5344CB8AC3E}">
        <p14:creationId xmlns:p14="http://schemas.microsoft.com/office/powerpoint/2010/main" val="4072943625"/>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457200" rtl="0" eaLnBrk="1" latinLnBrk="0" hangingPunct="1">
        <a:spcBef>
          <a:spcPct val="0"/>
        </a:spcBef>
        <a:buNone/>
        <a:defRPr sz="2000" kern="1200">
          <a:solidFill>
            <a:srgbClr val="1F497D"/>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1" descr="Modern Style_interna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Placeholder 2"/>
          <p:cNvSpPr>
            <a:spLocks noGrp="1"/>
          </p:cNvSpPr>
          <p:nvPr>
            <p:ph type="body" idx="1"/>
          </p:nvPr>
        </p:nvSpPr>
        <p:spPr bwMode="auto">
          <a:xfrm>
            <a:off x="457200" y="1600200"/>
            <a:ext cx="8229600" cy="39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3198965043"/>
      </p:ext>
    </p:extLst>
  </p:cSld>
  <p:clrMap bg1="lt1" tx1="dk1" bg2="lt2" tx2="dk2" accent1="accent1" accent2="accent2" accent3="accent3" accent4="accent4" accent5="accent5" accent6="accent6" hlink="hlink" folHlink="folHlink"/>
  <p:sldLayoutIdLst>
    <p:sldLayoutId id="2147483749" r:id="rId1"/>
    <p:sldLayoutId id="2147483750" r:id="rId2"/>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2"/>
          </a:solidFill>
          <a:latin typeface="Arial"/>
          <a:ea typeface="+mn-ea"/>
          <a:cs typeface="Arial"/>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2"/>
          </a:solidFill>
          <a:latin typeface="Arial"/>
          <a:ea typeface="+mn-ea"/>
          <a:cs typeface="Arial"/>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2"/>
          </a:solidFill>
          <a:latin typeface="Arial"/>
          <a:ea typeface="+mn-ea"/>
          <a:cs typeface="Arial"/>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2"/>
          </a:solidFill>
          <a:latin typeface="Arial"/>
          <a:ea typeface="+mn-ea"/>
          <a:cs typeface="Arial"/>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1" descr="Modern Style Templat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itle Placeholder 1"/>
          <p:cNvSpPr>
            <a:spLocks noGrp="1"/>
          </p:cNvSpPr>
          <p:nvPr>
            <p:ph type="title"/>
          </p:nvPr>
        </p:nvSpPr>
        <p:spPr bwMode="auto">
          <a:xfrm>
            <a:off x="6678613" y="2724150"/>
            <a:ext cx="2074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pic>
        <p:nvPicPr>
          <p:cNvPr id="9220" name="Picture 6" descr="Intro Slide 1-b.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9061620"/>
      </p:ext>
    </p:extLst>
  </p:cSld>
  <p:clrMap bg1="lt1" tx1="dk1" bg2="lt2" tx2="dk2" accent1="accent1" accent2="accent2" accent3="accent3" accent4="accent4" accent5="accent5" accent6="accent6" hlink="hlink" folHlink="folHlink"/>
  <p:sldLayoutIdLst>
    <p:sldLayoutId id="2147483752" r:id="rId1"/>
  </p:sldLayoutIdLst>
  <p:txStyles>
    <p:titleStyle>
      <a:lvl1pPr algn="l" defTabSz="457200" rtl="0" eaLnBrk="1" fontAlgn="base" hangingPunct="1">
        <a:spcBef>
          <a:spcPct val="0"/>
        </a:spcBef>
        <a:spcAft>
          <a:spcPct val="0"/>
        </a:spcAft>
        <a:defRPr sz="2000" kern="1200">
          <a:solidFill>
            <a:srgbClr val="1F497D"/>
          </a:solidFill>
          <a:latin typeface="Arial"/>
          <a:ea typeface="+mj-ea"/>
          <a:cs typeface="Arial"/>
        </a:defRPr>
      </a:lvl1pPr>
      <a:lvl2pPr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2pPr>
      <a:lvl3pPr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3pPr>
      <a:lvl4pPr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4pPr>
      <a:lvl5pPr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5pPr>
      <a:lvl6pPr marL="457200"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6pPr>
      <a:lvl7pPr marL="914400"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7pPr>
      <a:lvl8pPr marL="1371600"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8pPr>
      <a:lvl9pPr marL="1828800"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1" descr="Modern Style_interna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Placeholder 2"/>
          <p:cNvSpPr>
            <a:spLocks noGrp="1"/>
          </p:cNvSpPr>
          <p:nvPr>
            <p:ph type="body" idx="1"/>
          </p:nvPr>
        </p:nvSpPr>
        <p:spPr bwMode="auto">
          <a:xfrm>
            <a:off x="457200" y="1600200"/>
            <a:ext cx="8229600" cy="39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237113683"/>
      </p:ext>
    </p:extLst>
  </p:cSld>
  <p:clrMap bg1="lt1" tx1="dk1" bg2="lt2" tx2="dk2" accent1="accent1" accent2="accent2" accent3="accent3" accent4="accent4" accent5="accent5" accent6="accent6" hlink="hlink" folHlink="folHlink"/>
  <p:sldLayoutIdLst>
    <p:sldLayoutId id="2147483754" r:id="rId1"/>
    <p:sldLayoutId id="2147483755" r:id="rId2"/>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2"/>
          </a:solidFill>
          <a:latin typeface="Arial"/>
          <a:ea typeface="+mn-ea"/>
          <a:cs typeface="Arial"/>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2"/>
          </a:solidFill>
          <a:latin typeface="Arial"/>
          <a:ea typeface="+mn-ea"/>
          <a:cs typeface="Arial"/>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2"/>
          </a:solidFill>
          <a:latin typeface="Arial"/>
          <a:ea typeface="+mn-ea"/>
          <a:cs typeface="Arial"/>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2"/>
          </a:solidFill>
          <a:latin typeface="Arial"/>
          <a:ea typeface="+mn-ea"/>
          <a:cs typeface="Arial"/>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Modern Style Templat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Placeholder 1"/>
          <p:cNvSpPr>
            <a:spLocks noGrp="1"/>
          </p:cNvSpPr>
          <p:nvPr>
            <p:ph type="title"/>
          </p:nvPr>
        </p:nvSpPr>
        <p:spPr>
          <a:xfrm>
            <a:off x="6678664" y="2723868"/>
            <a:ext cx="2074040" cy="1326411"/>
          </a:xfrm>
          <a:prstGeom prst="rect">
            <a:avLst/>
          </a:prstGeom>
        </p:spPr>
        <p:txBody>
          <a:bodyPr vert="horz" lIns="91440" tIns="45720" rIns="91440" bIns="45720" rtlCol="0" anchor="ctr">
            <a:noAutofit/>
          </a:bodyPr>
          <a:lstStyle/>
          <a:p>
            <a:r>
              <a:rPr lang="en-US" smtClean="0"/>
              <a:t>Click to edit Master title style</a:t>
            </a:r>
            <a:endParaRPr lang="en-US" dirty="0"/>
          </a:p>
        </p:txBody>
      </p:sp>
    </p:spTree>
    <p:extLst>
      <p:ext uri="{BB962C8B-B14F-4D97-AF65-F5344CB8AC3E}">
        <p14:creationId xmlns:p14="http://schemas.microsoft.com/office/powerpoint/2010/main" val="3124681271"/>
      </p:ext>
    </p:extLst>
  </p:cSld>
  <p:clrMap bg1="lt1" tx1="dk1" bg2="lt2" tx2="dk2" accent1="accent1" accent2="accent2" accent3="accent3" accent4="accent4" accent5="accent5" accent6="accent6" hlink="hlink" folHlink="folHlink"/>
  <p:sldLayoutIdLst>
    <p:sldLayoutId id="2147483757" r:id="rId1"/>
    <p:sldLayoutId id="2147483758" r:id="rId2"/>
  </p:sldLayoutIdLst>
  <p:txStyles>
    <p:titleStyle>
      <a:lvl1pPr algn="l" defTabSz="457200" rtl="0" eaLnBrk="1" latinLnBrk="0" hangingPunct="1">
        <a:spcBef>
          <a:spcPct val="0"/>
        </a:spcBef>
        <a:buNone/>
        <a:defRPr sz="2000" kern="1200">
          <a:solidFill>
            <a:srgbClr val="1F497D"/>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Modern Style_interna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type="body" idx="1"/>
          </p:nvPr>
        </p:nvSpPr>
        <p:spPr>
          <a:xfrm>
            <a:off x="457200" y="1600201"/>
            <a:ext cx="8229600" cy="39996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14728620"/>
      </p:ext>
    </p:extLst>
  </p:cSld>
  <p:clrMap bg1="lt1" tx1="dk1" bg2="lt2" tx2="dk2" accent1="accent1" accent2="accent2" accent3="accent3" accent4="accent4" accent5="accent5" accent6="accent6" hlink="hlink" folHlink="folHlink"/>
  <p:sldLayoutIdLst>
    <p:sldLayoutId id="2147483760" r:id="rId1"/>
    <p:sldLayoutId id="2147483761"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2"/>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2"/>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descr="Modern Style_internal.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type="body" idx="1"/>
          </p:nvPr>
        </p:nvSpPr>
        <p:spPr>
          <a:xfrm>
            <a:off x="457200" y="1600201"/>
            <a:ext cx="8229600" cy="399968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30483623"/>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2"/>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2"/>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2"/>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BD25C242-1EF4-4888-A8E7-6DF7497A46B2}" type="datetimeFigureOut">
              <a:rPr lang="en-US" altLang="en-US"/>
              <a:pPr>
                <a:defRPr/>
              </a:pPr>
              <a:t>11/13/2015</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B7EA2EF5-0370-470C-A4FC-DA4B741C6DA8}" type="slidenum">
              <a:rPr lang="en-US" altLang="en-US"/>
              <a:pPr>
                <a:defRPr/>
              </a:pPr>
              <a:t>‹#›</a:t>
            </a:fld>
            <a:endParaRPr lang="en-US" altLang="en-US" dirty="0"/>
          </a:p>
        </p:txBody>
      </p:sp>
      <p:pic>
        <p:nvPicPr>
          <p:cNvPr id="1031" name="Picture 6" descr="Sub Intro Slide 1.jpg"/>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Modern Style_internal.jpg"/>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4414660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 id="2147483702" r:id="rId17"/>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933F6352-1B0B-44DF-A32E-6F63799A5F86}" type="datetimeFigureOut">
              <a:rPr lang="en-US" altLang="en-US"/>
              <a:pPr>
                <a:defRPr/>
              </a:pPr>
              <a:t>11/13/2015</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70C30B82-38A5-4359-B39F-B9F4A2EA4EDC}" type="slidenum">
              <a:rPr lang="en-US" altLang="en-US"/>
              <a:pPr>
                <a:defRPr/>
              </a:pPr>
              <a:t>‹#›</a:t>
            </a:fld>
            <a:endParaRPr lang="en-US" altLang="en-US" dirty="0"/>
          </a:p>
        </p:txBody>
      </p:sp>
      <p:pic>
        <p:nvPicPr>
          <p:cNvPr id="2055" name="Picture 6" descr="Template Page 1b.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776844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62" r:id="rId12"/>
    <p:sldLayoutId id="2147483764" r:id="rId13"/>
    <p:sldLayoutId id="2147483768" r:id="rId14"/>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FD8C340B-012F-4699-864F-575A22315223}" type="datetimeFigureOut">
              <a:rPr lang="en-US" altLang="en-US"/>
              <a:pPr>
                <a:defRPr/>
              </a:pPr>
              <a:t>11/13/2015</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CEB2617B-5958-4695-9E10-7F46398AAB07}" type="slidenum">
              <a:rPr lang="en-US" altLang="en-US"/>
              <a:pPr>
                <a:defRPr/>
              </a:pPr>
              <a:t>‹#›</a:t>
            </a:fld>
            <a:endParaRPr lang="en-US" altLang="en-US" dirty="0"/>
          </a:p>
        </p:txBody>
      </p:sp>
      <p:pic>
        <p:nvPicPr>
          <p:cNvPr id="3079" name="Picture 6" descr="Intro Slide 1-b.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904051"/>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defRPr>
            </a:lvl1pPr>
          </a:lstStyle>
          <a:p>
            <a:pPr>
              <a:defRPr/>
            </a:pPr>
            <a:fld id="{4A078834-5AFB-43A5-B879-536A6562F386}" type="datetimeFigureOut">
              <a:rPr lang="en-US" altLang="en-US"/>
              <a:pPr>
                <a:defRPr/>
              </a:pPr>
              <a:t>11/13/2015</a:t>
            </a:fld>
            <a:endParaRPr lang="en-US" alt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7C914FDA-2CE9-463D-BC77-2DC54028D9EF}" type="slidenum">
              <a:rPr lang="en-US" altLang="en-US"/>
              <a:pPr>
                <a:defRPr/>
              </a:pPr>
              <a:t>‹#›</a:t>
            </a:fld>
            <a:endParaRPr lang="en-US" altLang="en-US" dirty="0"/>
          </a:p>
        </p:txBody>
      </p:sp>
      <p:pic>
        <p:nvPicPr>
          <p:cNvPr id="4103" name="Picture 6" descr="Template Page 1.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330398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 descr="Modern Style Templat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Placeholder 1"/>
          <p:cNvSpPr>
            <a:spLocks noGrp="1"/>
          </p:cNvSpPr>
          <p:nvPr>
            <p:ph type="title"/>
          </p:nvPr>
        </p:nvSpPr>
        <p:spPr bwMode="auto">
          <a:xfrm>
            <a:off x="6678613" y="2724150"/>
            <a:ext cx="2074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pic>
        <p:nvPicPr>
          <p:cNvPr id="5124" name="Picture 6" descr="Intro Slide 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9803703"/>
      </p:ext>
    </p:extLst>
  </p:cSld>
  <p:clrMap bg1="lt1" tx1="dk1" bg2="lt2" tx2="dk2" accent1="accent1" accent2="accent2" accent3="accent3" accent4="accent4" accent5="accent5" accent6="accent6" hlink="hlink" folHlink="folHlink"/>
  <p:sldLayoutIdLst>
    <p:sldLayoutId id="2147483740" r:id="rId1"/>
    <p:sldLayoutId id="2147483741" r:id="rId2"/>
  </p:sldLayoutIdLst>
  <p:txStyles>
    <p:titleStyle>
      <a:lvl1pPr algn="l" defTabSz="457200" rtl="0" eaLnBrk="1" fontAlgn="base" hangingPunct="1">
        <a:spcBef>
          <a:spcPct val="0"/>
        </a:spcBef>
        <a:spcAft>
          <a:spcPct val="0"/>
        </a:spcAft>
        <a:defRPr sz="2000" kern="1200">
          <a:solidFill>
            <a:srgbClr val="1F497D"/>
          </a:solidFill>
          <a:latin typeface="Arial"/>
          <a:ea typeface="+mj-ea"/>
          <a:cs typeface="Arial"/>
        </a:defRPr>
      </a:lvl1pPr>
      <a:lvl2pPr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2pPr>
      <a:lvl3pPr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3pPr>
      <a:lvl4pPr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4pPr>
      <a:lvl5pPr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5pPr>
      <a:lvl6pPr marL="457200"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6pPr>
      <a:lvl7pPr marL="914400"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7pPr>
      <a:lvl8pPr marL="1371600"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8pPr>
      <a:lvl9pPr marL="1828800"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1" descr="Modern Style_internal.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Placeholder 2"/>
          <p:cNvSpPr>
            <a:spLocks noGrp="1"/>
          </p:cNvSpPr>
          <p:nvPr>
            <p:ph type="body" idx="1"/>
          </p:nvPr>
        </p:nvSpPr>
        <p:spPr bwMode="auto">
          <a:xfrm>
            <a:off x="457200" y="1600200"/>
            <a:ext cx="8229600" cy="3998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1095789649"/>
      </p:ext>
    </p:extLst>
  </p:cSld>
  <p:clrMap bg1="lt1" tx1="dk1" bg2="lt2" tx2="dk2" accent1="accent1" accent2="accent2" accent3="accent3" accent4="accent4" accent5="accent5" accent6="accent6" hlink="hlink" folHlink="folHlink"/>
  <p:sldLayoutIdLst>
    <p:sldLayoutId id="2147483743" r:id="rId1"/>
    <p:sldLayoutId id="2147483744" r:id="rId2"/>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anose="020F0502020204030204" pitchFamily="34" charset="0"/>
        </a:defRPr>
      </a:lvl2pPr>
      <a:lvl3pPr algn="ctr" defTabSz="457200" rtl="0" eaLnBrk="1" fontAlgn="base" hangingPunct="1">
        <a:spcBef>
          <a:spcPct val="0"/>
        </a:spcBef>
        <a:spcAft>
          <a:spcPct val="0"/>
        </a:spcAft>
        <a:defRPr sz="4400">
          <a:solidFill>
            <a:schemeClr val="tx1"/>
          </a:solidFill>
          <a:latin typeface="Calibri" panose="020F0502020204030204" pitchFamily="34" charset="0"/>
        </a:defRPr>
      </a:lvl3pPr>
      <a:lvl4pPr algn="ctr" defTabSz="457200" rtl="0" eaLnBrk="1" fontAlgn="base" hangingPunct="1">
        <a:spcBef>
          <a:spcPct val="0"/>
        </a:spcBef>
        <a:spcAft>
          <a:spcPct val="0"/>
        </a:spcAft>
        <a:defRPr sz="4400">
          <a:solidFill>
            <a:schemeClr val="tx1"/>
          </a:solidFill>
          <a:latin typeface="Calibri" panose="020F0502020204030204" pitchFamily="34" charset="0"/>
        </a:defRPr>
      </a:lvl4pPr>
      <a:lvl5pPr algn="ctr" defTabSz="457200" rtl="0" eaLnBrk="1" fontAlgn="base" hangingPunct="1">
        <a:spcBef>
          <a:spcPct val="0"/>
        </a:spcBef>
        <a:spcAft>
          <a:spcPct val="0"/>
        </a:spcAft>
        <a:defRPr sz="4400">
          <a:solidFill>
            <a:schemeClr val="tx1"/>
          </a:solidFill>
          <a:latin typeface="Calibri" panose="020F0502020204030204" pitchFamily="34" charset="0"/>
        </a:defRPr>
      </a:lvl5pPr>
      <a:lvl6pPr marL="457200" algn="ctr" defTabSz="457200" rtl="0" eaLnBrk="1" fontAlgn="base" hangingPunct="1">
        <a:spcBef>
          <a:spcPct val="0"/>
        </a:spcBef>
        <a:spcAft>
          <a:spcPct val="0"/>
        </a:spcAft>
        <a:defRPr sz="4400">
          <a:solidFill>
            <a:schemeClr val="tx1"/>
          </a:solidFill>
          <a:latin typeface="Calibri" panose="020F0502020204030204" pitchFamily="34" charset="0"/>
        </a:defRPr>
      </a:lvl6pPr>
      <a:lvl7pPr marL="914400" algn="ctr" defTabSz="457200" rtl="0" eaLnBrk="1" fontAlgn="base" hangingPunct="1">
        <a:spcBef>
          <a:spcPct val="0"/>
        </a:spcBef>
        <a:spcAft>
          <a:spcPct val="0"/>
        </a:spcAft>
        <a:defRPr sz="4400">
          <a:solidFill>
            <a:schemeClr val="tx1"/>
          </a:solidFill>
          <a:latin typeface="Calibri" panose="020F0502020204030204" pitchFamily="34" charset="0"/>
        </a:defRPr>
      </a:lvl7pPr>
      <a:lvl8pPr marL="1371600" algn="ctr" defTabSz="457200" rtl="0" eaLnBrk="1" fontAlgn="base" hangingPunct="1">
        <a:spcBef>
          <a:spcPct val="0"/>
        </a:spcBef>
        <a:spcAft>
          <a:spcPct val="0"/>
        </a:spcAft>
        <a:defRPr sz="4400">
          <a:solidFill>
            <a:schemeClr val="tx1"/>
          </a:solidFill>
          <a:latin typeface="Calibri" panose="020F0502020204030204" pitchFamily="34" charset="0"/>
        </a:defRPr>
      </a:lvl8pPr>
      <a:lvl9pPr marL="1828800" algn="ctr" defTabSz="457200"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2"/>
          </a:solidFill>
          <a:latin typeface="Arial"/>
          <a:ea typeface="+mn-ea"/>
          <a:cs typeface="Arial"/>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2"/>
          </a:solidFill>
          <a:latin typeface="Arial"/>
          <a:ea typeface="+mn-ea"/>
          <a:cs typeface="Arial"/>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2"/>
          </a:solidFill>
          <a:latin typeface="Arial"/>
          <a:ea typeface="+mn-ea"/>
          <a:cs typeface="Arial"/>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2"/>
          </a:solidFill>
          <a:latin typeface="Arial"/>
          <a:ea typeface="+mn-ea"/>
          <a:cs typeface="Arial"/>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1" descr="Modern Style Templat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itle Placeholder 1"/>
          <p:cNvSpPr>
            <a:spLocks noGrp="1"/>
          </p:cNvSpPr>
          <p:nvPr>
            <p:ph type="title"/>
          </p:nvPr>
        </p:nvSpPr>
        <p:spPr bwMode="auto">
          <a:xfrm>
            <a:off x="6678613" y="2724150"/>
            <a:ext cx="2074862"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pic>
        <p:nvPicPr>
          <p:cNvPr id="7172" name="Picture 6" descr="Intro Slide 1-b.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5425726"/>
      </p:ext>
    </p:extLst>
  </p:cSld>
  <p:clrMap bg1="lt1" tx1="dk1" bg2="lt2" tx2="dk2" accent1="accent1" accent2="accent2" accent3="accent3" accent4="accent4" accent5="accent5" accent6="accent6" hlink="hlink" folHlink="folHlink"/>
  <p:sldLayoutIdLst>
    <p:sldLayoutId id="2147483746" r:id="rId1"/>
    <p:sldLayoutId id="2147483747" r:id="rId2"/>
  </p:sldLayoutIdLst>
  <p:txStyles>
    <p:titleStyle>
      <a:lvl1pPr algn="l" defTabSz="457200" rtl="0" eaLnBrk="1" fontAlgn="base" hangingPunct="1">
        <a:spcBef>
          <a:spcPct val="0"/>
        </a:spcBef>
        <a:spcAft>
          <a:spcPct val="0"/>
        </a:spcAft>
        <a:defRPr sz="2000" kern="1200">
          <a:solidFill>
            <a:srgbClr val="1F497D"/>
          </a:solidFill>
          <a:latin typeface="Arial"/>
          <a:ea typeface="+mj-ea"/>
          <a:cs typeface="Arial"/>
        </a:defRPr>
      </a:lvl1pPr>
      <a:lvl2pPr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2pPr>
      <a:lvl3pPr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3pPr>
      <a:lvl4pPr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4pPr>
      <a:lvl5pPr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5pPr>
      <a:lvl6pPr marL="457200"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6pPr>
      <a:lvl7pPr marL="914400"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7pPr>
      <a:lvl8pPr marL="1371600"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8pPr>
      <a:lvl9pPr marL="1828800" algn="l" defTabSz="457200" rtl="0" eaLnBrk="1" fontAlgn="base" hangingPunct="1">
        <a:spcBef>
          <a:spcPct val="0"/>
        </a:spcBef>
        <a:spcAft>
          <a:spcPct val="0"/>
        </a:spcAft>
        <a:defRPr sz="2000">
          <a:solidFill>
            <a:srgbClr val="1F497D"/>
          </a:solidFill>
          <a:latin typeface="Arial" panose="020B0604020202020204" pitchFamily="34" charset="0"/>
          <a:cs typeface="Arial" panose="020B0604020202020204"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peoplefirst.myflorida.com/" TargetMode="Externa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2" Type="http://schemas.openxmlformats.org/officeDocument/2006/relationships/hyperlink" Target="http://www.mylifevalues.com/" TargetMode="External"/><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9.png"/><Relationship Id="rId1" Type="http://schemas.openxmlformats.org/officeDocument/2006/relationships/slideLayout" Target="../slideLayouts/slideLayout30.xml"/></Relationships>
</file>

<file path=ppt/slides/_rels/slide5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2" Type="http://schemas.openxmlformats.org/officeDocument/2006/relationships/hyperlink" Target="http://www.fau.edu/hr/benefits" TargetMode="Externa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68641"/>
            <a:ext cx="6593617" cy="490749"/>
          </a:xfrm>
        </p:spPr>
        <p:txBody>
          <a:bodyPr>
            <a:noAutofit/>
          </a:bodyPr>
          <a:lstStyle/>
          <a:p>
            <a:r>
              <a:rPr lang="en-US" sz="2800" b="1" dirty="0" smtClean="0">
                <a:latin typeface="Palatino Linotype" panose="02040502050505030304" pitchFamily="18" charset="0"/>
              </a:rPr>
              <a:t>BENEFITS AND RETIREMENT</a:t>
            </a:r>
            <a:endParaRPr lang="en-US" sz="2800" b="1" dirty="0">
              <a:latin typeface="Palatino Linotype" panose="02040502050505030304" pitchFamily="18" charset="0"/>
            </a:endParaRPr>
          </a:p>
        </p:txBody>
      </p:sp>
    </p:spTree>
    <p:extLst>
      <p:ext uri="{BB962C8B-B14F-4D97-AF65-F5344CB8AC3E}">
        <p14:creationId xmlns:p14="http://schemas.microsoft.com/office/powerpoint/2010/main" val="2201300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304800" y="714768"/>
            <a:ext cx="7663543" cy="933450"/>
          </a:xfrm>
        </p:spPr>
        <p:txBody>
          <a:bodyPr/>
          <a:lstStyle/>
          <a:p>
            <a:pPr fontAlgn="auto">
              <a:spcAft>
                <a:spcPts val="0"/>
              </a:spcAft>
              <a:defRPr/>
            </a:pPr>
            <a:r>
              <a:rPr lang="en-US" altLang="en-US" sz="4000" b="1" dirty="0" smtClean="0">
                <a:solidFill>
                  <a:srgbClr val="003399"/>
                </a:solidFill>
              </a:rPr>
              <a:t>Insurance </a:t>
            </a:r>
            <a:r>
              <a:rPr lang="en-US" altLang="en-US" sz="4000" b="1" dirty="0">
                <a:solidFill>
                  <a:srgbClr val="003399"/>
                </a:solidFill>
              </a:rPr>
              <a:t>Cost per paycheck</a:t>
            </a:r>
            <a:endParaRPr lang="en-US" sz="4000" u="sng" cap="none" dirty="0">
              <a:ln w="500">
                <a:solidFill>
                  <a:schemeClr val="tx2"/>
                </a:solidFill>
              </a:ln>
              <a:cs typeface="Calibri" panose="020F0502020204030204" pitchFamily="34" charset="0"/>
            </a:endParaRPr>
          </a:p>
        </p:txBody>
      </p:sp>
      <p:sp>
        <p:nvSpPr>
          <p:cNvPr id="112643" name="Rectangle 3"/>
          <p:cNvSpPr>
            <a:spLocks noGrp="1" noChangeArrowheads="1"/>
          </p:cNvSpPr>
          <p:nvPr>
            <p:ph idx="1"/>
          </p:nvPr>
        </p:nvSpPr>
        <p:spPr>
          <a:xfrm>
            <a:off x="952501" y="1557495"/>
            <a:ext cx="7015842" cy="5043330"/>
          </a:xfrm>
        </p:spPr>
        <p:txBody>
          <a:bodyPr>
            <a:normAutofit fontScale="25000" lnSpcReduction="20000"/>
          </a:bodyPr>
          <a:lstStyle/>
          <a:p>
            <a:pPr fontAlgn="auto">
              <a:spcAft>
                <a:spcPts val="0"/>
              </a:spcAft>
              <a:buNone/>
              <a:defRPr/>
            </a:pPr>
            <a:r>
              <a:rPr lang="en-US" sz="2800" dirty="0" smtClean="0">
                <a:latin typeface="Palatino Linotype" panose="02040502050505030304" pitchFamily="18" charset="0"/>
              </a:rPr>
              <a:t>	</a:t>
            </a:r>
            <a:r>
              <a:rPr lang="en-US" sz="8800" dirty="0"/>
              <a:t> </a:t>
            </a:r>
            <a:r>
              <a:rPr lang="en-US" sz="8800" dirty="0" smtClean="0"/>
              <a:t>  </a:t>
            </a:r>
            <a:r>
              <a:rPr lang="en-US" sz="8800" u="sng" dirty="0" smtClean="0"/>
              <a:t>Bi-weekly  </a:t>
            </a:r>
            <a:r>
              <a:rPr lang="en-US" sz="8800" u="sng" dirty="0"/>
              <a:t>Premium</a:t>
            </a:r>
          </a:p>
          <a:p>
            <a:pPr fontAlgn="auto">
              <a:spcAft>
                <a:spcPts val="0"/>
              </a:spcAft>
              <a:defRPr/>
            </a:pPr>
            <a:r>
              <a:rPr lang="en-US" sz="8000" b="1" dirty="0" smtClean="0"/>
              <a:t>Individual </a:t>
            </a:r>
            <a:r>
              <a:rPr lang="en-US" sz="8000" b="1" dirty="0"/>
              <a:t>coverage</a:t>
            </a:r>
            <a:r>
              <a:rPr lang="en-US" sz="8000" dirty="0"/>
              <a:t> </a:t>
            </a:r>
          </a:p>
          <a:p>
            <a:pPr fontAlgn="auto">
              <a:spcAft>
                <a:spcPts val="0"/>
              </a:spcAft>
              <a:buNone/>
              <a:defRPr/>
            </a:pPr>
            <a:r>
              <a:rPr lang="en-US" sz="8000" b="1" dirty="0">
                <a:solidFill>
                  <a:schemeClr val="hlink"/>
                </a:solidFill>
              </a:rPr>
              <a:t>	$25.00</a:t>
            </a:r>
          </a:p>
          <a:p>
            <a:pPr fontAlgn="auto">
              <a:spcAft>
                <a:spcPts val="0"/>
              </a:spcAft>
              <a:defRPr/>
            </a:pPr>
            <a:r>
              <a:rPr lang="en-US" sz="8000" b="1" dirty="0" smtClean="0"/>
              <a:t>Family </a:t>
            </a:r>
            <a:r>
              <a:rPr lang="en-US" sz="8000" b="1" dirty="0"/>
              <a:t>Coverage</a:t>
            </a:r>
          </a:p>
          <a:p>
            <a:pPr fontAlgn="auto">
              <a:spcAft>
                <a:spcPts val="0"/>
              </a:spcAft>
              <a:buNone/>
              <a:defRPr/>
            </a:pPr>
            <a:r>
              <a:rPr lang="en-US" sz="8000" b="1" dirty="0">
                <a:solidFill>
                  <a:schemeClr val="hlink"/>
                </a:solidFill>
              </a:rPr>
              <a:t>     </a:t>
            </a:r>
            <a:r>
              <a:rPr lang="en-US" sz="8000" b="1" dirty="0" smtClean="0">
                <a:solidFill>
                  <a:schemeClr val="hlink"/>
                </a:solidFill>
              </a:rPr>
              <a:t>    $</a:t>
            </a:r>
            <a:r>
              <a:rPr lang="en-US" sz="8000" b="1" dirty="0">
                <a:solidFill>
                  <a:schemeClr val="hlink"/>
                </a:solidFill>
              </a:rPr>
              <a:t>90.00</a:t>
            </a:r>
          </a:p>
          <a:p>
            <a:pPr fontAlgn="auto">
              <a:spcAft>
                <a:spcPts val="0"/>
              </a:spcAft>
              <a:buNone/>
              <a:defRPr/>
            </a:pPr>
            <a:r>
              <a:rPr lang="en-US" sz="8000" i="1" dirty="0"/>
              <a:t>   Cost will be different for </a:t>
            </a:r>
            <a:r>
              <a:rPr lang="en-US" sz="8000" b="1" i="1" dirty="0" smtClean="0"/>
              <a:t>part-time </a:t>
            </a:r>
            <a:r>
              <a:rPr lang="en-US" sz="8000" i="1" dirty="0" smtClean="0"/>
              <a:t>employees</a:t>
            </a:r>
          </a:p>
          <a:p>
            <a:pPr fontAlgn="auto">
              <a:spcAft>
                <a:spcPts val="0"/>
              </a:spcAft>
              <a:buNone/>
              <a:defRPr/>
            </a:pPr>
            <a:r>
              <a:rPr lang="en-US" sz="8000" i="1" dirty="0"/>
              <a:t>	</a:t>
            </a:r>
            <a:r>
              <a:rPr lang="en-US" sz="8000" i="1" dirty="0" smtClean="0"/>
              <a:t>		 </a:t>
            </a:r>
            <a:r>
              <a:rPr lang="en-US" sz="8000" i="1" dirty="0"/>
              <a:t>(see Benefits Calculator) </a:t>
            </a:r>
          </a:p>
          <a:p>
            <a:pPr fontAlgn="auto">
              <a:spcAft>
                <a:spcPts val="0"/>
              </a:spcAft>
              <a:buNone/>
              <a:defRPr/>
            </a:pPr>
            <a:r>
              <a:rPr lang="en-US" sz="8000" u="sng" dirty="0" smtClean="0"/>
              <a:t>Office </a:t>
            </a:r>
            <a:r>
              <a:rPr lang="en-US" sz="8000" u="sng" dirty="0"/>
              <a:t>Visit</a:t>
            </a:r>
          </a:p>
          <a:p>
            <a:pPr fontAlgn="auto">
              <a:spcAft>
                <a:spcPts val="0"/>
              </a:spcAft>
              <a:defRPr/>
            </a:pPr>
            <a:r>
              <a:rPr lang="en-US" sz="8000" b="1" dirty="0">
                <a:solidFill>
                  <a:schemeClr val="hlink"/>
                </a:solidFill>
              </a:rPr>
              <a:t>$15 PPO Physician</a:t>
            </a:r>
          </a:p>
          <a:p>
            <a:pPr fontAlgn="auto">
              <a:spcAft>
                <a:spcPts val="0"/>
              </a:spcAft>
              <a:defRPr/>
            </a:pPr>
            <a:r>
              <a:rPr lang="en-US" sz="8000" b="1" dirty="0">
                <a:solidFill>
                  <a:schemeClr val="hlink"/>
                </a:solidFill>
              </a:rPr>
              <a:t>$20.00 HMO</a:t>
            </a:r>
          </a:p>
          <a:p>
            <a:pPr fontAlgn="auto">
              <a:spcAft>
                <a:spcPts val="0"/>
              </a:spcAft>
              <a:defRPr/>
            </a:pPr>
            <a:r>
              <a:rPr lang="en-US" sz="8000" b="1" dirty="0">
                <a:solidFill>
                  <a:schemeClr val="hlink"/>
                </a:solidFill>
              </a:rPr>
              <a:t>$25 PPO Specialist</a:t>
            </a:r>
          </a:p>
          <a:p>
            <a:pPr fontAlgn="auto">
              <a:spcAft>
                <a:spcPts val="0"/>
              </a:spcAft>
              <a:defRPr/>
            </a:pPr>
            <a:r>
              <a:rPr lang="en-US" sz="8000" b="1" dirty="0">
                <a:solidFill>
                  <a:schemeClr val="hlink"/>
                </a:solidFill>
              </a:rPr>
              <a:t>$40 HMO Specialist</a:t>
            </a:r>
          </a:p>
          <a:p>
            <a:pPr fontAlgn="auto">
              <a:spcAft>
                <a:spcPts val="0"/>
              </a:spcAft>
              <a:defRPr/>
            </a:pPr>
            <a:r>
              <a:rPr lang="en-US" sz="8000" b="1" dirty="0">
                <a:solidFill>
                  <a:schemeClr val="hlink"/>
                </a:solidFill>
              </a:rPr>
              <a:t>$25 Urgent-Care Center</a:t>
            </a:r>
          </a:p>
          <a:p>
            <a:pPr fontAlgn="auto">
              <a:spcAft>
                <a:spcPts val="0"/>
              </a:spcAft>
              <a:defRPr/>
            </a:pPr>
            <a:r>
              <a:rPr lang="en-US" sz="8000" b="1" dirty="0">
                <a:solidFill>
                  <a:schemeClr val="hlink"/>
                </a:solidFill>
              </a:rPr>
              <a:t>$250 Hospital </a:t>
            </a:r>
            <a:r>
              <a:rPr lang="en-US" sz="8000" b="1" dirty="0" smtClean="0">
                <a:solidFill>
                  <a:schemeClr val="hlink"/>
                </a:solidFill>
              </a:rPr>
              <a:t>stay</a:t>
            </a:r>
            <a:endParaRPr lang="en-US" sz="8000" b="1" dirty="0">
              <a:solidFill>
                <a:schemeClr val="hlink"/>
              </a:solidFill>
              <a:latin typeface="Palatino Linotype" panose="02040502050505030304" pitchFamily="18" charset="0"/>
            </a:endParaRPr>
          </a:p>
          <a:p>
            <a:pPr marL="225425" indent="-225425" fontAlgn="auto">
              <a:lnSpc>
                <a:spcPct val="80000"/>
              </a:lnSpc>
              <a:spcAft>
                <a:spcPts val="0"/>
              </a:spcAft>
              <a:buFont typeface="Wingdings" pitchFamily="2" charset="2"/>
              <a:buChar char="§"/>
              <a:defRPr/>
            </a:pPr>
            <a:r>
              <a:rPr lang="en-US" sz="8000" dirty="0">
                <a:ln w="12700">
                  <a:noFill/>
                  <a:prstDash val="solid"/>
                </a:ln>
                <a:latin typeface="Calibri" panose="020F0502020204030204" pitchFamily="34" charset="0"/>
                <a:cs typeface="Calibri" panose="020F0502020204030204" pitchFamily="34" charset="0"/>
              </a:rPr>
              <a:t>Premiums listed are for full-time </a:t>
            </a:r>
            <a:r>
              <a:rPr lang="en-US" sz="8000" dirty="0" smtClean="0">
                <a:ln w="12700">
                  <a:noFill/>
                  <a:prstDash val="solid"/>
                </a:ln>
                <a:latin typeface="Calibri" panose="020F0502020204030204" pitchFamily="34" charset="0"/>
                <a:cs typeface="Calibri" panose="020F0502020204030204" pitchFamily="34" charset="0"/>
              </a:rPr>
              <a:t>employees</a:t>
            </a:r>
            <a:endParaRPr lang="en-US" sz="8000" dirty="0">
              <a:ln w="12700">
                <a:noFill/>
                <a:prstDash val="solid"/>
              </a:ln>
              <a:latin typeface="Calibri" panose="020F0502020204030204" pitchFamily="34" charset="0"/>
              <a:cs typeface="Calibri" panose="020F0502020204030204" pitchFamily="34" charset="0"/>
            </a:endParaRPr>
          </a:p>
          <a:p>
            <a:pPr marL="225425" indent="-225425" fontAlgn="auto">
              <a:lnSpc>
                <a:spcPct val="80000"/>
              </a:lnSpc>
              <a:spcAft>
                <a:spcPts val="0"/>
              </a:spcAft>
              <a:buFont typeface="Wingdings" pitchFamily="2" charset="2"/>
              <a:buChar char="§"/>
              <a:defRPr/>
            </a:pPr>
            <a:r>
              <a:rPr lang="en-US" sz="8000" dirty="0">
                <a:ln w="12700">
                  <a:noFill/>
                  <a:prstDash val="solid"/>
                </a:ln>
                <a:latin typeface="Calibri" panose="020F0502020204030204" pitchFamily="34" charset="0"/>
                <a:cs typeface="Calibri" panose="020F0502020204030204" pitchFamily="34" charset="0"/>
              </a:rPr>
              <a:t>9-Month faculty will be double-deducted during Spring months to pay for Summer coverage</a:t>
            </a:r>
          </a:p>
          <a:p>
            <a:pPr>
              <a:lnSpc>
                <a:spcPct val="90000"/>
              </a:lnSpc>
              <a:buFontTx/>
              <a:buNone/>
            </a:pPr>
            <a:endParaRPr lang="en-US" sz="4000" dirty="0" smtClean="0">
              <a:solidFill>
                <a:srgbClr val="262626"/>
              </a:solidFill>
              <a:latin typeface="Arial" charset="0"/>
              <a:cs typeface="Arial" charset="0"/>
            </a:endParaRPr>
          </a:p>
        </p:txBody>
      </p:sp>
      <p:sp>
        <p:nvSpPr>
          <p:cNvPr id="6" name="TextBox 9"/>
          <p:cNvSpPr txBox="1">
            <a:spLocks noChangeArrowheads="1"/>
          </p:cNvSpPr>
          <p:nvPr/>
        </p:nvSpPr>
        <p:spPr bwMode="auto">
          <a:xfrm>
            <a:off x="5603420" y="6340434"/>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Rage Italic" pitchFamily="66" charset="0"/>
              </a:defRPr>
            </a:lvl1pPr>
            <a:lvl2pPr marL="742950" indent="-285750">
              <a:defRPr sz="2400">
                <a:solidFill>
                  <a:schemeClr val="tx1"/>
                </a:solidFill>
                <a:latin typeface="Rage Italic" pitchFamily="66" charset="0"/>
              </a:defRPr>
            </a:lvl2pPr>
            <a:lvl3pPr marL="1143000" indent="-228600">
              <a:defRPr sz="2400">
                <a:solidFill>
                  <a:schemeClr val="tx1"/>
                </a:solidFill>
                <a:latin typeface="Rage Italic" pitchFamily="66" charset="0"/>
              </a:defRPr>
            </a:lvl3pPr>
            <a:lvl4pPr marL="1600200" indent="-228600">
              <a:defRPr sz="2400">
                <a:solidFill>
                  <a:schemeClr val="tx1"/>
                </a:solidFill>
                <a:latin typeface="Rage Italic" pitchFamily="66" charset="0"/>
              </a:defRPr>
            </a:lvl4pPr>
            <a:lvl5pPr marL="2057400" indent="-228600">
              <a:defRPr sz="2400">
                <a:solidFill>
                  <a:schemeClr val="tx1"/>
                </a:solidFill>
                <a:latin typeface="Rage Italic" pitchFamily="66" charset="0"/>
              </a:defRPr>
            </a:lvl5pPr>
            <a:lvl6pPr marL="2514600" indent="-228600" eaLnBrk="0" fontAlgn="base" hangingPunct="0">
              <a:spcBef>
                <a:spcPct val="0"/>
              </a:spcBef>
              <a:spcAft>
                <a:spcPct val="0"/>
              </a:spcAft>
              <a:defRPr sz="2400">
                <a:solidFill>
                  <a:schemeClr val="tx1"/>
                </a:solidFill>
                <a:latin typeface="Rage Italic" pitchFamily="66" charset="0"/>
              </a:defRPr>
            </a:lvl6pPr>
            <a:lvl7pPr marL="2971800" indent="-228600" eaLnBrk="0" fontAlgn="base" hangingPunct="0">
              <a:spcBef>
                <a:spcPct val="0"/>
              </a:spcBef>
              <a:spcAft>
                <a:spcPct val="0"/>
              </a:spcAft>
              <a:defRPr sz="2400">
                <a:solidFill>
                  <a:schemeClr val="tx1"/>
                </a:solidFill>
                <a:latin typeface="Rage Italic" pitchFamily="66" charset="0"/>
              </a:defRPr>
            </a:lvl7pPr>
            <a:lvl8pPr marL="3429000" indent="-228600" eaLnBrk="0" fontAlgn="base" hangingPunct="0">
              <a:spcBef>
                <a:spcPct val="0"/>
              </a:spcBef>
              <a:spcAft>
                <a:spcPct val="0"/>
              </a:spcAft>
              <a:defRPr sz="2400">
                <a:solidFill>
                  <a:schemeClr val="tx1"/>
                </a:solidFill>
                <a:latin typeface="Rage Italic" pitchFamily="66" charset="0"/>
              </a:defRPr>
            </a:lvl8pPr>
            <a:lvl9pPr marL="3886200" indent="-228600" eaLnBrk="0" fontAlgn="base" hangingPunct="0">
              <a:spcBef>
                <a:spcPct val="0"/>
              </a:spcBef>
              <a:spcAft>
                <a:spcPct val="0"/>
              </a:spcAft>
              <a:defRPr sz="2400">
                <a:solidFill>
                  <a:schemeClr val="tx1"/>
                </a:solidFill>
                <a:latin typeface="Rage Italic" pitchFamily="66" charset="0"/>
              </a:defRPr>
            </a:lvl9pPr>
          </a:lstStyle>
          <a:p>
            <a:pPr algn="r"/>
            <a:r>
              <a:rPr lang="en-US" altLang="en-US" dirty="0">
                <a:solidFill>
                  <a:schemeClr val="tx2"/>
                </a:solidFill>
              </a:rPr>
              <a:t>Continued…</a:t>
            </a:r>
          </a:p>
        </p:txBody>
      </p:sp>
      <p:pic>
        <p:nvPicPr>
          <p:cNvPr id="7" name="Picture 7" descr="C:\Users\as089772\AppData\Local\Microsoft\Windows\Temporary Internet Files\Content.IE5\HE55KCZZ\15160-illustration-of-a-gold-star-pv[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167" y="3460926"/>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6426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5850" y="1286189"/>
            <a:ext cx="7084087" cy="4339650"/>
          </a:xfrm>
          <a:prstGeom prst="rect">
            <a:avLst/>
          </a:prstGeom>
        </p:spPr>
        <p:txBody>
          <a:bodyPr wrap="square">
            <a:spAutoFit/>
          </a:bodyPr>
          <a:lstStyle/>
          <a:p>
            <a:pPr>
              <a:defRPr/>
            </a:pPr>
            <a:r>
              <a:rPr lang="en-US" sz="2400" b="1" dirty="0" smtClean="0">
                <a:solidFill>
                  <a:schemeClr val="hlink"/>
                </a:solidFill>
              </a:rPr>
              <a:t>					  </a:t>
            </a:r>
            <a:r>
              <a:rPr lang="en-US" sz="3600" b="1" dirty="0" smtClean="0">
                <a:solidFill>
                  <a:schemeClr val="accent1">
                    <a:lumMod val="50000"/>
                  </a:schemeClr>
                </a:solidFill>
              </a:rPr>
              <a:t>HMO’s</a:t>
            </a:r>
            <a:endParaRPr lang="en-US" sz="3600" b="1" dirty="0">
              <a:solidFill>
                <a:schemeClr val="accent1">
                  <a:lumMod val="50000"/>
                </a:schemeClr>
              </a:solidFill>
            </a:endParaRPr>
          </a:p>
          <a:p>
            <a:pPr>
              <a:defRPr/>
            </a:pPr>
            <a:r>
              <a:rPr lang="en-US" sz="2400" dirty="0"/>
              <a:t>Exclusive network in the area that you live or work</a:t>
            </a:r>
          </a:p>
          <a:p>
            <a:pPr>
              <a:defRPr/>
            </a:pPr>
            <a:r>
              <a:rPr lang="en-US" sz="2400" dirty="0"/>
              <a:t>AvMed &amp; </a:t>
            </a:r>
            <a:r>
              <a:rPr lang="en-US" sz="2400" dirty="0" smtClean="0"/>
              <a:t>Aetna </a:t>
            </a:r>
            <a:r>
              <a:rPr lang="en-US" sz="2400" dirty="0"/>
              <a:t>Healthcare have providers in  </a:t>
            </a:r>
            <a:r>
              <a:rPr lang="en-US" sz="2400" b="1" dirty="0" smtClean="0"/>
              <a:t>Dade, Broward ,  </a:t>
            </a:r>
            <a:r>
              <a:rPr lang="en-US" sz="2400" b="1" dirty="0"/>
              <a:t>Palm Beach </a:t>
            </a:r>
            <a:r>
              <a:rPr lang="en-US" sz="2400" b="1" dirty="0" smtClean="0"/>
              <a:t>County, and St </a:t>
            </a:r>
            <a:r>
              <a:rPr lang="en-US" sz="2400" b="1" dirty="0"/>
              <a:t>Lucie Counties</a:t>
            </a:r>
          </a:p>
          <a:p>
            <a:pPr>
              <a:defRPr/>
            </a:pPr>
            <a:endParaRPr lang="en-US" sz="2400" b="1" dirty="0">
              <a:solidFill>
                <a:srgbClr val="336699"/>
              </a:solidFill>
            </a:endParaRPr>
          </a:p>
          <a:p>
            <a:pPr>
              <a:defRPr/>
            </a:pPr>
            <a:r>
              <a:rPr lang="en-US" sz="2400" b="1" dirty="0">
                <a:solidFill>
                  <a:srgbClr val="336699"/>
                </a:solidFill>
              </a:rPr>
              <a:t>Martin County/Indian River: </a:t>
            </a:r>
          </a:p>
          <a:p>
            <a:pPr>
              <a:defRPr/>
            </a:pPr>
            <a:r>
              <a:rPr lang="en-US" sz="2400" b="1" dirty="0">
                <a:solidFill>
                  <a:srgbClr val="336699"/>
                </a:solidFill>
              </a:rPr>
              <a:t>     </a:t>
            </a:r>
            <a:r>
              <a:rPr lang="en-US" sz="2400" b="1" dirty="0">
                <a:solidFill>
                  <a:srgbClr val="FF0000"/>
                </a:solidFill>
              </a:rPr>
              <a:t>AvMed only HMO</a:t>
            </a:r>
          </a:p>
          <a:p>
            <a:pPr marL="342900" indent="-342900">
              <a:buFont typeface="Arial" panose="020B0604020202020204" pitchFamily="34" charset="0"/>
              <a:buChar char="•"/>
              <a:defRPr/>
            </a:pPr>
            <a:r>
              <a:rPr lang="en-US" sz="2400" dirty="0"/>
              <a:t>No referrals required</a:t>
            </a:r>
          </a:p>
          <a:p>
            <a:pPr marL="342900" indent="-342900">
              <a:buFont typeface="Arial" panose="020B0604020202020204" pitchFamily="34" charset="0"/>
              <a:buChar char="•"/>
              <a:defRPr/>
            </a:pPr>
            <a:r>
              <a:rPr lang="en-US" sz="2400" dirty="0"/>
              <a:t>No deductible </a:t>
            </a:r>
          </a:p>
          <a:p>
            <a:pPr marL="342900" indent="-342900">
              <a:buFont typeface="Arial" panose="020B0604020202020204" pitchFamily="34" charset="0"/>
              <a:buChar char="•"/>
              <a:defRPr/>
            </a:pPr>
            <a:r>
              <a:rPr lang="en-US" sz="2400" dirty="0"/>
              <a:t>No claims to file</a:t>
            </a:r>
          </a:p>
          <a:p>
            <a:pPr marL="342900" indent="-342900">
              <a:buFont typeface="Arial" panose="020B0604020202020204" pitchFamily="34" charset="0"/>
              <a:buChar char="•"/>
              <a:defRPr/>
            </a:pPr>
            <a:r>
              <a:rPr lang="en-US" sz="2400" dirty="0"/>
              <a:t>Mail Order Rx from </a:t>
            </a:r>
            <a:r>
              <a:rPr lang="en-US" sz="2400" dirty="0" smtClean="0"/>
              <a:t>Retail Pharmacy </a:t>
            </a:r>
            <a:r>
              <a:rPr lang="en-US" sz="2400" dirty="0"/>
              <a:t>– CVS/Caremark</a:t>
            </a:r>
          </a:p>
        </p:txBody>
      </p:sp>
    </p:spTree>
    <p:extLst>
      <p:ext uri="{BB962C8B-B14F-4D97-AF65-F5344CB8AC3E}">
        <p14:creationId xmlns:p14="http://schemas.microsoft.com/office/powerpoint/2010/main" val="1151755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15850" y="1286189"/>
            <a:ext cx="7084087" cy="461665"/>
          </a:xfrm>
          <a:prstGeom prst="rect">
            <a:avLst/>
          </a:prstGeom>
        </p:spPr>
        <p:txBody>
          <a:bodyPr wrap="square">
            <a:spAutoFit/>
          </a:bodyPr>
          <a:lstStyle/>
          <a:p>
            <a:pPr>
              <a:defRPr/>
            </a:pPr>
            <a:r>
              <a:rPr lang="en-US" sz="2400" b="1" dirty="0" smtClean="0">
                <a:solidFill>
                  <a:schemeClr val="hlink"/>
                </a:solidFill>
              </a:rPr>
              <a:t>	</a:t>
            </a:r>
            <a:endParaRPr lang="en-US" sz="2400" dirty="0"/>
          </a:p>
        </p:txBody>
      </p:sp>
      <p:sp>
        <p:nvSpPr>
          <p:cNvPr id="2" name="Rectangle 1"/>
          <p:cNvSpPr/>
          <p:nvPr/>
        </p:nvSpPr>
        <p:spPr>
          <a:xfrm>
            <a:off x="1085222" y="1286189"/>
            <a:ext cx="6581670" cy="4647426"/>
          </a:xfrm>
          <a:prstGeom prst="rect">
            <a:avLst/>
          </a:prstGeom>
        </p:spPr>
        <p:txBody>
          <a:bodyPr wrap="square">
            <a:spAutoFit/>
          </a:bodyPr>
          <a:lstStyle/>
          <a:p>
            <a:r>
              <a:rPr lang="en-US" altLang="en-US" sz="3600" b="1" dirty="0" smtClean="0">
                <a:solidFill>
                  <a:srgbClr val="003399"/>
                </a:solidFill>
                <a:latin typeface="+mj-lt"/>
              </a:rPr>
              <a:t>			PPO- </a:t>
            </a:r>
            <a:r>
              <a:rPr lang="en-US" altLang="en-US" sz="3600" b="1" dirty="0">
                <a:solidFill>
                  <a:srgbClr val="003399"/>
                </a:solidFill>
                <a:latin typeface="+mj-lt"/>
              </a:rPr>
              <a:t>Florida Blue </a:t>
            </a:r>
            <a:r>
              <a:rPr lang="en-US" altLang="en-US" b="1" dirty="0">
                <a:solidFill>
                  <a:srgbClr val="003399"/>
                </a:solidFill>
                <a:latin typeface="+mj-lt"/>
              </a:rPr>
              <a:t/>
            </a:r>
            <a:br>
              <a:rPr lang="en-US" altLang="en-US" b="1" dirty="0">
                <a:solidFill>
                  <a:srgbClr val="003399"/>
                </a:solidFill>
                <a:latin typeface="+mj-lt"/>
              </a:rPr>
            </a:br>
            <a:r>
              <a:rPr lang="en-US" altLang="en-US" b="1" dirty="0" smtClean="0">
                <a:solidFill>
                  <a:srgbClr val="003399"/>
                </a:solidFill>
                <a:latin typeface="+mj-lt"/>
              </a:rPr>
              <a:t>				(</a:t>
            </a:r>
            <a:r>
              <a:rPr lang="en-US" altLang="en-US" b="1" dirty="0">
                <a:solidFill>
                  <a:srgbClr val="003399"/>
                </a:solidFill>
                <a:latin typeface="+mj-lt"/>
              </a:rPr>
              <a:t>Blue Cross/Blue Shield of FL</a:t>
            </a:r>
            <a:r>
              <a:rPr lang="en-US" altLang="en-US" b="1" dirty="0" smtClean="0">
                <a:solidFill>
                  <a:srgbClr val="003399"/>
                </a:solidFill>
                <a:latin typeface="+mj-lt"/>
              </a:rPr>
              <a:t>)</a:t>
            </a:r>
          </a:p>
          <a:p>
            <a:pPr marL="457200" indent="-457200">
              <a:buFont typeface="Arial" panose="020B0604020202020204" pitchFamily="34" charset="0"/>
              <a:buChar char="•"/>
              <a:defRPr/>
            </a:pPr>
            <a:r>
              <a:rPr lang="en-US" altLang="en-US" sz="2800" dirty="0"/>
              <a:t>Nationwide/World wide coverage </a:t>
            </a:r>
          </a:p>
          <a:p>
            <a:pPr marL="457200" indent="-457200">
              <a:buFont typeface="Arial" panose="020B0604020202020204" pitchFamily="34" charset="0"/>
              <a:buChar char="•"/>
              <a:defRPr/>
            </a:pPr>
            <a:r>
              <a:rPr lang="en-US" altLang="en-US" sz="2800" dirty="0"/>
              <a:t>No referrals required</a:t>
            </a:r>
          </a:p>
          <a:p>
            <a:pPr marL="457200" indent="-457200">
              <a:buFont typeface="Arial" panose="020B0604020202020204" pitchFamily="34" charset="0"/>
              <a:buChar char="•"/>
              <a:defRPr/>
            </a:pPr>
            <a:r>
              <a:rPr lang="en-US" altLang="en-US" sz="2800" dirty="0"/>
              <a:t>Co-insurance (based on percentage of charges) </a:t>
            </a:r>
          </a:p>
          <a:p>
            <a:pPr marL="457200" indent="-457200">
              <a:buFont typeface="Arial" panose="020B0604020202020204" pitchFamily="34" charset="0"/>
              <a:buChar char="•"/>
              <a:defRPr/>
            </a:pPr>
            <a:r>
              <a:rPr lang="en-US" altLang="en-US" sz="2800" dirty="0"/>
              <a:t>Calendar year deductible </a:t>
            </a:r>
          </a:p>
          <a:p>
            <a:pPr marL="457200" indent="-457200">
              <a:buFont typeface="Arial" panose="020B0604020202020204" pitchFamily="34" charset="0"/>
              <a:buChar char="•"/>
              <a:defRPr/>
            </a:pPr>
            <a:r>
              <a:rPr lang="en-US" altLang="en-US" sz="2800" dirty="0"/>
              <a:t>CVS/Caremark Prescription Card</a:t>
            </a:r>
          </a:p>
          <a:p>
            <a:pPr marL="457200" indent="-457200">
              <a:buFont typeface="Arial" panose="020B0604020202020204" pitchFamily="34" charset="0"/>
              <a:buChar char="•"/>
              <a:defRPr/>
            </a:pPr>
            <a:r>
              <a:rPr lang="en-US" altLang="en-US" sz="2800" dirty="0"/>
              <a:t>90 Maintenance Medication from</a:t>
            </a:r>
          </a:p>
          <a:p>
            <a:pPr marL="457200" indent="-457200">
              <a:buFont typeface="Arial" panose="020B0604020202020204" pitchFamily="34" charset="0"/>
              <a:buChar char="•"/>
              <a:defRPr/>
            </a:pPr>
            <a:r>
              <a:rPr lang="en-US" altLang="en-US" sz="2800" dirty="0"/>
              <a:t>   Retail Pharmacy</a:t>
            </a:r>
          </a:p>
          <a:p>
            <a:endParaRPr lang="en-US" dirty="0">
              <a:latin typeface="+mj-lt"/>
            </a:endParaRPr>
          </a:p>
        </p:txBody>
      </p:sp>
    </p:spTree>
    <p:extLst>
      <p:ext uri="{BB962C8B-B14F-4D97-AF65-F5344CB8AC3E}">
        <p14:creationId xmlns:p14="http://schemas.microsoft.com/office/powerpoint/2010/main" val="470624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4294967295"/>
          </p:nvPr>
        </p:nvSpPr>
        <p:spPr>
          <a:xfrm>
            <a:off x="0" y="1535113"/>
            <a:ext cx="4040188" cy="639762"/>
          </a:xfrm>
        </p:spPr>
        <p:txBody>
          <a:bodyPr/>
          <a:lstStyle/>
          <a:p>
            <a:r>
              <a:rPr lang="en-US" altLang="en-US" dirty="0">
                <a:solidFill>
                  <a:srgbClr val="003399"/>
                </a:solidFill>
                <a:latin typeface="Palatino Linotype" panose="02040502050505030304" pitchFamily="18" charset="0"/>
              </a:rPr>
              <a:t>PPO </a:t>
            </a:r>
            <a:r>
              <a:rPr lang="en-US" altLang="en-US" dirty="0" smtClean="0">
                <a:solidFill>
                  <a:srgbClr val="003399"/>
                </a:solidFill>
                <a:latin typeface="Palatino Linotype" panose="02040502050505030304" pitchFamily="18" charset="0"/>
              </a:rPr>
              <a:t>Network</a:t>
            </a:r>
            <a:endParaRPr lang="en-US" dirty="0"/>
          </a:p>
        </p:txBody>
      </p:sp>
      <p:sp>
        <p:nvSpPr>
          <p:cNvPr id="4" name="Content Placeholder 3"/>
          <p:cNvSpPr>
            <a:spLocks noGrp="1"/>
          </p:cNvSpPr>
          <p:nvPr>
            <p:ph sz="half" idx="4294967295"/>
          </p:nvPr>
        </p:nvSpPr>
        <p:spPr>
          <a:xfrm>
            <a:off x="331596" y="2174875"/>
            <a:ext cx="4040188" cy="2527300"/>
          </a:xfrm>
        </p:spPr>
        <p:txBody>
          <a:bodyPr/>
          <a:lstStyle/>
          <a:p>
            <a:r>
              <a:rPr lang="en-US" altLang="en-US" sz="2000" b="1" dirty="0"/>
              <a:t>Deductible     </a:t>
            </a:r>
            <a:endParaRPr lang="en-US" altLang="en-US" sz="2000" b="1" dirty="0" smtClean="0"/>
          </a:p>
          <a:p>
            <a:pPr marL="0" indent="0">
              <a:buNone/>
            </a:pPr>
            <a:r>
              <a:rPr lang="en-US" altLang="en-US" sz="2000" dirty="0"/>
              <a:t> </a:t>
            </a:r>
            <a:r>
              <a:rPr lang="en-US" altLang="en-US" sz="2000" dirty="0" smtClean="0"/>
              <a:t>     $</a:t>
            </a:r>
            <a:r>
              <a:rPr lang="en-US" altLang="en-US" sz="2000" dirty="0"/>
              <a:t>250/person</a:t>
            </a:r>
          </a:p>
          <a:p>
            <a:pPr>
              <a:buNone/>
            </a:pPr>
            <a:r>
              <a:rPr lang="en-US" altLang="en-US" sz="2000" dirty="0"/>
              <a:t>   </a:t>
            </a:r>
            <a:r>
              <a:rPr lang="en-US" altLang="en-US" sz="2000" dirty="0" smtClean="0"/>
              <a:t>	$</a:t>
            </a:r>
            <a:r>
              <a:rPr lang="en-US" altLang="en-US" sz="2000" dirty="0"/>
              <a:t>500/family</a:t>
            </a:r>
          </a:p>
          <a:p>
            <a:r>
              <a:rPr lang="en-US" altLang="en-US" sz="2000" b="1" dirty="0"/>
              <a:t>Network allowed amount  </a:t>
            </a:r>
            <a:r>
              <a:rPr lang="en-US" altLang="en-US" sz="2000" dirty="0"/>
              <a:t>80%</a:t>
            </a:r>
          </a:p>
          <a:p>
            <a:r>
              <a:rPr lang="en-US" altLang="en-US" sz="2000" b="1" dirty="0"/>
              <a:t>Hospital Stay </a:t>
            </a:r>
            <a:r>
              <a:rPr lang="en-US" altLang="en-US" sz="2000" dirty="0"/>
              <a:t>$250</a:t>
            </a:r>
          </a:p>
          <a:p>
            <a:r>
              <a:rPr lang="en-US" altLang="en-US" sz="2000" b="1" dirty="0"/>
              <a:t>Ambulance</a:t>
            </a:r>
            <a:r>
              <a:rPr lang="en-US" altLang="en-US" sz="2000" dirty="0"/>
              <a:t> 100% with no deductible</a:t>
            </a:r>
          </a:p>
          <a:p>
            <a:endParaRPr lang="en-US" dirty="0"/>
          </a:p>
        </p:txBody>
      </p:sp>
      <p:sp>
        <p:nvSpPr>
          <p:cNvPr id="5" name="Text Placeholder 4"/>
          <p:cNvSpPr>
            <a:spLocks noGrp="1"/>
          </p:cNvSpPr>
          <p:nvPr>
            <p:ph type="body" sz="quarter" idx="4294967295"/>
          </p:nvPr>
        </p:nvSpPr>
        <p:spPr>
          <a:xfrm>
            <a:off x="4280599" y="1535113"/>
            <a:ext cx="4672484" cy="639762"/>
          </a:xfrm>
        </p:spPr>
        <p:txBody>
          <a:bodyPr/>
          <a:lstStyle/>
          <a:p>
            <a:pPr marL="0" indent="0">
              <a:buNone/>
            </a:pPr>
            <a:r>
              <a:rPr lang="en-US" altLang="en-US" dirty="0">
                <a:solidFill>
                  <a:srgbClr val="003399"/>
                </a:solidFill>
                <a:latin typeface="Palatino Linotype" panose="02040502050505030304" pitchFamily="18" charset="0"/>
              </a:rPr>
              <a:t>Non-network</a:t>
            </a:r>
            <a:endParaRPr lang="en-US" dirty="0"/>
          </a:p>
        </p:txBody>
      </p:sp>
      <p:sp>
        <p:nvSpPr>
          <p:cNvPr id="6" name="Content Placeholder 5"/>
          <p:cNvSpPr>
            <a:spLocks noGrp="1"/>
          </p:cNvSpPr>
          <p:nvPr>
            <p:ph sz="quarter" idx="4294967295"/>
          </p:nvPr>
        </p:nvSpPr>
        <p:spPr>
          <a:xfrm>
            <a:off x="4471516" y="2174875"/>
            <a:ext cx="3798278" cy="2527300"/>
          </a:xfrm>
        </p:spPr>
        <p:txBody>
          <a:bodyPr/>
          <a:lstStyle/>
          <a:p>
            <a:pPr fontAlgn="auto">
              <a:spcAft>
                <a:spcPts val="0"/>
              </a:spcAft>
              <a:defRPr/>
            </a:pPr>
            <a:r>
              <a:rPr lang="en-US" sz="2000" b="1" dirty="0"/>
              <a:t>Deductible</a:t>
            </a:r>
          </a:p>
          <a:p>
            <a:pPr fontAlgn="auto">
              <a:spcAft>
                <a:spcPts val="0"/>
              </a:spcAft>
              <a:buNone/>
              <a:defRPr/>
            </a:pPr>
            <a:r>
              <a:rPr lang="en-US" sz="2000" dirty="0"/>
              <a:t>	$750/person</a:t>
            </a:r>
          </a:p>
          <a:p>
            <a:pPr fontAlgn="auto">
              <a:spcAft>
                <a:spcPts val="0"/>
              </a:spcAft>
              <a:buNone/>
              <a:defRPr/>
            </a:pPr>
            <a:r>
              <a:rPr lang="en-US" sz="2000" dirty="0"/>
              <a:t>   </a:t>
            </a:r>
            <a:r>
              <a:rPr lang="en-US" sz="2000" dirty="0" smtClean="0"/>
              <a:t>   $</a:t>
            </a:r>
            <a:r>
              <a:rPr lang="en-US" sz="2000" dirty="0"/>
              <a:t>1500/family</a:t>
            </a:r>
          </a:p>
          <a:p>
            <a:pPr fontAlgn="auto">
              <a:spcAft>
                <a:spcPts val="0"/>
              </a:spcAft>
              <a:defRPr/>
            </a:pPr>
            <a:r>
              <a:rPr lang="en-US" sz="2000" b="1" dirty="0"/>
              <a:t>Network allowed amount  </a:t>
            </a:r>
            <a:r>
              <a:rPr lang="en-US" sz="2000" dirty="0"/>
              <a:t>60%</a:t>
            </a:r>
          </a:p>
          <a:p>
            <a:pPr fontAlgn="auto">
              <a:spcAft>
                <a:spcPts val="0"/>
              </a:spcAft>
              <a:defRPr/>
            </a:pPr>
            <a:r>
              <a:rPr lang="en-US" sz="2000" b="1" dirty="0"/>
              <a:t>Hospital Stay </a:t>
            </a:r>
            <a:r>
              <a:rPr lang="en-US" sz="2000" dirty="0"/>
              <a:t>$500</a:t>
            </a:r>
          </a:p>
          <a:p>
            <a:pPr fontAlgn="auto">
              <a:spcAft>
                <a:spcPts val="0"/>
              </a:spcAft>
              <a:defRPr/>
            </a:pPr>
            <a:r>
              <a:rPr lang="en-US" sz="2000" b="1" dirty="0"/>
              <a:t>Ambulance</a:t>
            </a:r>
            <a:r>
              <a:rPr lang="en-US" sz="2000" dirty="0"/>
              <a:t> 100% with no deductible</a:t>
            </a:r>
          </a:p>
          <a:p>
            <a:endParaRPr lang="en-US" dirty="0"/>
          </a:p>
        </p:txBody>
      </p:sp>
    </p:spTree>
    <p:extLst>
      <p:ext uri="{BB962C8B-B14F-4D97-AF65-F5344CB8AC3E}">
        <p14:creationId xmlns:p14="http://schemas.microsoft.com/office/powerpoint/2010/main" val="26557124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1354" y="2090172"/>
            <a:ext cx="8149213" cy="3970318"/>
          </a:xfrm>
          <a:prstGeom prst="rect">
            <a:avLst/>
          </a:prstGeom>
        </p:spPr>
        <p:txBody>
          <a:bodyPr wrap="square">
            <a:spAutoFit/>
          </a:bodyPr>
          <a:lstStyle/>
          <a:p>
            <a:r>
              <a:rPr lang="en-US" altLang="en-US" sz="2800" dirty="0" smtClean="0">
                <a:solidFill>
                  <a:srgbClr val="003399"/>
                </a:solidFill>
                <a:latin typeface="+mj-lt"/>
              </a:rPr>
              <a:t>	</a:t>
            </a:r>
            <a:r>
              <a:rPr lang="en-US" altLang="en-US" sz="3200" dirty="0" smtClean="0">
                <a:solidFill>
                  <a:srgbClr val="003399"/>
                </a:solidFill>
                <a:latin typeface="+mj-lt"/>
              </a:rPr>
              <a:t>PPO </a:t>
            </a:r>
            <a:r>
              <a:rPr lang="en-US" altLang="en-US" sz="3200" dirty="0">
                <a:solidFill>
                  <a:srgbClr val="003399"/>
                </a:solidFill>
                <a:latin typeface="+mj-lt"/>
              </a:rPr>
              <a:t>Calendar Year </a:t>
            </a:r>
            <a:r>
              <a:rPr lang="en-US" altLang="en-US" sz="3200" dirty="0" smtClean="0">
                <a:solidFill>
                  <a:srgbClr val="003399"/>
                </a:solidFill>
                <a:latin typeface="+mj-lt"/>
              </a:rPr>
              <a:t>Out-of-Pocket Maximum</a:t>
            </a:r>
            <a:r>
              <a:rPr lang="en-US" altLang="en-US" sz="2800" dirty="0" smtClean="0">
                <a:solidFill>
                  <a:srgbClr val="003399"/>
                </a:solidFill>
                <a:latin typeface="+mj-lt"/>
              </a:rPr>
              <a:t>       				</a:t>
            </a:r>
            <a:r>
              <a:rPr lang="en-US" altLang="en-US" sz="2400" dirty="0" smtClean="0">
                <a:solidFill>
                  <a:srgbClr val="003399"/>
                </a:solidFill>
              </a:rPr>
              <a:t>$2,500 per person</a:t>
            </a:r>
            <a:r>
              <a:rPr lang="en-US" altLang="en-US" sz="2400" dirty="0">
                <a:solidFill>
                  <a:srgbClr val="003399"/>
                </a:solidFill>
              </a:rPr>
              <a:t>; $</a:t>
            </a:r>
            <a:r>
              <a:rPr lang="en-US" altLang="en-US" sz="2400" dirty="0" smtClean="0">
                <a:solidFill>
                  <a:srgbClr val="003399"/>
                </a:solidFill>
              </a:rPr>
              <a:t>5,000 per family</a:t>
            </a:r>
            <a:endParaRPr lang="en-US" altLang="en-US" sz="2400" dirty="0">
              <a:solidFill>
                <a:srgbClr val="003399"/>
              </a:solidFill>
            </a:endParaRPr>
          </a:p>
          <a:p>
            <a:r>
              <a:rPr lang="en-US" altLang="en-US" sz="2400" dirty="0">
                <a:solidFill>
                  <a:srgbClr val="003399"/>
                </a:solidFill>
              </a:rPr>
              <a:t>After your </a:t>
            </a:r>
            <a:r>
              <a:rPr lang="en-US" altLang="en-US" sz="2400" dirty="0" smtClean="0">
                <a:solidFill>
                  <a:srgbClr val="003399"/>
                </a:solidFill>
              </a:rPr>
              <a:t>out-of-pocket </a:t>
            </a:r>
            <a:r>
              <a:rPr lang="en-US" altLang="en-US" sz="2400" dirty="0">
                <a:solidFill>
                  <a:srgbClr val="003399"/>
                </a:solidFill>
              </a:rPr>
              <a:t>costs reach the maximums,</a:t>
            </a:r>
          </a:p>
          <a:p>
            <a:r>
              <a:rPr lang="en-US" altLang="en-US" sz="2400" dirty="0">
                <a:solidFill>
                  <a:srgbClr val="003399"/>
                </a:solidFill>
              </a:rPr>
              <a:t>PPO pays 100% for covered care, up to allowable costs.</a:t>
            </a:r>
            <a:r>
              <a:rPr lang="en-US" altLang="en-US" sz="2400" dirty="0">
                <a:solidFill>
                  <a:srgbClr val="008080"/>
                </a:solidFill>
              </a:rPr>
              <a:t> </a:t>
            </a:r>
            <a:endParaRPr lang="en-US" altLang="en-US" sz="2400" dirty="0" smtClean="0">
              <a:solidFill>
                <a:srgbClr val="008080"/>
              </a:solidFill>
            </a:endParaRPr>
          </a:p>
          <a:p>
            <a:endParaRPr lang="en-US" altLang="en-US" sz="2400" dirty="0">
              <a:solidFill>
                <a:srgbClr val="008080"/>
              </a:solidFill>
            </a:endParaRPr>
          </a:p>
          <a:p>
            <a:r>
              <a:rPr lang="en-US" altLang="en-US" sz="2400" dirty="0" smtClean="0">
                <a:solidFill>
                  <a:srgbClr val="003399"/>
                </a:solidFill>
              </a:rPr>
              <a:t>			</a:t>
            </a:r>
            <a:r>
              <a:rPr lang="en-US" altLang="en-US" sz="3200" dirty="0" smtClean="0">
                <a:solidFill>
                  <a:srgbClr val="003399"/>
                </a:solidFill>
                <a:latin typeface="+mj-lt"/>
              </a:rPr>
              <a:t>HMO’s Out-of- Pocket Maximum</a:t>
            </a:r>
            <a:endParaRPr lang="en-US" altLang="en-US" sz="2400" dirty="0" smtClean="0">
              <a:solidFill>
                <a:srgbClr val="003399"/>
              </a:solidFill>
              <a:latin typeface="+mj-lt"/>
            </a:endParaRPr>
          </a:p>
          <a:p>
            <a:r>
              <a:rPr lang="en-US" altLang="en-US" sz="2400" dirty="0" smtClean="0">
                <a:solidFill>
                  <a:srgbClr val="003399"/>
                </a:solidFill>
              </a:rPr>
              <a:t>				$1,500 per person; $3,000 for family</a:t>
            </a:r>
            <a:endParaRPr lang="en-US" altLang="en-US" sz="2400" dirty="0">
              <a:solidFill>
                <a:srgbClr val="003399"/>
              </a:solidFill>
            </a:endParaRPr>
          </a:p>
          <a:p>
            <a:pPr algn="ctr"/>
            <a:endParaRPr lang="en-US" altLang="en-US" sz="3200" i="1" dirty="0" smtClean="0">
              <a:solidFill>
                <a:srgbClr val="003399"/>
              </a:solidFill>
            </a:endParaRPr>
          </a:p>
          <a:p>
            <a:pPr algn="ctr"/>
            <a:r>
              <a:rPr lang="en-US" altLang="en-US" sz="3200" i="1" dirty="0" smtClean="0">
                <a:solidFill>
                  <a:srgbClr val="003399"/>
                </a:solidFill>
              </a:rPr>
              <a:t>All </a:t>
            </a:r>
            <a:r>
              <a:rPr lang="en-US" altLang="en-US" sz="3200" i="1" dirty="0">
                <a:solidFill>
                  <a:srgbClr val="003399"/>
                </a:solidFill>
              </a:rPr>
              <a:t>Plans: No lifetime maximums</a:t>
            </a:r>
          </a:p>
        </p:txBody>
      </p:sp>
    </p:spTree>
    <p:extLst>
      <p:ext uri="{BB962C8B-B14F-4D97-AF65-F5344CB8AC3E}">
        <p14:creationId xmlns:p14="http://schemas.microsoft.com/office/powerpoint/2010/main" val="30241447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01074" y="963358"/>
            <a:ext cx="4076670" cy="584775"/>
          </a:xfrm>
          <a:prstGeom prst="rect">
            <a:avLst/>
          </a:prstGeom>
        </p:spPr>
        <p:txBody>
          <a:bodyPr wrap="square">
            <a:spAutoFit/>
          </a:bodyPr>
          <a:lstStyle/>
          <a:p>
            <a:r>
              <a:rPr lang="en-US" sz="3200" dirty="0" smtClean="0">
                <a:ln w="500">
                  <a:solidFill>
                    <a:schemeClr val="tx2"/>
                  </a:solidFill>
                </a:ln>
                <a:latin typeface="+mj-lt"/>
                <a:cs typeface="Calibri" panose="020F0502020204030204" pitchFamily="34" charset="0"/>
              </a:rPr>
              <a:t>	</a:t>
            </a:r>
            <a:endParaRPr lang="en-US" sz="3200" dirty="0">
              <a:latin typeface="+mj-lt"/>
            </a:endParaRPr>
          </a:p>
        </p:txBody>
      </p:sp>
      <p:sp>
        <p:nvSpPr>
          <p:cNvPr id="3" name="Rectangle 2"/>
          <p:cNvSpPr/>
          <p:nvPr/>
        </p:nvSpPr>
        <p:spPr>
          <a:xfrm>
            <a:off x="914400" y="963358"/>
            <a:ext cx="6953459" cy="1384995"/>
          </a:xfrm>
          <a:prstGeom prst="rect">
            <a:avLst/>
          </a:prstGeom>
        </p:spPr>
        <p:txBody>
          <a:bodyPr wrap="square">
            <a:spAutoFit/>
          </a:bodyPr>
          <a:lstStyle/>
          <a:p>
            <a:r>
              <a:rPr lang="en-US" sz="2800" b="1" dirty="0">
                <a:solidFill>
                  <a:srgbClr val="003399"/>
                </a:solidFill>
                <a:latin typeface="+mj-lt"/>
              </a:rPr>
              <a:t>Health Investor High Deductible Health Plans </a:t>
            </a:r>
            <a:r>
              <a:rPr lang="en-US" sz="2800" b="1" dirty="0" smtClean="0">
                <a:solidFill>
                  <a:srgbClr val="003399"/>
                </a:solidFill>
                <a:latin typeface="+mj-lt"/>
              </a:rPr>
              <a:t>						 (</a:t>
            </a:r>
            <a:r>
              <a:rPr lang="en-US" sz="2800" b="1" dirty="0">
                <a:solidFill>
                  <a:srgbClr val="003399"/>
                </a:solidFill>
                <a:latin typeface="+mj-lt"/>
              </a:rPr>
              <a:t>HIHP)</a:t>
            </a:r>
            <a:r>
              <a:rPr lang="en-US" sz="2800" dirty="0">
                <a:latin typeface="+mj-lt"/>
              </a:rPr>
              <a:t/>
            </a:r>
            <a:br>
              <a:rPr lang="en-US" sz="2800" dirty="0">
                <a:latin typeface="+mj-lt"/>
              </a:rPr>
            </a:br>
            <a:endParaRPr lang="en-US" sz="2800" dirty="0">
              <a:latin typeface="+mj-lt"/>
            </a:endParaRPr>
          </a:p>
        </p:txBody>
      </p:sp>
      <p:sp>
        <p:nvSpPr>
          <p:cNvPr id="4" name="Rectangle 3"/>
          <p:cNvSpPr/>
          <p:nvPr/>
        </p:nvSpPr>
        <p:spPr>
          <a:xfrm>
            <a:off x="713433" y="1868961"/>
            <a:ext cx="7305152" cy="4062651"/>
          </a:xfrm>
          <a:prstGeom prst="rect">
            <a:avLst/>
          </a:prstGeom>
        </p:spPr>
        <p:txBody>
          <a:bodyPr wrap="square">
            <a:spAutoFit/>
          </a:bodyPr>
          <a:lstStyle/>
          <a:p>
            <a:pPr marL="342900" indent="-342900">
              <a:spcBef>
                <a:spcPct val="0"/>
              </a:spcBef>
              <a:buFont typeface="Wingdings" panose="05000000000000000000" pitchFamily="2" charset="2"/>
              <a:buChar char="§"/>
            </a:pPr>
            <a:r>
              <a:rPr lang="en-US" altLang="en-US" sz="2000" dirty="0"/>
              <a:t>The Health Investor </a:t>
            </a:r>
            <a:r>
              <a:rPr lang="en-US" altLang="en-US" sz="2000" b="1" dirty="0"/>
              <a:t>High Deductible</a:t>
            </a:r>
            <a:r>
              <a:rPr lang="en-US" altLang="en-US" sz="2000" dirty="0"/>
              <a:t> Health Plans offers a reduced premium.</a:t>
            </a:r>
          </a:p>
          <a:p>
            <a:pPr>
              <a:spcBef>
                <a:spcPct val="0"/>
              </a:spcBef>
            </a:pPr>
            <a:endParaRPr lang="en-US" altLang="en-US" sz="2000" dirty="0"/>
          </a:p>
          <a:p>
            <a:pPr marL="342900" indent="-342900">
              <a:spcBef>
                <a:spcPct val="0"/>
              </a:spcBef>
              <a:buFont typeface="Wingdings" panose="05000000000000000000" pitchFamily="2" charset="2"/>
              <a:buChar char="§"/>
            </a:pPr>
            <a:r>
              <a:rPr lang="en-US" altLang="en-US" sz="2000" dirty="0"/>
              <a:t>All covered benefits must apply to the Plan Deductible, </a:t>
            </a:r>
            <a:r>
              <a:rPr lang="en-US" altLang="en-US" sz="2000" i="1" dirty="0"/>
              <a:t>including prescriptions</a:t>
            </a:r>
            <a:r>
              <a:rPr lang="en-US" altLang="en-US" sz="2000" dirty="0"/>
              <a:t>. </a:t>
            </a:r>
          </a:p>
          <a:p>
            <a:pPr>
              <a:spcBef>
                <a:spcPct val="0"/>
              </a:spcBef>
            </a:pPr>
            <a:endParaRPr lang="en-US" altLang="en-US" sz="2000" dirty="0"/>
          </a:p>
          <a:p>
            <a:pPr marL="342900" indent="-342900">
              <a:spcBef>
                <a:spcPct val="0"/>
              </a:spcBef>
              <a:buFont typeface="Wingdings" panose="05000000000000000000" pitchFamily="2" charset="2"/>
              <a:buChar char="§"/>
            </a:pPr>
            <a:r>
              <a:rPr lang="en-US" altLang="en-US" sz="2000" dirty="0"/>
              <a:t>Offered only if you have no other health coverage.</a:t>
            </a:r>
          </a:p>
          <a:p>
            <a:pPr marL="342900" indent="-342900">
              <a:spcBef>
                <a:spcPct val="0"/>
              </a:spcBef>
              <a:buFont typeface="Wingdings" panose="05000000000000000000" pitchFamily="2" charset="2"/>
              <a:buChar char="§"/>
            </a:pPr>
            <a:endParaRPr lang="en-US" altLang="en-US" sz="2000" dirty="0"/>
          </a:p>
          <a:p>
            <a:pPr marL="342900" indent="-342900">
              <a:spcBef>
                <a:spcPct val="0"/>
              </a:spcBef>
              <a:buFont typeface="Wingdings" panose="05000000000000000000" pitchFamily="2" charset="2"/>
              <a:buChar char="§"/>
            </a:pPr>
            <a:r>
              <a:rPr lang="en-US" altLang="en-US" sz="2000" dirty="0"/>
              <a:t>In addition to the higher deductibles, employees will pay co-insurance vs. set dollar co-payments.</a:t>
            </a:r>
          </a:p>
          <a:p>
            <a:pPr marL="342900" indent="-342900">
              <a:spcBef>
                <a:spcPct val="0"/>
              </a:spcBef>
              <a:buFont typeface="Wingdings" panose="05000000000000000000" pitchFamily="2" charset="2"/>
              <a:buChar char="§"/>
            </a:pPr>
            <a:endParaRPr lang="en-US" altLang="en-US" sz="2000" dirty="0"/>
          </a:p>
          <a:p>
            <a:pPr marL="342900" indent="-342900">
              <a:spcBef>
                <a:spcPct val="0"/>
              </a:spcBef>
              <a:buFont typeface="Wingdings" panose="05000000000000000000" pitchFamily="2" charset="2"/>
              <a:buChar char="§"/>
            </a:pPr>
            <a:r>
              <a:rPr lang="en-US" altLang="en-US" sz="2000" dirty="0"/>
              <a:t>Higher out of pocket maximums. </a:t>
            </a:r>
            <a:r>
              <a:rPr lang="en-US" altLang="en-US" dirty="0"/>
              <a:t/>
            </a:r>
            <a:br>
              <a:rPr lang="en-US" altLang="en-US" dirty="0"/>
            </a:br>
            <a:endParaRPr lang="en-US" altLang="en-US" dirty="0"/>
          </a:p>
        </p:txBody>
      </p:sp>
    </p:spTree>
    <p:extLst>
      <p:ext uri="{BB962C8B-B14F-4D97-AF65-F5344CB8AC3E}">
        <p14:creationId xmlns:p14="http://schemas.microsoft.com/office/powerpoint/2010/main" val="995152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277091" y="838200"/>
            <a:ext cx="8153400" cy="762000"/>
          </a:xfrm>
        </p:spPr>
        <p:txBody>
          <a:bodyPr>
            <a:normAutofit/>
          </a:bodyPr>
          <a:lstStyle/>
          <a:p>
            <a:pPr fontAlgn="auto">
              <a:spcAft>
                <a:spcPts val="0"/>
              </a:spcAft>
              <a:defRPr/>
            </a:pPr>
            <a:r>
              <a:rPr lang="en-US" sz="4000" u="sng" dirty="0" smtClean="0">
                <a:ln w="500">
                  <a:solidFill>
                    <a:schemeClr val="tx2"/>
                  </a:solidFill>
                </a:ln>
                <a:cs typeface="Calibri" panose="020F0502020204030204" pitchFamily="34" charset="0"/>
              </a:rPr>
              <a:t>HIHP</a:t>
            </a:r>
            <a:endParaRPr lang="en-US" sz="4000" u="sng" dirty="0">
              <a:ln w="500">
                <a:solidFill>
                  <a:schemeClr val="tx2"/>
                </a:solidFill>
              </a:ln>
              <a:cs typeface="Calibri" panose="020F0502020204030204" pitchFamily="34" charset="0"/>
            </a:endParaRPr>
          </a:p>
        </p:txBody>
      </p:sp>
      <p:sp>
        <p:nvSpPr>
          <p:cNvPr id="2" name="Rectangle 1"/>
          <p:cNvSpPr/>
          <p:nvPr/>
        </p:nvSpPr>
        <p:spPr>
          <a:xfrm>
            <a:off x="838200" y="5105400"/>
            <a:ext cx="7620000" cy="1331134"/>
          </a:xfrm>
          <a:prstGeom prst="rect">
            <a:avLst/>
          </a:prstGeom>
        </p:spPr>
        <p:txBody>
          <a:bodyPr wrap="square">
            <a:spAutoFit/>
          </a:bodyPr>
          <a:lstStyle/>
          <a:p>
            <a:pPr marL="225425" indent="-225425" fontAlgn="auto">
              <a:lnSpc>
                <a:spcPct val="80000"/>
              </a:lnSpc>
              <a:spcAft>
                <a:spcPts val="0"/>
              </a:spcAft>
              <a:buFont typeface="Wingdings" pitchFamily="2" charset="2"/>
              <a:buChar char="§"/>
              <a:defRPr/>
            </a:pPr>
            <a:r>
              <a:rPr lang="en-US" sz="2500" dirty="0">
                <a:ln w="12700">
                  <a:noFill/>
                  <a:prstDash val="solid"/>
                </a:ln>
                <a:solidFill>
                  <a:schemeClr val="tx2"/>
                </a:solidFill>
                <a:latin typeface="Calibri" panose="020F0502020204030204" pitchFamily="34" charset="0"/>
                <a:ea typeface="ＭＳ Ｐゴシック" charset="0"/>
                <a:cs typeface="Calibri" panose="020F0502020204030204" pitchFamily="34" charset="0"/>
              </a:rPr>
              <a:t>Premiums listed are for full-time </a:t>
            </a:r>
            <a:r>
              <a:rPr lang="en-US" sz="2500" dirty="0" smtClean="0">
                <a:ln w="12700">
                  <a:noFill/>
                  <a:prstDash val="solid"/>
                </a:ln>
                <a:solidFill>
                  <a:schemeClr val="tx2"/>
                </a:solidFill>
                <a:latin typeface="Calibri" panose="020F0502020204030204" pitchFamily="34" charset="0"/>
                <a:ea typeface="ＭＳ Ｐゴシック" charset="0"/>
                <a:cs typeface="Calibri" panose="020F0502020204030204" pitchFamily="34" charset="0"/>
              </a:rPr>
              <a:t>employees</a:t>
            </a:r>
          </a:p>
          <a:p>
            <a:pPr fontAlgn="auto">
              <a:lnSpc>
                <a:spcPct val="80000"/>
              </a:lnSpc>
              <a:spcAft>
                <a:spcPts val="0"/>
              </a:spcAft>
              <a:defRPr/>
            </a:pPr>
            <a:endParaRPr lang="en-US" sz="2500" dirty="0">
              <a:ln w="12700">
                <a:noFill/>
                <a:prstDash val="solid"/>
              </a:ln>
              <a:solidFill>
                <a:schemeClr val="tx2"/>
              </a:solidFill>
              <a:latin typeface="Calibri" panose="020F0502020204030204" pitchFamily="34" charset="0"/>
              <a:ea typeface="ＭＳ Ｐゴシック" charset="0"/>
              <a:cs typeface="Calibri" panose="020F0502020204030204" pitchFamily="34" charset="0"/>
            </a:endParaRPr>
          </a:p>
          <a:p>
            <a:pPr marL="225425" indent="-225425" fontAlgn="auto">
              <a:lnSpc>
                <a:spcPct val="80000"/>
              </a:lnSpc>
              <a:spcAft>
                <a:spcPts val="0"/>
              </a:spcAft>
              <a:buFont typeface="Wingdings" pitchFamily="2" charset="2"/>
              <a:buChar char="§"/>
              <a:defRPr/>
            </a:pPr>
            <a:r>
              <a:rPr lang="en-US" sz="2500" dirty="0" smtClean="0">
                <a:ln w="12700">
                  <a:noFill/>
                  <a:prstDash val="solid"/>
                </a:ln>
                <a:solidFill>
                  <a:schemeClr val="tx2"/>
                </a:solidFill>
                <a:latin typeface="Calibri" panose="020F0502020204030204" pitchFamily="34" charset="0"/>
                <a:ea typeface="ＭＳ Ｐゴシック" charset="0"/>
                <a:cs typeface="Calibri" panose="020F0502020204030204" pitchFamily="34" charset="0"/>
              </a:rPr>
              <a:t>9-Month </a:t>
            </a:r>
            <a:r>
              <a:rPr lang="en-US" sz="2500" dirty="0">
                <a:ln w="12700">
                  <a:noFill/>
                  <a:prstDash val="solid"/>
                </a:ln>
                <a:solidFill>
                  <a:schemeClr val="tx2"/>
                </a:solidFill>
                <a:latin typeface="Calibri" panose="020F0502020204030204" pitchFamily="34" charset="0"/>
                <a:ea typeface="ＭＳ Ｐゴシック" charset="0"/>
                <a:cs typeface="Calibri" panose="020F0502020204030204" pitchFamily="34" charset="0"/>
              </a:rPr>
              <a:t>faculty will be double-deducted during Spring months to pay for Summer </a:t>
            </a:r>
            <a:r>
              <a:rPr lang="en-US" sz="2500" dirty="0" smtClean="0">
                <a:ln w="12700">
                  <a:noFill/>
                  <a:prstDash val="solid"/>
                </a:ln>
                <a:solidFill>
                  <a:schemeClr val="tx2"/>
                </a:solidFill>
                <a:latin typeface="Calibri" panose="020F0502020204030204" pitchFamily="34" charset="0"/>
                <a:ea typeface="ＭＳ Ｐゴシック" charset="0"/>
                <a:cs typeface="Calibri" panose="020F0502020204030204" pitchFamily="34" charset="0"/>
              </a:rPr>
              <a:t>coverage</a:t>
            </a:r>
          </a:p>
        </p:txBody>
      </p:sp>
      <p:sp>
        <p:nvSpPr>
          <p:cNvPr id="8" name="TextBox 9"/>
          <p:cNvSpPr txBox="1">
            <a:spLocks noChangeArrowheads="1"/>
          </p:cNvSpPr>
          <p:nvPr/>
        </p:nvSpPr>
        <p:spPr bwMode="auto">
          <a:xfrm>
            <a:off x="5603420" y="6340434"/>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Rage Italic" pitchFamily="66" charset="0"/>
              </a:defRPr>
            </a:lvl1pPr>
            <a:lvl2pPr marL="742950" indent="-285750">
              <a:defRPr sz="2400">
                <a:solidFill>
                  <a:schemeClr val="tx1"/>
                </a:solidFill>
                <a:latin typeface="Rage Italic" pitchFamily="66" charset="0"/>
              </a:defRPr>
            </a:lvl2pPr>
            <a:lvl3pPr marL="1143000" indent="-228600">
              <a:defRPr sz="2400">
                <a:solidFill>
                  <a:schemeClr val="tx1"/>
                </a:solidFill>
                <a:latin typeface="Rage Italic" pitchFamily="66" charset="0"/>
              </a:defRPr>
            </a:lvl3pPr>
            <a:lvl4pPr marL="1600200" indent="-228600">
              <a:defRPr sz="2400">
                <a:solidFill>
                  <a:schemeClr val="tx1"/>
                </a:solidFill>
                <a:latin typeface="Rage Italic" pitchFamily="66" charset="0"/>
              </a:defRPr>
            </a:lvl4pPr>
            <a:lvl5pPr marL="2057400" indent="-228600">
              <a:defRPr sz="2400">
                <a:solidFill>
                  <a:schemeClr val="tx1"/>
                </a:solidFill>
                <a:latin typeface="Rage Italic" pitchFamily="66" charset="0"/>
              </a:defRPr>
            </a:lvl5pPr>
            <a:lvl6pPr marL="2514600" indent="-228600" eaLnBrk="0" fontAlgn="base" hangingPunct="0">
              <a:spcBef>
                <a:spcPct val="0"/>
              </a:spcBef>
              <a:spcAft>
                <a:spcPct val="0"/>
              </a:spcAft>
              <a:defRPr sz="2400">
                <a:solidFill>
                  <a:schemeClr val="tx1"/>
                </a:solidFill>
                <a:latin typeface="Rage Italic" pitchFamily="66" charset="0"/>
              </a:defRPr>
            </a:lvl6pPr>
            <a:lvl7pPr marL="2971800" indent="-228600" eaLnBrk="0" fontAlgn="base" hangingPunct="0">
              <a:spcBef>
                <a:spcPct val="0"/>
              </a:spcBef>
              <a:spcAft>
                <a:spcPct val="0"/>
              </a:spcAft>
              <a:defRPr sz="2400">
                <a:solidFill>
                  <a:schemeClr val="tx1"/>
                </a:solidFill>
                <a:latin typeface="Rage Italic" pitchFamily="66" charset="0"/>
              </a:defRPr>
            </a:lvl7pPr>
            <a:lvl8pPr marL="3429000" indent="-228600" eaLnBrk="0" fontAlgn="base" hangingPunct="0">
              <a:spcBef>
                <a:spcPct val="0"/>
              </a:spcBef>
              <a:spcAft>
                <a:spcPct val="0"/>
              </a:spcAft>
              <a:defRPr sz="2400">
                <a:solidFill>
                  <a:schemeClr val="tx1"/>
                </a:solidFill>
                <a:latin typeface="Rage Italic" pitchFamily="66" charset="0"/>
              </a:defRPr>
            </a:lvl8pPr>
            <a:lvl9pPr marL="3886200" indent="-228600" eaLnBrk="0" fontAlgn="base" hangingPunct="0">
              <a:spcBef>
                <a:spcPct val="0"/>
              </a:spcBef>
              <a:spcAft>
                <a:spcPct val="0"/>
              </a:spcAft>
              <a:defRPr sz="2400">
                <a:solidFill>
                  <a:schemeClr val="tx1"/>
                </a:solidFill>
                <a:latin typeface="Rage Italic" pitchFamily="66" charset="0"/>
              </a:defRPr>
            </a:lvl9pPr>
          </a:lstStyle>
          <a:p>
            <a:pPr algn="r"/>
            <a:r>
              <a:rPr lang="en-US" altLang="en-US" dirty="0">
                <a:solidFill>
                  <a:schemeClr val="tx2"/>
                </a:solidFill>
              </a:rPr>
              <a:t>Continued…</a:t>
            </a:r>
          </a:p>
        </p:txBody>
      </p:sp>
      <p:graphicFrame>
        <p:nvGraphicFramePr>
          <p:cNvPr id="6" name="Group 34"/>
          <p:cNvGraphicFramePr>
            <a:graphicFrameLocks/>
          </p:cNvGraphicFramePr>
          <p:nvPr>
            <p:extLst/>
          </p:nvPr>
        </p:nvGraphicFramePr>
        <p:xfrm>
          <a:off x="435864" y="1798320"/>
          <a:ext cx="7772400" cy="3048001"/>
        </p:xfrm>
        <a:graphic>
          <a:graphicData uri="http://schemas.openxmlformats.org/drawingml/2006/table">
            <a:tbl>
              <a:tblPr>
                <a:tableStyleId>{5940675A-B579-460E-94D1-54222C63F5DA}</a:tableStyleId>
              </a:tblPr>
              <a:tblGrid>
                <a:gridCol w="2847975"/>
                <a:gridCol w="2486025"/>
                <a:gridCol w="2438400"/>
              </a:tblGrid>
              <a:tr h="9779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kern="1200" cap="none" spc="0" normalizeH="0" baseline="0" dirty="0" smtClean="0">
                          <a:ln w="12700">
                            <a:noFill/>
                            <a:prstDash val="solid"/>
                          </a:ln>
                          <a:solidFill>
                            <a:schemeClr val="tx1"/>
                          </a:solidFill>
                          <a:effectLst>
                            <a:outerShdw blurRad="41275" dist="20320" dir="1800000" algn="tl" rotWithShape="0">
                              <a:srgbClr val="000000">
                                <a:alpha val="40000"/>
                              </a:srgbClr>
                            </a:outerShdw>
                          </a:effectLst>
                          <a:latin typeface="+mn-lt"/>
                          <a:ea typeface="+mn-ea"/>
                          <a:cs typeface="+mn-cs"/>
                        </a:rPr>
                        <a:t>Plan Type</a:t>
                      </a:r>
                    </a:p>
                  </a:txBody>
                  <a:tcP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kern="1200" cap="none" spc="0" normalizeH="0" baseline="0" dirty="0" smtClean="0">
                          <a:ln w="12700">
                            <a:noFill/>
                            <a:prstDash val="solid"/>
                          </a:ln>
                          <a:solidFill>
                            <a:schemeClr val="tx1"/>
                          </a:solidFill>
                          <a:effectLst>
                            <a:outerShdw blurRad="41275" dist="20320" dir="1800000" algn="tl" rotWithShape="0">
                              <a:srgbClr val="000000">
                                <a:alpha val="40000"/>
                              </a:srgbClr>
                            </a:outerShdw>
                          </a:effectLst>
                          <a:latin typeface="+mn-lt"/>
                          <a:ea typeface="+mn-ea"/>
                          <a:cs typeface="+mn-cs"/>
                        </a:rPr>
                        <a:t>Coverage Level</a:t>
                      </a:r>
                    </a:p>
                  </a:txBody>
                  <a:tcP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u="none" strike="noStrike" kern="1200" cap="none" spc="0" normalizeH="0" baseline="0" dirty="0" smtClean="0">
                          <a:ln w="12700">
                            <a:noFill/>
                            <a:prstDash val="solid"/>
                          </a:ln>
                          <a:solidFill>
                            <a:schemeClr val="tx1"/>
                          </a:solidFill>
                          <a:effectLst>
                            <a:outerShdw blurRad="41275" dist="20320" dir="1800000" algn="tl" rotWithShape="0">
                              <a:srgbClr val="000000">
                                <a:alpha val="40000"/>
                              </a:srgbClr>
                            </a:outerShdw>
                          </a:effectLst>
                          <a:latin typeface="+mn-lt"/>
                          <a:ea typeface="+mn-ea"/>
                          <a:cs typeface="+mn-cs"/>
                        </a:rPr>
                        <a:t>Monthly Premium</a:t>
                      </a:r>
                    </a:p>
                  </a:txBody>
                  <a:tcPr horzOverflow="overflow">
                    <a:solidFill>
                      <a:schemeClr val="accent1">
                        <a:lumMod val="20000"/>
                        <a:lumOff val="80000"/>
                      </a:schemeClr>
                    </a:solidFill>
                  </a:tcPr>
                </a:tc>
              </a:tr>
              <a:tr h="682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kern="1200" cap="none" normalizeH="0" baseline="0" dirty="0" smtClean="0">
                          <a:ln>
                            <a:noFill/>
                          </a:ln>
                          <a:solidFill>
                            <a:schemeClr val="tx1"/>
                          </a:solidFill>
                          <a:effectLst/>
                          <a:latin typeface="+mn-lt"/>
                          <a:ea typeface="+mn-ea"/>
                          <a:cs typeface="+mn-cs"/>
                        </a:rPr>
                        <a:t>PPO or HMO – HIHP</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kern="1200" cap="none" normalizeH="0" baseline="0" dirty="0" smtClean="0">
                          <a:ln>
                            <a:noFill/>
                          </a:ln>
                          <a:solidFill>
                            <a:schemeClr val="tx1"/>
                          </a:solidFill>
                          <a:effectLst/>
                          <a:latin typeface="+mn-lt"/>
                          <a:ea typeface="+mn-ea"/>
                          <a:cs typeface="+mn-cs"/>
                        </a:rPr>
                        <a:t>Individual</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kern="1200" cap="none" normalizeH="0" baseline="0" dirty="0" smtClean="0">
                          <a:ln>
                            <a:noFill/>
                          </a:ln>
                          <a:solidFill>
                            <a:schemeClr val="tx1"/>
                          </a:solidFill>
                          <a:effectLst/>
                          <a:latin typeface="+mn-lt"/>
                          <a:ea typeface="+mn-ea"/>
                          <a:cs typeface="+mn-cs"/>
                        </a:rPr>
                        <a:t>$15.00</a:t>
                      </a:r>
                    </a:p>
                  </a:txBody>
                  <a:tcPr horzOverflow="overflow"/>
                </a:tc>
              </a:tr>
              <a:tr h="6873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kern="1200" cap="none" normalizeH="0" baseline="0" dirty="0" smtClean="0">
                          <a:ln>
                            <a:noFill/>
                          </a:ln>
                          <a:solidFill>
                            <a:schemeClr val="tx1"/>
                          </a:solidFill>
                          <a:effectLst/>
                          <a:latin typeface="+mn-lt"/>
                          <a:ea typeface="+mn-ea"/>
                          <a:cs typeface="+mn-cs"/>
                        </a:rPr>
                        <a:t>PPO or HMO – HIHP</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kern="1200" cap="none" normalizeH="0" baseline="0" dirty="0" smtClean="0">
                          <a:ln>
                            <a:noFill/>
                          </a:ln>
                          <a:solidFill>
                            <a:schemeClr val="tx1"/>
                          </a:solidFill>
                          <a:effectLst/>
                          <a:latin typeface="+mn-lt"/>
                          <a:ea typeface="+mn-ea"/>
                          <a:cs typeface="+mn-cs"/>
                        </a:rPr>
                        <a:t>Family</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kern="1200" cap="none" normalizeH="0" baseline="0" dirty="0" smtClean="0">
                          <a:ln>
                            <a:noFill/>
                          </a:ln>
                          <a:solidFill>
                            <a:schemeClr val="tx1"/>
                          </a:solidFill>
                          <a:effectLst/>
                          <a:latin typeface="+mn-lt"/>
                          <a:ea typeface="+mn-ea"/>
                          <a:cs typeface="+mn-cs"/>
                        </a:rPr>
                        <a:t>$64.30</a:t>
                      </a:r>
                    </a:p>
                  </a:txBody>
                  <a:tcPr horzOverflow="overflow"/>
                </a:tc>
              </a:tr>
              <a:tr h="700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kern="1200" cap="none" normalizeH="0" baseline="0" dirty="0" smtClean="0">
                          <a:ln>
                            <a:noFill/>
                          </a:ln>
                          <a:solidFill>
                            <a:schemeClr val="tx1"/>
                          </a:solidFill>
                          <a:effectLst/>
                          <a:latin typeface="+mn-lt"/>
                          <a:ea typeface="+mn-ea"/>
                          <a:cs typeface="+mn-cs"/>
                        </a:rPr>
                        <a:t>Spouse Program</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kern="1200" cap="none" normalizeH="0" baseline="0" dirty="0" smtClean="0">
                          <a:ln>
                            <a:noFill/>
                          </a:ln>
                          <a:solidFill>
                            <a:schemeClr val="tx1"/>
                          </a:solidFill>
                          <a:effectLst/>
                          <a:latin typeface="+mn-lt"/>
                          <a:ea typeface="+mn-ea"/>
                          <a:cs typeface="+mn-cs"/>
                        </a:rPr>
                        <a:t>Family</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u="none" strike="noStrike" kern="1200" cap="none" normalizeH="0" baseline="0" dirty="0" smtClean="0">
                          <a:ln>
                            <a:noFill/>
                          </a:ln>
                          <a:solidFill>
                            <a:schemeClr val="tx1"/>
                          </a:solidFill>
                          <a:effectLst/>
                          <a:latin typeface="+mn-lt"/>
                          <a:ea typeface="+mn-ea"/>
                          <a:cs typeface="+mn-cs"/>
                        </a:rPr>
                        <a:t>$15 (per spouse)</a:t>
                      </a:r>
                    </a:p>
                  </a:txBody>
                  <a:tcPr horzOverflow="overflow"/>
                </a:tc>
              </a:tr>
            </a:tbl>
          </a:graphicData>
        </a:graphic>
      </p:graphicFrame>
    </p:spTree>
    <p:extLst>
      <p:ext uri="{BB962C8B-B14F-4D97-AF65-F5344CB8AC3E}">
        <p14:creationId xmlns:p14="http://schemas.microsoft.com/office/powerpoint/2010/main" val="678313216"/>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879" name="Group 47"/>
          <p:cNvGraphicFramePr>
            <a:graphicFrameLocks noGrp="1"/>
          </p:cNvGraphicFramePr>
          <p:nvPr>
            <p:ph type="tbl" idx="1"/>
            <p:extLst/>
          </p:nvPr>
        </p:nvGraphicFramePr>
        <p:xfrm>
          <a:off x="548405" y="1981200"/>
          <a:ext cx="7772400" cy="2758440"/>
        </p:xfrm>
        <a:graphic>
          <a:graphicData uri="http://schemas.openxmlformats.org/drawingml/2006/table">
            <a:tbl>
              <a:tblPr>
                <a:tableStyleId>{5940675A-B579-460E-94D1-54222C63F5DA}</a:tableStyleId>
              </a:tblPr>
              <a:tblGrid>
                <a:gridCol w="2747963"/>
                <a:gridCol w="3073400"/>
                <a:gridCol w="1951037"/>
              </a:tblGrid>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500" u="none" strike="noStrike" cap="none" spc="0" normalizeH="0" baseline="0" dirty="0" smtClean="0">
                          <a:ln w="12700">
                            <a:noFill/>
                            <a:prstDash val="solid"/>
                          </a:ln>
                          <a:effectLst/>
                        </a:rPr>
                        <a:t>Health Plan</a:t>
                      </a:r>
                      <a:endParaRPr kumimoji="0" lang="en-US" sz="2500" b="1" i="0" u="none" strike="noStrike" cap="none" spc="0" normalizeH="0" baseline="0" dirty="0" smtClean="0">
                        <a:ln w="12700">
                          <a:noFill/>
                          <a:prstDash val="solid"/>
                        </a:ln>
                        <a:solidFill>
                          <a:schemeClr val="tx2"/>
                        </a:solidFill>
                        <a:effectLst/>
                        <a:latin typeface="Calibri" panose="020F0502020204030204" pitchFamily="34" charset="0"/>
                        <a:cs typeface="Calibri" panose="020F0502020204030204" pitchFamily="34" charset="0"/>
                      </a:endParaRPr>
                    </a:p>
                  </a:txBody>
                  <a:tcP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500" u="none" strike="noStrike" cap="none" spc="0" normalizeH="0" baseline="0" dirty="0" smtClean="0">
                          <a:ln w="12700">
                            <a:noFill/>
                            <a:prstDash val="solid"/>
                          </a:ln>
                          <a:effectLst/>
                        </a:rPr>
                        <a:t>Coverage Level</a:t>
                      </a:r>
                      <a:endParaRPr kumimoji="0" lang="en-US" sz="2500" b="1" i="0" u="none" strike="noStrike" cap="none" spc="0" normalizeH="0" baseline="0" dirty="0" smtClean="0">
                        <a:ln w="12700">
                          <a:noFill/>
                          <a:prstDash val="solid"/>
                        </a:ln>
                        <a:solidFill>
                          <a:schemeClr val="tx2"/>
                        </a:solidFill>
                        <a:effectLst/>
                        <a:latin typeface="Calibri" panose="020F0502020204030204" pitchFamily="34" charset="0"/>
                        <a:cs typeface="Calibri" panose="020F0502020204030204" pitchFamily="34" charset="0"/>
                      </a:endParaRPr>
                    </a:p>
                  </a:txBody>
                  <a:tcP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500" u="none" strike="noStrike" cap="none" spc="0" normalizeH="0" baseline="0" dirty="0" smtClean="0">
                          <a:ln w="12700">
                            <a:noFill/>
                            <a:prstDash val="solid"/>
                          </a:ln>
                          <a:effectLst/>
                        </a:rPr>
                        <a:t>Annual Deductible</a:t>
                      </a:r>
                      <a:endParaRPr kumimoji="0" lang="en-US" sz="2500" b="1" i="0" u="none" strike="noStrike" cap="none" spc="0" normalizeH="0" baseline="0" dirty="0" smtClean="0">
                        <a:ln w="12700">
                          <a:noFill/>
                          <a:prstDash val="solid"/>
                        </a:ln>
                        <a:solidFill>
                          <a:schemeClr val="tx2"/>
                        </a:solidFill>
                        <a:effectLst/>
                        <a:latin typeface="Calibri" panose="020F0502020204030204" pitchFamily="34" charset="0"/>
                        <a:cs typeface="Calibri" panose="020F0502020204030204" pitchFamily="34" charset="0"/>
                      </a:endParaRPr>
                    </a:p>
                  </a:txBody>
                  <a:tcPr horzOverflow="overflow">
                    <a:solidFill>
                      <a:schemeClr val="accent1">
                        <a:lumMod val="20000"/>
                        <a:lumOff val="80000"/>
                      </a:schemeClr>
                    </a:solidFill>
                  </a:tcPr>
                </a:tc>
              </a:tr>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PPO - Standard</a:t>
                      </a:r>
                      <a:endParaRPr kumimoji="0" lang="en-US" sz="2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Individual/Family</a:t>
                      </a:r>
                      <a:endParaRPr kumimoji="0" lang="en-US" sz="2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$250/$500</a:t>
                      </a:r>
                      <a:endParaRPr kumimoji="0" lang="en-US" sz="2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r>
              <a:tr h="4419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HMO - Standard</a:t>
                      </a:r>
                      <a:endParaRPr kumimoji="0" lang="en-US" sz="2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Individual/Family</a:t>
                      </a:r>
                      <a:endParaRPr kumimoji="0" lang="en-US" sz="2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None</a:t>
                      </a:r>
                      <a:endParaRPr kumimoji="0" lang="en-US" sz="2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PPO/HMO – “HIHP”</a:t>
                      </a:r>
                      <a:endParaRPr kumimoji="0" lang="en-US" sz="2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Individual</a:t>
                      </a:r>
                      <a:endParaRPr kumimoji="0" lang="en-US" sz="2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$1,300</a:t>
                      </a:r>
                      <a:endParaRPr kumimoji="0" lang="en-US" sz="2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PPO/HMO – “HIHP”</a:t>
                      </a:r>
                      <a:endParaRPr kumimoji="0" lang="en-US" sz="2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Family</a:t>
                      </a:r>
                      <a:endParaRPr kumimoji="0" lang="en-US" sz="2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$2,600</a:t>
                      </a:r>
                      <a:endParaRPr kumimoji="0" lang="en-US" sz="2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r>
            </a:tbl>
          </a:graphicData>
        </a:graphic>
      </p:graphicFrame>
      <p:sp>
        <p:nvSpPr>
          <p:cNvPr id="27676" name="Rectangle 46"/>
          <p:cNvSpPr>
            <a:spLocks noChangeArrowheads="1"/>
          </p:cNvSpPr>
          <p:nvPr/>
        </p:nvSpPr>
        <p:spPr bwMode="auto">
          <a:xfrm>
            <a:off x="381000" y="1295400"/>
            <a:ext cx="8107210" cy="554038"/>
          </a:xfrm>
          <a:prstGeom prst="rect">
            <a:avLst/>
          </a:prstGeom>
          <a:noFill/>
          <a:ln w="9525" algn="ctr">
            <a:noFill/>
            <a:miter lim="800000"/>
            <a:headEnd/>
            <a:tailEnd/>
          </a:ln>
        </p:spPr>
        <p:txBody>
          <a:bodyPr wrap="square">
            <a:spAutoFit/>
          </a:bodyPr>
          <a:lstStyle/>
          <a:p>
            <a:pPr algn="ctr" eaLnBrk="0" hangingPunct="0"/>
            <a:r>
              <a:rPr lang="en-US" sz="3000" b="1" dirty="0">
                <a:solidFill>
                  <a:schemeClr val="tx2"/>
                </a:solidFill>
                <a:latin typeface="Calibri" panose="020F0502020204030204" pitchFamily="34" charset="0"/>
                <a:cs typeface="Calibri" panose="020F0502020204030204" pitchFamily="34" charset="0"/>
              </a:rPr>
              <a:t>Deductibles: Standard vs. </a:t>
            </a:r>
            <a:r>
              <a:rPr lang="en-US" sz="3000" b="1" dirty="0" smtClean="0">
                <a:solidFill>
                  <a:schemeClr val="tx2"/>
                </a:solidFill>
                <a:latin typeface="Calibri" panose="020F0502020204030204" pitchFamily="34" charset="0"/>
                <a:cs typeface="Calibri" panose="020F0502020204030204" pitchFamily="34" charset="0"/>
              </a:rPr>
              <a:t>HIHP</a:t>
            </a:r>
            <a:endParaRPr lang="en-US" sz="3000" b="1"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01837270"/>
      </p:ext>
    </p:extLst>
  </p:cSld>
  <p:clrMapOvr>
    <a:masterClrMapping/>
  </p:clrMapOvr>
  <p:transition>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0879" name="Group 47"/>
          <p:cNvGraphicFramePr>
            <a:graphicFrameLocks noGrp="1"/>
          </p:cNvGraphicFramePr>
          <p:nvPr>
            <p:ph type="tbl" idx="1"/>
            <p:extLst>
              <p:ext uri="{D42A27DB-BD31-4B8C-83A1-F6EECF244321}">
                <p14:modId xmlns:p14="http://schemas.microsoft.com/office/powerpoint/2010/main" val="3704379541"/>
              </p:ext>
            </p:extLst>
          </p:nvPr>
        </p:nvGraphicFramePr>
        <p:xfrm>
          <a:off x="430059" y="1981200"/>
          <a:ext cx="7772401" cy="3992880"/>
        </p:xfrm>
        <a:graphic>
          <a:graphicData uri="http://schemas.openxmlformats.org/drawingml/2006/table">
            <a:tbl>
              <a:tblPr>
                <a:tableStyleId>{5940675A-B579-460E-94D1-54222C63F5DA}</a:tableStyleId>
              </a:tblPr>
              <a:tblGrid>
                <a:gridCol w="1737595"/>
                <a:gridCol w="2322773"/>
                <a:gridCol w="1639627"/>
                <a:gridCol w="2072406"/>
              </a:tblGrid>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spc="0" normalizeH="0" baseline="0" dirty="0" smtClean="0">
                          <a:ln w="12700">
                            <a:noFill/>
                            <a:prstDash val="solid"/>
                          </a:ln>
                          <a:solidFill>
                            <a:schemeClr val="tx1"/>
                          </a:solidFill>
                          <a:effectLst/>
                          <a:latin typeface="Calibri" panose="020F0502020204030204" pitchFamily="34" charset="0"/>
                          <a:cs typeface="Calibri" panose="020F0502020204030204" pitchFamily="34" charset="0"/>
                        </a:rPr>
                        <a:t>CVS Caremark</a:t>
                      </a:r>
                    </a:p>
                  </a:txBody>
                  <a:tcPr horzOverflow="overflow">
                    <a:solidFill>
                      <a:schemeClr val="accent1">
                        <a:lumMod val="20000"/>
                        <a:lumOff val="80000"/>
                      </a:schemeClr>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spc="0" normalizeH="0" baseline="0" dirty="0" smtClean="0">
                          <a:ln w="12700">
                            <a:noFill/>
                            <a:prstDash val="solid"/>
                          </a:ln>
                          <a:solidFill>
                            <a:schemeClr val="tx1"/>
                          </a:solidFill>
                          <a:effectLst/>
                          <a:latin typeface="Calibri" panose="020F0502020204030204" pitchFamily="34" charset="0"/>
                          <a:cs typeface="Calibri" panose="020F0502020204030204" pitchFamily="34" charset="0"/>
                        </a:rPr>
                        <a:t>Standard HMO &amp; Standard PPO</a:t>
                      </a:r>
                    </a:p>
                  </a:txBody>
                  <a:tcPr horzOverflow="overflow">
                    <a:solidFill>
                      <a:schemeClr val="accent1">
                        <a:lumMod val="20000"/>
                        <a:lumOff val="80000"/>
                      </a:schemeClr>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spc="0" normalizeH="0" baseline="0" dirty="0" smtClean="0">
                        <a:ln w="12700">
                          <a:noFill/>
                          <a:prstDash val="solid"/>
                        </a:ln>
                        <a:solidFill>
                          <a:schemeClr val="tx2"/>
                        </a:solidFill>
                        <a:effectLst/>
                        <a:latin typeface="Calibri" panose="020F0502020204030204" pitchFamily="34" charset="0"/>
                        <a:cs typeface="Calibri" panose="020F0502020204030204" pitchFamily="34" charset="0"/>
                      </a:endParaRPr>
                    </a:p>
                  </a:txBody>
                  <a:tcP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spc="0" normalizeH="0" baseline="0" dirty="0" smtClean="0">
                          <a:ln w="12700">
                            <a:noFill/>
                            <a:prstDash val="solid"/>
                          </a:ln>
                          <a:solidFill>
                            <a:schemeClr val="tx1"/>
                          </a:solidFill>
                          <a:effectLst/>
                          <a:latin typeface="Calibri" panose="020F0502020204030204" pitchFamily="34" charset="0"/>
                          <a:cs typeface="Calibri" panose="020F0502020204030204" pitchFamily="34" charset="0"/>
                        </a:rPr>
                        <a:t>Health Investor HMO &amp; PPO</a:t>
                      </a:r>
                    </a:p>
                  </a:txBody>
                  <a:tcPr horzOverflow="overflow">
                    <a:solidFill>
                      <a:schemeClr val="accent1">
                        <a:lumMod val="20000"/>
                        <a:lumOff val="80000"/>
                      </a:schemeClr>
                    </a:solidFill>
                  </a:tcPr>
                </a:tc>
              </a:tr>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kern="1200" cap="none" spc="0" normalizeH="0" baseline="0" dirty="0" smtClean="0">
                        <a:ln w="12700">
                          <a:noFill/>
                          <a:prstDash val="solid"/>
                        </a:ln>
                        <a:solidFill>
                          <a:schemeClr val="tx2"/>
                        </a:solidFill>
                        <a:effectLst/>
                        <a:latin typeface="Calibri" panose="020F0502020204030204" pitchFamily="34" charset="0"/>
                        <a:ea typeface="+mn-ea"/>
                        <a:cs typeface="Calibri" panose="020F0502020204030204" pitchFamily="34" charset="0"/>
                      </a:endParaRP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none" spc="0" normalizeH="0" baseline="0" dirty="0" smtClean="0">
                          <a:ln w="12700">
                            <a:noFill/>
                            <a:prstDash val="solid"/>
                          </a:ln>
                          <a:solidFill>
                            <a:schemeClr val="tx2"/>
                          </a:solidFill>
                          <a:effectLst/>
                          <a:latin typeface="Calibri" panose="020F0502020204030204" pitchFamily="34" charset="0"/>
                          <a:ea typeface="+mn-ea"/>
                          <a:cs typeface="Calibri" panose="020F0502020204030204" pitchFamily="34" charset="0"/>
                        </a:rPr>
                        <a:t>Retail</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none" spc="0" normalizeH="0" baseline="0" dirty="0" smtClean="0">
                          <a:ln w="12700">
                            <a:noFill/>
                            <a:prstDash val="solid"/>
                          </a:ln>
                          <a:solidFill>
                            <a:schemeClr val="tx2"/>
                          </a:solidFill>
                          <a:effectLst/>
                          <a:latin typeface="Calibri" panose="020F0502020204030204" pitchFamily="34" charset="0"/>
                          <a:ea typeface="+mn-ea"/>
                          <a:cs typeface="Calibri" panose="020F0502020204030204" pitchFamily="34" charset="0"/>
                        </a:rPr>
                        <a:t>(30 Day Supply)</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none" spc="0" normalizeH="0" baseline="0" dirty="0" smtClean="0">
                          <a:ln w="12700">
                            <a:noFill/>
                            <a:prstDash val="solid"/>
                          </a:ln>
                          <a:solidFill>
                            <a:schemeClr val="tx2"/>
                          </a:solidFill>
                          <a:effectLst/>
                          <a:latin typeface="Calibri" panose="020F0502020204030204" pitchFamily="34" charset="0"/>
                          <a:ea typeface="+mn-ea"/>
                          <a:cs typeface="Calibri" panose="020F0502020204030204" pitchFamily="34" charset="0"/>
                        </a:rPr>
                        <a:t> Mail Order &amp; Retail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none" spc="0" normalizeH="0" baseline="0" dirty="0" smtClean="0">
                          <a:ln w="12700">
                            <a:noFill/>
                            <a:prstDash val="solid"/>
                          </a:ln>
                          <a:solidFill>
                            <a:schemeClr val="tx2"/>
                          </a:solidFill>
                          <a:effectLst/>
                          <a:latin typeface="Calibri" panose="020F0502020204030204" pitchFamily="34" charset="0"/>
                          <a:ea typeface="+mn-ea"/>
                          <a:cs typeface="Calibri" panose="020F0502020204030204" pitchFamily="34" charset="0"/>
                        </a:rPr>
                        <a:t>(90 Day Supply)</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none" spc="0" normalizeH="0" baseline="0" dirty="0" smtClean="0">
                          <a:ln w="12700">
                            <a:noFill/>
                            <a:prstDash val="solid"/>
                          </a:ln>
                          <a:solidFill>
                            <a:schemeClr val="tx2"/>
                          </a:solidFill>
                          <a:effectLst/>
                          <a:latin typeface="Calibri" panose="020F0502020204030204" pitchFamily="34" charset="0"/>
                          <a:ea typeface="+mn-ea"/>
                          <a:cs typeface="Calibri" panose="020F0502020204030204" pitchFamily="34" charset="0"/>
                        </a:rPr>
                        <a:t>Retail (30 Day);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none" spc="0" normalizeH="0" baseline="0" dirty="0" smtClean="0">
                          <a:ln w="12700">
                            <a:noFill/>
                            <a:prstDash val="solid"/>
                          </a:ln>
                          <a:solidFill>
                            <a:schemeClr val="tx2"/>
                          </a:solidFill>
                          <a:effectLst/>
                          <a:latin typeface="Calibri" panose="020F0502020204030204" pitchFamily="34" charset="0"/>
                          <a:ea typeface="+mn-ea"/>
                          <a:cs typeface="Calibri" panose="020F0502020204030204" pitchFamily="34" charset="0"/>
                        </a:rPr>
                        <a:t>Mail Order (90-Day);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kern="1200" cap="none" spc="0" normalizeH="0" baseline="0" dirty="0" smtClean="0">
                          <a:ln w="12700">
                            <a:noFill/>
                            <a:prstDash val="solid"/>
                          </a:ln>
                          <a:solidFill>
                            <a:schemeClr val="tx2"/>
                          </a:solidFill>
                          <a:effectLst/>
                          <a:latin typeface="Calibri" panose="020F0502020204030204" pitchFamily="34" charset="0"/>
                          <a:ea typeface="+mn-ea"/>
                          <a:cs typeface="Calibri" panose="020F0502020204030204" pitchFamily="34" charset="0"/>
                        </a:rPr>
                        <a:t>Retail (90-Day)</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1" u="none" strike="noStrike" kern="1200" cap="none" spc="0" normalizeH="0" baseline="0" dirty="0" smtClean="0">
                          <a:ln w="12700">
                            <a:noFill/>
                            <a:prstDash val="solid"/>
                          </a:ln>
                          <a:solidFill>
                            <a:schemeClr val="tx2"/>
                          </a:solidFill>
                          <a:effectLst/>
                          <a:latin typeface="Calibri" panose="020F0502020204030204" pitchFamily="34" charset="0"/>
                          <a:ea typeface="+mn-ea"/>
                          <a:cs typeface="Calibri" panose="020F0502020204030204" pitchFamily="34" charset="0"/>
                        </a:rPr>
                        <a:t>*After deductible</a:t>
                      </a:r>
                    </a:p>
                  </a:txBody>
                  <a:tcPr horzOverflow="overflow"/>
                </a:tc>
              </a:tr>
              <a:tr h="44196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Generic</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$7</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$14</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30%</a:t>
                      </a:r>
                    </a:p>
                  </a:txBody>
                  <a:tcPr horzOverflow="overflow"/>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Preferred Brand-Name</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$30</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$60</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30%</a:t>
                      </a:r>
                    </a:p>
                  </a:txBody>
                  <a:tcPr horzOverflow="overflow"/>
                </a:tc>
              </a:tr>
              <a:tr h="457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Non-Preferred Brand-Name</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$50</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$100</a:t>
                      </a:r>
                    </a:p>
                  </a:txBody>
                  <a:tcP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50%</a:t>
                      </a:r>
                    </a:p>
                  </a:txBody>
                  <a:tcPr horzOverflow="overflow"/>
                </a:tc>
              </a:tr>
            </a:tbl>
          </a:graphicData>
        </a:graphic>
      </p:graphicFrame>
      <p:sp>
        <p:nvSpPr>
          <p:cNvPr id="27676" name="Rectangle 46"/>
          <p:cNvSpPr>
            <a:spLocks noChangeArrowheads="1"/>
          </p:cNvSpPr>
          <p:nvPr/>
        </p:nvSpPr>
        <p:spPr bwMode="auto">
          <a:xfrm>
            <a:off x="95249" y="847725"/>
            <a:ext cx="8181975" cy="553998"/>
          </a:xfrm>
          <a:prstGeom prst="rect">
            <a:avLst/>
          </a:prstGeom>
          <a:noFill/>
          <a:ln w="9525" algn="ctr">
            <a:noFill/>
            <a:miter lim="800000"/>
            <a:headEnd/>
            <a:tailEnd/>
          </a:ln>
        </p:spPr>
        <p:txBody>
          <a:bodyPr wrap="square">
            <a:spAutoFit/>
          </a:bodyPr>
          <a:lstStyle/>
          <a:p>
            <a:pPr algn="ctr" eaLnBrk="0" hangingPunct="0"/>
            <a:r>
              <a:rPr lang="en-US" altLang="en-US" sz="3000" b="1" dirty="0">
                <a:solidFill>
                  <a:schemeClr val="tx2">
                    <a:lumMod val="75000"/>
                  </a:schemeClr>
                </a:solidFill>
                <a:latin typeface="+mj-lt"/>
              </a:rPr>
              <a:t>CVS Caremark Rx </a:t>
            </a:r>
            <a:r>
              <a:rPr lang="en-US" altLang="en-US" sz="3000" b="1" dirty="0" smtClean="0">
                <a:solidFill>
                  <a:schemeClr val="tx2">
                    <a:lumMod val="75000"/>
                  </a:schemeClr>
                </a:solidFill>
                <a:latin typeface="+mj-lt"/>
              </a:rPr>
              <a:t>Manager</a:t>
            </a:r>
            <a:endParaRPr lang="en-US" sz="3000" b="1" dirty="0">
              <a:solidFill>
                <a:schemeClr val="tx2">
                  <a:lumMod val="75000"/>
                </a:schemeClr>
              </a:solidFill>
              <a:latin typeface="+mj-lt"/>
              <a:cs typeface="Calibri" panose="020F0502020204030204" pitchFamily="34" charset="0"/>
            </a:endParaRPr>
          </a:p>
        </p:txBody>
      </p:sp>
    </p:spTree>
    <p:extLst>
      <p:ext uri="{BB962C8B-B14F-4D97-AF65-F5344CB8AC3E}">
        <p14:creationId xmlns:p14="http://schemas.microsoft.com/office/powerpoint/2010/main" val="3950454288"/>
      </p:ext>
    </p:extLst>
  </p:cSld>
  <p:clrMapOvr>
    <a:masterClrMapping/>
  </p:clrMapOvr>
  <p:transition>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24834129"/>
              </p:ext>
            </p:extLst>
          </p:nvPr>
        </p:nvGraphicFramePr>
        <p:xfrm>
          <a:off x="271305" y="884256"/>
          <a:ext cx="8189408" cy="5717630"/>
        </p:xfrm>
        <a:graphic>
          <a:graphicData uri="http://schemas.openxmlformats.org/drawingml/2006/table">
            <a:tbl>
              <a:tblPr/>
              <a:tblGrid>
                <a:gridCol w="2522137"/>
                <a:gridCol w="1571626"/>
                <a:gridCol w="1363960"/>
                <a:gridCol w="216353"/>
                <a:gridCol w="2515332"/>
              </a:tblGrid>
              <a:tr h="452175">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1400" b="0" i="0" u="none" strike="noStrike" cap="none" normalizeH="0" baseline="0" dirty="0" smtClean="0">
                        <a:ln>
                          <a:noFill/>
                        </a:ln>
                        <a:solidFill>
                          <a:schemeClr val="tx1"/>
                        </a:solidFill>
                        <a:effectLst>
                          <a:outerShdw blurRad="38100" dist="38100" dir="2700000" algn="tl">
                            <a:srgbClr val="C0C0C0"/>
                          </a:outerShdw>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Times New Roman" pitchFamily="18" charset="0"/>
                          <a:cs typeface="Times New Roman" pitchFamily="18" charset="0"/>
                        </a:rPr>
                        <a:t>High Deductible Health Plan- PPO</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Times New Roman" pitchFamily="18" charset="0"/>
                          <a:cs typeface="Times New Roman" pitchFamily="18" charset="0"/>
                        </a:rPr>
                        <a:t>(Florida Blue)</a:t>
                      </a:r>
                      <a:endParaRPr kumimoji="1" lang="en-US" sz="14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Times New Roman" pitchFamily="18" charset="0"/>
                          <a:cs typeface="Times New Roman" pitchFamily="18" charset="0"/>
                        </a:rPr>
                        <a:t>High Deductible Health Plan - HMO</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Times New Roman" pitchFamily="18" charset="0"/>
                          <a:cs typeface="Times New Roman" pitchFamily="18" charset="0"/>
                        </a:rPr>
                        <a:t> (</a:t>
                      </a:r>
                      <a:r>
                        <a:rPr kumimoji="1" lang="en-US" sz="1400" b="1" i="0" u="none" strike="noStrike" cap="none" normalizeH="0" baseline="0" dirty="0" smtClean="0">
                          <a:ln>
                            <a:noFill/>
                          </a:ln>
                          <a:solidFill>
                            <a:schemeClr val="tx1"/>
                          </a:solidFill>
                          <a:effectLst/>
                          <a:latin typeface="Arial" charset="0"/>
                        </a:rPr>
                        <a:t>AvMed, </a:t>
                      </a:r>
                      <a:r>
                        <a:rPr kumimoji="1" lang="en-US" sz="1400" b="1" i="0" u="none" strike="noStrike" cap="none" normalizeH="0" baseline="0" dirty="0" smtClean="0">
                          <a:ln>
                            <a:noFill/>
                          </a:ln>
                          <a:solidFill>
                            <a:schemeClr val="tx1"/>
                          </a:solidFill>
                          <a:effectLst/>
                          <a:latin typeface="Arial" charset="0"/>
                        </a:rPr>
                        <a:t>Aetna)</a:t>
                      </a:r>
                      <a:endParaRPr kumimoji="1" lang="en-US" sz="1400" b="1" i="0" u="none" strike="noStrike" cap="none" normalizeH="0" baseline="0" dirty="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2176">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Times New Roman" pitchFamily="18" charset="0"/>
                        </a:rPr>
                        <a:t>Biweekly Cost</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Times New Roman" pitchFamily="18" charset="0"/>
                        </a:rPr>
                        <a:t>Individual coverage </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Times New Roman" pitchFamily="18" charset="0"/>
                        </a:rPr>
                        <a:t>$7.50 Biweekly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Times New Roman" pitchFamily="18" charset="0"/>
                        </a:rPr>
                        <a:t>Family coverage </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Times New Roman" pitchFamily="18" charset="0"/>
                        </a:rPr>
                        <a:t>$32.15 Biweekly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1112">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Times New Roman" pitchFamily="18" charset="0"/>
                          <a:cs typeface="Times New Roman" pitchFamily="18" charset="0"/>
                        </a:rPr>
                        <a:t>Covers care received</a:t>
                      </a:r>
                      <a:endParaRPr kumimoji="1" lang="en-US" sz="14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Times New Roman" pitchFamily="18" charset="0"/>
                          <a:cs typeface="Times New Roman" pitchFamily="18" charset="0"/>
                        </a:rPr>
                        <a:t>In Network or non-network</a:t>
                      </a:r>
                      <a:endParaRPr kumimoji="1" lang="en-US" sz="14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Times New Roman" pitchFamily="18" charset="0"/>
                          <a:cs typeface="Times New Roman" pitchFamily="18" charset="0"/>
                        </a:rPr>
                        <a:t>In network only</a:t>
                      </a:r>
                      <a:endParaRPr kumimoji="1" lang="en-US" sz="14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34911">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Times New Roman" pitchFamily="18" charset="0"/>
                          <a:cs typeface="Times New Roman" pitchFamily="18" charset="0"/>
                        </a:rPr>
                        <a:t>Annual deductible</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1" lang="en-US" sz="1400" b="1" i="0" u="none" strike="noStrike" cap="none" normalizeH="0" baseline="0" dirty="0" smtClean="0">
                          <a:ln>
                            <a:noFill/>
                          </a:ln>
                          <a:solidFill>
                            <a:schemeClr val="tx1"/>
                          </a:solidFill>
                          <a:effectLst/>
                          <a:latin typeface="Times New Roman" pitchFamily="18" charset="0"/>
                          <a:cs typeface="Times New Roman" pitchFamily="18" charset="0"/>
                        </a:rPr>
                        <a:t>Individual coverage</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1" lang="en-US" sz="1400" b="1" i="0" u="none" strike="noStrike" cap="none" normalizeH="0" baseline="0" dirty="0" smtClean="0">
                          <a:ln>
                            <a:noFill/>
                          </a:ln>
                          <a:solidFill>
                            <a:schemeClr val="tx1"/>
                          </a:solidFill>
                          <a:effectLst/>
                          <a:latin typeface="Times New Roman" pitchFamily="18" charset="0"/>
                          <a:cs typeface="Times New Roman" pitchFamily="18" charset="0"/>
                        </a:rPr>
                        <a:t>Family coverage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Times New Roman" pitchFamily="18" charset="0"/>
                          <a:cs typeface="Times New Roman" pitchFamily="18" charset="0"/>
                        </a:rPr>
                        <a:t>In Network</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Times New Roman" pitchFamily="18" charset="0"/>
                          <a:cs typeface="Times New Roman" pitchFamily="18" charset="0"/>
                        </a:rPr>
                        <a:t>$1,250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Times New Roman" pitchFamily="18" charset="0"/>
                          <a:cs typeface="Times New Roman" pitchFamily="18" charset="0"/>
                        </a:rPr>
                        <a:t>$2,500</a:t>
                      </a:r>
                      <a:endParaRPr kumimoji="1" lang="en-US" sz="14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Times New Roman" pitchFamily="18" charset="0"/>
                          <a:cs typeface="Times New Roman" pitchFamily="18" charset="0"/>
                        </a:rPr>
                        <a:t>Non-network</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Times New Roman" pitchFamily="18" charset="0"/>
                          <a:cs typeface="Times New Roman" pitchFamily="18" charset="0"/>
                        </a:rPr>
                        <a:t>$2,500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Times New Roman" pitchFamily="18" charset="0"/>
                          <a:cs typeface="Times New Roman" pitchFamily="18" charset="0"/>
                        </a:rPr>
                        <a:t>$5,000</a:t>
                      </a:r>
                      <a:endParaRPr kumimoji="1" lang="en-US" sz="14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en-US"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Times New Roman" pitchFamily="18" charset="0"/>
                          <a:cs typeface="Times New Roman" pitchFamily="18" charset="0"/>
                        </a:rPr>
                        <a:t>$1,250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Times New Roman" pitchFamily="18" charset="0"/>
                          <a:cs typeface="Times New Roman" pitchFamily="18" charset="0"/>
                        </a:rPr>
                        <a:t>$2,500</a:t>
                      </a:r>
                      <a:endParaRPr kumimoji="1" lang="en-US" sz="14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116037">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Times New Roman" pitchFamily="18" charset="0"/>
                          <a:cs typeface="Times New Roman" pitchFamily="18" charset="0"/>
                        </a:rPr>
                        <a:t>What you pay for care received after deductible</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1" lang="en-US" sz="1400" b="1" i="0" u="none" strike="noStrike" cap="none" normalizeH="0" baseline="0" dirty="0" smtClean="0">
                          <a:ln>
                            <a:noFill/>
                          </a:ln>
                          <a:solidFill>
                            <a:schemeClr val="tx1"/>
                          </a:solidFill>
                          <a:effectLst/>
                          <a:latin typeface="Times New Roman" pitchFamily="18" charset="0"/>
                          <a:cs typeface="Times New Roman" pitchFamily="18" charset="0"/>
                        </a:rPr>
                        <a:t>Medical care</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1" lang="en-US" sz="1400" b="1" i="0" u="none" strike="noStrike" cap="none" normalizeH="0" baseline="0" dirty="0" smtClean="0">
                          <a:ln>
                            <a:noFill/>
                          </a:ln>
                          <a:solidFill>
                            <a:schemeClr val="tx1"/>
                          </a:solidFill>
                          <a:effectLst/>
                          <a:latin typeface="Times New Roman" pitchFamily="18" charset="0"/>
                          <a:cs typeface="Times New Roman" pitchFamily="18" charset="0"/>
                        </a:rPr>
                        <a:t>Prescription drugs</a:t>
                      </a:r>
                    </a:p>
                    <a:p>
                      <a:pPr marL="0" marR="0" lvl="0" indent="0" algn="l" defTabSz="914400" rtl="0" eaLnBrk="0" fontAlgn="base" latinLnBrk="0" hangingPunct="0">
                        <a:lnSpc>
                          <a:spcPct val="100000"/>
                        </a:lnSpc>
                        <a:spcBef>
                          <a:spcPct val="0"/>
                        </a:spcBef>
                        <a:spcAft>
                          <a:spcPct val="0"/>
                        </a:spcAft>
                        <a:buClrTx/>
                        <a:buSzTx/>
                        <a:buFont typeface="Symbol" pitchFamily="18" charset="2"/>
                        <a:buNone/>
                        <a:tabLst/>
                      </a:pPr>
                      <a:r>
                        <a:rPr kumimoji="1" lang="en-US" sz="1400" b="1" i="0" u="none" strike="noStrike" cap="none" normalizeH="0" baseline="0" dirty="0" smtClean="0">
                          <a:ln>
                            <a:noFill/>
                          </a:ln>
                          <a:solidFill>
                            <a:schemeClr val="tx1"/>
                          </a:solidFill>
                          <a:effectLst/>
                          <a:latin typeface="Times New Roman" pitchFamily="18" charset="0"/>
                          <a:cs typeface="Times New Roman" pitchFamily="18" charset="0"/>
                        </a:rPr>
                        <a:t>- generic / name brand</a:t>
                      </a:r>
                    </a:p>
                    <a:p>
                      <a:pPr marL="0" marR="0" lvl="0" indent="0" algn="l" defTabSz="914400" rtl="0" eaLnBrk="0" fontAlgn="base" latinLnBrk="0" hangingPunct="0">
                        <a:lnSpc>
                          <a:spcPct val="100000"/>
                        </a:lnSpc>
                        <a:spcBef>
                          <a:spcPct val="0"/>
                        </a:spcBef>
                        <a:spcAft>
                          <a:spcPct val="0"/>
                        </a:spcAft>
                        <a:buClrTx/>
                        <a:buSzTx/>
                        <a:buFont typeface="Symbol" pitchFamily="18" charset="2"/>
                        <a:buNone/>
                        <a:tabLst/>
                      </a:pPr>
                      <a:r>
                        <a:rPr kumimoji="1" lang="en-US" sz="1400" b="1" i="0" u="none" strike="noStrike" cap="none" normalizeH="0" baseline="0" dirty="0" smtClean="0">
                          <a:ln>
                            <a:noFill/>
                          </a:ln>
                          <a:solidFill>
                            <a:schemeClr val="tx1"/>
                          </a:solidFill>
                          <a:effectLst/>
                          <a:latin typeface="Times New Roman" pitchFamily="18" charset="0"/>
                          <a:cs typeface="Times New Roman" pitchFamily="18" charset="0"/>
                        </a:rPr>
                        <a:t>- non-preferred </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en-US"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1" lang="en-US"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Times New Roman" pitchFamily="18" charset="0"/>
                          <a:cs typeface="Times New Roman" pitchFamily="18" charset="0"/>
                        </a:rPr>
                        <a:t>30%</a:t>
                      </a:r>
                    </a:p>
                    <a:p>
                      <a:pPr marL="0" marR="0" lvl="0" indent="0" algn="ctr" defTabSz="914400" rtl="0" eaLnBrk="0" fontAlgn="base" latinLnBrk="0" hangingPunct="0">
                        <a:lnSpc>
                          <a:spcPct val="100000"/>
                        </a:lnSpc>
                        <a:spcBef>
                          <a:spcPct val="0"/>
                        </a:spcBef>
                        <a:spcAft>
                          <a:spcPct val="0"/>
                        </a:spcAft>
                        <a:buClrTx/>
                        <a:buSzTx/>
                        <a:buFontTx/>
                        <a:buNone/>
                        <a:tabLst/>
                      </a:pPr>
                      <a:endParaRPr kumimoji="1" lang="en-US"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Times New Roman" pitchFamily="18" charset="0"/>
                          <a:cs typeface="Times New Roman" pitchFamily="18" charset="0"/>
                        </a:rPr>
                        <a:t>30%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Times New Roman" pitchFamily="18" charset="0"/>
                          <a:cs typeface="Times New Roman" pitchFamily="18" charset="0"/>
                        </a:rPr>
                        <a:t>50%</a:t>
                      </a:r>
                      <a:endParaRPr kumimoji="1" lang="en-US" sz="14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en-US"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1" lang="en-US"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Times New Roman" pitchFamily="18" charset="0"/>
                          <a:cs typeface="Times New Roman" pitchFamily="18" charset="0"/>
                        </a:rPr>
                        <a:t>Pay in full and fill a claim</a:t>
                      </a:r>
                    </a:p>
                    <a:p>
                      <a:pPr marL="0" marR="0" lvl="0" indent="0" algn="ctr" defTabSz="914400" rtl="0" eaLnBrk="0" fontAlgn="base" latinLnBrk="0" hangingPunct="0">
                        <a:lnSpc>
                          <a:spcPct val="100000"/>
                        </a:lnSpc>
                        <a:spcBef>
                          <a:spcPct val="0"/>
                        </a:spcBef>
                        <a:spcAft>
                          <a:spcPct val="0"/>
                        </a:spcAft>
                        <a:buClrTx/>
                        <a:buSzTx/>
                        <a:buFontTx/>
                        <a:buNone/>
                        <a:tabLst/>
                      </a:pPr>
                      <a:endParaRPr kumimoji="1" lang="en-US"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1" lang="en-US"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1" lang="en-US" sz="14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en-US"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1" lang="en-US"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Times New Roman" pitchFamily="18" charset="0"/>
                          <a:cs typeface="Times New Roman" pitchFamily="18" charset="0"/>
                        </a:rPr>
                        <a:t>30%</a:t>
                      </a:r>
                    </a:p>
                    <a:p>
                      <a:pPr marL="0" marR="0" lvl="0" indent="0" algn="ctr" defTabSz="914400" rtl="0" eaLnBrk="0" fontAlgn="base" latinLnBrk="0" hangingPunct="0">
                        <a:lnSpc>
                          <a:spcPct val="100000"/>
                        </a:lnSpc>
                        <a:spcBef>
                          <a:spcPct val="0"/>
                        </a:spcBef>
                        <a:spcAft>
                          <a:spcPct val="0"/>
                        </a:spcAft>
                        <a:buClrTx/>
                        <a:buSzTx/>
                        <a:buFontTx/>
                        <a:buNone/>
                        <a:tabLst/>
                      </a:pPr>
                      <a:endParaRPr kumimoji="1" lang="en-US"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Times New Roman" pitchFamily="18" charset="0"/>
                          <a:cs typeface="Times New Roman" pitchFamily="18" charset="0"/>
                        </a:rPr>
                        <a:t>30%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Times New Roman" pitchFamily="18" charset="0"/>
                          <a:cs typeface="Times New Roman" pitchFamily="18" charset="0"/>
                        </a:rPr>
                        <a:t>50%</a:t>
                      </a:r>
                      <a:endParaRPr kumimoji="1" lang="en-US" sz="14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10710">
                <a:tc rowSpan="2">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Times New Roman" pitchFamily="18" charset="0"/>
                          <a:cs typeface="Times New Roman" pitchFamily="18" charset="0"/>
                        </a:rPr>
                        <a:t>Annual out-of-pocket maximum</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1" lang="en-US" sz="1400" b="1" i="0" u="none" strike="noStrike" cap="none" normalizeH="0" baseline="0" dirty="0" smtClean="0">
                          <a:ln>
                            <a:noFill/>
                          </a:ln>
                          <a:solidFill>
                            <a:schemeClr val="tx1"/>
                          </a:solidFill>
                          <a:effectLst/>
                          <a:latin typeface="Times New Roman" pitchFamily="18" charset="0"/>
                          <a:cs typeface="Times New Roman" pitchFamily="18" charset="0"/>
                        </a:rPr>
                        <a:t>Individual coverage</a:t>
                      </a:r>
                    </a:p>
                    <a:p>
                      <a:pPr marL="0" marR="0" lvl="0" indent="0" algn="l" defTabSz="914400" rtl="0" eaLnBrk="0" fontAlgn="base" latinLnBrk="0" hangingPunct="0">
                        <a:lnSpc>
                          <a:spcPct val="100000"/>
                        </a:lnSpc>
                        <a:spcBef>
                          <a:spcPct val="0"/>
                        </a:spcBef>
                        <a:spcAft>
                          <a:spcPct val="0"/>
                        </a:spcAft>
                        <a:buClrTx/>
                        <a:buSzTx/>
                        <a:buFont typeface="Symbol" pitchFamily="18" charset="2"/>
                        <a:buChar char=""/>
                        <a:tabLst/>
                      </a:pPr>
                      <a:r>
                        <a:rPr kumimoji="1" lang="en-US" sz="1400" b="1" i="0" u="none" strike="noStrike" cap="none" normalizeH="0" baseline="0" dirty="0" smtClean="0">
                          <a:ln>
                            <a:noFill/>
                          </a:ln>
                          <a:solidFill>
                            <a:schemeClr val="tx1"/>
                          </a:solidFill>
                          <a:effectLst/>
                          <a:latin typeface="Times New Roman" pitchFamily="18" charset="0"/>
                          <a:cs typeface="Times New Roman" pitchFamily="18" charset="0"/>
                        </a:rPr>
                        <a:t>Family coverage</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en-US"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Times New Roman" pitchFamily="18" charset="0"/>
                          <a:cs typeface="Times New Roman" pitchFamily="18" charset="0"/>
                        </a:rPr>
                        <a:t>$3,000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Times New Roman" pitchFamily="18" charset="0"/>
                          <a:cs typeface="Times New Roman" pitchFamily="18" charset="0"/>
                        </a:rPr>
                        <a:t>$6,000</a:t>
                      </a:r>
                      <a:endParaRPr kumimoji="1" lang="en-US" sz="14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en-US"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Times New Roman" pitchFamily="18" charset="0"/>
                          <a:cs typeface="Times New Roman" pitchFamily="18" charset="0"/>
                        </a:rPr>
                        <a:t>$7,500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Times New Roman" pitchFamily="18" charset="0"/>
                          <a:cs typeface="Times New Roman" pitchFamily="18" charset="0"/>
                        </a:rPr>
                        <a:t>$15,000</a:t>
                      </a:r>
                      <a:endParaRPr kumimoji="1" lang="en-US" sz="14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1" lang="en-US" sz="1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Times New Roman" pitchFamily="18" charset="0"/>
                          <a:cs typeface="Times New Roman" pitchFamily="18" charset="0"/>
                        </a:rPr>
                        <a:t>$3,000</a:t>
                      </a:r>
                    </a:p>
                    <a:p>
                      <a:pPr marL="0" marR="0" lvl="0" indent="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Times New Roman" pitchFamily="18" charset="0"/>
                          <a:cs typeface="Times New Roman" pitchFamily="18" charset="0"/>
                        </a:rPr>
                        <a:t>$6,000</a:t>
                      </a:r>
                      <a:endParaRPr kumimoji="1" lang="en-US" sz="14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26596">
                <a:tc vMerge="1">
                  <a:txBody>
                    <a:bodyPr/>
                    <a:lstStyle/>
                    <a:p>
                      <a:endParaRPr lang="en-US"/>
                    </a:p>
                  </a:txBody>
                  <a:tcPr/>
                </a:tc>
                <a:tc gridSpan="4">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Times New Roman" pitchFamily="18" charset="0"/>
                          <a:cs typeface="Times New Roman" pitchFamily="18" charset="0"/>
                        </a:rPr>
                        <a:t>Plan pays 100% after out-of-pocket maximums.</a:t>
                      </a:r>
                      <a:endParaRPr kumimoji="1" lang="en-US" sz="14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709364">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Times New Roman" pitchFamily="18" charset="0"/>
                          <a:cs typeface="Times New Roman" pitchFamily="18" charset="0"/>
                        </a:rPr>
                        <a:t>Preventive care</a:t>
                      </a:r>
                      <a:endParaRPr kumimoji="1" lang="en-US" sz="14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Times New Roman" pitchFamily="18" charset="0"/>
                          <a:cs typeface="Times New Roman" pitchFamily="18" charset="0"/>
                        </a:rPr>
                        <a:t>Same as current PPO </a:t>
                      </a:r>
                      <a:endParaRPr kumimoji="1" lang="en-US" sz="14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1" lang="en-US" sz="1400" b="1" i="0" u="none" strike="noStrike" cap="none" normalizeH="0" baseline="0" dirty="0" smtClean="0">
                          <a:ln>
                            <a:noFill/>
                          </a:ln>
                          <a:solidFill>
                            <a:schemeClr val="tx1"/>
                          </a:solidFill>
                          <a:effectLst/>
                          <a:latin typeface="Times New Roman" pitchFamily="18" charset="0"/>
                          <a:cs typeface="Times New Roman" pitchFamily="18" charset="0"/>
                        </a:rPr>
                        <a:t>Same as HMOs</a:t>
                      </a:r>
                      <a:endParaRPr kumimoji="1" lang="en-US" sz="1400" b="1"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bl>
          </a:graphicData>
        </a:graphic>
      </p:graphicFrame>
    </p:spTree>
    <p:extLst>
      <p:ext uri="{BB962C8B-B14F-4D97-AF65-F5344CB8AC3E}">
        <p14:creationId xmlns:p14="http://schemas.microsoft.com/office/powerpoint/2010/main" val="599403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2130" y="641400"/>
            <a:ext cx="8229600" cy="1143000"/>
          </a:xfrm>
        </p:spPr>
        <p:txBody>
          <a:bodyPr/>
          <a:lstStyle/>
          <a:p>
            <a:pPr marL="274320" indent="-274320" fontAlgn="auto">
              <a:spcBef>
                <a:spcPct val="20000"/>
              </a:spcBef>
              <a:spcAft>
                <a:spcPts val="0"/>
              </a:spcAft>
              <a:defRPr/>
            </a:pPr>
            <a:r>
              <a:rPr lang="en-US" b="1" dirty="0">
                <a:ln w="12700">
                  <a:noFill/>
                  <a:prstDash val="solid"/>
                </a:ln>
                <a:solidFill>
                  <a:schemeClr val="tx2"/>
                </a:solidFill>
                <a:cs typeface="Calibri" panose="020F0502020204030204" pitchFamily="34" charset="0"/>
              </a:rPr>
              <a:t>Agenda</a:t>
            </a:r>
          </a:p>
        </p:txBody>
      </p:sp>
      <p:sp>
        <p:nvSpPr>
          <p:cNvPr id="11" name="Text Placeholder 10"/>
          <p:cNvSpPr>
            <a:spLocks noGrp="1"/>
          </p:cNvSpPr>
          <p:nvPr>
            <p:ph type="body" idx="1"/>
          </p:nvPr>
        </p:nvSpPr>
        <p:spPr/>
        <p:txBody>
          <a:bodyPr/>
          <a:lstStyle/>
          <a:p>
            <a:r>
              <a:rPr lang="en-US" dirty="0" smtClean="0"/>
              <a:t>Insurance</a:t>
            </a:r>
            <a:endParaRPr lang="en-US" dirty="0"/>
          </a:p>
        </p:txBody>
      </p:sp>
      <p:sp>
        <p:nvSpPr>
          <p:cNvPr id="6" name="Content Placeholder 5"/>
          <p:cNvSpPr>
            <a:spLocks noGrp="1"/>
          </p:cNvSpPr>
          <p:nvPr>
            <p:ph sz="half" idx="2"/>
          </p:nvPr>
        </p:nvSpPr>
        <p:spPr/>
        <p:txBody>
          <a:bodyPr>
            <a:normAutofit/>
          </a:bodyPr>
          <a:lstStyle/>
          <a:p>
            <a:r>
              <a:rPr lang="en-US" dirty="0" smtClean="0"/>
              <a:t>Who is People First?</a:t>
            </a:r>
          </a:p>
          <a:p>
            <a:r>
              <a:rPr lang="en-US" dirty="0" smtClean="0"/>
              <a:t>How to Enroll in Benefits</a:t>
            </a:r>
          </a:p>
          <a:p>
            <a:r>
              <a:rPr lang="en-US" dirty="0" smtClean="0"/>
              <a:t>Available Plans at FAU</a:t>
            </a:r>
          </a:p>
          <a:p>
            <a:r>
              <a:rPr lang="en-US" dirty="0" smtClean="0"/>
              <a:t>Other Benefit Resources</a:t>
            </a:r>
          </a:p>
          <a:p>
            <a:r>
              <a:rPr lang="en-US" dirty="0" smtClean="0"/>
              <a:t>Q &amp; A</a:t>
            </a:r>
          </a:p>
          <a:p>
            <a:pPr marL="0" indent="0">
              <a:buNone/>
            </a:pPr>
            <a:endParaRPr lang="en-US" dirty="0"/>
          </a:p>
        </p:txBody>
      </p:sp>
      <p:sp>
        <p:nvSpPr>
          <p:cNvPr id="12" name="Text Placeholder 11"/>
          <p:cNvSpPr>
            <a:spLocks noGrp="1"/>
          </p:cNvSpPr>
          <p:nvPr>
            <p:ph type="body" sz="quarter" idx="3"/>
          </p:nvPr>
        </p:nvSpPr>
        <p:spPr>
          <a:xfrm>
            <a:off x="4497388" y="1532781"/>
            <a:ext cx="4041775" cy="639762"/>
          </a:xfrm>
        </p:spPr>
        <p:txBody>
          <a:bodyPr/>
          <a:lstStyle/>
          <a:p>
            <a:r>
              <a:rPr lang="en-US" dirty="0" smtClean="0"/>
              <a:t>Retirement</a:t>
            </a:r>
            <a:endParaRPr lang="en-US" dirty="0"/>
          </a:p>
        </p:txBody>
      </p:sp>
      <p:sp>
        <p:nvSpPr>
          <p:cNvPr id="10" name="Content Placeholder 9"/>
          <p:cNvSpPr>
            <a:spLocks noGrp="1"/>
          </p:cNvSpPr>
          <p:nvPr>
            <p:ph sz="quarter" idx="4"/>
          </p:nvPr>
        </p:nvSpPr>
        <p:spPr>
          <a:xfrm>
            <a:off x="4409955" y="2173709"/>
            <a:ext cx="4041775" cy="3951288"/>
          </a:xfrm>
        </p:spPr>
        <p:txBody>
          <a:bodyPr>
            <a:normAutofit/>
          </a:bodyPr>
          <a:lstStyle/>
          <a:p>
            <a:r>
              <a:rPr lang="en-US" dirty="0" smtClean="0"/>
              <a:t>Retirement Plans at FAU</a:t>
            </a:r>
          </a:p>
          <a:p>
            <a:r>
              <a:rPr lang="en-US" dirty="0" smtClean="0"/>
              <a:t>How to Enroll in a Retirement Plan</a:t>
            </a:r>
          </a:p>
          <a:p>
            <a:r>
              <a:rPr lang="en-US" dirty="0" smtClean="0"/>
              <a:t>Re-Employment Restrictions</a:t>
            </a:r>
          </a:p>
          <a:p>
            <a:r>
              <a:rPr lang="en-US" dirty="0" smtClean="0"/>
              <a:t>Q &amp; A</a:t>
            </a:r>
            <a:endParaRPr lang="en-US" dirty="0"/>
          </a:p>
        </p:txBody>
      </p:sp>
    </p:spTree>
    <p:extLst>
      <p:ext uri="{BB962C8B-B14F-4D97-AF65-F5344CB8AC3E}">
        <p14:creationId xmlns:p14="http://schemas.microsoft.com/office/powerpoint/2010/main" val="2053717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l="9157" t="8485" r="8823" b="8225"/>
          <a:stretch/>
        </p:blipFill>
        <p:spPr>
          <a:xfrm>
            <a:off x="507676" y="838200"/>
            <a:ext cx="6758998" cy="5582458"/>
          </a:xfrm>
          <a:prstGeom prst="rect">
            <a:avLst/>
          </a:prstGeom>
        </p:spPr>
      </p:pic>
      <p:sp>
        <p:nvSpPr>
          <p:cNvPr id="122883" name="Rectangle 3"/>
          <p:cNvSpPr>
            <a:spLocks noGrp="1" noChangeArrowheads="1"/>
          </p:cNvSpPr>
          <p:nvPr>
            <p:ph idx="1"/>
          </p:nvPr>
        </p:nvSpPr>
        <p:spPr>
          <a:xfrm>
            <a:off x="1678349" y="3276600"/>
            <a:ext cx="4417652" cy="2571750"/>
          </a:xfrm>
        </p:spPr>
        <p:txBody>
          <a:bodyPr>
            <a:normAutofit fontScale="92500" lnSpcReduction="10000"/>
          </a:bodyPr>
          <a:lstStyle/>
          <a:p>
            <a:pPr marL="274320" indent="-274320" algn="ctr" fontAlgn="auto">
              <a:spcAft>
                <a:spcPts val="0"/>
              </a:spcAft>
              <a:buFontTx/>
              <a:buNone/>
              <a:defRPr/>
            </a:pPr>
            <a:r>
              <a:rPr lang="en-US" sz="3400" dirty="0">
                <a:solidFill>
                  <a:schemeClr val="tx2">
                    <a:lumMod val="85000"/>
                    <a:lumOff val="15000"/>
                  </a:schemeClr>
                </a:solidFill>
                <a:latin typeface="Tahoma" pitchFamily="34" charset="0"/>
              </a:rPr>
              <a:t>	</a:t>
            </a:r>
            <a:r>
              <a:rPr lang="en-US" sz="3000" dirty="0">
                <a:solidFill>
                  <a:schemeClr val="tx2"/>
                </a:solidFill>
                <a:latin typeface="Calibri" panose="020F0502020204030204" pitchFamily="34" charset="0"/>
                <a:cs typeface="Calibri" panose="020F0502020204030204" pitchFamily="34" charset="0"/>
              </a:rPr>
              <a:t>Under “</a:t>
            </a:r>
            <a:r>
              <a:rPr lang="en-US" sz="3000" dirty="0" smtClean="0">
                <a:solidFill>
                  <a:schemeClr val="tx2"/>
                </a:solidFill>
                <a:latin typeface="Calibri" panose="020F0502020204030204" pitchFamily="34" charset="0"/>
                <a:cs typeface="Calibri" panose="020F0502020204030204" pitchFamily="34" charset="0"/>
              </a:rPr>
              <a:t>HIHP</a:t>
            </a:r>
            <a:r>
              <a:rPr lang="en-US" sz="3000" dirty="0">
                <a:solidFill>
                  <a:schemeClr val="tx2"/>
                </a:solidFill>
                <a:latin typeface="Calibri" panose="020F0502020204030204" pitchFamily="34" charset="0"/>
                <a:cs typeface="Calibri" panose="020F0502020204030204" pitchFamily="34" charset="0"/>
              </a:rPr>
              <a:t>” plans, you are </a:t>
            </a:r>
            <a:r>
              <a:rPr lang="en-US" sz="3000" dirty="0" smtClean="0">
                <a:solidFill>
                  <a:schemeClr val="tx2"/>
                </a:solidFill>
                <a:latin typeface="Calibri" panose="020F0502020204030204" pitchFamily="34" charset="0"/>
                <a:cs typeface="Calibri" panose="020F0502020204030204" pitchFamily="34" charset="0"/>
              </a:rPr>
              <a:t>responsible </a:t>
            </a:r>
            <a:r>
              <a:rPr lang="en-US" sz="3000" dirty="0">
                <a:solidFill>
                  <a:schemeClr val="tx2"/>
                </a:solidFill>
                <a:latin typeface="Calibri" panose="020F0502020204030204" pitchFamily="34" charset="0"/>
                <a:cs typeface="Calibri" panose="020F0502020204030204" pitchFamily="34" charset="0"/>
              </a:rPr>
              <a:t>for 100% of medical bills and prescription costs until annual deductible has been met.</a:t>
            </a:r>
          </a:p>
          <a:p>
            <a:pPr marL="274320" indent="-274320" fontAlgn="auto">
              <a:spcAft>
                <a:spcPts val="0"/>
              </a:spcAft>
              <a:buFontTx/>
              <a:buNone/>
              <a:defRPr/>
            </a:pPr>
            <a:endParaRPr lang="en-US" sz="3500" dirty="0"/>
          </a:p>
        </p:txBody>
      </p:sp>
    </p:spTree>
    <p:extLst>
      <p:ext uri="{BB962C8B-B14F-4D97-AF65-F5344CB8AC3E}">
        <p14:creationId xmlns:p14="http://schemas.microsoft.com/office/powerpoint/2010/main" val="1249307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377952" y="691897"/>
            <a:ext cx="8153400" cy="762000"/>
          </a:xfrm>
        </p:spPr>
        <p:txBody>
          <a:bodyPr/>
          <a:lstStyle/>
          <a:p>
            <a:pPr fontAlgn="auto">
              <a:spcAft>
                <a:spcPts val="0"/>
              </a:spcAft>
              <a:defRPr/>
            </a:pPr>
            <a:r>
              <a:rPr lang="en-US" u="sng" dirty="0">
                <a:ln w="500">
                  <a:solidFill>
                    <a:schemeClr val="tx2"/>
                  </a:solidFill>
                </a:ln>
                <a:cs typeface="Calibri" panose="020F0502020204030204" pitchFamily="34" charset="0"/>
              </a:rPr>
              <a:t>Changing Insurance</a:t>
            </a:r>
          </a:p>
        </p:txBody>
      </p:sp>
      <p:sp>
        <p:nvSpPr>
          <p:cNvPr id="133123" name="Rectangle 3"/>
          <p:cNvSpPr>
            <a:spLocks noGrp="1" noChangeArrowheads="1"/>
          </p:cNvSpPr>
          <p:nvPr>
            <p:ph idx="1"/>
          </p:nvPr>
        </p:nvSpPr>
        <p:spPr>
          <a:xfrm>
            <a:off x="606552" y="1548384"/>
            <a:ext cx="7696200" cy="5084064"/>
          </a:xfrm>
        </p:spPr>
        <p:txBody>
          <a:bodyPr>
            <a:noAutofit/>
          </a:bodyPr>
          <a:lstStyle/>
          <a:p>
            <a:pPr>
              <a:lnSpc>
                <a:spcPct val="80000"/>
              </a:lnSpc>
              <a:buNone/>
            </a:pPr>
            <a:r>
              <a:rPr lang="en-US" altLang="en-US" b="1" dirty="0">
                <a:latin typeface="Palatino Linotype" panose="02040502050505030304" pitchFamily="18" charset="0"/>
              </a:rPr>
              <a:t> </a:t>
            </a:r>
            <a:r>
              <a:rPr lang="en-US" altLang="en-US" sz="2400" b="1" dirty="0"/>
              <a:t>Spouse Program</a:t>
            </a:r>
            <a:r>
              <a:rPr lang="en-US" altLang="en-US" sz="2400" dirty="0"/>
              <a:t> – When both spouses are full time active State Employees, each spouse pays only $15 per month for health insurance for full family coverage ($30/month total) </a:t>
            </a:r>
          </a:p>
          <a:p>
            <a:pPr>
              <a:lnSpc>
                <a:spcPct val="80000"/>
              </a:lnSpc>
              <a:buNone/>
            </a:pPr>
            <a:endParaRPr lang="en-US" altLang="en-US" sz="2400" dirty="0"/>
          </a:p>
          <a:p>
            <a:pPr>
              <a:spcBef>
                <a:spcPct val="0"/>
              </a:spcBef>
              <a:buNone/>
            </a:pPr>
            <a:r>
              <a:rPr lang="en-US" altLang="en-US" sz="2400" dirty="0"/>
              <a:t>Employees may not change their benefits elections</a:t>
            </a:r>
          </a:p>
          <a:p>
            <a:pPr>
              <a:spcBef>
                <a:spcPct val="0"/>
              </a:spcBef>
              <a:buNone/>
            </a:pPr>
            <a:r>
              <a:rPr lang="en-US" altLang="en-US" sz="2400" dirty="0"/>
              <a:t>during the course of a plan year unless they experience</a:t>
            </a:r>
          </a:p>
          <a:p>
            <a:pPr>
              <a:spcBef>
                <a:spcPct val="0"/>
              </a:spcBef>
              <a:buNone/>
            </a:pPr>
            <a:r>
              <a:rPr lang="en-US" altLang="en-US" sz="2400" dirty="0"/>
              <a:t>a Qualifying Status Change </a:t>
            </a:r>
            <a:r>
              <a:rPr lang="en-US" altLang="en-US" sz="2400" dirty="0">
                <a:solidFill>
                  <a:srgbClr val="3333FF"/>
                </a:solidFill>
              </a:rPr>
              <a:t>(QSC)</a:t>
            </a:r>
            <a:r>
              <a:rPr lang="en-US" altLang="en-US" sz="2400" dirty="0"/>
              <a:t> event</a:t>
            </a:r>
          </a:p>
          <a:p>
            <a:pPr>
              <a:lnSpc>
                <a:spcPct val="80000"/>
              </a:lnSpc>
              <a:buNone/>
            </a:pPr>
            <a:endParaRPr lang="en-US" altLang="en-US" sz="2400" b="1" dirty="0"/>
          </a:p>
          <a:p>
            <a:pPr>
              <a:lnSpc>
                <a:spcPct val="80000"/>
              </a:lnSpc>
              <a:buNone/>
            </a:pPr>
            <a:r>
              <a:rPr lang="en-US" altLang="en-US" sz="2400" b="1" dirty="0"/>
              <a:t> Examples:</a:t>
            </a:r>
            <a:r>
              <a:rPr lang="en-US" altLang="en-US" sz="2400" dirty="0"/>
              <a:t> </a:t>
            </a:r>
            <a:r>
              <a:rPr lang="en-US" altLang="en-US" sz="2400" dirty="0">
                <a:solidFill>
                  <a:srgbClr val="3333FF"/>
                </a:solidFill>
              </a:rPr>
              <a:t>marriage or divorce / death of a spouse or dependent / birth, adoption, or legal guardianship / change in employment status from part time to full-time or vice-versa, change in spouse’s employment status</a:t>
            </a:r>
          </a:p>
          <a:p>
            <a:pPr marL="0" indent="0">
              <a:buNone/>
            </a:pPr>
            <a:endParaRPr lang="en-US" sz="2400" dirty="0" smtClean="0">
              <a:solidFill>
                <a:srgbClr val="262626"/>
              </a:solidFill>
              <a:cs typeface="Calibri" panose="020F0502020204030204" pitchFamily="34" charset="0"/>
            </a:endParaRPr>
          </a:p>
        </p:txBody>
      </p:sp>
    </p:spTree>
    <p:extLst>
      <p:ext uri="{BB962C8B-B14F-4D97-AF65-F5344CB8AC3E}">
        <p14:creationId xmlns:p14="http://schemas.microsoft.com/office/powerpoint/2010/main" val="3465703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266700" y="801846"/>
            <a:ext cx="8153400" cy="904875"/>
          </a:xfrm>
        </p:spPr>
        <p:txBody>
          <a:bodyPr/>
          <a:lstStyle/>
          <a:p>
            <a:pPr fontAlgn="auto">
              <a:spcAft>
                <a:spcPts val="0"/>
              </a:spcAft>
              <a:defRPr/>
            </a:pPr>
            <a:r>
              <a:rPr lang="en-US" u="sng" dirty="0">
                <a:ln w="500">
                  <a:solidFill>
                    <a:schemeClr val="tx2"/>
                  </a:solidFill>
                </a:ln>
                <a:latin typeface="Century Gothic" panose="020B0502020202020204" pitchFamily="34" charset="0"/>
                <a:cs typeface="Calibri" panose="020F0502020204030204" pitchFamily="34" charset="0"/>
              </a:rPr>
              <a:t>Eligible Dependents</a:t>
            </a:r>
          </a:p>
        </p:txBody>
      </p:sp>
      <p:sp>
        <p:nvSpPr>
          <p:cNvPr id="133123" name="Rectangle 3"/>
          <p:cNvSpPr>
            <a:spLocks noGrp="1" noChangeArrowheads="1"/>
          </p:cNvSpPr>
          <p:nvPr>
            <p:ph idx="1"/>
          </p:nvPr>
        </p:nvSpPr>
        <p:spPr>
          <a:xfrm>
            <a:off x="533400" y="1962214"/>
            <a:ext cx="7620000" cy="4267898"/>
          </a:xfrm>
        </p:spPr>
        <p:txBody>
          <a:bodyPr>
            <a:normAutofit fontScale="92500" lnSpcReduction="10000"/>
          </a:bodyPr>
          <a:lstStyle/>
          <a:p>
            <a:pPr lvl="1">
              <a:lnSpc>
                <a:spcPct val="90000"/>
              </a:lnSpc>
              <a:buClrTx/>
              <a:buFont typeface="Wingdings" pitchFamily="2" charset="2"/>
              <a:buChar char="§"/>
            </a:pPr>
            <a:r>
              <a:rPr lang="en-US" sz="2400" dirty="0" smtClean="0">
                <a:solidFill>
                  <a:schemeClr val="accent1">
                    <a:lumMod val="75000"/>
                  </a:schemeClr>
                </a:solidFill>
                <a:latin typeface="Calibri" panose="020F0502020204030204" pitchFamily="34" charset="0"/>
                <a:cs typeface="Calibri" panose="020F0502020204030204" pitchFamily="34" charset="0"/>
              </a:rPr>
              <a:t>Spouse</a:t>
            </a:r>
            <a:endParaRPr lang="en-US" sz="2400" dirty="0">
              <a:solidFill>
                <a:schemeClr val="accent1">
                  <a:lumMod val="75000"/>
                </a:schemeClr>
              </a:solidFill>
              <a:latin typeface="Calibri" panose="020F0502020204030204" pitchFamily="34" charset="0"/>
              <a:cs typeface="Calibri" panose="020F0502020204030204" pitchFamily="34" charset="0"/>
            </a:endParaRPr>
          </a:p>
          <a:p>
            <a:pPr lvl="1">
              <a:lnSpc>
                <a:spcPct val="90000"/>
              </a:lnSpc>
              <a:buClrTx/>
              <a:buFont typeface="Wingdings" pitchFamily="2" charset="2"/>
              <a:buChar char="§"/>
            </a:pPr>
            <a:r>
              <a:rPr lang="en-US" sz="2400" dirty="0">
                <a:solidFill>
                  <a:schemeClr val="accent1">
                    <a:lumMod val="75000"/>
                  </a:schemeClr>
                </a:solidFill>
                <a:latin typeface="Calibri" panose="020F0502020204030204" pitchFamily="34" charset="0"/>
                <a:cs typeface="Calibri" panose="020F0502020204030204" pitchFamily="34" charset="0"/>
              </a:rPr>
              <a:t>Children (up to age 26)</a:t>
            </a:r>
          </a:p>
          <a:p>
            <a:pPr lvl="2">
              <a:lnSpc>
                <a:spcPct val="90000"/>
              </a:lnSpc>
              <a:buClr>
                <a:schemeClr val="accent2"/>
              </a:buClr>
              <a:buFont typeface="Wingdings" pitchFamily="2" charset="2"/>
              <a:buChar char="§"/>
            </a:pPr>
            <a:r>
              <a:rPr lang="en-US" dirty="0">
                <a:solidFill>
                  <a:schemeClr val="accent1">
                    <a:lumMod val="75000"/>
                  </a:schemeClr>
                </a:solidFill>
                <a:latin typeface="Calibri" panose="020F0502020204030204" pitchFamily="34" charset="0"/>
                <a:cs typeface="Calibri" panose="020F0502020204030204" pitchFamily="34" charset="0"/>
              </a:rPr>
              <a:t>May be eligible until 30 if they meet certain criteria: Unmarried, no dependents of their own, are dependent on you for financial support, live in Florida or attend school in another state and have no other health insurance. </a:t>
            </a:r>
          </a:p>
          <a:p>
            <a:pPr lvl="2">
              <a:lnSpc>
                <a:spcPct val="90000"/>
              </a:lnSpc>
              <a:buClr>
                <a:schemeClr val="accent2"/>
              </a:buClr>
              <a:buFont typeface="Wingdings" pitchFamily="2" charset="2"/>
              <a:buChar char="§"/>
            </a:pPr>
            <a:r>
              <a:rPr lang="en-US" dirty="0">
                <a:solidFill>
                  <a:schemeClr val="accent1">
                    <a:lumMod val="75000"/>
                  </a:schemeClr>
                </a:solidFill>
                <a:latin typeface="Calibri" panose="020F0502020204030204" pitchFamily="34" charset="0"/>
                <a:cs typeface="Calibri" panose="020F0502020204030204" pitchFamily="34" charset="0"/>
              </a:rPr>
              <a:t>Children with Disabilities may be covered after age limit if they meet certain criteria. </a:t>
            </a:r>
            <a:endParaRPr lang="en-US" dirty="0" smtClean="0">
              <a:solidFill>
                <a:schemeClr val="accent1">
                  <a:lumMod val="75000"/>
                </a:schemeClr>
              </a:solidFill>
              <a:latin typeface="Calibri" panose="020F0502020204030204" pitchFamily="34" charset="0"/>
              <a:cs typeface="Calibri" panose="020F0502020204030204" pitchFamily="34" charset="0"/>
            </a:endParaRPr>
          </a:p>
          <a:p>
            <a:pPr fontAlgn="auto">
              <a:spcAft>
                <a:spcPts val="0"/>
              </a:spcAft>
              <a:buNone/>
              <a:defRPr/>
            </a:pPr>
            <a:r>
              <a:rPr lang="en-US" sz="2000" b="1" i="1" dirty="0">
                <a:solidFill>
                  <a:schemeClr val="accent1">
                    <a:lumMod val="75000"/>
                  </a:schemeClr>
                </a:solidFill>
              </a:rPr>
              <a:t>Important Note</a:t>
            </a:r>
            <a:r>
              <a:rPr lang="en-US" sz="2000" i="1" dirty="0">
                <a:solidFill>
                  <a:schemeClr val="accent1">
                    <a:lumMod val="75000"/>
                  </a:schemeClr>
                </a:solidFill>
              </a:rPr>
              <a:t>:</a:t>
            </a:r>
          </a:p>
          <a:p>
            <a:pPr fontAlgn="auto">
              <a:lnSpc>
                <a:spcPct val="110000"/>
              </a:lnSpc>
              <a:spcBef>
                <a:spcPts val="0"/>
              </a:spcBef>
              <a:spcAft>
                <a:spcPts val="0"/>
              </a:spcAft>
              <a:buFont typeface="Wingdings" panose="05000000000000000000" pitchFamily="2" charset="2"/>
              <a:buChar char="§"/>
              <a:defRPr/>
            </a:pPr>
            <a:r>
              <a:rPr lang="en-US" sz="2000" dirty="0">
                <a:solidFill>
                  <a:schemeClr val="accent1">
                    <a:lumMod val="75000"/>
                  </a:schemeClr>
                </a:solidFill>
              </a:rPr>
              <a:t>Dependent Certification required when enrolling family.</a:t>
            </a:r>
          </a:p>
          <a:p>
            <a:pPr fontAlgn="auto">
              <a:spcAft>
                <a:spcPts val="0"/>
              </a:spcAft>
              <a:buFont typeface="Wingdings" panose="05000000000000000000" pitchFamily="2" charset="2"/>
              <a:buChar char="§"/>
              <a:defRPr/>
            </a:pPr>
            <a:r>
              <a:rPr lang="en-US" sz="2000" dirty="0">
                <a:solidFill>
                  <a:schemeClr val="accent1">
                    <a:lumMod val="75000"/>
                  </a:schemeClr>
                </a:solidFill>
              </a:rPr>
              <a:t>Copies of birth and/or marriage certificates are required for all dependents and should be faxed directly to People First </a:t>
            </a:r>
            <a:r>
              <a:rPr lang="en-US" sz="2000" b="1" dirty="0">
                <a:solidFill>
                  <a:schemeClr val="accent1">
                    <a:lumMod val="75000"/>
                  </a:schemeClr>
                </a:solidFill>
              </a:rPr>
              <a:t>within 60 days</a:t>
            </a:r>
            <a:r>
              <a:rPr lang="en-US" sz="2000" dirty="0">
                <a:solidFill>
                  <a:schemeClr val="accent1">
                    <a:lumMod val="75000"/>
                  </a:schemeClr>
                </a:solidFill>
              </a:rPr>
              <a:t> of enrollment or coverage suspension.</a:t>
            </a:r>
          </a:p>
          <a:p>
            <a:pPr lvl="2">
              <a:lnSpc>
                <a:spcPct val="90000"/>
              </a:lnSpc>
              <a:buClr>
                <a:schemeClr val="accent2"/>
              </a:buClr>
              <a:buFont typeface="Wingdings" pitchFamily="2" charset="2"/>
              <a:buChar char="§"/>
            </a:pPr>
            <a:endParaRPr lang="en-US" dirty="0">
              <a:solidFill>
                <a:schemeClr val="tx2"/>
              </a:solidFill>
              <a:latin typeface="Calibri" panose="020F0502020204030204" pitchFamily="34" charset="0"/>
              <a:cs typeface="Calibri" panose="020F0502020204030204" pitchFamily="34"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89648" y="706438"/>
            <a:ext cx="1829334" cy="1828800"/>
          </a:xfrm>
          <a:prstGeom prst="ellipse">
            <a:avLst/>
          </a:prstGeom>
          <a:ln>
            <a:noFill/>
          </a:ln>
          <a:effectLst>
            <a:softEdge rad="112500"/>
          </a:effectLst>
        </p:spPr>
      </p:pic>
    </p:spTree>
    <p:extLst>
      <p:ext uri="{BB962C8B-B14F-4D97-AF65-F5344CB8AC3E}">
        <p14:creationId xmlns:p14="http://schemas.microsoft.com/office/powerpoint/2010/main" val="3339778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0" y="714375"/>
            <a:ext cx="8210550" cy="1219200"/>
          </a:xfrm>
        </p:spPr>
        <p:txBody>
          <a:bodyPr/>
          <a:lstStyle/>
          <a:p>
            <a:pPr marL="274320" indent="-274320" fontAlgn="auto">
              <a:spcBef>
                <a:spcPct val="20000"/>
              </a:spcBef>
              <a:spcAft>
                <a:spcPts val="0"/>
              </a:spcAft>
              <a:defRPr/>
            </a:pPr>
            <a:r>
              <a:rPr lang="en-US" sz="3000" b="1" dirty="0">
                <a:ln w="12700">
                  <a:noFill/>
                  <a:prstDash val="solid"/>
                </a:ln>
                <a:solidFill>
                  <a:schemeClr val="tx2"/>
                </a:solidFill>
                <a:latin typeface="Calibri" panose="020F0502020204030204" pitchFamily="34" charset="0"/>
                <a:cs typeface="Calibri" panose="020F0502020204030204" pitchFamily="34" charset="0"/>
              </a:rPr>
              <a:t>New Employee Benefits Guide</a:t>
            </a:r>
          </a:p>
        </p:txBody>
      </p:sp>
      <p:sp>
        <p:nvSpPr>
          <p:cNvPr id="16" name="TextBox 15"/>
          <p:cNvSpPr txBox="1"/>
          <p:nvPr/>
        </p:nvSpPr>
        <p:spPr>
          <a:xfrm>
            <a:off x="3912244" y="1968902"/>
            <a:ext cx="4298306" cy="369332"/>
          </a:xfrm>
          <a:prstGeom prst="rect">
            <a:avLst/>
          </a:prstGeom>
          <a:noFill/>
        </p:spPr>
        <p:txBody>
          <a:bodyPr wrap="square" rtlCol="0">
            <a:spAutoFit/>
          </a:bodyPr>
          <a:lstStyle/>
          <a:p>
            <a:r>
              <a:rPr lang="en-US" dirty="0" smtClean="0"/>
              <a:t>Visit http</a:t>
            </a:r>
            <a:r>
              <a:rPr lang="en-US" dirty="0"/>
              <a:t>://mybenefits.myflorida.com</a:t>
            </a:r>
            <a:r>
              <a:rPr lang="en-US" dirty="0" smtClean="0"/>
              <a:t>/</a:t>
            </a:r>
            <a:endParaRPr lang="en-US" dirty="0"/>
          </a:p>
        </p:txBody>
      </p:sp>
      <p:sp>
        <p:nvSpPr>
          <p:cNvPr id="17" name="TextBox 16"/>
          <p:cNvSpPr txBox="1"/>
          <p:nvPr/>
        </p:nvSpPr>
        <p:spPr>
          <a:xfrm>
            <a:off x="3912243" y="2270641"/>
            <a:ext cx="4537276" cy="923330"/>
          </a:xfrm>
          <a:prstGeom prst="rect">
            <a:avLst/>
          </a:prstGeom>
          <a:noFill/>
        </p:spPr>
        <p:txBody>
          <a:bodyPr wrap="square" rtlCol="0">
            <a:spAutoFit/>
          </a:bodyPr>
          <a:lstStyle/>
          <a:p>
            <a:r>
              <a:rPr lang="en-US" dirty="0" smtClean="0"/>
              <a:t>Go to </a:t>
            </a:r>
            <a:r>
              <a:rPr lang="en-US" b="1" dirty="0" smtClean="0"/>
              <a:t>Health</a:t>
            </a:r>
            <a:r>
              <a:rPr lang="en-US" dirty="0" smtClean="0"/>
              <a:t> &gt; </a:t>
            </a:r>
            <a:r>
              <a:rPr lang="en-US" b="1" dirty="0" smtClean="0"/>
              <a:t>Forms and Resources </a:t>
            </a:r>
            <a:r>
              <a:rPr lang="en-US" dirty="0" smtClean="0"/>
              <a:t>&gt; </a:t>
            </a:r>
            <a:r>
              <a:rPr lang="en-US" b="1" dirty="0" smtClean="0"/>
              <a:t>Forms and Publications</a:t>
            </a:r>
            <a:r>
              <a:rPr lang="en-US" dirty="0" smtClean="0"/>
              <a:t> &gt; </a:t>
            </a:r>
            <a:r>
              <a:rPr lang="en-US" b="1" dirty="0" smtClean="0"/>
              <a:t>Other Forms and Publications</a:t>
            </a:r>
            <a:endParaRPr lang="en-US" b="1" dirty="0"/>
          </a:p>
        </p:txBody>
      </p:sp>
      <p:pic>
        <p:nvPicPr>
          <p:cNvPr id="2" name="Picture 1"/>
          <p:cNvPicPr>
            <a:picLocks noChangeAspect="1"/>
          </p:cNvPicPr>
          <p:nvPr/>
        </p:nvPicPr>
        <p:blipFill>
          <a:blip r:embed="rId2"/>
          <a:stretch>
            <a:fillRect/>
          </a:stretch>
        </p:blipFill>
        <p:spPr>
          <a:xfrm>
            <a:off x="785813" y="2153568"/>
            <a:ext cx="2690812" cy="3971925"/>
          </a:xfrm>
          <a:prstGeom prst="rect">
            <a:avLst/>
          </a:prstGeom>
        </p:spPr>
      </p:pic>
    </p:spTree>
    <p:extLst>
      <p:ext uri="{BB962C8B-B14F-4D97-AF65-F5344CB8AC3E}">
        <p14:creationId xmlns:p14="http://schemas.microsoft.com/office/powerpoint/2010/main" val="8218613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9477" y="1095270"/>
            <a:ext cx="4772967" cy="523220"/>
          </a:xfrm>
          <a:prstGeom prst="rect">
            <a:avLst/>
          </a:prstGeom>
        </p:spPr>
        <p:txBody>
          <a:bodyPr wrap="square">
            <a:spAutoFit/>
          </a:bodyPr>
          <a:lstStyle/>
          <a:p>
            <a:r>
              <a:rPr lang="en-US" sz="2800" dirty="0" smtClean="0">
                <a:ln w="500">
                  <a:solidFill>
                    <a:schemeClr val="tx2"/>
                  </a:solidFill>
                </a:ln>
                <a:latin typeface="+mj-lt"/>
                <a:cs typeface="Calibri" panose="020F0502020204030204" pitchFamily="34" charset="0"/>
              </a:rPr>
              <a:t>    Reimbursement </a:t>
            </a:r>
            <a:r>
              <a:rPr lang="en-US" sz="2800" dirty="0">
                <a:ln w="500">
                  <a:solidFill>
                    <a:schemeClr val="tx2"/>
                  </a:solidFill>
                </a:ln>
                <a:latin typeface="+mj-lt"/>
                <a:cs typeface="Calibri" panose="020F0502020204030204" pitchFamily="34" charset="0"/>
              </a:rPr>
              <a:t>Accounts</a:t>
            </a:r>
            <a:endParaRPr lang="en-US" sz="2800" dirty="0">
              <a:latin typeface="+mj-lt"/>
            </a:endParaRPr>
          </a:p>
        </p:txBody>
      </p:sp>
      <p:sp>
        <p:nvSpPr>
          <p:cNvPr id="3" name="Rectangle 2"/>
          <p:cNvSpPr/>
          <p:nvPr/>
        </p:nvSpPr>
        <p:spPr>
          <a:xfrm>
            <a:off x="512466" y="1618490"/>
            <a:ext cx="7867859" cy="4154984"/>
          </a:xfrm>
          <a:prstGeom prst="rect">
            <a:avLst/>
          </a:prstGeom>
        </p:spPr>
        <p:txBody>
          <a:bodyPr wrap="square">
            <a:spAutoFit/>
          </a:bodyPr>
          <a:lstStyle/>
          <a:p>
            <a:pPr marL="342900" indent="-342900">
              <a:spcBef>
                <a:spcPct val="0"/>
              </a:spcBef>
              <a:buFont typeface="Arial" panose="020B0604020202020204" pitchFamily="34" charset="0"/>
              <a:buChar char="•"/>
            </a:pPr>
            <a:r>
              <a:rPr lang="en-US" altLang="en-US" sz="2400" dirty="0"/>
              <a:t>FSA allows you to set aside a portion of your income to pay pretax for </a:t>
            </a:r>
            <a:r>
              <a:rPr lang="en-US" altLang="en-US" sz="2400" dirty="0" smtClean="0"/>
              <a:t>health </a:t>
            </a:r>
            <a:r>
              <a:rPr lang="en-US" altLang="en-US" sz="2400" dirty="0"/>
              <a:t>and dependent care expenses not covered by your insurance.</a:t>
            </a:r>
          </a:p>
          <a:p>
            <a:pPr marL="342900" indent="-342900">
              <a:spcBef>
                <a:spcPct val="0"/>
              </a:spcBef>
              <a:buFont typeface="Arial" panose="020B0604020202020204" pitchFamily="34" charset="0"/>
              <a:buChar char="•"/>
            </a:pPr>
            <a:r>
              <a:rPr lang="en-US" altLang="en-US" sz="2400" dirty="0"/>
              <a:t>Deduction amounts are taken from gross pay before Social Security, Medicare, </a:t>
            </a:r>
            <a:r>
              <a:rPr lang="en-US" altLang="en-US" sz="2400" dirty="0" smtClean="0"/>
              <a:t>and Federal </a:t>
            </a:r>
            <a:r>
              <a:rPr lang="en-US" altLang="en-US" sz="2400" dirty="0"/>
              <a:t>withholding taxes are calculated which creates at least a 20% savings.</a:t>
            </a:r>
          </a:p>
          <a:p>
            <a:pPr>
              <a:spcBef>
                <a:spcPct val="0"/>
              </a:spcBef>
            </a:pPr>
            <a:endParaRPr lang="en-US" altLang="en-US" sz="2400" dirty="0"/>
          </a:p>
          <a:p>
            <a:pPr>
              <a:spcBef>
                <a:spcPct val="0"/>
              </a:spcBef>
            </a:pPr>
            <a:r>
              <a:rPr lang="en-US" altLang="en-US" sz="2400" b="1" dirty="0" smtClean="0"/>
              <a:t>				Medical </a:t>
            </a:r>
            <a:r>
              <a:rPr lang="en-US" altLang="en-US" sz="2400" b="1" dirty="0"/>
              <a:t>Reimbursement Account</a:t>
            </a:r>
          </a:p>
          <a:p>
            <a:pPr marL="342900" indent="-342900">
              <a:spcBef>
                <a:spcPct val="0"/>
              </a:spcBef>
              <a:buFont typeface="Arial" panose="020B0604020202020204" pitchFamily="34" charset="0"/>
              <a:buChar char="•"/>
            </a:pPr>
            <a:r>
              <a:rPr lang="en-US" altLang="en-US" sz="2400" dirty="0"/>
              <a:t>Minimum amount $60</a:t>
            </a:r>
          </a:p>
          <a:p>
            <a:pPr marL="342900" indent="-342900">
              <a:spcBef>
                <a:spcPct val="0"/>
              </a:spcBef>
              <a:buFont typeface="Arial" panose="020B0604020202020204" pitchFamily="34" charset="0"/>
              <a:buChar char="•"/>
            </a:pPr>
            <a:r>
              <a:rPr lang="en-US" altLang="en-US" sz="2400" dirty="0"/>
              <a:t>Maximum amount $2550 in </a:t>
            </a:r>
            <a:r>
              <a:rPr lang="en-US" altLang="en-US" sz="2400" dirty="0" smtClean="0"/>
              <a:t>2016</a:t>
            </a:r>
            <a:endParaRPr lang="en-US" altLang="en-US" sz="2400" dirty="0"/>
          </a:p>
          <a:p>
            <a:pPr marL="342900" indent="-342900">
              <a:spcBef>
                <a:spcPct val="0"/>
              </a:spcBef>
              <a:buFont typeface="Arial" panose="020B0604020202020204" pitchFamily="34" charset="0"/>
              <a:buChar char="•"/>
            </a:pPr>
            <a:r>
              <a:rPr lang="en-US" altLang="en-US" sz="2400" b="1" i="1" dirty="0"/>
              <a:t>my</a:t>
            </a:r>
            <a:r>
              <a:rPr lang="en-US" altLang="en-US" sz="2400" b="1" dirty="0"/>
              <a:t>MRA Debit Card</a:t>
            </a:r>
          </a:p>
        </p:txBody>
      </p:sp>
    </p:spTree>
    <p:extLst>
      <p:ext uri="{BB962C8B-B14F-4D97-AF65-F5344CB8AC3E}">
        <p14:creationId xmlns:p14="http://schemas.microsoft.com/office/powerpoint/2010/main" val="484673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0396" y="964642"/>
            <a:ext cx="5034224" cy="523220"/>
          </a:xfrm>
          <a:prstGeom prst="rect">
            <a:avLst/>
          </a:prstGeom>
        </p:spPr>
        <p:txBody>
          <a:bodyPr wrap="square">
            <a:spAutoFit/>
          </a:bodyPr>
          <a:lstStyle/>
          <a:p>
            <a:r>
              <a:rPr lang="en-US" altLang="en-US" sz="2800" b="1" dirty="0">
                <a:latin typeface="+mj-lt"/>
              </a:rPr>
              <a:t>Eligible Health Care Expenses</a:t>
            </a:r>
            <a:endParaRPr lang="en-US" sz="2800" dirty="0">
              <a:latin typeface="+mj-lt"/>
            </a:endParaRPr>
          </a:p>
        </p:txBody>
      </p:sp>
      <p:sp>
        <p:nvSpPr>
          <p:cNvPr id="3" name="Rectangle 2"/>
          <p:cNvSpPr/>
          <p:nvPr/>
        </p:nvSpPr>
        <p:spPr>
          <a:xfrm>
            <a:off x="1316335" y="2045904"/>
            <a:ext cx="2853732" cy="3785652"/>
          </a:xfrm>
          <a:prstGeom prst="rect">
            <a:avLst/>
          </a:prstGeom>
        </p:spPr>
        <p:txBody>
          <a:bodyPr wrap="square">
            <a:spAutoFit/>
          </a:bodyPr>
          <a:lstStyle/>
          <a:p>
            <a:r>
              <a:rPr lang="en-US" altLang="en-US" sz="2400" dirty="0"/>
              <a:t>Co-insurance</a:t>
            </a:r>
          </a:p>
          <a:p>
            <a:r>
              <a:rPr lang="en-US" altLang="en-US" sz="2400" dirty="0"/>
              <a:t>Experimental treatment</a:t>
            </a:r>
          </a:p>
          <a:p>
            <a:r>
              <a:rPr lang="en-US" altLang="en-US" sz="2400" dirty="0"/>
              <a:t>Contact lenses</a:t>
            </a:r>
          </a:p>
          <a:p>
            <a:r>
              <a:rPr lang="en-US" altLang="en-US" sz="2400" dirty="0"/>
              <a:t>In-vitro fertilization</a:t>
            </a:r>
          </a:p>
          <a:p>
            <a:r>
              <a:rPr lang="en-US" altLang="en-US" sz="2400" dirty="0"/>
              <a:t>Deductibles</a:t>
            </a:r>
          </a:p>
          <a:p>
            <a:r>
              <a:rPr lang="en-US" altLang="en-US" sz="2400" dirty="0"/>
              <a:t>Dental copayments</a:t>
            </a:r>
          </a:p>
          <a:p>
            <a:r>
              <a:rPr lang="en-US" altLang="en-US" sz="2400" dirty="0"/>
              <a:t>Vision expenses</a:t>
            </a:r>
          </a:p>
          <a:p>
            <a:r>
              <a:rPr lang="en-US" altLang="en-US" sz="2400" dirty="0"/>
              <a:t>Hearing aids</a:t>
            </a:r>
          </a:p>
          <a:p>
            <a:r>
              <a:rPr lang="en-US" altLang="en-US" sz="2400" dirty="0"/>
              <a:t>Insulin </a:t>
            </a:r>
            <a:r>
              <a:rPr lang="en-US" altLang="en-US" sz="2400" dirty="0" smtClean="0"/>
              <a:t>supplies</a:t>
            </a:r>
            <a:endParaRPr lang="en-US" sz="2400" dirty="0"/>
          </a:p>
        </p:txBody>
      </p:sp>
      <p:sp>
        <p:nvSpPr>
          <p:cNvPr id="4" name="Rectangle 3"/>
          <p:cNvSpPr/>
          <p:nvPr/>
        </p:nvSpPr>
        <p:spPr>
          <a:xfrm>
            <a:off x="5084466" y="2045904"/>
            <a:ext cx="2733152" cy="3785652"/>
          </a:xfrm>
          <a:prstGeom prst="rect">
            <a:avLst/>
          </a:prstGeom>
        </p:spPr>
        <p:txBody>
          <a:bodyPr wrap="square">
            <a:spAutoFit/>
          </a:bodyPr>
          <a:lstStyle/>
          <a:p>
            <a:r>
              <a:rPr lang="en-US" altLang="en-US" sz="2400" dirty="0"/>
              <a:t>Immunizations </a:t>
            </a:r>
          </a:p>
          <a:p>
            <a:r>
              <a:rPr lang="en-US" altLang="en-US" sz="2400" dirty="0"/>
              <a:t>Guide dogs</a:t>
            </a:r>
          </a:p>
          <a:p>
            <a:r>
              <a:rPr lang="en-US" altLang="en-US" sz="2400" dirty="0"/>
              <a:t>Stop Smoking RX</a:t>
            </a:r>
          </a:p>
          <a:p>
            <a:r>
              <a:rPr lang="en-US" altLang="en-US" sz="2400" dirty="0"/>
              <a:t>Vaccines</a:t>
            </a:r>
          </a:p>
          <a:p>
            <a:r>
              <a:rPr lang="en-US" altLang="en-US" sz="2400" dirty="0"/>
              <a:t>Medical supplies</a:t>
            </a:r>
          </a:p>
          <a:p>
            <a:r>
              <a:rPr lang="en-US" altLang="en-US" sz="2400" dirty="0"/>
              <a:t>Weight loss programs</a:t>
            </a:r>
          </a:p>
          <a:p>
            <a:r>
              <a:rPr lang="en-US" altLang="en-US" sz="2400" dirty="0"/>
              <a:t>Wheel Chairs</a:t>
            </a:r>
          </a:p>
          <a:p>
            <a:r>
              <a:rPr lang="en-US" altLang="en-US" sz="2400" b="1" i="1" dirty="0"/>
              <a:t>See IRS Pub 502 for complete list.</a:t>
            </a:r>
          </a:p>
        </p:txBody>
      </p:sp>
    </p:spTree>
    <p:extLst>
      <p:ext uri="{BB962C8B-B14F-4D97-AF65-F5344CB8AC3E}">
        <p14:creationId xmlns:p14="http://schemas.microsoft.com/office/powerpoint/2010/main" val="3829538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92853" y="1364293"/>
            <a:ext cx="7455877" cy="4893647"/>
          </a:xfrm>
          <a:prstGeom prst="rect">
            <a:avLst/>
          </a:prstGeom>
        </p:spPr>
        <p:txBody>
          <a:bodyPr wrap="square">
            <a:spAutoFit/>
          </a:bodyPr>
          <a:lstStyle/>
          <a:p>
            <a:pPr>
              <a:spcBef>
                <a:spcPct val="0"/>
              </a:spcBef>
            </a:pPr>
            <a:r>
              <a:rPr lang="en-US" altLang="en-US" sz="2400" b="1" dirty="0"/>
              <a:t>Dependent Care Reimbursement Account</a:t>
            </a:r>
          </a:p>
          <a:p>
            <a:pPr marL="342900" indent="-342900">
              <a:spcBef>
                <a:spcPct val="0"/>
              </a:spcBef>
              <a:buFont typeface="Arial" panose="020B0604020202020204" pitchFamily="34" charset="0"/>
              <a:buChar char="•"/>
            </a:pPr>
            <a:r>
              <a:rPr lang="en-US" altLang="en-US" sz="2400" dirty="0"/>
              <a:t>Minimum amount $60 per year</a:t>
            </a:r>
          </a:p>
          <a:p>
            <a:pPr marL="342900" indent="-342900">
              <a:spcBef>
                <a:spcPct val="0"/>
              </a:spcBef>
              <a:buFont typeface="Arial" panose="020B0604020202020204" pitchFamily="34" charset="0"/>
              <a:buChar char="•"/>
            </a:pPr>
            <a:r>
              <a:rPr lang="en-US" altLang="en-US" sz="2400" dirty="0"/>
              <a:t>Maximum amount $2500-$5000 in </a:t>
            </a:r>
            <a:r>
              <a:rPr lang="en-US" altLang="en-US" sz="2400" dirty="0" smtClean="0"/>
              <a:t>2016 </a:t>
            </a:r>
            <a:r>
              <a:rPr lang="en-US" altLang="en-US" sz="2400" dirty="0"/>
              <a:t>(depends on tax filing status </a:t>
            </a:r>
            <a:r>
              <a:rPr lang="en-US" altLang="en-US" sz="2400" dirty="0" smtClean="0"/>
              <a:t>)</a:t>
            </a:r>
            <a:endParaRPr lang="en-US" altLang="en-US" sz="2400" dirty="0"/>
          </a:p>
          <a:p>
            <a:pPr marL="342900" indent="-342900">
              <a:spcBef>
                <a:spcPct val="0"/>
              </a:spcBef>
              <a:buFont typeface="Arial" panose="020B0604020202020204" pitchFamily="34" charset="0"/>
              <a:buChar char="•"/>
            </a:pPr>
            <a:r>
              <a:rPr lang="en-US" altLang="en-US" sz="2400" dirty="0"/>
              <a:t>If you elect $2400 for the calendar year; $100 would be deducted bi-weekly over 24 pay periods  for 12 month employees and $150 over 16 pay periods for 9 month employees.</a:t>
            </a:r>
          </a:p>
          <a:p>
            <a:pPr marL="342900" indent="-342900">
              <a:spcBef>
                <a:spcPct val="0"/>
              </a:spcBef>
              <a:buFont typeface="Arial" panose="020B0604020202020204" pitchFamily="34" charset="0"/>
              <a:buChar char="•"/>
            </a:pPr>
            <a:r>
              <a:rPr lang="en-US" altLang="en-US" sz="2400" dirty="0"/>
              <a:t>Reimbursements are processed within 7 days </a:t>
            </a:r>
          </a:p>
          <a:p>
            <a:pPr marL="342900" indent="-342900">
              <a:spcBef>
                <a:spcPct val="0"/>
              </a:spcBef>
              <a:buFont typeface="Arial" panose="020B0604020202020204" pitchFamily="34" charset="0"/>
              <a:buChar char="•"/>
            </a:pPr>
            <a:r>
              <a:rPr lang="en-US" altLang="en-US" sz="2400" dirty="0"/>
              <a:t>Some myMRA expenses require documentation</a:t>
            </a:r>
          </a:p>
          <a:p>
            <a:pPr marL="342900" indent="-342900">
              <a:spcBef>
                <a:spcPct val="0"/>
              </a:spcBef>
              <a:buFont typeface="Arial" panose="020B0604020202020204" pitchFamily="34" charset="0"/>
              <a:buChar char="•"/>
            </a:pPr>
            <a:r>
              <a:rPr lang="en-US" altLang="en-US" sz="2400" dirty="0"/>
              <a:t>Deadline for filing is April 15 of the following Year</a:t>
            </a:r>
          </a:p>
          <a:p>
            <a:pPr marL="342900" indent="-342900">
              <a:spcBef>
                <a:spcPct val="0"/>
              </a:spcBef>
              <a:buFont typeface="Arial" panose="020B0604020202020204" pitchFamily="34" charset="0"/>
              <a:buChar char="•"/>
            </a:pPr>
            <a:r>
              <a:rPr lang="en-US" altLang="en-US" sz="2400" dirty="0"/>
              <a:t>You must incur expense to use money by next March 15</a:t>
            </a:r>
            <a:r>
              <a:rPr lang="en-US" altLang="en-US" sz="2400" baseline="30000" dirty="0"/>
              <a:t>th</a:t>
            </a:r>
            <a:r>
              <a:rPr lang="en-US" altLang="en-US" sz="2400" dirty="0"/>
              <a:t> (grace period</a:t>
            </a:r>
            <a:r>
              <a:rPr lang="en-US" altLang="en-US" sz="2400" dirty="0" smtClean="0"/>
              <a:t>) or </a:t>
            </a:r>
            <a:r>
              <a:rPr lang="en-US" altLang="en-US" sz="2400" dirty="0"/>
              <a:t>it will be forfeited</a:t>
            </a:r>
            <a:r>
              <a:rPr lang="en-US" altLang="en-US" sz="2400" b="1" dirty="0"/>
              <a:t>.</a:t>
            </a:r>
          </a:p>
        </p:txBody>
      </p:sp>
    </p:spTree>
    <p:extLst>
      <p:ext uri="{BB962C8B-B14F-4D97-AF65-F5344CB8AC3E}">
        <p14:creationId xmlns:p14="http://schemas.microsoft.com/office/powerpoint/2010/main" val="2579569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35947" y="948341"/>
            <a:ext cx="5622053" cy="523220"/>
          </a:xfrm>
          <a:prstGeom prst="rect">
            <a:avLst/>
          </a:prstGeom>
        </p:spPr>
        <p:txBody>
          <a:bodyPr wrap="square">
            <a:spAutoFit/>
          </a:bodyPr>
          <a:lstStyle/>
          <a:p>
            <a:r>
              <a:rPr lang="en-US" altLang="en-US" sz="2800" b="1" dirty="0">
                <a:latin typeface="+mj-lt"/>
              </a:rPr>
              <a:t>Eligible Dependent Care Expenses</a:t>
            </a:r>
            <a:endParaRPr lang="en-US" sz="2800" dirty="0">
              <a:latin typeface="+mj-lt"/>
            </a:endParaRPr>
          </a:p>
        </p:txBody>
      </p:sp>
      <p:sp>
        <p:nvSpPr>
          <p:cNvPr id="3" name="Rectangle 2"/>
          <p:cNvSpPr/>
          <p:nvPr/>
        </p:nvSpPr>
        <p:spPr>
          <a:xfrm>
            <a:off x="1170633" y="1893912"/>
            <a:ext cx="4572000" cy="4647426"/>
          </a:xfrm>
          <a:prstGeom prst="rect">
            <a:avLst/>
          </a:prstGeom>
        </p:spPr>
        <p:txBody>
          <a:bodyPr>
            <a:spAutoFit/>
          </a:bodyPr>
          <a:lstStyle/>
          <a:p>
            <a:pPr marL="342900" indent="-342900">
              <a:buFont typeface="Arial" panose="020B0604020202020204" pitchFamily="34" charset="0"/>
              <a:buChar char="•"/>
              <a:defRPr/>
            </a:pPr>
            <a:r>
              <a:rPr lang="en-US" sz="2400" dirty="0"/>
              <a:t>Day care services</a:t>
            </a:r>
          </a:p>
          <a:p>
            <a:pPr marL="342900" indent="-342900">
              <a:buFont typeface="Arial" panose="020B0604020202020204" pitchFamily="34" charset="0"/>
              <a:buChar char="•"/>
              <a:defRPr/>
            </a:pPr>
            <a:r>
              <a:rPr lang="en-US" sz="2400" dirty="0"/>
              <a:t>In-home care</a:t>
            </a:r>
          </a:p>
          <a:p>
            <a:pPr marL="342900" indent="-342900">
              <a:buFont typeface="Arial" panose="020B0604020202020204" pitchFamily="34" charset="0"/>
              <a:buChar char="•"/>
              <a:defRPr/>
            </a:pPr>
            <a:r>
              <a:rPr lang="en-US" sz="2400" dirty="0"/>
              <a:t>Nursery school </a:t>
            </a:r>
          </a:p>
          <a:p>
            <a:pPr marL="342900" indent="-342900">
              <a:buFont typeface="Arial" panose="020B0604020202020204" pitchFamily="34" charset="0"/>
              <a:buChar char="•"/>
              <a:defRPr/>
            </a:pPr>
            <a:r>
              <a:rPr lang="en-US" sz="2400" dirty="0"/>
              <a:t>Preschool and afterschool care</a:t>
            </a:r>
          </a:p>
          <a:p>
            <a:pPr marL="342900" indent="-342900">
              <a:buFont typeface="Arial" panose="020B0604020202020204" pitchFamily="34" charset="0"/>
              <a:buChar char="•"/>
              <a:defRPr/>
            </a:pPr>
            <a:r>
              <a:rPr lang="en-US" sz="2400" dirty="0"/>
              <a:t>Summer day camps </a:t>
            </a:r>
          </a:p>
          <a:p>
            <a:pPr marL="342900" indent="-342900">
              <a:buFont typeface="Arial" panose="020B0604020202020204" pitchFamily="34" charset="0"/>
              <a:buChar char="•"/>
              <a:defRPr/>
            </a:pPr>
            <a:r>
              <a:rPr lang="en-US" sz="2400" dirty="0"/>
              <a:t>Baby-sitting fees</a:t>
            </a:r>
          </a:p>
          <a:p>
            <a:pPr marL="342900" indent="-342900">
              <a:buFont typeface="Arial" panose="020B0604020202020204" pitchFamily="34" charset="0"/>
              <a:buChar char="•"/>
              <a:defRPr/>
            </a:pPr>
            <a:r>
              <a:rPr lang="en-US" sz="2400" dirty="0"/>
              <a:t>Elder care </a:t>
            </a:r>
            <a:r>
              <a:rPr lang="en-US" sz="2400" dirty="0" smtClean="0"/>
              <a:t>services</a:t>
            </a:r>
          </a:p>
          <a:p>
            <a:pPr>
              <a:defRPr/>
            </a:pPr>
            <a:r>
              <a:rPr lang="en-US" sz="2400" i="1" dirty="0" smtClean="0"/>
              <a:t>Can </a:t>
            </a:r>
            <a:r>
              <a:rPr lang="en-US" sz="2400" i="1" dirty="0"/>
              <a:t>only be used if NOT </a:t>
            </a:r>
            <a:r>
              <a:rPr lang="en-US" sz="2400" i="1" dirty="0" smtClean="0"/>
              <a:t>filing   </a:t>
            </a:r>
            <a:r>
              <a:rPr lang="en-US" sz="2400" i="1" dirty="0"/>
              <a:t>Dependent Care Tax Credit </a:t>
            </a:r>
            <a:r>
              <a:rPr lang="en-US" sz="2400" i="1" dirty="0" smtClean="0"/>
              <a:t>on </a:t>
            </a:r>
            <a:r>
              <a:rPr lang="en-US" sz="2400" i="1" dirty="0"/>
              <a:t>tax </a:t>
            </a:r>
            <a:r>
              <a:rPr lang="en-US" sz="2400" i="1" dirty="0" smtClean="0"/>
              <a:t>return.</a:t>
            </a:r>
          </a:p>
          <a:p>
            <a:pPr>
              <a:defRPr/>
            </a:pPr>
            <a:endParaRPr lang="en-US" sz="2400" b="1" i="1" dirty="0" smtClean="0"/>
          </a:p>
          <a:p>
            <a:pPr>
              <a:defRPr/>
            </a:pPr>
            <a:r>
              <a:rPr lang="en-US" sz="2400" b="1" i="1" dirty="0"/>
              <a:t> </a:t>
            </a:r>
            <a:r>
              <a:rPr lang="en-US" sz="2400" b="1" i="1" dirty="0" smtClean="0"/>
              <a:t>       </a:t>
            </a:r>
            <a:r>
              <a:rPr lang="en-US" sz="3200" b="1" i="1" dirty="0" smtClean="0"/>
              <a:t>“Use it or lose it” Rule</a:t>
            </a:r>
            <a:endParaRPr lang="en-US" sz="3200" b="1" i="1" dirty="0"/>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6377" y="4142154"/>
            <a:ext cx="1554163" cy="234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pic>
        <p:nvPicPr>
          <p:cNvPr id="7" name="Picture 3" descr="C:\Users\as089772\AppData\Local\Microsoft\Windows\Temporary Internet Files\Content.IE5\F6H5CF8O\MC90043475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0633" y="5846569"/>
            <a:ext cx="533400" cy="5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2161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p:cNvSpPr>
            <a:spLocks noGrp="1" noChangeArrowheads="1"/>
          </p:cNvSpPr>
          <p:nvPr>
            <p:ph idx="1"/>
          </p:nvPr>
        </p:nvSpPr>
        <p:spPr>
          <a:xfrm>
            <a:off x="609600" y="990600"/>
            <a:ext cx="7543800" cy="5638800"/>
          </a:xfrm>
        </p:spPr>
        <p:txBody>
          <a:bodyPr>
            <a:noAutofit/>
          </a:bodyPr>
          <a:lstStyle/>
          <a:p>
            <a:pPr marL="274320" indent="-274320" fontAlgn="auto">
              <a:spcAft>
                <a:spcPts val="0"/>
              </a:spcAft>
              <a:buFont typeface="Wingdings" pitchFamily="2" charset="2"/>
              <a:buChar char="§"/>
              <a:defRPr/>
            </a:pPr>
            <a:r>
              <a:rPr lang="en-US" sz="2500" dirty="0">
                <a:latin typeface="Calibri" panose="020F0502020204030204" pitchFamily="34" charset="0"/>
                <a:cs typeface="Calibri" panose="020F0502020204030204" pitchFamily="34" charset="0"/>
              </a:rPr>
              <a:t>Employees enrolled in </a:t>
            </a:r>
            <a:r>
              <a:rPr lang="en-US" sz="2500" dirty="0" smtClean="0">
                <a:latin typeface="Calibri" panose="020F0502020204030204" pitchFamily="34" charset="0"/>
                <a:cs typeface="Calibri" panose="020F0502020204030204" pitchFamily="34" charset="0"/>
              </a:rPr>
              <a:t>HIHP </a:t>
            </a:r>
            <a:r>
              <a:rPr lang="en-US" sz="2500" dirty="0">
                <a:latin typeface="Calibri" panose="020F0502020204030204" pitchFamily="34" charset="0"/>
                <a:cs typeface="Calibri" panose="020F0502020204030204" pitchFamily="34" charset="0"/>
              </a:rPr>
              <a:t>are able to participate in HSA to pay for out-of-pocket medical expenses on a tax-free </a:t>
            </a:r>
            <a:r>
              <a:rPr lang="en-US" sz="2500" dirty="0" smtClean="0">
                <a:latin typeface="Calibri" panose="020F0502020204030204" pitchFamily="34" charset="0"/>
                <a:cs typeface="Calibri" panose="020F0502020204030204" pitchFamily="34" charset="0"/>
              </a:rPr>
              <a:t>basis</a:t>
            </a:r>
          </a:p>
          <a:p>
            <a:pPr marL="0" indent="0" fontAlgn="auto">
              <a:spcAft>
                <a:spcPts val="0"/>
              </a:spcAft>
              <a:buNone/>
              <a:defRPr/>
            </a:pPr>
            <a:endParaRPr lang="en-US" sz="1200" dirty="0">
              <a:latin typeface="Calibri" panose="020F0502020204030204" pitchFamily="34" charset="0"/>
              <a:cs typeface="Calibri" panose="020F0502020204030204" pitchFamily="34" charset="0"/>
            </a:endParaRPr>
          </a:p>
          <a:p>
            <a:pPr marL="274320" indent="-274320" fontAlgn="auto">
              <a:spcAft>
                <a:spcPts val="0"/>
              </a:spcAft>
              <a:buFont typeface="Wingdings" pitchFamily="2" charset="2"/>
              <a:buChar char="§"/>
              <a:defRPr/>
            </a:pPr>
            <a:r>
              <a:rPr lang="en-US" sz="2500" dirty="0">
                <a:latin typeface="Calibri" panose="020F0502020204030204" pitchFamily="34" charset="0"/>
                <a:cs typeface="Calibri" panose="020F0502020204030204" pitchFamily="34" charset="0"/>
              </a:rPr>
              <a:t>Account earns interest, functions as tax-free savings </a:t>
            </a:r>
            <a:r>
              <a:rPr lang="en-US" sz="2500" dirty="0" smtClean="0">
                <a:latin typeface="Calibri" panose="020F0502020204030204" pitchFamily="34" charset="0"/>
                <a:cs typeface="Calibri" panose="020F0502020204030204" pitchFamily="34" charset="0"/>
              </a:rPr>
              <a:t>account</a:t>
            </a:r>
          </a:p>
          <a:p>
            <a:pPr marL="0" indent="0" fontAlgn="auto">
              <a:spcAft>
                <a:spcPts val="0"/>
              </a:spcAft>
              <a:buNone/>
              <a:defRPr/>
            </a:pPr>
            <a:endParaRPr lang="en-US" sz="1200" dirty="0">
              <a:latin typeface="Calibri" panose="020F0502020204030204" pitchFamily="34" charset="0"/>
              <a:cs typeface="Calibri" panose="020F0502020204030204" pitchFamily="34" charset="0"/>
            </a:endParaRPr>
          </a:p>
          <a:p>
            <a:pPr marL="274320" indent="-274320" fontAlgn="auto">
              <a:spcAft>
                <a:spcPts val="0"/>
              </a:spcAft>
              <a:buClr>
                <a:schemeClr val="accent2"/>
              </a:buClr>
              <a:buFont typeface="Wingdings" pitchFamily="2" charset="2"/>
              <a:buChar char="§"/>
              <a:defRPr/>
            </a:pPr>
            <a:r>
              <a:rPr lang="en-US" sz="2500" dirty="0">
                <a:latin typeface="Calibri" panose="020F0502020204030204" pitchFamily="34" charset="0"/>
                <a:cs typeface="Calibri" panose="020F0502020204030204" pitchFamily="34" charset="0"/>
              </a:rPr>
              <a:t>Participation is </a:t>
            </a:r>
            <a:r>
              <a:rPr lang="en-US" sz="2500" dirty="0" smtClean="0">
                <a:latin typeface="Calibri" panose="020F0502020204030204" pitchFamily="34" charset="0"/>
                <a:cs typeface="Calibri" panose="020F0502020204030204" pitchFamily="34" charset="0"/>
              </a:rPr>
              <a:t>voluntary</a:t>
            </a:r>
          </a:p>
          <a:p>
            <a:pPr marL="0" indent="0" fontAlgn="auto">
              <a:spcAft>
                <a:spcPts val="0"/>
              </a:spcAft>
              <a:buNone/>
              <a:defRPr/>
            </a:pPr>
            <a:endParaRPr lang="en-US" sz="1200" dirty="0">
              <a:latin typeface="Calibri" panose="020F0502020204030204" pitchFamily="34" charset="0"/>
              <a:cs typeface="Calibri" panose="020F0502020204030204" pitchFamily="34" charset="0"/>
            </a:endParaRPr>
          </a:p>
          <a:p>
            <a:pPr marL="274320" indent="-274320" fontAlgn="auto">
              <a:spcAft>
                <a:spcPts val="0"/>
              </a:spcAft>
              <a:buFont typeface="Wingdings" pitchFamily="2" charset="2"/>
              <a:buChar char="§"/>
              <a:defRPr/>
            </a:pPr>
            <a:r>
              <a:rPr lang="en-US" sz="2500" dirty="0" smtClean="0">
                <a:latin typeface="Calibri" panose="020F0502020204030204" pitchFamily="34" charset="0"/>
                <a:cs typeface="Calibri" panose="020F0502020204030204" pitchFamily="34" charset="0"/>
              </a:rPr>
              <a:t>FAU </a:t>
            </a:r>
            <a:r>
              <a:rPr lang="en-US" sz="2500" u="sng" dirty="0">
                <a:latin typeface="Calibri" panose="020F0502020204030204" pitchFamily="34" charset="0"/>
                <a:cs typeface="Calibri" panose="020F0502020204030204" pitchFamily="34" charset="0"/>
              </a:rPr>
              <a:t>will contribute</a:t>
            </a:r>
            <a:r>
              <a:rPr lang="en-US" sz="2500" dirty="0">
                <a:latin typeface="Calibri" panose="020F0502020204030204" pitchFamily="34" charset="0"/>
                <a:cs typeface="Calibri" panose="020F0502020204030204" pitchFamily="34" charset="0"/>
              </a:rPr>
              <a:t> </a:t>
            </a:r>
            <a:r>
              <a:rPr lang="en-US" sz="2500" dirty="0" smtClean="0">
                <a:latin typeface="Calibri" panose="020F0502020204030204" pitchFamily="34" charset="0"/>
                <a:cs typeface="Calibri" panose="020F0502020204030204" pitchFamily="34" charset="0"/>
              </a:rPr>
              <a:t>$500/year </a:t>
            </a:r>
            <a:r>
              <a:rPr lang="en-US" sz="2500" dirty="0">
                <a:latin typeface="Calibri" panose="020F0502020204030204" pitchFamily="34" charset="0"/>
                <a:cs typeface="Calibri" panose="020F0502020204030204" pitchFamily="34" charset="0"/>
              </a:rPr>
              <a:t>for individual and </a:t>
            </a:r>
            <a:r>
              <a:rPr lang="en-US" sz="2500" dirty="0" smtClean="0">
                <a:latin typeface="Calibri" panose="020F0502020204030204" pitchFamily="34" charset="0"/>
                <a:cs typeface="Calibri" panose="020F0502020204030204" pitchFamily="34" charset="0"/>
              </a:rPr>
              <a:t>$1,000/year </a:t>
            </a:r>
            <a:r>
              <a:rPr lang="en-US" sz="2500" dirty="0">
                <a:latin typeface="Calibri" panose="020F0502020204030204" pitchFamily="34" charset="0"/>
                <a:cs typeface="Calibri" panose="020F0502020204030204" pitchFamily="34" charset="0"/>
              </a:rPr>
              <a:t>for </a:t>
            </a:r>
            <a:r>
              <a:rPr lang="en-US" sz="2500" dirty="0" smtClean="0">
                <a:latin typeface="Calibri" panose="020F0502020204030204" pitchFamily="34" charset="0"/>
                <a:cs typeface="Calibri" panose="020F0502020204030204" pitchFamily="34" charset="0"/>
              </a:rPr>
              <a:t>family</a:t>
            </a:r>
          </a:p>
          <a:p>
            <a:pPr marL="0" indent="0" fontAlgn="auto">
              <a:spcAft>
                <a:spcPts val="0"/>
              </a:spcAft>
              <a:buNone/>
              <a:defRPr/>
            </a:pPr>
            <a:endParaRPr lang="en-US" sz="1200" dirty="0">
              <a:latin typeface="Calibri" panose="020F0502020204030204" pitchFamily="34" charset="0"/>
              <a:cs typeface="Calibri" panose="020F0502020204030204" pitchFamily="34" charset="0"/>
            </a:endParaRPr>
          </a:p>
          <a:p>
            <a:pPr marL="274320" indent="-274320" fontAlgn="auto">
              <a:spcAft>
                <a:spcPts val="0"/>
              </a:spcAft>
              <a:buFont typeface="Wingdings" pitchFamily="2" charset="2"/>
              <a:buChar char="§"/>
              <a:defRPr/>
            </a:pPr>
            <a:r>
              <a:rPr lang="en-US" sz="2500" dirty="0">
                <a:latin typeface="Calibri" panose="020F0502020204030204" pitchFamily="34" charset="0"/>
                <a:cs typeface="Calibri" panose="020F0502020204030204" pitchFamily="34" charset="0"/>
              </a:rPr>
              <a:t>Employees </a:t>
            </a:r>
            <a:r>
              <a:rPr lang="en-US" sz="2500" u="sng" dirty="0">
                <a:latin typeface="Calibri" panose="020F0502020204030204" pitchFamily="34" charset="0"/>
                <a:cs typeface="Calibri" panose="020F0502020204030204" pitchFamily="34" charset="0"/>
              </a:rPr>
              <a:t>may contribute</a:t>
            </a:r>
            <a:r>
              <a:rPr lang="en-US" sz="2500" dirty="0">
                <a:latin typeface="Calibri" panose="020F0502020204030204" pitchFamily="34" charset="0"/>
                <a:cs typeface="Calibri" panose="020F0502020204030204" pitchFamily="34" charset="0"/>
              </a:rPr>
              <a:t> up to </a:t>
            </a:r>
            <a:r>
              <a:rPr lang="en-US" sz="2500" dirty="0" smtClean="0">
                <a:latin typeface="Calibri" panose="020F0502020204030204" pitchFamily="34" charset="0"/>
                <a:cs typeface="Calibri" panose="020F0502020204030204" pitchFamily="34" charset="0"/>
              </a:rPr>
              <a:t>$2,850/year </a:t>
            </a:r>
            <a:r>
              <a:rPr lang="en-US" sz="2500" dirty="0">
                <a:latin typeface="Calibri" panose="020F0502020204030204" pitchFamily="34" charset="0"/>
                <a:cs typeface="Calibri" panose="020F0502020204030204" pitchFamily="34" charset="0"/>
              </a:rPr>
              <a:t>for individual and </a:t>
            </a:r>
            <a:r>
              <a:rPr lang="en-US" sz="2500" dirty="0" smtClean="0">
                <a:latin typeface="Calibri" panose="020F0502020204030204" pitchFamily="34" charset="0"/>
                <a:cs typeface="Calibri" panose="020F0502020204030204" pitchFamily="34" charset="0"/>
              </a:rPr>
              <a:t>$5,550/year </a:t>
            </a:r>
            <a:r>
              <a:rPr lang="en-US" sz="2500" dirty="0">
                <a:latin typeface="Calibri" panose="020F0502020204030204" pitchFamily="34" charset="0"/>
                <a:cs typeface="Calibri" panose="020F0502020204030204" pitchFamily="34" charset="0"/>
              </a:rPr>
              <a:t>for family</a:t>
            </a:r>
          </a:p>
        </p:txBody>
      </p:sp>
      <p:sp>
        <p:nvSpPr>
          <p:cNvPr id="5" name="TextBox 9"/>
          <p:cNvSpPr txBox="1">
            <a:spLocks noChangeArrowheads="1"/>
          </p:cNvSpPr>
          <p:nvPr/>
        </p:nvSpPr>
        <p:spPr bwMode="auto">
          <a:xfrm>
            <a:off x="5603420" y="6340434"/>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Rage Italic" pitchFamily="66" charset="0"/>
              </a:defRPr>
            </a:lvl1pPr>
            <a:lvl2pPr marL="742950" indent="-285750">
              <a:defRPr sz="2400">
                <a:solidFill>
                  <a:schemeClr val="tx1"/>
                </a:solidFill>
                <a:latin typeface="Rage Italic" pitchFamily="66" charset="0"/>
              </a:defRPr>
            </a:lvl2pPr>
            <a:lvl3pPr marL="1143000" indent="-228600">
              <a:defRPr sz="2400">
                <a:solidFill>
                  <a:schemeClr val="tx1"/>
                </a:solidFill>
                <a:latin typeface="Rage Italic" pitchFamily="66" charset="0"/>
              </a:defRPr>
            </a:lvl3pPr>
            <a:lvl4pPr marL="1600200" indent="-228600">
              <a:defRPr sz="2400">
                <a:solidFill>
                  <a:schemeClr val="tx1"/>
                </a:solidFill>
                <a:latin typeface="Rage Italic" pitchFamily="66" charset="0"/>
              </a:defRPr>
            </a:lvl4pPr>
            <a:lvl5pPr marL="2057400" indent="-228600">
              <a:defRPr sz="2400">
                <a:solidFill>
                  <a:schemeClr val="tx1"/>
                </a:solidFill>
                <a:latin typeface="Rage Italic" pitchFamily="66" charset="0"/>
              </a:defRPr>
            </a:lvl5pPr>
            <a:lvl6pPr marL="2514600" indent="-228600" eaLnBrk="0" fontAlgn="base" hangingPunct="0">
              <a:spcBef>
                <a:spcPct val="0"/>
              </a:spcBef>
              <a:spcAft>
                <a:spcPct val="0"/>
              </a:spcAft>
              <a:defRPr sz="2400">
                <a:solidFill>
                  <a:schemeClr val="tx1"/>
                </a:solidFill>
                <a:latin typeface="Rage Italic" pitchFamily="66" charset="0"/>
              </a:defRPr>
            </a:lvl6pPr>
            <a:lvl7pPr marL="2971800" indent="-228600" eaLnBrk="0" fontAlgn="base" hangingPunct="0">
              <a:spcBef>
                <a:spcPct val="0"/>
              </a:spcBef>
              <a:spcAft>
                <a:spcPct val="0"/>
              </a:spcAft>
              <a:defRPr sz="2400">
                <a:solidFill>
                  <a:schemeClr val="tx1"/>
                </a:solidFill>
                <a:latin typeface="Rage Italic" pitchFamily="66" charset="0"/>
              </a:defRPr>
            </a:lvl7pPr>
            <a:lvl8pPr marL="3429000" indent="-228600" eaLnBrk="0" fontAlgn="base" hangingPunct="0">
              <a:spcBef>
                <a:spcPct val="0"/>
              </a:spcBef>
              <a:spcAft>
                <a:spcPct val="0"/>
              </a:spcAft>
              <a:defRPr sz="2400">
                <a:solidFill>
                  <a:schemeClr val="tx1"/>
                </a:solidFill>
                <a:latin typeface="Rage Italic" pitchFamily="66" charset="0"/>
              </a:defRPr>
            </a:lvl8pPr>
            <a:lvl9pPr marL="3886200" indent="-228600" eaLnBrk="0" fontAlgn="base" hangingPunct="0">
              <a:spcBef>
                <a:spcPct val="0"/>
              </a:spcBef>
              <a:spcAft>
                <a:spcPct val="0"/>
              </a:spcAft>
              <a:defRPr sz="2400">
                <a:solidFill>
                  <a:schemeClr val="tx1"/>
                </a:solidFill>
                <a:latin typeface="Rage Italic" pitchFamily="66" charset="0"/>
              </a:defRPr>
            </a:lvl9pPr>
          </a:lstStyle>
          <a:p>
            <a:pPr algn="r"/>
            <a:r>
              <a:rPr lang="en-US" altLang="en-US" dirty="0">
                <a:solidFill>
                  <a:schemeClr val="tx2"/>
                </a:solidFill>
              </a:rPr>
              <a:t>Continued…</a:t>
            </a:r>
          </a:p>
        </p:txBody>
      </p:sp>
    </p:spTree>
    <p:extLst>
      <p:ext uri="{BB962C8B-B14F-4D97-AF65-F5344CB8AC3E}">
        <p14:creationId xmlns:p14="http://schemas.microsoft.com/office/powerpoint/2010/main" val="566430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9" name="Rectangle 3"/>
          <p:cNvSpPr>
            <a:spLocks noGrp="1" noChangeArrowheads="1"/>
          </p:cNvSpPr>
          <p:nvPr>
            <p:ph idx="1"/>
          </p:nvPr>
        </p:nvSpPr>
        <p:spPr>
          <a:xfrm>
            <a:off x="381000" y="914400"/>
            <a:ext cx="8001000" cy="5715000"/>
          </a:xfrm>
        </p:spPr>
        <p:txBody>
          <a:bodyPr>
            <a:normAutofit/>
          </a:bodyPr>
          <a:lstStyle/>
          <a:p>
            <a:pPr marL="274320" indent="-274320" algn="ctr" fontAlgn="auto">
              <a:lnSpc>
                <a:spcPct val="90000"/>
              </a:lnSpc>
              <a:spcAft>
                <a:spcPts val="0"/>
              </a:spcAft>
              <a:buFontTx/>
              <a:buNone/>
              <a:defRPr/>
            </a:pPr>
            <a:r>
              <a:rPr lang="en-US" sz="2500" b="1" dirty="0" smtClean="0">
                <a:ln w="12700">
                  <a:noFill/>
                  <a:prstDash val="solid"/>
                </a:ln>
                <a:solidFill>
                  <a:schemeClr val="tx2"/>
                </a:solidFill>
                <a:latin typeface="+mj-lt"/>
                <a:cs typeface="Calibri" panose="020F0502020204030204" pitchFamily="34" charset="0"/>
              </a:rPr>
              <a:t>How </a:t>
            </a:r>
            <a:r>
              <a:rPr lang="en-US" sz="2500" b="1" dirty="0">
                <a:ln w="12700">
                  <a:noFill/>
                  <a:prstDash val="solid"/>
                </a:ln>
                <a:solidFill>
                  <a:schemeClr val="tx2"/>
                </a:solidFill>
                <a:latin typeface="+mj-lt"/>
                <a:cs typeface="Calibri" panose="020F0502020204030204" pitchFamily="34" charset="0"/>
              </a:rPr>
              <a:t>Does It Work?   </a:t>
            </a:r>
            <a:r>
              <a:rPr lang="en-US" sz="2500" b="1" dirty="0" smtClean="0">
                <a:ln w="12700">
                  <a:noFill/>
                  <a:prstDash val="solid"/>
                </a:ln>
                <a:solidFill>
                  <a:srgbClr val="FF0000"/>
                </a:solidFill>
                <a:latin typeface="+mj-lt"/>
                <a:cs typeface="Calibri" panose="020F0502020204030204" pitchFamily="34" charset="0"/>
              </a:rPr>
              <a:t>Enrollment </a:t>
            </a:r>
            <a:r>
              <a:rPr lang="en-US" sz="2500" b="1" u="sng" dirty="0">
                <a:ln w="12700">
                  <a:noFill/>
                  <a:prstDash val="solid"/>
                </a:ln>
                <a:solidFill>
                  <a:srgbClr val="FF0000"/>
                </a:solidFill>
                <a:latin typeface="+mj-lt"/>
                <a:cs typeface="Calibri" panose="020F0502020204030204" pitchFamily="34" charset="0"/>
              </a:rPr>
              <a:t>not</a:t>
            </a:r>
            <a:r>
              <a:rPr lang="en-US" sz="2500" b="1" dirty="0">
                <a:ln w="12700">
                  <a:noFill/>
                  <a:prstDash val="solid"/>
                </a:ln>
                <a:solidFill>
                  <a:srgbClr val="FF0000"/>
                </a:solidFill>
                <a:latin typeface="+mj-lt"/>
                <a:cs typeface="Calibri" panose="020F0502020204030204" pitchFamily="34" charset="0"/>
              </a:rPr>
              <a:t> automatic!</a:t>
            </a:r>
            <a:endParaRPr lang="en-US" sz="2500" dirty="0">
              <a:ln w="12700">
                <a:noFill/>
                <a:prstDash val="solid"/>
              </a:ln>
              <a:solidFill>
                <a:srgbClr val="FF0000"/>
              </a:solidFill>
              <a:latin typeface="+mj-lt"/>
              <a:cs typeface="Calibri" panose="020F0502020204030204" pitchFamily="34" charset="0"/>
            </a:endParaRPr>
          </a:p>
          <a:p>
            <a:pPr marL="274320" indent="-274320" fontAlgn="auto">
              <a:lnSpc>
                <a:spcPct val="90000"/>
              </a:lnSpc>
              <a:spcAft>
                <a:spcPts val="0"/>
              </a:spcAft>
              <a:buFontTx/>
              <a:buNone/>
              <a:defRPr/>
            </a:pPr>
            <a:endParaRPr lang="en-US" sz="1500" dirty="0">
              <a:solidFill>
                <a:schemeClr val="tx2">
                  <a:lumMod val="85000"/>
                  <a:lumOff val="15000"/>
                </a:schemeClr>
              </a:solidFill>
              <a:latin typeface="Calibri" panose="020F0502020204030204" pitchFamily="34" charset="0"/>
              <a:cs typeface="Calibri" panose="020F0502020204030204" pitchFamily="34" charset="0"/>
            </a:endParaRPr>
          </a:p>
          <a:p>
            <a:pPr marL="274320" indent="-274320" fontAlgn="auto">
              <a:lnSpc>
                <a:spcPct val="90000"/>
              </a:lnSpc>
              <a:spcAft>
                <a:spcPts val="0"/>
              </a:spcAft>
              <a:buFont typeface="Wingdings" pitchFamily="2" charset="2"/>
              <a:buChar char="§"/>
              <a:defRPr/>
            </a:pPr>
            <a:r>
              <a:rPr lang="en-US" sz="2000" dirty="0">
                <a:latin typeface="Calibri" panose="020F0502020204030204" pitchFamily="34" charset="0"/>
                <a:cs typeface="Calibri" panose="020F0502020204030204" pitchFamily="34" charset="0"/>
              </a:rPr>
              <a:t>After </a:t>
            </a:r>
            <a:r>
              <a:rPr lang="en-US" sz="2000" dirty="0" smtClean="0">
                <a:latin typeface="Calibri" panose="020F0502020204030204" pitchFamily="34" charset="0"/>
                <a:cs typeface="Calibri" panose="020F0502020204030204" pitchFamily="34" charset="0"/>
              </a:rPr>
              <a:t>enrolling through People First, </a:t>
            </a:r>
            <a:r>
              <a:rPr lang="en-US" sz="2000" dirty="0">
                <a:latin typeface="Calibri" panose="020F0502020204030204" pitchFamily="34" charset="0"/>
                <a:cs typeface="Calibri" panose="020F0502020204030204" pitchFamily="34" charset="0"/>
              </a:rPr>
              <a:t>employees must complete </a:t>
            </a:r>
            <a:r>
              <a:rPr lang="en-US" sz="2000" dirty="0" smtClean="0">
                <a:latin typeface="Calibri" panose="020F0502020204030204" pitchFamily="34" charset="0"/>
                <a:cs typeface="Calibri" panose="020F0502020204030204" pitchFamily="34" charset="0"/>
              </a:rPr>
              <a:t>a bank </a:t>
            </a:r>
            <a:r>
              <a:rPr lang="en-US" sz="2000" dirty="0">
                <a:latin typeface="Calibri" panose="020F0502020204030204" pitchFamily="34" charset="0"/>
                <a:cs typeface="Calibri" panose="020F0502020204030204" pitchFamily="34" charset="0"/>
              </a:rPr>
              <a:t>application </a:t>
            </a:r>
            <a:r>
              <a:rPr lang="en-US" sz="2000" dirty="0" smtClean="0">
                <a:latin typeface="Calibri" panose="020F0502020204030204" pitchFamily="34" charset="0"/>
                <a:cs typeface="Calibri" panose="020F0502020204030204" pitchFamily="34" charset="0"/>
              </a:rPr>
              <a:t>with Tallahassee </a:t>
            </a:r>
            <a:r>
              <a:rPr lang="en-US" sz="2000" dirty="0">
                <a:latin typeface="Calibri" panose="020F0502020204030204" pitchFamily="34" charset="0"/>
                <a:cs typeface="Calibri" panose="020F0502020204030204" pitchFamily="34" charset="0"/>
              </a:rPr>
              <a:t>State </a:t>
            </a:r>
            <a:r>
              <a:rPr lang="en-US" sz="2000" dirty="0" smtClean="0">
                <a:latin typeface="Calibri" panose="020F0502020204030204" pitchFamily="34" charset="0"/>
                <a:cs typeface="Calibri" panose="020F0502020204030204" pitchFamily="34" charset="0"/>
              </a:rPr>
              <a:t>Bank</a:t>
            </a:r>
            <a:r>
              <a:rPr lang="en-US" sz="2000" dirty="0">
                <a:latin typeface="Calibri" panose="020F0502020204030204" pitchFamily="34" charset="0"/>
                <a:cs typeface="Calibri" panose="020F0502020204030204" pitchFamily="34" charset="0"/>
              </a:rPr>
              <a:t>.</a:t>
            </a:r>
            <a:endParaRPr lang="en-US" sz="2000" dirty="0" smtClean="0">
              <a:latin typeface="Calibri" panose="020F0502020204030204" pitchFamily="34" charset="0"/>
              <a:cs typeface="Calibri" panose="020F0502020204030204" pitchFamily="34" charset="0"/>
            </a:endParaRPr>
          </a:p>
          <a:p>
            <a:pPr marL="0" indent="0" fontAlgn="auto">
              <a:lnSpc>
                <a:spcPct val="90000"/>
              </a:lnSpc>
              <a:spcAft>
                <a:spcPts val="0"/>
              </a:spcAft>
              <a:buNone/>
              <a:defRPr/>
            </a:pPr>
            <a:endParaRPr lang="en-US" sz="2000" dirty="0">
              <a:latin typeface="Calibri" panose="020F0502020204030204" pitchFamily="34" charset="0"/>
              <a:cs typeface="Calibri" panose="020F0502020204030204" pitchFamily="34" charset="0"/>
            </a:endParaRPr>
          </a:p>
          <a:p>
            <a:pPr marL="274320" indent="-274320" fontAlgn="auto">
              <a:lnSpc>
                <a:spcPct val="90000"/>
              </a:lnSpc>
              <a:spcAft>
                <a:spcPts val="0"/>
              </a:spcAft>
              <a:buFont typeface="Wingdings" pitchFamily="2" charset="2"/>
              <a:buChar char="§"/>
              <a:defRPr/>
            </a:pPr>
            <a:r>
              <a:rPr lang="en-US" sz="2000" dirty="0">
                <a:latin typeface="Calibri" panose="020F0502020204030204" pitchFamily="34" charset="0"/>
                <a:cs typeface="Calibri" panose="020F0502020204030204" pitchFamily="34" charset="0"/>
              </a:rPr>
              <a:t>Receive a debit card and checks:</a:t>
            </a:r>
          </a:p>
          <a:p>
            <a:pPr marL="635508" lvl="1" indent="-342900" fontAlgn="auto">
              <a:lnSpc>
                <a:spcPct val="90000"/>
              </a:lnSpc>
              <a:spcAft>
                <a:spcPts val="0"/>
              </a:spcAft>
              <a:buClrTx/>
              <a:buFontTx/>
              <a:buChar char="-"/>
              <a:defRPr/>
            </a:pPr>
            <a:r>
              <a:rPr lang="en-US" sz="2000" dirty="0" smtClean="0">
                <a:latin typeface="Calibri" panose="020F0502020204030204" pitchFamily="34" charset="0"/>
                <a:cs typeface="Calibri" panose="020F0502020204030204" pitchFamily="34" charset="0"/>
              </a:rPr>
              <a:t>Pay </a:t>
            </a:r>
            <a:r>
              <a:rPr lang="en-US" sz="2000" dirty="0">
                <a:latin typeface="Calibri" panose="020F0502020204030204" pitchFamily="34" charset="0"/>
                <a:cs typeface="Calibri" panose="020F0502020204030204" pitchFamily="34" charset="0"/>
              </a:rPr>
              <a:t>eligible healthcare expenses directly or reimburse yourself for eligible healthcare </a:t>
            </a:r>
            <a:r>
              <a:rPr lang="en-US" sz="2000" dirty="0" smtClean="0">
                <a:latin typeface="Calibri" panose="020F0502020204030204" pitchFamily="34" charset="0"/>
                <a:cs typeface="Calibri" panose="020F0502020204030204" pitchFamily="34" charset="0"/>
              </a:rPr>
              <a:t>expenses</a:t>
            </a:r>
          </a:p>
          <a:p>
            <a:pPr marL="635508" lvl="1" indent="-342900" fontAlgn="auto">
              <a:lnSpc>
                <a:spcPct val="90000"/>
              </a:lnSpc>
              <a:spcAft>
                <a:spcPts val="0"/>
              </a:spcAft>
              <a:buClrTx/>
              <a:buFontTx/>
              <a:buChar char="-"/>
              <a:defRPr/>
            </a:pPr>
            <a:r>
              <a:rPr lang="en-US" sz="2000" dirty="0" smtClean="0">
                <a:latin typeface="Calibri" panose="020F0502020204030204" pitchFamily="34" charset="0"/>
                <a:cs typeface="Calibri" panose="020F0502020204030204" pitchFamily="34" charset="0"/>
              </a:rPr>
              <a:t>Accumulated Balance</a:t>
            </a:r>
          </a:p>
          <a:p>
            <a:pPr marL="292608" lvl="1" indent="0" fontAlgn="auto">
              <a:lnSpc>
                <a:spcPct val="90000"/>
              </a:lnSpc>
              <a:spcAft>
                <a:spcPts val="0"/>
              </a:spcAft>
              <a:buClrTx/>
              <a:buNone/>
              <a:defRPr/>
            </a:pPr>
            <a:endParaRPr lang="en-US" sz="2000" dirty="0">
              <a:latin typeface="Calibri" panose="020F0502020204030204" pitchFamily="34" charset="0"/>
              <a:cs typeface="Calibri" panose="020F0502020204030204" pitchFamily="34" charset="0"/>
            </a:endParaRPr>
          </a:p>
          <a:p>
            <a:pPr marL="274320" indent="-274320" fontAlgn="auto">
              <a:lnSpc>
                <a:spcPct val="90000"/>
              </a:lnSpc>
              <a:spcAft>
                <a:spcPts val="0"/>
              </a:spcAft>
              <a:buFont typeface="Wingdings" pitchFamily="2" charset="2"/>
              <a:buChar char="§"/>
              <a:defRPr/>
            </a:pPr>
            <a:r>
              <a:rPr lang="en-US" sz="2000" dirty="0">
                <a:latin typeface="Calibri" panose="020F0502020204030204" pitchFamily="34" charset="0"/>
                <a:cs typeface="Calibri" panose="020F0502020204030204" pitchFamily="34" charset="0"/>
              </a:rPr>
              <a:t>Funds remaining in account at year-end </a:t>
            </a:r>
            <a:r>
              <a:rPr lang="en-US" sz="2000" u="sng" dirty="0">
                <a:latin typeface="Calibri" panose="020F0502020204030204" pitchFamily="34" charset="0"/>
                <a:cs typeface="Calibri" panose="020F0502020204030204" pitchFamily="34" charset="0"/>
              </a:rPr>
              <a:t>roll over</a:t>
            </a:r>
            <a:r>
              <a:rPr lang="en-US" sz="2000" dirty="0">
                <a:latin typeface="Calibri" panose="020F0502020204030204" pitchFamily="34" charset="0"/>
                <a:cs typeface="Calibri" panose="020F0502020204030204" pitchFamily="34" charset="0"/>
              </a:rPr>
              <a:t> to future </a:t>
            </a:r>
            <a:r>
              <a:rPr lang="en-US" sz="2000" dirty="0" smtClean="0">
                <a:latin typeface="Calibri" panose="020F0502020204030204" pitchFamily="34" charset="0"/>
                <a:cs typeface="Calibri" panose="020F0502020204030204" pitchFamily="34" charset="0"/>
              </a:rPr>
              <a:t>years.</a:t>
            </a:r>
          </a:p>
          <a:p>
            <a:pPr marL="0" indent="0" fontAlgn="auto">
              <a:lnSpc>
                <a:spcPct val="90000"/>
              </a:lnSpc>
              <a:spcAft>
                <a:spcPts val="0"/>
              </a:spcAft>
              <a:buNone/>
              <a:defRPr/>
            </a:pPr>
            <a:endParaRPr lang="en-US" sz="2000" dirty="0">
              <a:latin typeface="Calibri" panose="020F0502020204030204" pitchFamily="34" charset="0"/>
              <a:cs typeface="Calibri" panose="020F0502020204030204" pitchFamily="34" charset="0"/>
            </a:endParaRPr>
          </a:p>
          <a:p>
            <a:pPr marL="274320" indent="-274320" fontAlgn="auto">
              <a:lnSpc>
                <a:spcPct val="90000"/>
              </a:lnSpc>
              <a:spcAft>
                <a:spcPts val="0"/>
              </a:spcAft>
              <a:buFont typeface="Wingdings" pitchFamily="2" charset="2"/>
              <a:buChar char="§"/>
              <a:defRPr/>
            </a:pPr>
            <a:r>
              <a:rPr lang="en-US" sz="2000" dirty="0">
                <a:latin typeface="Calibri" panose="020F0502020204030204" pitchFamily="34" charset="0"/>
                <a:cs typeface="Calibri" panose="020F0502020204030204" pitchFamily="34" charset="0"/>
              </a:rPr>
              <a:t>Funds in account are </a:t>
            </a:r>
            <a:r>
              <a:rPr lang="en-US" sz="2000" u="sng" dirty="0" smtClean="0">
                <a:latin typeface="Calibri" panose="020F0502020204030204" pitchFamily="34" charset="0"/>
                <a:cs typeface="Calibri" panose="020F0502020204030204" pitchFamily="34" charset="0"/>
              </a:rPr>
              <a:t>portable</a:t>
            </a:r>
            <a:r>
              <a:rPr lang="en-US" sz="2000" dirty="0" smtClean="0">
                <a:latin typeface="Calibri" panose="020F0502020204030204" pitchFamily="34" charset="0"/>
                <a:cs typeface="Calibri" panose="020F0502020204030204" pitchFamily="34" charset="0"/>
              </a:rPr>
              <a:t>.</a:t>
            </a:r>
          </a:p>
          <a:p>
            <a:pPr marL="0" indent="0" fontAlgn="auto">
              <a:lnSpc>
                <a:spcPct val="90000"/>
              </a:lnSpc>
              <a:spcAft>
                <a:spcPts val="0"/>
              </a:spcAft>
              <a:buNone/>
              <a:defRPr/>
            </a:pPr>
            <a:endParaRPr lang="en-US" sz="2000" u="sng" dirty="0">
              <a:latin typeface="Calibri" panose="020F0502020204030204" pitchFamily="34" charset="0"/>
              <a:cs typeface="Calibri" panose="020F0502020204030204" pitchFamily="34" charset="0"/>
            </a:endParaRPr>
          </a:p>
          <a:p>
            <a:pPr marL="274320" indent="-274320" fontAlgn="auto">
              <a:lnSpc>
                <a:spcPct val="90000"/>
              </a:lnSpc>
              <a:spcAft>
                <a:spcPts val="0"/>
              </a:spcAft>
              <a:buFont typeface="Wingdings" pitchFamily="2" charset="2"/>
              <a:buChar char="§"/>
              <a:defRPr/>
            </a:pPr>
            <a:r>
              <a:rPr lang="en-US" sz="2000" dirty="0">
                <a:latin typeface="Calibri" panose="020F0502020204030204" pitchFamily="34" charset="0"/>
                <a:cs typeface="Calibri" panose="020F0502020204030204" pitchFamily="34" charset="0"/>
              </a:rPr>
              <a:t>Disclaimer: $</a:t>
            </a:r>
            <a:r>
              <a:rPr lang="en-US" sz="2000" dirty="0" smtClean="0">
                <a:latin typeface="Calibri" panose="020F0502020204030204" pitchFamily="34" charset="0"/>
                <a:cs typeface="Calibri" panose="020F0502020204030204" pitchFamily="34" charset="0"/>
              </a:rPr>
              <a:t>3/month </a:t>
            </a:r>
            <a:r>
              <a:rPr lang="en-US" sz="2000" dirty="0">
                <a:latin typeface="Calibri" panose="020F0502020204030204" pitchFamily="34" charset="0"/>
                <a:cs typeface="Calibri" panose="020F0502020204030204" pitchFamily="34" charset="0"/>
              </a:rPr>
              <a:t>maintenance fee </a:t>
            </a:r>
            <a:r>
              <a:rPr lang="en-US" sz="2000" dirty="0" smtClean="0">
                <a:latin typeface="Calibri" panose="020F0502020204030204" pitchFamily="34" charset="0"/>
                <a:cs typeface="Calibri" panose="020F0502020204030204" pitchFamily="34" charset="0"/>
              </a:rPr>
              <a:t>(for balance </a:t>
            </a:r>
            <a:r>
              <a:rPr lang="en-US" sz="2000" dirty="0">
                <a:latin typeface="Calibri" panose="020F0502020204030204" pitchFamily="34" charset="0"/>
                <a:cs typeface="Calibri" panose="020F0502020204030204" pitchFamily="34" charset="0"/>
              </a:rPr>
              <a:t>under $5,000) </a:t>
            </a:r>
          </a:p>
        </p:txBody>
      </p:sp>
    </p:spTree>
    <p:extLst>
      <p:ext uri="{BB962C8B-B14F-4D97-AF65-F5344CB8AC3E}">
        <p14:creationId xmlns:p14="http://schemas.microsoft.com/office/powerpoint/2010/main" val="4320021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p:cNvSpPr>
            <a:spLocks noGrp="1" noChangeArrowheads="1"/>
          </p:cNvSpPr>
          <p:nvPr>
            <p:ph idx="1"/>
          </p:nvPr>
        </p:nvSpPr>
        <p:spPr>
          <a:xfrm>
            <a:off x="316992" y="1121664"/>
            <a:ext cx="8046720" cy="5202936"/>
          </a:xfrm>
        </p:spPr>
        <p:txBody>
          <a:bodyPr>
            <a:normAutofit/>
          </a:bodyPr>
          <a:lstStyle/>
          <a:p>
            <a:pPr marL="274320" indent="-274320" fontAlgn="auto">
              <a:spcAft>
                <a:spcPts val="0"/>
              </a:spcAft>
              <a:buFont typeface="Wingdings 2"/>
              <a:buNone/>
              <a:defRPr/>
            </a:pPr>
            <a:r>
              <a:rPr lang="en-US" sz="3000" b="1" dirty="0" smtClean="0">
                <a:ln w="12700">
                  <a:noFill/>
                  <a:prstDash val="solid"/>
                </a:ln>
                <a:solidFill>
                  <a:schemeClr val="tx2"/>
                </a:solidFill>
                <a:latin typeface="Calibri" panose="020F0502020204030204" pitchFamily="34" charset="0"/>
                <a:cs typeface="Calibri" panose="020F0502020204030204" pitchFamily="34" charset="0"/>
              </a:rPr>
              <a:t>Who is People First?</a:t>
            </a:r>
          </a:p>
          <a:p>
            <a:pPr marL="274320" indent="-274320" fontAlgn="auto">
              <a:spcAft>
                <a:spcPts val="0"/>
              </a:spcAft>
              <a:buFont typeface="Wingdings" pitchFamily="2" charset="2"/>
              <a:buChar char="§"/>
              <a:defRPr/>
            </a:pPr>
            <a:r>
              <a:rPr lang="en-US" sz="3000" dirty="0" smtClean="0">
                <a:solidFill>
                  <a:schemeClr val="tx2">
                    <a:lumMod val="85000"/>
                    <a:lumOff val="15000"/>
                  </a:schemeClr>
                </a:solidFill>
                <a:latin typeface="Calibri" panose="020F0502020204030204" pitchFamily="34" charset="0"/>
                <a:cs typeface="Calibri" panose="020F0502020204030204" pitchFamily="34" charset="0"/>
              </a:rPr>
              <a:t>Plan administrator for State of Florida insurance, including state universities like FAU</a:t>
            </a:r>
          </a:p>
          <a:p>
            <a:pPr marL="0" indent="0" fontAlgn="auto">
              <a:spcAft>
                <a:spcPts val="0"/>
              </a:spcAft>
              <a:buNone/>
              <a:defRPr/>
            </a:pPr>
            <a:endParaRPr lang="en-US" sz="1200" dirty="0" smtClean="0">
              <a:solidFill>
                <a:schemeClr val="tx2">
                  <a:lumMod val="85000"/>
                  <a:lumOff val="15000"/>
                </a:schemeClr>
              </a:solidFill>
              <a:latin typeface="Calibri" panose="020F0502020204030204" pitchFamily="34" charset="0"/>
              <a:cs typeface="Calibri" panose="020F0502020204030204" pitchFamily="34" charset="0"/>
            </a:endParaRPr>
          </a:p>
          <a:p>
            <a:pPr marL="274320" indent="-274320" fontAlgn="auto">
              <a:spcAft>
                <a:spcPts val="0"/>
              </a:spcAft>
              <a:buFont typeface="Wingdings" pitchFamily="2" charset="2"/>
              <a:buChar char="§"/>
              <a:defRPr/>
            </a:pPr>
            <a:r>
              <a:rPr lang="en-US" sz="3000" dirty="0" smtClean="0">
                <a:solidFill>
                  <a:schemeClr val="tx2">
                    <a:lumMod val="85000"/>
                    <a:lumOff val="15000"/>
                  </a:schemeClr>
                </a:solidFill>
                <a:latin typeface="Calibri" panose="020F0502020204030204" pitchFamily="34" charset="0"/>
                <a:cs typeface="Calibri" panose="020F0502020204030204" pitchFamily="34" charset="0"/>
              </a:rPr>
              <a:t>Responsible for the following:</a:t>
            </a:r>
          </a:p>
          <a:p>
            <a:pPr marL="749808" lvl="1" indent="-457200" fontAlgn="auto">
              <a:spcAft>
                <a:spcPts val="0"/>
              </a:spcAft>
              <a:buClrTx/>
              <a:buFont typeface="Wingdings" panose="05000000000000000000" pitchFamily="2" charset="2"/>
              <a:buChar char="ü"/>
              <a:defRPr/>
            </a:pPr>
            <a:r>
              <a:rPr lang="en-US" sz="3000" dirty="0" smtClean="0">
                <a:solidFill>
                  <a:schemeClr val="tx2">
                    <a:lumMod val="85000"/>
                    <a:lumOff val="15000"/>
                  </a:schemeClr>
                </a:solidFill>
                <a:latin typeface="Calibri" panose="020F0502020204030204" pitchFamily="34" charset="0"/>
                <a:cs typeface="Calibri" panose="020F0502020204030204" pitchFamily="34" charset="0"/>
              </a:rPr>
              <a:t>Plan Enrollments</a:t>
            </a:r>
          </a:p>
          <a:p>
            <a:pPr marL="749808" lvl="1" indent="-457200" fontAlgn="auto">
              <a:spcAft>
                <a:spcPts val="0"/>
              </a:spcAft>
              <a:buClrTx/>
              <a:buFont typeface="Wingdings" panose="05000000000000000000" pitchFamily="2" charset="2"/>
              <a:buChar char="ü"/>
              <a:defRPr/>
            </a:pPr>
            <a:r>
              <a:rPr lang="en-US" sz="3000" dirty="0" smtClean="0">
                <a:solidFill>
                  <a:schemeClr val="tx2">
                    <a:lumMod val="85000"/>
                    <a:lumOff val="15000"/>
                  </a:schemeClr>
                </a:solidFill>
                <a:latin typeface="Calibri" panose="020F0502020204030204" pitchFamily="34" charset="0"/>
                <a:cs typeface="Calibri" panose="020F0502020204030204" pitchFamily="34" charset="0"/>
              </a:rPr>
              <a:t>Dependent Eligibility</a:t>
            </a:r>
          </a:p>
          <a:p>
            <a:pPr marL="749808" lvl="1" indent="-457200" fontAlgn="auto">
              <a:spcAft>
                <a:spcPts val="0"/>
              </a:spcAft>
              <a:buClrTx/>
              <a:buFont typeface="Wingdings" panose="05000000000000000000" pitchFamily="2" charset="2"/>
              <a:buChar char="ü"/>
              <a:defRPr/>
            </a:pPr>
            <a:r>
              <a:rPr lang="en-US" sz="3000" dirty="0" smtClean="0">
                <a:solidFill>
                  <a:schemeClr val="tx2">
                    <a:lumMod val="85000"/>
                    <a:lumOff val="15000"/>
                  </a:schemeClr>
                </a:solidFill>
                <a:latin typeface="Calibri" panose="020F0502020204030204" pitchFamily="34" charset="0"/>
                <a:cs typeface="Calibri" panose="020F0502020204030204" pitchFamily="34" charset="0"/>
              </a:rPr>
              <a:t>Qualifying Status Changes</a:t>
            </a:r>
          </a:p>
          <a:p>
            <a:pPr marL="749808" lvl="1" indent="-457200" fontAlgn="auto">
              <a:spcAft>
                <a:spcPts val="0"/>
              </a:spcAft>
              <a:buClrTx/>
              <a:buFont typeface="Wingdings" panose="05000000000000000000" pitchFamily="2" charset="2"/>
              <a:buChar char="ü"/>
              <a:defRPr/>
            </a:pPr>
            <a:r>
              <a:rPr lang="en-US" sz="3000" dirty="0" smtClean="0">
                <a:solidFill>
                  <a:schemeClr val="tx2">
                    <a:lumMod val="85000"/>
                    <a:lumOff val="15000"/>
                  </a:schemeClr>
                </a:solidFill>
                <a:latin typeface="Calibri" panose="020F0502020204030204" pitchFamily="34" charset="0"/>
                <a:cs typeface="Calibri" panose="020F0502020204030204" pitchFamily="34" charset="0"/>
              </a:rPr>
              <a:t>Open Enrollment</a:t>
            </a:r>
          </a:p>
          <a:p>
            <a:pPr marL="749808" lvl="1" indent="-457200" fontAlgn="auto">
              <a:spcAft>
                <a:spcPts val="0"/>
              </a:spcAft>
              <a:buClrTx/>
              <a:buFont typeface="Wingdings" panose="05000000000000000000" pitchFamily="2" charset="2"/>
              <a:buChar char="ü"/>
              <a:defRPr/>
            </a:pPr>
            <a:r>
              <a:rPr lang="en-US" sz="3000" dirty="0" smtClean="0">
                <a:solidFill>
                  <a:schemeClr val="tx2">
                    <a:lumMod val="85000"/>
                    <a:lumOff val="15000"/>
                  </a:schemeClr>
                </a:solidFill>
                <a:latin typeface="Calibri" panose="020F0502020204030204" pitchFamily="34" charset="0"/>
                <a:cs typeface="Calibri" panose="020F0502020204030204" pitchFamily="34" charset="0"/>
              </a:rPr>
              <a:t>COBRA</a:t>
            </a:r>
          </a:p>
          <a:p>
            <a:pPr marL="521208" lvl="1" fontAlgn="auto">
              <a:spcAft>
                <a:spcPts val="0"/>
              </a:spcAft>
              <a:buClrTx/>
              <a:buFont typeface="Wingdings" pitchFamily="2" charset="2"/>
              <a:buChar char="§"/>
              <a:defRPr/>
            </a:pPr>
            <a:endParaRPr lang="en-US" sz="2500" dirty="0" smtClean="0">
              <a:solidFill>
                <a:schemeClr val="tx2">
                  <a:lumMod val="85000"/>
                  <a:lumOff val="15000"/>
                </a:schemeClr>
              </a:solidFill>
              <a:latin typeface="Arial" pitchFamily="34" charset="0"/>
              <a:cs typeface="Arial" pitchFamily="34" charset="0"/>
            </a:endParaRPr>
          </a:p>
        </p:txBody>
      </p:sp>
      <p:pic>
        <p:nvPicPr>
          <p:cNvPr id="5" name="Picture 1" descr="Screen Clippi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46778" y="3585210"/>
            <a:ext cx="2562224"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631750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72273" y="971789"/>
            <a:ext cx="7787472" cy="830997"/>
          </a:xfrm>
          <a:prstGeom prst="rect">
            <a:avLst/>
          </a:prstGeom>
        </p:spPr>
        <p:txBody>
          <a:bodyPr wrap="square">
            <a:spAutoFit/>
          </a:bodyPr>
          <a:lstStyle/>
          <a:p>
            <a:r>
              <a:rPr lang="en-US" altLang="en-US" sz="2400" b="1" dirty="0" smtClean="0">
                <a:solidFill>
                  <a:srgbClr val="003399"/>
                </a:solidFill>
                <a:latin typeface="+mj-lt"/>
              </a:rPr>
              <a:t>	Limited </a:t>
            </a:r>
            <a:r>
              <a:rPr lang="en-US" altLang="en-US" sz="2400" b="1" dirty="0">
                <a:solidFill>
                  <a:srgbClr val="003399"/>
                </a:solidFill>
                <a:latin typeface="+mj-lt"/>
              </a:rPr>
              <a:t>Purpose </a:t>
            </a:r>
            <a:r>
              <a:rPr lang="en-US" altLang="en-US" sz="2400" b="1" dirty="0" smtClean="0">
                <a:solidFill>
                  <a:srgbClr val="003399"/>
                </a:solidFill>
                <a:latin typeface="+mj-lt"/>
              </a:rPr>
              <a:t>Medical </a:t>
            </a:r>
            <a:r>
              <a:rPr lang="en-US" altLang="en-US" sz="2400" b="1" dirty="0">
                <a:solidFill>
                  <a:srgbClr val="003399"/>
                </a:solidFill>
                <a:latin typeface="+mj-lt"/>
              </a:rPr>
              <a:t>Reimbursement Account </a:t>
            </a:r>
            <a:br>
              <a:rPr lang="en-US" altLang="en-US" sz="2400" b="1" dirty="0">
                <a:solidFill>
                  <a:srgbClr val="003399"/>
                </a:solidFill>
                <a:latin typeface="+mj-lt"/>
              </a:rPr>
            </a:br>
            <a:r>
              <a:rPr lang="en-US" altLang="en-US" sz="2400" b="1" dirty="0" smtClean="0">
                <a:solidFill>
                  <a:srgbClr val="003399"/>
                </a:solidFill>
                <a:latin typeface="+mj-lt"/>
              </a:rPr>
              <a:t>				(</a:t>
            </a:r>
            <a:r>
              <a:rPr lang="en-US" altLang="en-US" sz="2400" b="1" dirty="0">
                <a:solidFill>
                  <a:srgbClr val="003399"/>
                </a:solidFill>
                <a:latin typeface="+mj-lt"/>
              </a:rPr>
              <a:t>to be used ONLY with HSA) </a:t>
            </a:r>
            <a:endParaRPr lang="en-US" sz="2400" dirty="0">
              <a:latin typeface="+mj-lt"/>
            </a:endParaRPr>
          </a:p>
        </p:txBody>
      </p:sp>
      <p:sp>
        <p:nvSpPr>
          <p:cNvPr id="6" name="Rectangle 5"/>
          <p:cNvSpPr/>
          <p:nvPr/>
        </p:nvSpPr>
        <p:spPr>
          <a:xfrm>
            <a:off x="683289" y="2125451"/>
            <a:ext cx="7576456" cy="1015663"/>
          </a:xfrm>
          <a:prstGeom prst="rect">
            <a:avLst/>
          </a:prstGeom>
        </p:spPr>
        <p:txBody>
          <a:bodyPr wrap="square">
            <a:spAutoFit/>
          </a:bodyPr>
          <a:lstStyle/>
          <a:p>
            <a:r>
              <a:rPr lang="en-US" altLang="en-US" sz="2000" dirty="0"/>
              <a:t>You can use the LPMRA to cover dental, vision and  over-the-counter medication costs, IF considered tax deductible by the IRS, but </a:t>
            </a:r>
            <a:r>
              <a:rPr lang="en-US" altLang="en-US" sz="2000" u="sng" dirty="0"/>
              <a:t>not paid</a:t>
            </a:r>
            <a:r>
              <a:rPr lang="en-US" altLang="en-US" sz="2000" dirty="0"/>
              <a:t> by any health plan.</a:t>
            </a:r>
          </a:p>
        </p:txBody>
      </p:sp>
      <p:sp>
        <p:nvSpPr>
          <p:cNvPr id="7" name="Rectangle 6"/>
          <p:cNvSpPr/>
          <p:nvPr/>
        </p:nvSpPr>
        <p:spPr>
          <a:xfrm>
            <a:off x="1627833" y="3141114"/>
            <a:ext cx="5300504" cy="4955203"/>
          </a:xfrm>
          <a:prstGeom prst="rect">
            <a:avLst/>
          </a:prstGeom>
        </p:spPr>
        <p:txBody>
          <a:bodyPr wrap="square">
            <a:spAutoFit/>
          </a:bodyPr>
          <a:lstStyle/>
          <a:p>
            <a:pPr marL="342900" indent="-342900">
              <a:buFont typeface="Arial" panose="020B0604020202020204" pitchFamily="34" charset="0"/>
              <a:buChar char="•"/>
            </a:pPr>
            <a:endParaRPr lang="en-US" altLang="en-US" sz="2000" dirty="0" smtClean="0"/>
          </a:p>
          <a:p>
            <a:pPr marL="342900" indent="-342900">
              <a:buFont typeface="Arial" panose="020B0604020202020204" pitchFamily="34" charset="0"/>
              <a:buChar char="•"/>
            </a:pPr>
            <a:endParaRPr lang="en-US" altLang="en-US" sz="2000" dirty="0"/>
          </a:p>
          <a:p>
            <a:pPr marL="342900" indent="-342900">
              <a:buFont typeface="Arial" panose="020B0604020202020204" pitchFamily="34" charset="0"/>
              <a:buChar char="•"/>
            </a:pPr>
            <a:r>
              <a:rPr lang="en-US" altLang="en-US" sz="2400" dirty="0" smtClean="0"/>
              <a:t>Dental </a:t>
            </a:r>
            <a:r>
              <a:rPr lang="en-US" altLang="en-US" sz="2400" dirty="0"/>
              <a:t>and vision expenses only</a:t>
            </a:r>
          </a:p>
          <a:p>
            <a:pPr marL="342900" indent="-342900">
              <a:buFont typeface="Arial" panose="020B0604020202020204" pitchFamily="34" charset="0"/>
              <a:buChar char="•"/>
            </a:pPr>
            <a:r>
              <a:rPr lang="en-US" altLang="en-US" sz="2400" dirty="0"/>
              <a:t>Orthodontia not covered by dental plan</a:t>
            </a:r>
          </a:p>
          <a:p>
            <a:pPr marL="285750" indent="-285750">
              <a:buFont typeface="Arial" panose="020B0604020202020204" pitchFamily="34" charset="0"/>
              <a:buChar char="•"/>
            </a:pPr>
            <a:r>
              <a:rPr lang="en-US" altLang="en-US" sz="2400" dirty="0"/>
              <a:t>Over-the-counter </a:t>
            </a:r>
            <a:r>
              <a:rPr lang="en-US" altLang="en-US" sz="2400" dirty="0" smtClean="0"/>
              <a:t>medications</a:t>
            </a:r>
          </a:p>
          <a:p>
            <a:pPr marL="285750" indent="-285750">
              <a:buFont typeface="Arial" panose="020B0604020202020204" pitchFamily="34" charset="0"/>
              <a:buChar char="•"/>
            </a:pPr>
            <a:r>
              <a:rPr lang="en-US" altLang="en-US" sz="2400" dirty="0"/>
              <a:t>You can set aside $60 to $2,550 in an account  </a:t>
            </a:r>
          </a:p>
          <a:p>
            <a:pPr marL="285750" indent="-285750">
              <a:buFont typeface="Arial" panose="020B0604020202020204" pitchFamily="34" charset="0"/>
              <a:buChar char="•"/>
            </a:pPr>
            <a:r>
              <a:rPr lang="en-US" altLang="en-US" sz="2400" dirty="0"/>
              <a:t>Not for Medical expenses (use HSA)</a:t>
            </a:r>
          </a:p>
          <a:p>
            <a:endParaRPr lang="en-US" altLang="en-US" dirty="0">
              <a:latin typeface="Palatino Linotype" panose="02040502050505030304" pitchFamily="18" charset="0"/>
            </a:endParaRPr>
          </a:p>
          <a:p>
            <a:endParaRPr lang="en-US" altLang="en-US" dirty="0" smtClean="0">
              <a:latin typeface="Palatino Linotype" panose="02040502050505030304" pitchFamily="18" charset="0"/>
            </a:endParaRPr>
          </a:p>
          <a:p>
            <a:endParaRPr lang="en-US" altLang="en-US" dirty="0">
              <a:latin typeface="Palatino Linotype" panose="02040502050505030304" pitchFamily="18" charset="0"/>
            </a:endParaRPr>
          </a:p>
          <a:p>
            <a:endParaRPr lang="en-US" altLang="en-US" dirty="0" smtClean="0">
              <a:latin typeface="Palatino Linotype" panose="02040502050505030304" pitchFamily="18" charset="0"/>
            </a:endParaRPr>
          </a:p>
          <a:p>
            <a:endParaRPr lang="en-US" altLang="en-US" dirty="0">
              <a:latin typeface="Palatino Linotype" panose="02040502050505030304" pitchFamily="18" charset="0"/>
            </a:endParaRPr>
          </a:p>
          <a:p>
            <a:endParaRPr lang="en-US" altLang="en-US" dirty="0">
              <a:latin typeface="Palatino Linotype" panose="02040502050505030304" pitchFamily="18" charset="0"/>
            </a:endParaRPr>
          </a:p>
        </p:txBody>
      </p:sp>
    </p:spTree>
    <p:extLst>
      <p:ext uri="{BB962C8B-B14F-4D97-AF65-F5344CB8AC3E}">
        <p14:creationId xmlns:p14="http://schemas.microsoft.com/office/powerpoint/2010/main" val="1736337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153400" cy="609599"/>
          </a:xfrm>
        </p:spPr>
        <p:txBody>
          <a:bodyPr>
            <a:normAutofit/>
          </a:bodyPr>
          <a:lstStyle/>
          <a:p>
            <a:pPr eaLnBrk="0" hangingPunct="0"/>
            <a:r>
              <a:rPr lang="en-US" sz="3000" b="1" dirty="0">
                <a:solidFill>
                  <a:schemeClr val="tx2"/>
                </a:solidFill>
                <a:ea typeface="+mn-ea"/>
                <a:cs typeface="Calibri" panose="020F0502020204030204" pitchFamily="34" charset="0"/>
              </a:rPr>
              <a:t>Reimbursement Account Comparison</a:t>
            </a:r>
          </a:p>
        </p:txBody>
      </p:sp>
      <p:graphicFrame>
        <p:nvGraphicFramePr>
          <p:cNvPr id="4" name="Group 47"/>
          <p:cNvGraphicFramePr>
            <a:graphicFrameLocks/>
          </p:cNvGraphicFramePr>
          <p:nvPr>
            <p:extLst>
              <p:ext uri="{D42A27DB-BD31-4B8C-83A1-F6EECF244321}">
                <p14:modId xmlns:p14="http://schemas.microsoft.com/office/powerpoint/2010/main" val="2951631178"/>
              </p:ext>
            </p:extLst>
          </p:nvPr>
        </p:nvGraphicFramePr>
        <p:xfrm>
          <a:off x="381000" y="1295400"/>
          <a:ext cx="8001000" cy="5401056"/>
        </p:xfrm>
        <a:graphic>
          <a:graphicData uri="http://schemas.openxmlformats.org/drawingml/2006/table">
            <a:tbl>
              <a:tblPr/>
              <a:tblGrid>
                <a:gridCol w="1358660"/>
                <a:gridCol w="2113472"/>
                <a:gridCol w="2113472"/>
                <a:gridCol w="2415396"/>
              </a:tblGrid>
              <a:tr h="990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spc="0" normalizeH="0" baseline="0" dirty="0" smtClean="0">
                        <a:ln w="12700">
                          <a:noFill/>
                          <a:prstDash val="solid"/>
                        </a:ln>
                        <a:solidFill>
                          <a:schemeClr val="tx2"/>
                        </a:solidFill>
                        <a:effectLst/>
                        <a:latin typeface="Calibri" panose="020F0502020204030204" pitchFamily="34" charset="0"/>
                        <a:cs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spc="0" normalizeH="0" baseline="0" dirty="0" smtClean="0">
                          <a:ln w="12700">
                            <a:noFill/>
                            <a:prstDash val="solid"/>
                          </a:ln>
                          <a:solidFill>
                            <a:schemeClr val="tx1"/>
                          </a:solidFill>
                          <a:effectLst/>
                          <a:latin typeface="Calibri" panose="020F0502020204030204" pitchFamily="34" charset="0"/>
                          <a:cs typeface="Calibri" panose="020F0502020204030204" pitchFamily="34" charset="0"/>
                        </a:rPr>
                        <a:t>Medical Reimbursement Account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spc="0" normalizeH="0" baseline="0" dirty="0" smtClean="0">
                          <a:ln w="12700">
                            <a:noFill/>
                            <a:prstDash val="solid"/>
                          </a:ln>
                          <a:solidFill>
                            <a:schemeClr val="tx1"/>
                          </a:solidFill>
                          <a:effectLst/>
                          <a:latin typeface="Calibri" panose="020F0502020204030204" pitchFamily="34" charset="0"/>
                          <a:cs typeface="Calibri" panose="020F0502020204030204" pitchFamily="34" charset="0"/>
                        </a:rPr>
                        <a:t>LIMITED PURPOSE Medical Reimbursement Account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spc="0" normalizeH="0" baseline="0" dirty="0" smtClean="0">
                          <a:ln w="12700">
                            <a:noFill/>
                            <a:prstDash val="solid"/>
                          </a:ln>
                          <a:solidFill>
                            <a:schemeClr val="tx1"/>
                          </a:solidFill>
                          <a:effectLst/>
                          <a:latin typeface="Calibri" panose="020F0502020204030204" pitchFamily="34" charset="0"/>
                          <a:cs typeface="Calibri" panose="020F0502020204030204" pitchFamily="34" charset="0"/>
                        </a:rPr>
                        <a:t>Dependent Care Reimbursement Account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1143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Enroll if you have: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400" b="1"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Standard PPO or HMO </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No health coverage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400" b="1"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Any Health Investor HMO or Health Investor PPO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Eligible expenses for “day care” for an eligible child or qualifying relative so you can work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How much you can contribute: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From $60 to $2,550 in pretax dollars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From $60 to $2,550 in pretax dollars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From $60 to $5,000* in pretax dollars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1466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Use the account to pay yourself back for:</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Out-of-pocket medical, prescription, dental , vision and over-the-counter medication expenses:</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Not paid by insurance or reimbursed from any other source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Out-of-pocket dental, vision and over-the-counter medication expenses:</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Not paid by insurance or reimbursed from any other source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1" i="0" u="sng"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Not available for medical expenses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Care for a child, disabled spouse or qualifying relative who:</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is dependent on you </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needs care so that you (and your spouse if you're married) can work</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465007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304800" y="838200"/>
            <a:ext cx="8153400" cy="914400"/>
          </a:xfrm>
        </p:spPr>
        <p:txBody>
          <a:bodyPr>
            <a:normAutofit fontScale="90000"/>
          </a:bodyPr>
          <a:lstStyle/>
          <a:p>
            <a:pPr algn="ctr" fontAlgn="auto">
              <a:spcAft>
                <a:spcPts val="0"/>
              </a:spcAft>
              <a:defRPr/>
            </a:pPr>
            <a:r>
              <a:rPr lang="en-US" sz="4900" u="sng" dirty="0">
                <a:ln w="500">
                  <a:solidFill>
                    <a:schemeClr val="tx2"/>
                  </a:solidFill>
                </a:ln>
                <a:cs typeface="Calibri" panose="020F0502020204030204" pitchFamily="34" charset="0"/>
              </a:rPr>
              <a:t>State Life Insurance</a:t>
            </a:r>
            <a:r>
              <a:rPr lang="en-US" sz="3600" cap="none" dirty="0" smtClean="0">
                <a:cs typeface="Calibri" panose="020F0502020204030204" pitchFamily="34" charset="0"/>
              </a:rPr>
              <a:t/>
            </a:r>
            <a:br>
              <a:rPr lang="en-US" sz="3600" cap="none" dirty="0" smtClean="0">
                <a:cs typeface="Calibri" panose="020F0502020204030204" pitchFamily="34" charset="0"/>
              </a:rPr>
            </a:br>
            <a:r>
              <a:rPr lang="en-US" sz="2900" i="1" cap="none" dirty="0" smtClean="0">
                <a:cs typeface="Calibri" panose="020F0502020204030204" pitchFamily="34" charset="0"/>
              </a:rPr>
              <a:t>Underwritten By Minnesota Life</a:t>
            </a:r>
            <a:endParaRPr lang="en-US" sz="2900" i="1" cap="none" dirty="0">
              <a:cs typeface="Calibri" panose="020F0502020204030204" pitchFamily="34" charset="0"/>
            </a:endParaRPr>
          </a:p>
        </p:txBody>
      </p:sp>
      <p:sp>
        <p:nvSpPr>
          <p:cNvPr id="134148" name="Rectangle 4"/>
          <p:cNvSpPr>
            <a:spLocks noGrp="1" noChangeArrowheads="1"/>
          </p:cNvSpPr>
          <p:nvPr>
            <p:ph sz="half" idx="1"/>
          </p:nvPr>
        </p:nvSpPr>
        <p:spPr>
          <a:xfrm>
            <a:off x="762000" y="1828800"/>
            <a:ext cx="7162800" cy="4800600"/>
          </a:xfrm>
        </p:spPr>
        <p:txBody>
          <a:bodyPr>
            <a:normAutofit fontScale="85000" lnSpcReduction="20000"/>
          </a:bodyPr>
          <a:lstStyle/>
          <a:p>
            <a:pPr marL="0" indent="0" fontAlgn="auto">
              <a:spcAft>
                <a:spcPts val="0"/>
              </a:spcAft>
              <a:buFont typeface="Wingdings 2"/>
              <a:buNone/>
              <a:defRPr/>
            </a:pPr>
            <a:r>
              <a:rPr lang="en-US" sz="3200" b="1" u="sng" dirty="0">
                <a:ln w="12700">
                  <a:noFill/>
                  <a:prstDash val="solid"/>
                </a:ln>
                <a:solidFill>
                  <a:sysClr val="windowText" lastClr="000000"/>
                </a:solidFill>
                <a:latin typeface="Calibri" panose="020F0502020204030204" pitchFamily="34" charset="0"/>
                <a:cs typeface="Calibri" panose="020F0502020204030204" pitchFamily="34" charset="0"/>
              </a:rPr>
              <a:t>Basic Life</a:t>
            </a:r>
          </a:p>
          <a:p>
            <a:pPr marL="344488" indent="0" fontAlgn="auto">
              <a:spcAft>
                <a:spcPts val="0"/>
              </a:spcAft>
              <a:buFont typeface="Wingdings" pitchFamily="2" charset="2"/>
              <a:buChar char="§"/>
              <a:defRPr/>
            </a:pPr>
            <a:r>
              <a:rPr lang="en-US" sz="2700" dirty="0">
                <a:solidFill>
                  <a:schemeClr val="tx2">
                    <a:lumMod val="85000"/>
                    <a:lumOff val="15000"/>
                  </a:schemeClr>
                </a:solidFill>
                <a:latin typeface="Calibri" panose="020F0502020204030204" pitchFamily="34" charset="0"/>
                <a:cs typeface="Calibri" panose="020F0502020204030204" pitchFamily="34" charset="0"/>
              </a:rPr>
              <a:t>Group Term </a:t>
            </a:r>
          </a:p>
          <a:p>
            <a:pPr marL="592138" lvl="1" indent="0" fontAlgn="auto">
              <a:spcAft>
                <a:spcPts val="0"/>
              </a:spcAft>
              <a:buFont typeface="Wingdings" pitchFamily="2" charset="2"/>
              <a:buChar char="§"/>
              <a:defRPr/>
            </a:pPr>
            <a:r>
              <a:rPr lang="en-US" sz="2100" dirty="0" smtClean="0">
                <a:solidFill>
                  <a:schemeClr val="tx2">
                    <a:lumMod val="85000"/>
                    <a:lumOff val="15000"/>
                  </a:schemeClr>
                </a:solidFill>
                <a:latin typeface="Calibri" panose="020F0502020204030204" pitchFamily="34" charset="0"/>
                <a:cs typeface="Calibri" panose="020F0502020204030204" pitchFamily="34" charset="0"/>
              </a:rPr>
              <a:t>Includes Accidental Death and Dismemberment (AD&amp;D)</a:t>
            </a:r>
            <a:endParaRPr lang="en-US" sz="2100" dirty="0">
              <a:solidFill>
                <a:schemeClr val="tx2">
                  <a:lumMod val="85000"/>
                  <a:lumOff val="15000"/>
                </a:schemeClr>
              </a:solidFill>
              <a:latin typeface="Calibri" panose="020F0502020204030204" pitchFamily="34" charset="0"/>
              <a:cs typeface="Calibri" panose="020F0502020204030204" pitchFamily="34" charset="0"/>
            </a:endParaRPr>
          </a:p>
          <a:p>
            <a:pPr marL="344488" indent="0" fontAlgn="auto">
              <a:spcAft>
                <a:spcPts val="0"/>
              </a:spcAft>
              <a:buFont typeface="Wingdings" pitchFamily="2" charset="2"/>
              <a:buChar char="§"/>
              <a:defRPr/>
            </a:pPr>
            <a:r>
              <a:rPr lang="en-US" sz="2700" dirty="0">
                <a:solidFill>
                  <a:schemeClr val="tx2">
                    <a:lumMod val="85000"/>
                    <a:lumOff val="15000"/>
                  </a:schemeClr>
                </a:solidFill>
                <a:latin typeface="Calibri" panose="020F0502020204030204" pitchFamily="34" charset="0"/>
                <a:cs typeface="Calibri" panose="020F0502020204030204" pitchFamily="34" charset="0"/>
              </a:rPr>
              <a:t>Value: $25,000</a:t>
            </a:r>
          </a:p>
          <a:p>
            <a:pPr marL="344488" indent="0" fontAlgn="auto">
              <a:spcAft>
                <a:spcPts val="0"/>
              </a:spcAft>
              <a:buFont typeface="Wingdings" pitchFamily="2" charset="2"/>
              <a:buChar char="§"/>
              <a:defRPr/>
            </a:pPr>
            <a:r>
              <a:rPr lang="en-US" sz="2700" dirty="0" smtClean="0">
                <a:solidFill>
                  <a:schemeClr val="tx2">
                    <a:lumMod val="85000"/>
                    <a:lumOff val="15000"/>
                  </a:schemeClr>
                </a:solidFill>
                <a:latin typeface="Calibri" panose="020F0502020204030204" pitchFamily="34" charset="0"/>
                <a:cs typeface="Calibri" panose="020F0502020204030204" pitchFamily="34" charset="0"/>
              </a:rPr>
              <a:t>No </a:t>
            </a:r>
            <a:r>
              <a:rPr lang="en-US" sz="2700" dirty="0">
                <a:solidFill>
                  <a:schemeClr val="tx2">
                    <a:lumMod val="85000"/>
                    <a:lumOff val="15000"/>
                  </a:schemeClr>
                </a:solidFill>
                <a:latin typeface="Calibri" panose="020F0502020204030204" pitchFamily="34" charset="0"/>
                <a:cs typeface="Calibri" panose="020F0502020204030204" pitchFamily="34" charset="0"/>
              </a:rPr>
              <a:t>C</a:t>
            </a:r>
            <a:r>
              <a:rPr lang="en-US" sz="2700" dirty="0" smtClean="0">
                <a:solidFill>
                  <a:schemeClr val="tx2">
                    <a:lumMod val="85000"/>
                    <a:lumOff val="15000"/>
                  </a:schemeClr>
                </a:solidFill>
                <a:latin typeface="Calibri" panose="020F0502020204030204" pitchFamily="34" charset="0"/>
                <a:cs typeface="Calibri" panose="020F0502020204030204" pitchFamily="34" charset="0"/>
              </a:rPr>
              <a:t>ost </a:t>
            </a:r>
            <a:r>
              <a:rPr lang="en-US" sz="2700" dirty="0">
                <a:solidFill>
                  <a:schemeClr val="tx2">
                    <a:lumMod val="85000"/>
                    <a:lumOff val="15000"/>
                  </a:schemeClr>
                </a:solidFill>
                <a:latin typeface="Calibri" panose="020F0502020204030204" pitchFamily="34" charset="0"/>
                <a:cs typeface="Calibri" panose="020F0502020204030204" pitchFamily="34" charset="0"/>
              </a:rPr>
              <a:t>to </a:t>
            </a:r>
            <a:r>
              <a:rPr lang="en-US" sz="2700" dirty="0" smtClean="0">
                <a:solidFill>
                  <a:schemeClr val="tx2">
                    <a:lumMod val="85000"/>
                    <a:lumOff val="15000"/>
                  </a:schemeClr>
                </a:solidFill>
                <a:latin typeface="Calibri" panose="020F0502020204030204" pitchFamily="34" charset="0"/>
                <a:cs typeface="Calibri" panose="020F0502020204030204" pitchFamily="34" charset="0"/>
              </a:rPr>
              <a:t>Full Time Regular Employees</a:t>
            </a:r>
            <a:endParaRPr lang="en-US" sz="2500" dirty="0" smtClean="0">
              <a:solidFill>
                <a:schemeClr val="tx2">
                  <a:lumMod val="85000"/>
                  <a:lumOff val="15000"/>
                </a:schemeClr>
              </a:solidFill>
              <a:latin typeface="Calibri" panose="020F0502020204030204" pitchFamily="34" charset="0"/>
              <a:cs typeface="Calibri" panose="020F0502020204030204" pitchFamily="34" charset="0"/>
            </a:endParaRPr>
          </a:p>
          <a:p>
            <a:pPr marL="0" indent="0" fontAlgn="auto">
              <a:spcAft>
                <a:spcPts val="0"/>
              </a:spcAft>
              <a:buNone/>
              <a:defRPr/>
            </a:pPr>
            <a:r>
              <a:rPr lang="en-US" sz="3200" b="1" u="sng" dirty="0">
                <a:ln w="12700">
                  <a:noFill/>
                  <a:prstDash val="solid"/>
                </a:ln>
                <a:solidFill>
                  <a:sysClr val="windowText" lastClr="000000"/>
                </a:solidFill>
                <a:latin typeface="Calibri" panose="020F0502020204030204" pitchFamily="34" charset="0"/>
                <a:cs typeface="Calibri" panose="020F0502020204030204" pitchFamily="34" charset="0"/>
              </a:rPr>
              <a:t>Optional Life</a:t>
            </a:r>
          </a:p>
          <a:p>
            <a:pPr marL="344488" indent="0" fontAlgn="auto">
              <a:spcAft>
                <a:spcPts val="0"/>
              </a:spcAft>
              <a:buFont typeface="Wingdings" pitchFamily="2" charset="2"/>
              <a:buChar char="§"/>
              <a:defRPr/>
            </a:pPr>
            <a:r>
              <a:rPr lang="en-US" sz="2700" dirty="0">
                <a:solidFill>
                  <a:schemeClr val="tx2">
                    <a:lumMod val="85000"/>
                    <a:lumOff val="15000"/>
                  </a:schemeClr>
                </a:solidFill>
                <a:latin typeface="Calibri" panose="020F0502020204030204" pitchFamily="34" charset="0"/>
                <a:cs typeface="Calibri" panose="020F0502020204030204" pitchFamily="34" charset="0"/>
              </a:rPr>
              <a:t>Group Term </a:t>
            </a:r>
          </a:p>
          <a:p>
            <a:pPr marL="592138" lvl="1" indent="0" fontAlgn="auto">
              <a:spcAft>
                <a:spcPts val="0"/>
              </a:spcAft>
              <a:buFont typeface="Wingdings" pitchFamily="2" charset="2"/>
              <a:buChar char="§"/>
              <a:defRPr/>
            </a:pPr>
            <a:r>
              <a:rPr lang="en-US" sz="2100" dirty="0">
                <a:solidFill>
                  <a:schemeClr val="tx2">
                    <a:lumMod val="85000"/>
                    <a:lumOff val="15000"/>
                  </a:schemeClr>
                </a:solidFill>
                <a:latin typeface="Calibri" panose="020F0502020204030204" pitchFamily="34" charset="0"/>
                <a:cs typeface="Calibri" panose="020F0502020204030204" pitchFamily="34" charset="0"/>
              </a:rPr>
              <a:t>Includes Accidental Death and Dismemberment (AD&amp;D)</a:t>
            </a:r>
          </a:p>
          <a:p>
            <a:pPr marL="344488" indent="0" fontAlgn="auto">
              <a:spcAft>
                <a:spcPts val="0"/>
              </a:spcAft>
              <a:buFont typeface="Wingdings" pitchFamily="2" charset="2"/>
              <a:buChar char="§"/>
              <a:defRPr/>
            </a:pPr>
            <a:r>
              <a:rPr lang="en-US" sz="2700" dirty="0" smtClean="0">
                <a:solidFill>
                  <a:schemeClr val="tx2">
                    <a:lumMod val="85000"/>
                    <a:lumOff val="15000"/>
                  </a:schemeClr>
                </a:solidFill>
                <a:latin typeface="Calibri" panose="020F0502020204030204" pitchFamily="34" charset="0"/>
                <a:cs typeface="Calibri" panose="020F0502020204030204" pitchFamily="34" charset="0"/>
              </a:rPr>
              <a:t>Value</a:t>
            </a:r>
            <a:r>
              <a:rPr lang="en-US" sz="2700" dirty="0">
                <a:solidFill>
                  <a:schemeClr val="tx2">
                    <a:lumMod val="85000"/>
                    <a:lumOff val="15000"/>
                  </a:schemeClr>
                </a:solidFill>
                <a:latin typeface="Calibri" panose="020F0502020204030204" pitchFamily="34" charset="0"/>
                <a:cs typeface="Calibri" panose="020F0502020204030204" pitchFamily="34" charset="0"/>
              </a:rPr>
              <a:t>: 1 - 7x annual </a:t>
            </a:r>
            <a:r>
              <a:rPr lang="en-US" sz="2700" dirty="0" smtClean="0">
                <a:solidFill>
                  <a:schemeClr val="tx2">
                    <a:lumMod val="85000"/>
                    <a:lumOff val="15000"/>
                  </a:schemeClr>
                </a:solidFill>
                <a:latin typeface="Calibri" panose="020F0502020204030204" pitchFamily="34" charset="0"/>
                <a:cs typeface="Calibri" panose="020F0502020204030204" pitchFamily="34" charset="0"/>
              </a:rPr>
              <a:t>salary in addition to Basic Life, up to a maximum benefit of $1,000,000</a:t>
            </a:r>
          </a:p>
          <a:p>
            <a:pPr marL="344488" indent="0" fontAlgn="auto">
              <a:spcAft>
                <a:spcPts val="0"/>
              </a:spcAft>
              <a:buFont typeface="Wingdings" pitchFamily="2" charset="2"/>
              <a:buChar char="§"/>
              <a:defRPr/>
            </a:pPr>
            <a:r>
              <a:rPr lang="en-US" sz="2700" dirty="0" smtClean="0">
                <a:solidFill>
                  <a:schemeClr val="tx2">
                    <a:lumMod val="85000"/>
                    <a:lumOff val="15000"/>
                  </a:schemeClr>
                </a:solidFill>
                <a:latin typeface="Calibri" panose="020F0502020204030204" pitchFamily="34" charset="0"/>
                <a:cs typeface="Calibri" panose="020F0502020204030204" pitchFamily="34" charset="0"/>
              </a:rPr>
              <a:t>Employee </a:t>
            </a:r>
            <a:r>
              <a:rPr lang="en-US" sz="2700" dirty="0">
                <a:solidFill>
                  <a:schemeClr val="tx2">
                    <a:lumMod val="85000"/>
                    <a:lumOff val="15000"/>
                  </a:schemeClr>
                </a:solidFill>
                <a:latin typeface="Calibri" panose="020F0502020204030204" pitchFamily="34" charset="0"/>
                <a:cs typeface="Calibri" panose="020F0502020204030204" pitchFamily="34" charset="0"/>
              </a:rPr>
              <a:t>pays 100% of </a:t>
            </a:r>
            <a:r>
              <a:rPr lang="en-US" sz="2700" dirty="0" smtClean="0">
                <a:solidFill>
                  <a:schemeClr val="tx2">
                    <a:lumMod val="85000"/>
                    <a:lumOff val="15000"/>
                  </a:schemeClr>
                </a:solidFill>
                <a:latin typeface="Calibri" panose="020F0502020204030204" pitchFamily="34" charset="0"/>
                <a:cs typeface="Calibri" panose="020F0502020204030204" pitchFamily="34" charset="0"/>
              </a:rPr>
              <a:t>premium</a:t>
            </a:r>
          </a:p>
          <a:p>
            <a:pPr eaLnBrk="0" hangingPunct="0">
              <a:buFont typeface="Wingdings" panose="05000000000000000000" pitchFamily="2" charset="2"/>
              <a:buChar char="Ø"/>
            </a:pPr>
            <a:r>
              <a:rPr lang="en-US" sz="2700" dirty="0" smtClean="0">
                <a:solidFill>
                  <a:srgbClr val="262626"/>
                </a:solidFill>
                <a:latin typeface="Calibri" panose="020F0502020204030204" pitchFamily="34" charset="0"/>
                <a:cs typeface="Calibri" panose="020F0502020204030204" pitchFamily="34" charset="0"/>
              </a:rPr>
              <a:t>Policy </a:t>
            </a:r>
            <a:r>
              <a:rPr lang="en-US" sz="2700" dirty="0">
                <a:solidFill>
                  <a:srgbClr val="262626"/>
                </a:solidFill>
                <a:latin typeface="Calibri" panose="020F0502020204030204" pitchFamily="34" charset="0"/>
                <a:cs typeface="Calibri" panose="020F0502020204030204" pitchFamily="34" charset="0"/>
              </a:rPr>
              <a:t>for employee only</a:t>
            </a:r>
          </a:p>
          <a:p>
            <a:pPr eaLnBrk="0" hangingPunct="0">
              <a:buFont typeface="Wingdings" panose="05000000000000000000" pitchFamily="2" charset="2"/>
              <a:buChar char="Ø"/>
            </a:pPr>
            <a:r>
              <a:rPr lang="en-US" sz="2700" dirty="0">
                <a:solidFill>
                  <a:srgbClr val="262626"/>
                </a:solidFill>
                <a:latin typeface="Calibri" panose="020F0502020204030204" pitchFamily="34" charset="0"/>
                <a:cs typeface="Calibri" panose="020F0502020204030204" pitchFamily="34" charset="0"/>
              </a:rPr>
              <a:t>Beneficiary </a:t>
            </a:r>
            <a:r>
              <a:rPr lang="en-US" sz="2700" dirty="0" smtClean="0">
                <a:solidFill>
                  <a:srgbClr val="262626"/>
                </a:solidFill>
                <a:latin typeface="Calibri" panose="020F0502020204030204" pitchFamily="34" charset="0"/>
                <a:cs typeface="Calibri" panose="020F0502020204030204" pitchFamily="34" charset="0"/>
              </a:rPr>
              <a:t>designation – online or by mailing a form</a:t>
            </a:r>
          </a:p>
          <a:p>
            <a:pPr eaLnBrk="0" hangingPunct="0">
              <a:buFont typeface="Wingdings" panose="05000000000000000000" pitchFamily="2" charset="2"/>
              <a:buChar char="Ø"/>
            </a:pPr>
            <a:endParaRPr lang="en-US" sz="2700" dirty="0" smtClean="0">
              <a:solidFill>
                <a:srgbClr val="262626"/>
              </a:solidFill>
              <a:latin typeface="Calibri" panose="020F0502020204030204" pitchFamily="34" charset="0"/>
              <a:cs typeface="Calibri" panose="020F0502020204030204" pitchFamily="34" charset="0"/>
            </a:endParaRPr>
          </a:p>
          <a:p>
            <a:pPr eaLnBrk="0" hangingPunct="0">
              <a:buFont typeface="Wingdings" panose="05000000000000000000" pitchFamily="2" charset="2"/>
              <a:buChar char="Ø"/>
            </a:pPr>
            <a:endParaRPr lang="en-US" sz="2700" dirty="0" smtClean="0">
              <a:solidFill>
                <a:srgbClr val="262626"/>
              </a:solidFill>
              <a:latin typeface="Calibri" panose="020F0502020204030204" pitchFamily="34" charset="0"/>
              <a:cs typeface="Calibri" panose="020F0502020204030204" pitchFamily="34" charset="0"/>
            </a:endParaRPr>
          </a:p>
          <a:p>
            <a:pPr eaLnBrk="0" hangingPunct="0">
              <a:buFont typeface="Wingdings" panose="05000000000000000000" pitchFamily="2" charset="2"/>
              <a:buChar char="Ø"/>
            </a:pPr>
            <a:endParaRPr lang="en-US" sz="2700" dirty="0" smtClean="0">
              <a:solidFill>
                <a:srgbClr val="262626"/>
              </a:solidFill>
              <a:latin typeface="Calibri" panose="020F0502020204030204" pitchFamily="34" charset="0"/>
              <a:cs typeface="Calibri" panose="020F0502020204030204" pitchFamily="34" charset="0"/>
            </a:endParaRPr>
          </a:p>
          <a:p>
            <a:pPr eaLnBrk="0" hangingPunct="0">
              <a:buFont typeface="Wingdings" panose="05000000000000000000" pitchFamily="2" charset="2"/>
              <a:buChar char="Ø"/>
            </a:pPr>
            <a:endParaRPr lang="en-US" sz="2700" dirty="0" smtClean="0">
              <a:solidFill>
                <a:srgbClr val="262626"/>
              </a:solidFill>
              <a:latin typeface="Calibri" panose="020F0502020204030204" pitchFamily="34" charset="0"/>
              <a:cs typeface="Calibri" panose="020F0502020204030204" pitchFamily="34" charset="0"/>
            </a:endParaRPr>
          </a:p>
          <a:p>
            <a:pPr eaLnBrk="0" hangingPunct="0">
              <a:buFont typeface="Wingdings" panose="05000000000000000000" pitchFamily="2" charset="2"/>
              <a:buChar char="Ø"/>
            </a:pPr>
            <a:endParaRPr lang="en-US" sz="2700" dirty="0">
              <a:solidFill>
                <a:srgbClr val="262626"/>
              </a:solidFill>
              <a:latin typeface="Calibri" panose="020F0502020204030204" pitchFamily="34" charset="0"/>
              <a:cs typeface="Calibri" panose="020F0502020204030204" pitchFamily="34" charset="0"/>
            </a:endParaRPr>
          </a:p>
          <a:p>
            <a:pPr eaLnBrk="0" hangingPunct="0">
              <a:buFont typeface="Wingdings" panose="05000000000000000000" pitchFamily="2" charset="2"/>
              <a:buChar char="Ø"/>
            </a:pPr>
            <a:endParaRPr lang="en-US" sz="2700" dirty="0" smtClean="0">
              <a:solidFill>
                <a:srgbClr val="262626"/>
              </a:solidFill>
              <a:latin typeface="Calibri" panose="020F0502020204030204" pitchFamily="34" charset="0"/>
              <a:cs typeface="Calibri" panose="020F0502020204030204" pitchFamily="34" charset="0"/>
            </a:endParaRPr>
          </a:p>
          <a:p>
            <a:pPr eaLnBrk="0" hangingPunct="0">
              <a:buFont typeface="Wingdings" panose="05000000000000000000" pitchFamily="2" charset="2"/>
              <a:buChar char="Ø"/>
            </a:pPr>
            <a:endParaRPr lang="en-US" sz="2700" dirty="0">
              <a:solidFill>
                <a:srgbClr val="262626"/>
              </a:solidFill>
              <a:latin typeface="Calibri" panose="020F0502020204030204" pitchFamily="34" charset="0"/>
              <a:cs typeface="Calibri" panose="020F0502020204030204" pitchFamily="34" charset="0"/>
            </a:endParaRPr>
          </a:p>
          <a:p>
            <a:pPr eaLnBrk="0" hangingPunct="0">
              <a:buFont typeface="Wingdings" panose="05000000000000000000" pitchFamily="2" charset="2"/>
              <a:buChar char="Ø"/>
            </a:pPr>
            <a:endParaRPr lang="en-US" sz="2700" dirty="0">
              <a:latin typeface="Calibri" panose="020F0502020204030204" pitchFamily="34" charset="0"/>
              <a:cs typeface="Calibri" panose="020F0502020204030204" pitchFamily="34" charset="0"/>
            </a:endParaRPr>
          </a:p>
          <a:p>
            <a:pPr marL="344488" indent="0" fontAlgn="auto">
              <a:spcAft>
                <a:spcPts val="0"/>
              </a:spcAft>
              <a:buNone/>
              <a:defRPr/>
            </a:pPr>
            <a:endParaRPr lang="en-US" sz="2500" dirty="0" smtClean="0">
              <a:solidFill>
                <a:schemeClr val="tx2">
                  <a:lumMod val="85000"/>
                  <a:lumOff val="15000"/>
                </a:schemeClr>
              </a:solidFill>
              <a:latin typeface="Calibri" panose="020F0502020204030204" pitchFamily="34" charset="0"/>
              <a:cs typeface="Calibri" panose="020F0502020204030204" pitchFamily="34" charset="0"/>
            </a:endParaRPr>
          </a:p>
          <a:p>
            <a:pPr marL="344488" indent="0" fontAlgn="auto">
              <a:spcAft>
                <a:spcPts val="0"/>
              </a:spcAft>
              <a:buFont typeface="Wingdings" pitchFamily="2" charset="2"/>
              <a:buChar char="§"/>
              <a:defRPr/>
            </a:pPr>
            <a:endParaRPr lang="en-US" sz="2500" dirty="0">
              <a:solidFill>
                <a:schemeClr val="tx2">
                  <a:lumMod val="85000"/>
                  <a:lumOff val="15000"/>
                </a:schemeClr>
              </a:solidFill>
              <a:latin typeface="Calibri" panose="020F0502020204030204" pitchFamily="34" charset="0"/>
              <a:cs typeface="Calibri" panose="020F0502020204030204" pitchFamily="34" charset="0"/>
            </a:endParaRPr>
          </a:p>
          <a:p>
            <a:pPr marL="0" indent="0" fontAlgn="auto">
              <a:spcAft>
                <a:spcPts val="0"/>
              </a:spcAft>
              <a:buFont typeface="Wingdings" pitchFamily="2" charset="2"/>
              <a:buChar char="§"/>
              <a:defRPr/>
            </a:pPr>
            <a:endParaRPr lang="en-US" sz="2500" dirty="0">
              <a:solidFill>
                <a:schemeClr val="tx2">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21415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a:xfrm>
            <a:off x="304800" y="838200"/>
            <a:ext cx="8153400" cy="914400"/>
          </a:xfrm>
        </p:spPr>
        <p:txBody>
          <a:bodyPr>
            <a:normAutofit fontScale="90000"/>
          </a:bodyPr>
          <a:lstStyle/>
          <a:p>
            <a:pPr algn="ctr" fontAlgn="auto">
              <a:spcAft>
                <a:spcPts val="0"/>
              </a:spcAft>
              <a:defRPr/>
            </a:pPr>
            <a:r>
              <a:rPr lang="en-US" sz="4900" u="sng" dirty="0">
                <a:ln w="500">
                  <a:solidFill>
                    <a:schemeClr val="tx2"/>
                  </a:solidFill>
                </a:ln>
                <a:cs typeface="Calibri" panose="020F0502020204030204" pitchFamily="34" charset="0"/>
              </a:rPr>
              <a:t>State Life Insurance</a:t>
            </a:r>
            <a:r>
              <a:rPr lang="en-US" sz="3600" cap="none" dirty="0" smtClean="0">
                <a:cs typeface="Calibri" panose="020F0502020204030204" pitchFamily="34" charset="0"/>
              </a:rPr>
              <a:t/>
            </a:r>
            <a:br>
              <a:rPr lang="en-US" sz="3600" cap="none" dirty="0" smtClean="0">
                <a:cs typeface="Calibri" panose="020F0502020204030204" pitchFamily="34" charset="0"/>
              </a:rPr>
            </a:br>
            <a:r>
              <a:rPr lang="en-US" sz="2900" i="1" cap="none" dirty="0" smtClean="0">
                <a:cs typeface="Calibri" panose="020F0502020204030204" pitchFamily="34" charset="0"/>
              </a:rPr>
              <a:t>Underwritten By Minnesota Life</a:t>
            </a:r>
            <a:endParaRPr lang="en-US" sz="2900" i="1" cap="none" dirty="0">
              <a:cs typeface="Calibri" panose="020F0502020204030204" pitchFamily="34" charset="0"/>
            </a:endParaRPr>
          </a:p>
        </p:txBody>
      </p:sp>
      <p:sp>
        <p:nvSpPr>
          <p:cNvPr id="134148" name="Rectangle 4"/>
          <p:cNvSpPr>
            <a:spLocks noGrp="1" noChangeArrowheads="1"/>
          </p:cNvSpPr>
          <p:nvPr>
            <p:ph sz="half" idx="1"/>
          </p:nvPr>
        </p:nvSpPr>
        <p:spPr>
          <a:xfrm>
            <a:off x="876300" y="1800225"/>
            <a:ext cx="7162800" cy="4800600"/>
          </a:xfrm>
        </p:spPr>
        <p:txBody>
          <a:bodyPr>
            <a:normAutofit fontScale="92500" lnSpcReduction="10000"/>
          </a:bodyPr>
          <a:lstStyle/>
          <a:p>
            <a:pPr marL="0" indent="0" fontAlgn="auto">
              <a:spcAft>
                <a:spcPts val="0"/>
              </a:spcAft>
              <a:buFont typeface="Wingdings 2"/>
              <a:buNone/>
              <a:defRPr/>
            </a:pPr>
            <a:r>
              <a:rPr lang="en-US" sz="3200" b="1" u="sng" dirty="0" smtClean="0">
                <a:ln w="12700">
                  <a:noFill/>
                  <a:prstDash val="solid"/>
                </a:ln>
                <a:solidFill>
                  <a:sysClr val="windowText" lastClr="000000"/>
                </a:solidFill>
                <a:latin typeface="Calibri" panose="020F0502020204030204" pitchFamily="34" charset="0"/>
                <a:cs typeface="Calibri" panose="020F0502020204030204" pitchFamily="34" charset="0"/>
              </a:rPr>
              <a:t>New for 2016</a:t>
            </a:r>
          </a:p>
          <a:p>
            <a:pPr marL="0" indent="0" fontAlgn="auto">
              <a:spcAft>
                <a:spcPts val="0"/>
              </a:spcAft>
              <a:buFont typeface="Wingdings 2"/>
              <a:buNone/>
              <a:defRPr/>
            </a:pPr>
            <a:r>
              <a:rPr lang="en-US" sz="2400" b="1" dirty="0" smtClean="0">
                <a:ln w="12700">
                  <a:noFill/>
                  <a:prstDash val="solid"/>
                </a:ln>
                <a:solidFill>
                  <a:sysClr val="windowText" lastClr="000000"/>
                </a:solidFill>
                <a:latin typeface="Calibri" panose="020F0502020204030204" pitchFamily="34" charset="0"/>
                <a:cs typeface="Calibri" panose="020F0502020204030204" pitchFamily="34" charset="0"/>
              </a:rPr>
              <a:t>Dependent Spouse Insurance</a:t>
            </a:r>
          </a:p>
          <a:p>
            <a:pPr fontAlgn="auto">
              <a:spcAft>
                <a:spcPts val="0"/>
              </a:spcAft>
              <a:buFont typeface="Wingdings" panose="05000000000000000000" pitchFamily="2" charset="2"/>
              <a:buChar char="§"/>
              <a:defRPr/>
            </a:pPr>
            <a:r>
              <a:rPr lang="en-US" sz="2400" b="1" dirty="0" smtClean="0">
                <a:ln w="12700">
                  <a:noFill/>
                  <a:prstDash val="solid"/>
                </a:ln>
                <a:solidFill>
                  <a:schemeClr val="tx2">
                    <a:lumMod val="75000"/>
                  </a:schemeClr>
                </a:solidFill>
                <a:latin typeface="Calibri" panose="020F0502020204030204" pitchFamily="34" charset="0"/>
                <a:cs typeface="Calibri" panose="020F0502020204030204" pitchFamily="34" charset="0"/>
              </a:rPr>
              <a:t>	</a:t>
            </a:r>
            <a:r>
              <a:rPr lang="en-US" sz="2400" dirty="0" smtClean="0">
                <a:ln w="12700">
                  <a:noFill/>
                  <a:prstDash val="solid"/>
                </a:ln>
                <a:solidFill>
                  <a:schemeClr val="tx2">
                    <a:lumMod val="75000"/>
                  </a:schemeClr>
                </a:solidFill>
                <a:latin typeface="Calibri" panose="020F0502020204030204" pitchFamily="34" charset="0"/>
                <a:cs typeface="Calibri" panose="020F0502020204030204" pitchFamily="34" charset="0"/>
              </a:rPr>
              <a:t>Choose $15,000 coverage at $4.50 per month</a:t>
            </a:r>
          </a:p>
          <a:p>
            <a:pPr fontAlgn="auto">
              <a:spcAft>
                <a:spcPts val="0"/>
              </a:spcAft>
              <a:buFont typeface="Wingdings" panose="05000000000000000000" pitchFamily="2" charset="2"/>
              <a:buChar char="§"/>
              <a:defRPr/>
            </a:pPr>
            <a:r>
              <a:rPr lang="en-US" sz="2400" dirty="0" smtClean="0">
                <a:ln w="12700">
                  <a:noFill/>
                  <a:prstDash val="solid"/>
                </a:ln>
                <a:solidFill>
                  <a:schemeClr val="tx2">
                    <a:lumMod val="75000"/>
                  </a:schemeClr>
                </a:solidFill>
                <a:latin typeface="Calibri" panose="020F0502020204030204" pitchFamily="34" charset="0"/>
                <a:cs typeface="Calibri" panose="020F0502020204030204" pitchFamily="34" charset="0"/>
              </a:rPr>
              <a:t>  Choose $20,000 coverage at $6.00 per month</a:t>
            </a:r>
          </a:p>
          <a:p>
            <a:pPr lvl="1" fontAlgn="auto">
              <a:spcAft>
                <a:spcPts val="0"/>
              </a:spcAft>
              <a:buFont typeface="Wingdings" panose="05000000000000000000" pitchFamily="2" charset="2"/>
              <a:buChar char="§"/>
              <a:defRPr/>
            </a:pPr>
            <a:r>
              <a:rPr lang="en-US" sz="2000" b="1" i="1" dirty="0" smtClean="0">
                <a:ln w="12700">
                  <a:noFill/>
                  <a:prstDash val="solid"/>
                </a:ln>
                <a:solidFill>
                  <a:schemeClr val="tx2">
                    <a:lumMod val="75000"/>
                  </a:schemeClr>
                </a:solidFill>
                <a:latin typeface="Calibri" panose="020F0502020204030204" pitchFamily="34" charset="0"/>
                <a:cs typeface="Calibri" panose="020F0502020204030204" pitchFamily="34" charset="0"/>
              </a:rPr>
              <a:t>Guaranteed issue during 1</a:t>
            </a:r>
            <a:r>
              <a:rPr lang="en-US" sz="2000" b="1" i="1" baseline="30000" dirty="0" smtClean="0">
                <a:ln w="12700">
                  <a:noFill/>
                  <a:prstDash val="solid"/>
                </a:ln>
                <a:solidFill>
                  <a:schemeClr val="tx2">
                    <a:lumMod val="75000"/>
                  </a:schemeClr>
                </a:solidFill>
                <a:latin typeface="Calibri" panose="020F0502020204030204" pitchFamily="34" charset="0"/>
                <a:cs typeface="Calibri" panose="020F0502020204030204" pitchFamily="34" charset="0"/>
              </a:rPr>
              <a:t>st</a:t>
            </a:r>
            <a:r>
              <a:rPr lang="en-US" sz="2000" b="1" i="1" dirty="0" smtClean="0">
                <a:ln w="12700">
                  <a:noFill/>
                  <a:prstDash val="solid"/>
                </a:ln>
                <a:solidFill>
                  <a:schemeClr val="tx2">
                    <a:lumMod val="75000"/>
                  </a:schemeClr>
                </a:solidFill>
                <a:latin typeface="Calibri" panose="020F0502020204030204" pitchFamily="34" charset="0"/>
                <a:cs typeface="Calibri" panose="020F0502020204030204" pitchFamily="34" charset="0"/>
              </a:rPr>
              <a:t> 60 days of employment</a:t>
            </a:r>
          </a:p>
          <a:p>
            <a:pPr marL="0" indent="0" fontAlgn="auto">
              <a:spcAft>
                <a:spcPts val="0"/>
              </a:spcAft>
              <a:buNone/>
              <a:defRPr/>
            </a:pPr>
            <a:r>
              <a:rPr lang="en-US" sz="2400" b="1" dirty="0" smtClean="0">
                <a:ln w="12700">
                  <a:noFill/>
                  <a:prstDash val="solid"/>
                </a:ln>
                <a:solidFill>
                  <a:sysClr val="windowText" lastClr="000000"/>
                </a:solidFill>
                <a:latin typeface="Calibri" panose="020F0502020204030204" pitchFamily="34" charset="0"/>
                <a:cs typeface="Calibri" panose="020F0502020204030204" pitchFamily="34" charset="0"/>
              </a:rPr>
              <a:t>Dependent Child Insurance</a:t>
            </a:r>
          </a:p>
          <a:p>
            <a:pPr fontAlgn="auto">
              <a:spcAft>
                <a:spcPts val="0"/>
              </a:spcAft>
              <a:buFont typeface="Wingdings" panose="05000000000000000000" pitchFamily="2" charset="2"/>
              <a:buChar char="§"/>
              <a:defRPr/>
            </a:pPr>
            <a:r>
              <a:rPr lang="en-US" sz="2400" dirty="0" smtClean="0">
                <a:ln w="12700">
                  <a:noFill/>
                  <a:prstDash val="solid"/>
                </a:ln>
                <a:solidFill>
                  <a:schemeClr val="tx2">
                    <a:lumMod val="75000"/>
                  </a:schemeClr>
                </a:solidFill>
                <a:latin typeface="Calibri" panose="020F0502020204030204" pitchFamily="34" charset="0"/>
                <a:cs typeface="Calibri" panose="020F0502020204030204" pitchFamily="34" charset="0"/>
              </a:rPr>
              <a:t>$10,000 guaranteed issue for eligible children at $0.85 per month</a:t>
            </a:r>
            <a:endParaRPr lang="en-US" sz="2400" dirty="0">
              <a:ln w="12700">
                <a:noFill/>
                <a:prstDash val="solid"/>
              </a:ln>
              <a:solidFill>
                <a:schemeClr val="tx2">
                  <a:lumMod val="75000"/>
                </a:schemeClr>
              </a:solidFill>
              <a:latin typeface="Calibri" panose="020F0502020204030204" pitchFamily="34" charset="0"/>
              <a:cs typeface="Calibri" panose="020F0502020204030204" pitchFamily="34" charset="0"/>
            </a:endParaRPr>
          </a:p>
          <a:p>
            <a:pPr marL="0" indent="0" fontAlgn="auto">
              <a:spcAft>
                <a:spcPts val="0"/>
              </a:spcAft>
              <a:buNone/>
              <a:defRPr/>
            </a:pPr>
            <a:r>
              <a:rPr lang="en-US" sz="2400" b="1" dirty="0" smtClean="0">
                <a:ln w="12700">
                  <a:noFill/>
                  <a:prstDash val="solid"/>
                </a:ln>
                <a:solidFill>
                  <a:sysClr val="windowText" lastClr="000000"/>
                </a:solidFill>
                <a:latin typeface="Calibri" panose="020F0502020204030204" pitchFamily="34" charset="0"/>
                <a:cs typeface="Calibri" panose="020F0502020204030204" pitchFamily="34" charset="0"/>
              </a:rPr>
              <a:t>	</a:t>
            </a:r>
            <a:r>
              <a:rPr lang="en-US" sz="2200" b="1" dirty="0" smtClean="0">
                <a:ln w="12700">
                  <a:noFill/>
                  <a:prstDash val="solid"/>
                </a:ln>
                <a:solidFill>
                  <a:sysClr val="windowText" lastClr="000000"/>
                </a:solidFill>
                <a:latin typeface="Calibri" panose="020F0502020204030204" pitchFamily="34" charset="0"/>
                <a:cs typeface="Calibri" panose="020F0502020204030204" pitchFamily="34" charset="0"/>
              </a:rPr>
              <a:t>“</a:t>
            </a:r>
            <a:r>
              <a:rPr lang="en-US" sz="2200" i="1" dirty="0" smtClean="0">
                <a:ln w="12700">
                  <a:noFill/>
                  <a:prstDash val="solid"/>
                </a:ln>
                <a:solidFill>
                  <a:schemeClr val="tx2">
                    <a:lumMod val="75000"/>
                  </a:schemeClr>
                </a:solidFill>
                <a:latin typeface="Calibri" panose="020F0502020204030204" pitchFamily="34" charset="0"/>
                <a:cs typeface="Calibri" panose="020F0502020204030204" pitchFamily="34" charset="0"/>
              </a:rPr>
              <a:t>Eligible children” means your child, adopted child, stepchild, foster child, legal ward or child legally placed in your home for adoption.  Children can remain covered to end of calendar year they turn age 26.</a:t>
            </a:r>
          </a:p>
          <a:p>
            <a:pPr marL="0" indent="0" fontAlgn="auto">
              <a:spcAft>
                <a:spcPts val="0"/>
              </a:spcAft>
              <a:buFont typeface="Wingdings 2"/>
              <a:buNone/>
              <a:defRPr/>
            </a:pPr>
            <a:r>
              <a:rPr lang="en-US" sz="2400" b="1" dirty="0">
                <a:ln w="12700">
                  <a:noFill/>
                  <a:prstDash val="solid"/>
                </a:ln>
                <a:solidFill>
                  <a:sysClr val="windowText" lastClr="000000"/>
                </a:solidFill>
                <a:latin typeface="Calibri" panose="020F0502020204030204" pitchFamily="34" charset="0"/>
                <a:cs typeface="Calibri" panose="020F0502020204030204" pitchFamily="34" charset="0"/>
              </a:rPr>
              <a:t>	</a:t>
            </a:r>
            <a:endParaRPr lang="en-US" sz="2400" b="1" dirty="0">
              <a:ln w="12700">
                <a:noFill/>
                <a:prstDash val="solid"/>
              </a:ln>
              <a:solidFill>
                <a:sysClr val="windowText" lastClr="000000"/>
              </a:solidFill>
              <a:latin typeface="Calibri" panose="020F0502020204030204" pitchFamily="34" charset="0"/>
              <a:cs typeface="Calibri" panose="020F0502020204030204" pitchFamily="34" charset="0"/>
            </a:endParaRPr>
          </a:p>
          <a:p>
            <a:pPr eaLnBrk="0" hangingPunct="0">
              <a:buFont typeface="Wingdings" panose="05000000000000000000" pitchFamily="2" charset="2"/>
              <a:buChar char="Ø"/>
            </a:pPr>
            <a:endParaRPr lang="en-US" sz="2700" dirty="0" smtClean="0">
              <a:solidFill>
                <a:srgbClr val="262626"/>
              </a:solidFill>
              <a:latin typeface="Calibri" panose="020F0502020204030204" pitchFamily="34" charset="0"/>
              <a:cs typeface="Calibri" panose="020F0502020204030204" pitchFamily="34" charset="0"/>
            </a:endParaRPr>
          </a:p>
          <a:p>
            <a:pPr eaLnBrk="0" hangingPunct="0">
              <a:buFont typeface="Wingdings" panose="05000000000000000000" pitchFamily="2" charset="2"/>
              <a:buChar char="Ø"/>
            </a:pPr>
            <a:endParaRPr lang="en-US" sz="2700" dirty="0" smtClean="0">
              <a:solidFill>
                <a:srgbClr val="262626"/>
              </a:solidFill>
              <a:latin typeface="Calibri" panose="020F0502020204030204" pitchFamily="34" charset="0"/>
              <a:cs typeface="Calibri" panose="020F0502020204030204" pitchFamily="34" charset="0"/>
            </a:endParaRPr>
          </a:p>
          <a:p>
            <a:pPr eaLnBrk="0" hangingPunct="0">
              <a:buFont typeface="Wingdings" panose="05000000000000000000" pitchFamily="2" charset="2"/>
              <a:buChar char="Ø"/>
            </a:pPr>
            <a:endParaRPr lang="en-US" sz="2700" dirty="0" smtClean="0">
              <a:solidFill>
                <a:srgbClr val="262626"/>
              </a:solidFill>
              <a:latin typeface="Calibri" panose="020F0502020204030204" pitchFamily="34" charset="0"/>
              <a:cs typeface="Calibri" panose="020F0502020204030204" pitchFamily="34" charset="0"/>
            </a:endParaRPr>
          </a:p>
          <a:p>
            <a:pPr eaLnBrk="0" hangingPunct="0">
              <a:buFont typeface="Wingdings" panose="05000000000000000000" pitchFamily="2" charset="2"/>
              <a:buChar char="Ø"/>
            </a:pPr>
            <a:endParaRPr lang="en-US" sz="2700" dirty="0" smtClean="0">
              <a:solidFill>
                <a:srgbClr val="262626"/>
              </a:solidFill>
              <a:latin typeface="Calibri" panose="020F0502020204030204" pitchFamily="34" charset="0"/>
              <a:cs typeface="Calibri" panose="020F0502020204030204" pitchFamily="34" charset="0"/>
            </a:endParaRPr>
          </a:p>
          <a:p>
            <a:pPr eaLnBrk="0" hangingPunct="0">
              <a:buFont typeface="Wingdings" panose="05000000000000000000" pitchFamily="2" charset="2"/>
              <a:buChar char="Ø"/>
            </a:pPr>
            <a:endParaRPr lang="en-US" sz="2700" dirty="0">
              <a:solidFill>
                <a:srgbClr val="262626"/>
              </a:solidFill>
              <a:latin typeface="Calibri" panose="020F0502020204030204" pitchFamily="34" charset="0"/>
              <a:cs typeface="Calibri" panose="020F0502020204030204" pitchFamily="34" charset="0"/>
            </a:endParaRPr>
          </a:p>
          <a:p>
            <a:pPr eaLnBrk="0" hangingPunct="0">
              <a:buFont typeface="Wingdings" panose="05000000000000000000" pitchFamily="2" charset="2"/>
              <a:buChar char="Ø"/>
            </a:pPr>
            <a:endParaRPr lang="en-US" sz="2700" dirty="0" smtClean="0">
              <a:solidFill>
                <a:srgbClr val="262626"/>
              </a:solidFill>
              <a:latin typeface="Calibri" panose="020F0502020204030204" pitchFamily="34" charset="0"/>
              <a:cs typeface="Calibri" panose="020F0502020204030204" pitchFamily="34" charset="0"/>
            </a:endParaRPr>
          </a:p>
          <a:p>
            <a:pPr eaLnBrk="0" hangingPunct="0">
              <a:buFont typeface="Wingdings" panose="05000000000000000000" pitchFamily="2" charset="2"/>
              <a:buChar char="Ø"/>
            </a:pPr>
            <a:endParaRPr lang="en-US" sz="2700" dirty="0">
              <a:solidFill>
                <a:srgbClr val="262626"/>
              </a:solidFill>
              <a:latin typeface="Calibri" panose="020F0502020204030204" pitchFamily="34" charset="0"/>
              <a:cs typeface="Calibri" panose="020F0502020204030204" pitchFamily="34" charset="0"/>
            </a:endParaRPr>
          </a:p>
          <a:p>
            <a:pPr eaLnBrk="0" hangingPunct="0">
              <a:buFont typeface="Wingdings" panose="05000000000000000000" pitchFamily="2" charset="2"/>
              <a:buChar char="Ø"/>
            </a:pPr>
            <a:endParaRPr lang="en-US" sz="2700" dirty="0">
              <a:latin typeface="Calibri" panose="020F0502020204030204" pitchFamily="34" charset="0"/>
              <a:cs typeface="Calibri" panose="020F0502020204030204" pitchFamily="34" charset="0"/>
            </a:endParaRPr>
          </a:p>
          <a:p>
            <a:pPr marL="344488" indent="0" fontAlgn="auto">
              <a:spcAft>
                <a:spcPts val="0"/>
              </a:spcAft>
              <a:buNone/>
              <a:defRPr/>
            </a:pPr>
            <a:endParaRPr lang="en-US" sz="2500" dirty="0" smtClean="0">
              <a:solidFill>
                <a:schemeClr val="tx2">
                  <a:lumMod val="85000"/>
                  <a:lumOff val="15000"/>
                </a:schemeClr>
              </a:solidFill>
              <a:latin typeface="Calibri" panose="020F0502020204030204" pitchFamily="34" charset="0"/>
              <a:cs typeface="Calibri" panose="020F0502020204030204" pitchFamily="34" charset="0"/>
            </a:endParaRPr>
          </a:p>
          <a:p>
            <a:pPr marL="344488" indent="0" fontAlgn="auto">
              <a:spcAft>
                <a:spcPts val="0"/>
              </a:spcAft>
              <a:buFont typeface="Wingdings" pitchFamily="2" charset="2"/>
              <a:buChar char="§"/>
              <a:defRPr/>
            </a:pPr>
            <a:endParaRPr lang="en-US" sz="2500" dirty="0">
              <a:solidFill>
                <a:schemeClr val="tx2">
                  <a:lumMod val="85000"/>
                  <a:lumOff val="15000"/>
                </a:schemeClr>
              </a:solidFill>
              <a:latin typeface="Calibri" panose="020F0502020204030204" pitchFamily="34" charset="0"/>
              <a:cs typeface="Calibri" panose="020F0502020204030204" pitchFamily="34" charset="0"/>
            </a:endParaRPr>
          </a:p>
          <a:p>
            <a:pPr marL="0" indent="0" fontAlgn="auto">
              <a:spcAft>
                <a:spcPts val="0"/>
              </a:spcAft>
              <a:buFont typeface="Wingdings" pitchFamily="2" charset="2"/>
              <a:buChar char="§"/>
              <a:defRPr/>
            </a:pPr>
            <a:endParaRPr lang="en-US" sz="2500" dirty="0">
              <a:solidFill>
                <a:schemeClr val="tx2">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1944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304800" y="676656"/>
            <a:ext cx="8153400" cy="762000"/>
          </a:xfrm>
        </p:spPr>
        <p:txBody>
          <a:bodyPr/>
          <a:lstStyle/>
          <a:p>
            <a:pPr fontAlgn="auto">
              <a:spcAft>
                <a:spcPts val="0"/>
              </a:spcAft>
              <a:defRPr/>
            </a:pPr>
            <a:r>
              <a:rPr lang="en-US" u="sng" dirty="0">
                <a:ln w="500">
                  <a:solidFill>
                    <a:schemeClr val="tx2"/>
                  </a:solidFill>
                </a:ln>
                <a:latin typeface="Century Gothic" panose="020B0502020202020204" pitchFamily="34" charset="0"/>
                <a:cs typeface="Calibri" panose="020F0502020204030204" pitchFamily="34" charset="0"/>
              </a:rPr>
              <a:t>Dental</a:t>
            </a:r>
          </a:p>
        </p:txBody>
      </p:sp>
      <p:graphicFrame>
        <p:nvGraphicFramePr>
          <p:cNvPr id="136268" name="Group 76"/>
          <p:cNvGraphicFramePr>
            <a:graphicFrameLocks noGrp="1"/>
          </p:cNvGraphicFramePr>
          <p:nvPr>
            <p:ph type="tbl" idx="1"/>
            <p:extLst>
              <p:ext uri="{D42A27DB-BD31-4B8C-83A1-F6EECF244321}">
                <p14:modId xmlns:p14="http://schemas.microsoft.com/office/powerpoint/2010/main" val="1454567254"/>
              </p:ext>
            </p:extLst>
          </p:nvPr>
        </p:nvGraphicFramePr>
        <p:xfrm>
          <a:off x="533400" y="1600200"/>
          <a:ext cx="7696199" cy="4665373"/>
        </p:xfrm>
        <a:graphic>
          <a:graphicData uri="http://schemas.openxmlformats.org/drawingml/2006/table">
            <a:tbl>
              <a:tblPr>
                <a:tableStyleId>{5940675A-B579-460E-94D1-54222C63F5DA}</a:tableStyleId>
              </a:tblPr>
              <a:tblGrid>
                <a:gridCol w="1326930"/>
                <a:gridCol w="1604954"/>
                <a:gridCol w="1640117"/>
                <a:gridCol w="1600200"/>
                <a:gridCol w="1523998"/>
              </a:tblGrid>
              <a:tr h="68767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spc="0" normalizeH="0" baseline="0" dirty="0" smtClean="0">
                        <a:ln w="12700">
                          <a:noFill/>
                          <a:prstDash val="solid"/>
                        </a:ln>
                        <a:solidFill>
                          <a:schemeClr val="tx2"/>
                        </a:solidFill>
                        <a:effectLst/>
                        <a:latin typeface="Calibri" panose="020F0502020204030204" pitchFamily="34" charset="0"/>
                        <a:cs typeface="Calibri" panose="020F0502020204030204" pitchFamily="34" charset="0"/>
                      </a:endParaRPr>
                    </a:p>
                  </a:txBody>
                  <a:tcP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u="none" strike="noStrike" cap="none" spc="0" normalizeH="0" baseline="0" dirty="0" smtClean="0">
                          <a:ln w="12700">
                            <a:noFill/>
                            <a:prstDash val="solid"/>
                          </a:ln>
                          <a:effectLst/>
                        </a:rPr>
                        <a:t>DHMO</a:t>
                      </a:r>
                      <a:endParaRPr kumimoji="0" lang="en-US" sz="2200" b="1" i="0" u="none" strike="noStrike" cap="none" spc="0" normalizeH="0" baseline="0" dirty="0" smtClean="0">
                        <a:ln w="12700">
                          <a:noFill/>
                          <a:prstDash val="solid"/>
                        </a:ln>
                        <a:solidFill>
                          <a:schemeClr val="tx2"/>
                        </a:solidFill>
                        <a:effectLst/>
                        <a:latin typeface="Calibri" panose="020F0502020204030204" pitchFamily="34" charset="0"/>
                        <a:cs typeface="Calibri" panose="020F0502020204030204" pitchFamily="34" charset="0"/>
                      </a:endParaRPr>
                    </a:p>
                  </a:txBody>
                  <a:tcP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u="none" strike="noStrike" cap="none" spc="0" normalizeH="0" baseline="0" dirty="0" smtClean="0">
                          <a:ln w="12700">
                            <a:noFill/>
                            <a:prstDash val="solid"/>
                          </a:ln>
                          <a:effectLst/>
                        </a:rPr>
                        <a:t>DPPO</a:t>
                      </a:r>
                      <a:endParaRPr kumimoji="0" lang="en-US" sz="2200" b="1" i="0" u="none" strike="noStrike" cap="none" spc="0" normalizeH="0" baseline="0" dirty="0" smtClean="0">
                        <a:ln w="12700">
                          <a:noFill/>
                          <a:prstDash val="solid"/>
                        </a:ln>
                        <a:solidFill>
                          <a:schemeClr val="tx2"/>
                        </a:solidFill>
                        <a:effectLst/>
                        <a:latin typeface="Calibri" panose="020F0502020204030204" pitchFamily="34" charset="0"/>
                        <a:cs typeface="Calibri" panose="020F0502020204030204" pitchFamily="34" charset="0"/>
                      </a:endParaRPr>
                    </a:p>
                  </a:txBody>
                  <a:tcP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u="none" strike="noStrike" cap="none" spc="0" normalizeH="0" baseline="0" dirty="0" smtClean="0">
                          <a:ln w="12700">
                            <a:noFill/>
                            <a:prstDash val="solid"/>
                          </a:ln>
                          <a:effectLst/>
                        </a:rPr>
                        <a:t>Indemnity</a:t>
                      </a:r>
                      <a:endParaRPr kumimoji="0" lang="en-US" sz="2200" b="1" i="0" u="none" strike="noStrike" cap="none" spc="0" normalizeH="0" baseline="0" dirty="0" smtClean="0">
                        <a:ln w="12700">
                          <a:noFill/>
                          <a:prstDash val="solid"/>
                        </a:ln>
                        <a:solidFill>
                          <a:schemeClr val="tx2"/>
                        </a:solidFill>
                        <a:effectLst/>
                        <a:latin typeface="Calibri" panose="020F0502020204030204" pitchFamily="34" charset="0"/>
                        <a:cs typeface="Calibri" panose="020F0502020204030204" pitchFamily="34" charset="0"/>
                      </a:endParaRPr>
                    </a:p>
                  </a:txBody>
                  <a:tcPr horzOverflow="overflow">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200" b="1" u="none" strike="noStrike" cap="none" spc="0" normalizeH="0" baseline="0" dirty="0" smtClean="0">
                          <a:ln w="12700">
                            <a:noFill/>
                            <a:prstDash val="solid"/>
                          </a:ln>
                          <a:effectLst/>
                        </a:rPr>
                        <a:t>Indemnity + PPO</a:t>
                      </a:r>
                      <a:endParaRPr kumimoji="0" lang="en-US" sz="2200" b="1" i="0" u="none" strike="noStrike" cap="none" spc="0" normalizeH="0" baseline="0" dirty="0" smtClean="0">
                        <a:ln w="12700">
                          <a:noFill/>
                          <a:prstDash val="solid"/>
                        </a:ln>
                        <a:solidFill>
                          <a:schemeClr val="tx2"/>
                        </a:solidFill>
                        <a:effectLst/>
                        <a:latin typeface="Calibri" panose="020F0502020204030204" pitchFamily="34" charset="0"/>
                        <a:cs typeface="Calibri" panose="020F0502020204030204" pitchFamily="34" charset="0"/>
                      </a:endParaRPr>
                    </a:p>
                  </a:txBody>
                  <a:tcPr horzOverflow="overflow">
                    <a:solidFill>
                      <a:schemeClr val="accent1">
                        <a:lumMod val="20000"/>
                        <a:lumOff val="80000"/>
                      </a:schemeClr>
                    </a:solidFill>
                  </a:tcPr>
                </a:tc>
              </a:tr>
              <a:tr h="15198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Available Providers</a:t>
                      </a:r>
                      <a:endParaRPr kumimoji="0" lang="en-US" sz="1800" b="1"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u="none" strike="noStrike" cap="none" normalizeH="0" baseline="0" dirty="0" smtClean="0">
                          <a:ln>
                            <a:noFill/>
                          </a:ln>
                          <a:effectLst/>
                        </a:rPr>
                        <a:t>Humana</a:t>
                      </a:r>
                      <a:endParaRPr kumimoji="0" lang="en-US" sz="1400" u="none" strike="noStrike" cap="none" normalizeH="0" baseline="0" dirty="0" smtClean="0">
                        <a:ln>
                          <a:noFill/>
                        </a:ln>
                        <a:effectLst/>
                      </a:endParaRP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u="none" strike="noStrike" cap="none" normalizeH="0" baseline="0" dirty="0" smtClean="0">
                          <a:ln>
                            <a:noFill/>
                          </a:ln>
                          <a:effectLst/>
                        </a:rPr>
                        <a:t>United Healthcare</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u="none" strike="noStrike" cap="none" normalizeH="0" baseline="0" dirty="0" smtClean="0">
                          <a:ln>
                            <a:noFill/>
                          </a:ln>
                          <a:effectLst/>
                        </a:rPr>
                        <a:t>CIGNA</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u="none" strike="noStrike" cap="none" normalizeH="0" baseline="0" dirty="0" smtClean="0">
                          <a:ln>
                            <a:noFill/>
                          </a:ln>
                          <a:effectLst/>
                        </a:rPr>
                        <a:t>Assurant</a:t>
                      </a:r>
                      <a:endParaRPr kumimoji="0" lang="en-US" sz="16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u="none" strike="noStrike" cap="none" normalizeH="0" baseline="0" dirty="0" smtClean="0">
                          <a:ln>
                            <a:noFill/>
                          </a:ln>
                          <a:effectLst/>
                        </a:rPr>
                        <a:t>Humana</a:t>
                      </a:r>
                      <a:endParaRPr kumimoji="0" lang="en-US" sz="1400" b="0" i="0" u="none" strike="noStrike" kern="1200" cap="none" normalizeH="0" baseline="0" dirty="0" smtClean="0">
                        <a:ln>
                          <a:noFill/>
                        </a:ln>
                        <a:solidFill>
                          <a:schemeClr val="tx2">
                            <a:lumMod val="85000"/>
                            <a:lumOff val="15000"/>
                          </a:schemeClr>
                        </a:solidFill>
                        <a:effectLst/>
                        <a:latin typeface="Calibri" panose="020F0502020204030204" pitchFamily="34" charset="0"/>
                        <a:ea typeface="+mn-ea"/>
                        <a:cs typeface="Calibri" panose="020F0502020204030204" pitchFamily="34" charset="0"/>
                      </a:endParaRPr>
                    </a:p>
                  </a:txBody>
                  <a:tcPr horzOverflow="overflow"/>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u="none" strike="noStrike" cap="none" normalizeH="0" baseline="0" dirty="0" smtClean="0">
                          <a:ln>
                            <a:noFill/>
                          </a:ln>
                          <a:effectLst/>
                        </a:rPr>
                        <a:t>Humana</a:t>
                      </a:r>
                      <a:endParaRPr kumimoji="0" lang="en-US" sz="1400" b="0" i="0" u="none" strike="noStrike" kern="1200" cap="none" normalizeH="0" baseline="0" dirty="0" smtClean="0">
                        <a:ln>
                          <a:noFill/>
                        </a:ln>
                        <a:solidFill>
                          <a:schemeClr val="tx2">
                            <a:lumMod val="85000"/>
                            <a:lumOff val="15000"/>
                          </a:schemeClr>
                        </a:solidFill>
                        <a:effectLst/>
                        <a:latin typeface="Calibri" panose="020F0502020204030204" pitchFamily="34" charset="0"/>
                        <a:ea typeface="+mn-ea"/>
                        <a:cs typeface="Calibri" panose="020F0502020204030204" pitchFamily="34" charset="0"/>
                      </a:endParaRPr>
                    </a:p>
                  </a:txBody>
                  <a:tcPr horzOverflow="overflow"/>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600" u="none" strike="noStrike" cap="none" normalizeH="0" baseline="0" dirty="0" smtClean="0">
                          <a:ln>
                            <a:noFill/>
                          </a:ln>
                          <a:effectLst/>
                        </a:rPr>
                        <a:t>Ameritas</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600" u="none" strike="noStrike" cap="none" normalizeH="0" baseline="0" dirty="0" smtClean="0">
                          <a:ln>
                            <a:noFill/>
                          </a:ln>
                          <a:effectLst/>
                        </a:rPr>
                        <a:t>Assurant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r>
              <a:tr h="236449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u="none" strike="noStrike" cap="none" normalizeH="0" baseline="0" dirty="0" smtClean="0">
                          <a:ln>
                            <a:noFill/>
                          </a:ln>
                          <a:effectLst/>
                        </a:rPr>
                        <a:t>Plan </a:t>
                      </a:r>
                      <a:r>
                        <a:rPr kumimoji="0" lang="en-US" sz="1700" u="none" strike="noStrike" cap="none" normalizeH="0" baseline="0" dirty="0" smtClean="0">
                          <a:ln>
                            <a:noFill/>
                          </a:ln>
                          <a:effectLst/>
                        </a:rPr>
                        <a:t>Comparison</a:t>
                      </a:r>
                      <a:endParaRPr kumimoji="0" lang="en-US" sz="1700" b="1"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u="none" strike="noStrike" cap="none" normalizeH="0" baseline="0" dirty="0" smtClean="0">
                          <a:ln>
                            <a:noFill/>
                          </a:ln>
                          <a:effectLst/>
                        </a:rPr>
                        <a:t>Network only</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u="none" strike="noStrike" cap="none" normalizeH="0" baseline="0" dirty="0" smtClean="0">
                          <a:ln>
                            <a:noFill/>
                          </a:ln>
                          <a:effectLst/>
                        </a:rPr>
                        <a:t>Less out-of-pocket expense</a:t>
                      </a:r>
                      <a:endParaRPr kumimoji="0" lang="en-US" sz="16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u="none" strike="noStrike" cap="none" normalizeH="0" baseline="0" dirty="0" smtClean="0">
                          <a:ln>
                            <a:noFill/>
                          </a:ln>
                          <a:effectLst/>
                        </a:rPr>
                        <a:t>Choose network/ non-network</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u="none" strike="noStrike" cap="none" normalizeH="0" baseline="0" dirty="0" smtClean="0">
                          <a:ln>
                            <a:noFill/>
                          </a:ln>
                          <a:effectLst/>
                        </a:rPr>
                        <a:t>Pay percent of contracted  fees</a:t>
                      </a:r>
                      <a:endParaRPr kumimoji="0" lang="en-US" sz="16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u="none" strike="noStrike" cap="none" normalizeH="0" baseline="0" dirty="0" smtClean="0">
                          <a:ln>
                            <a:noFill/>
                          </a:ln>
                          <a:effectLst/>
                        </a:rPr>
                        <a:t>No Network</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u="none" strike="noStrike" cap="none" normalizeH="0" baseline="0" dirty="0" smtClean="0">
                          <a:ln>
                            <a:noFill/>
                          </a:ln>
                          <a:effectLst/>
                        </a:rPr>
                        <a:t>Pay for services up front and file claims for reimbursement</a:t>
                      </a:r>
                      <a:endParaRPr kumimoji="0" lang="en-US" sz="16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600" u="none" strike="noStrike" cap="none" normalizeH="0" baseline="0" dirty="0" smtClean="0">
                          <a:ln>
                            <a:noFill/>
                          </a:ln>
                          <a:effectLst/>
                        </a:rPr>
                        <a:t>Choose network/ non-network</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600" u="none" strike="noStrike" cap="none" normalizeH="0" baseline="0" dirty="0" smtClean="0">
                          <a:ln>
                            <a:noFill/>
                          </a:ln>
                          <a:effectLst/>
                        </a:rPr>
                        <a:t>Less out-of-pocket if PPO dentist used</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endParaRPr>
                    </a:p>
                  </a:txBody>
                  <a:tcPr horzOverflow="overflow"/>
                </a:tc>
              </a:tr>
            </a:tbl>
          </a:graphicData>
        </a:graphic>
      </p:graphicFrame>
      <p:sp>
        <p:nvSpPr>
          <p:cNvPr id="6" name="TextBox 9"/>
          <p:cNvSpPr txBox="1">
            <a:spLocks noChangeArrowheads="1"/>
          </p:cNvSpPr>
          <p:nvPr/>
        </p:nvSpPr>
        <p:spPr bwMode="auto">
          <a:xfrm>
            <a:off x="5603420" y="6340434"/>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Rage Italic" pitchFamily="66" charset="0"/>
              </a:defRPr>
            </a:lvl1pPr>
            <a:lvl2pPr marL="742950" indent="-285750">
              <a:defRPr sz="2400">
                <a:solidFill>
                  <a:schemeClr val="tx1"/>
                </a:solidFill>
                <a:latin typeface="Rage Italic" pitchFamily="66" charset="0"/>
              </a:defRPr>
            </a:lvl2pPr>
            <a:lvl3pPr marL="1143000" indent="-228600">
              <a:defRPr sz="2400">
                <a:solidFill>
                  <a:schemeClr val="tx1"/>
                </a:solidFill>
                <a:latin typeface="Rage Italic" pitchFamily="66" charset="0"/>
              </a:defRPr>
            </a:lvl3pPr>
            <a:lvl4pPr marL="1600200" indent="-228600">
              <a:defRPr sz="2400">
                <a:solidFill>
                  <a:schemeClr val="tx1"/>
                </a:solidFill>
                <a:latin typeface="Rage Italic" pitchFamily="66" charset="0"/>
              </a:defRPr>
            </a:lvl4pPr>
            <a:lvl5pPr marL="2057400" indent="-228600">
              <a:defRPr sz="2400">
                <a:solidFill>
                  <a:schemeClr val="tx1"/>
                </a:solidFill>
                <a:latin typeface="Rage Italic" pitchFamily="66" charset="0"/>
              </a:defRPr>
            </a:lvl5pPr>
            <a:lvl6pPr marL="2514600" indent="-228600" eaLnBrk="0" fontAlgn="base" hangingPunct="0">
              <a:spcBef>
                <a:spcPct val="0"/>
              </a:spcBef>
              <a:spcAft>
                <a:spcPct val="0"/>
              </a:spcAft>
              <a:defRPr sz="2400">
                <a:solidFill>
                  <a:schemeClr val="tx1"/>
                </a:solidFill>
                <a:latin typeface="Rage Italic" pitchFamily="66" charset="0"/>
              </a:defRPr>
            </a:lvl6pPr>
            <a:lvl7pPr marL="2971800" indent="-228600" eaLnBrk="0" fontAlgn="base" hangingPunct="0">
              <a:spcBef>
                <a:spcPct val="0"/>
              </a:spcBef>
              <a:spcAft>
                <a:spcPct val="0"/>
              </a:spcAft>
              <a:defRPr sz="2400">
                <a:solidFill>
                  <a:schemeClr val="tx1"/>
                </a:solidFill>
                <a:latin typeface="Rage Italic" pitchFamily="66" charset="0"/>
              </a:defRPr>
            </a:lvl7pPr>
            <a:lvl8pPr marL="3429000" indent="-228600" eaLnBrk="0" fontAlgn="base" hangingPunct="0">
              <a:spcBef>
                <a:spcPct val="0"/>
              </a:spcBef>
              <a:spcAft>
                <a:spcPct val="0"/>
              </a:spcAft>
              <a:defRPr sz="2400">
                <a:solidFill>
                  <a:schemeClr val="tx1"/>
                </a:solidFill>
                <a:latin typeface="Rage Italic" pitchFamily="66" charset="0"/>
              </a:defRPr>
            </a:lvl8pPr>
            <a:lvl9pPr marL="3886200" indent="-228600" eaLnBrk="0" fontAlgn="base" hangingPunct="0">
              <a:spcBef>
                <a:spcPct val="0"/>
              </a:spcBef>
              <a:spcAft>
                <a:spcPct val="0"/>
              </a:spcAft>
              <a:defRPr sz="2400">
                <a:solidFill>
                  <a:schemeClr val="tx1"/>
                </a:solidFill>
                <a:latin typeface="Rage Italic" pitchFamily="66" charset="0"/>
              </a:defRPr>
            </a:lvl9pPr>
          </a:lstStyle>
          <a:p>
            <a:pPr algn="r"/>
            <a:r>
              <a:rPr lang="en-US" altLang="en-US" dirty="0">
                <a:solidFill>
                  <a:schemeClr val="tx2"/>
                </a:solidFill>
              </a:rPr>
              <a:t>Continued…</a:t>
            </a:r>
          </a:p>
        </p:txBody>
      </p:sp>
    </p:spTree>
    <p:extLst>
      <p:ext uri="{BB962C8B-B14F-4D97-AF65-F5344CB8AC3E}">
        <p14:creationId xmlns:p14="http://schemas.microsoft.com/office/powerpoint/2010/main" val="3592843465"/>
      </p:ext>
    </p:extLst>
  </p:cSld>
  <p:clrMapOvr>
    <a:masterClrMapping/>
  </p:clrMapOvr>
  <p:transition>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838200"/>
            <a:ext cx="8077200" cy="5908964"/>
          </a:xfrm>
        </p:spPr>
        <p:txBody>
          <a:bodyPr>
            <a:normAutofit lnSpcReduction="10000"/>
          </a:bodyPr>
          <a:lstStyle/>
          <a:p>
            <a:pPr marL="0" indent="0" fontAlgn="auto">
              <a:spcAft>
                <a:spcPts val="0"/>
              </a:spcAft>
              <a:buNone/>
              <a:defRPr/>
            </a:pPr>
            <a:r>
              <a:rPr lang="en-US" sz="2700" b="1" dirty="0">
                <a:solidFill>
                  <a:schemeClr val="tx2">
                    <a:lumMod val="85000"/>
                    <a:lumOff val="15000"/>
                  </a:schemeClr>
                </a:solidFill>
                <a:latin typeface="Calibri" panose="020F0502020204030204" pitchFamily="34" charset="0"/>
                <a:cs typeface="Calibri" panose="020F0502020204030204" pitchFamily="34" charset="0"/>
              </a:rPr>
              <a:t>Considerations for choosing a dental plan: </a:t>
            </a:r>
          </a:p>
          <a:p>
            <a:pPr marL="521208" lvl="1" fontAlgn="auto">
              <a:spcAft>
                <a:spcPts val="0"/>
              </a:spcAft>
              <a:buClrTx/>
              <a:buFont typeface="Wingdings 2"/>
              <a:buChar char=""/>
              <a:defRPr/>
            </a:pPr>
            <a:r>
              <a:rPr lang="en-US" sz="2700" dirty="0">
                <a:solidFill>
                  <a:sysClr val="windowText" lastClr="000000"/>
                </a:solidFill>
                <a:latin typeface="Calibri" panose="020F0502020204030204" pitchFamily="34" charset="0"/>
                <a:cs typeface="Calibri" panose="020F0502020204030204" pitchFamily="34" charset="0"/>
              </a:rPr>
              <a:t>Compare the four types of options</a:t>
            </a:r>
          </a:p>
          <a:p>
            <a:pPr marL="521208" lvl="1" fontAlgn="auto">
              <a:spcAft>
                <a:spcPts val="0"/>
              </a:spcAft>
              <a:buClrTx/>
              <a:buFont typeface="Wingdings 2"/>
              <a:buChar char=""/>
              <a:defRPr/>
            </a:pPr>
            <a:r>
              <a:rPr lang="en-US" sz="2700" dirty="0">
                <a:solidFill>
                  <a:sysClr val="windowText" lastClr="000000"/>
                </a:solidFill>
                <a:latin typeface="Calibri" panose="020F0502020204030204" pitchFamily="34" charset="0"/>
                <a:cs typeface="Calibri" panose="020F0502020204030204" pitchFamily="34" charset="0"/>
              </a:rPr>
              <a:t>Check to see which dentists/specialists are available in each </a:t>
            </a:r>
            <a:r>
              <a:rPr lang="en-US" sz="2700" dirty="0" smtClean="0">
                <a:solidFill>
                  <a:sysClr val="windowText" lastClr="000000"/>
                </a:solidFill>
                <a:latin typeface="Calibri" panose="020F0502020204030204" pitchFamily="34" charset="0"/>
                <a:cs typeface="Calibri" panose="020F0502020204030204" pitchFamily="34" charset="0"/>
              </a:rPr>
              <a:t>plan </a:t>
            </a:r>
            <a:endParaRPr lang="en-US" sz="2700" dirty="0">
              <a:solidFill>
                <a:sysClr val="windowText" lastClr="000000"/>
              </a:solidFill>
              <a:latin typeface="Calibri" panose="020F0502020204030204" pitchFamily="34" charset="0"/>
              <a:cs typeface="Calibri" panose="020F0502020204030204" pitchFamily="34" charset="0"/>
            </a:endParaRPr>
          </a:p>
          <a:p>
            <a:pPr marL="521208" lvl="1" fontAlgn="auto">
              <a:spcAft>
                <a:spcPts val="0"/>
              </a:spcAft>
              <a:buClrTx/>
              <a:buFont typeface="Wingdings 2"/>
              <a:buChar char=""/>
              <a:defRPr/>
            </a:pPr>
            <a:r>
              <a:rPr lang="en-US" sz="2700" dirty="0">
                <a:solidFill>
                  <a:sysClr val="windowText" lastClr="000000"/>
                </a:solidFill>
                <a:latin typeface="Calibri" panose="020F0502020204030204" pitchFamily="34" charset="0"/>
                <a:cs typeface="Calibri" panose="020F0502020204030204" pitchFamily="34" charset="0"/>
              </a:rPr>
              <a:t>Think about your dental care needs</a:t>
            </a:r>
          </a:p>
          <a:p>
            <a:pPr marL="0" indent="0" fontAlgn="auto">
              <a:spcAft>
                <a:spcPts val="0"/>
              </a:spcAft>
              <a:buNone/>
              <a:defRPr/>
            </a:pPr>
            <a:endParaRPr lang="en-US" sz="2500" dirty="0" smtClean="0">
              <a:solidFill>
                <a:schemeClr val="tx2"/>
              </a:solidFill>
              <a:latin typeface="Calibri" panose="020F0502020204030204" pitchFamily="34" charset="0"/>
              <a:cs typeface="Calibri" panose="020F0502020204030204" pitchFamily="34" charset="0"/>
            </a:endParaRPr>
          </a:p>
          <a:p>
            <a:pPr marL="274320" indent="-274320" fontAlgn="auto">
              <a:spcAft>
                <a:spcPts val="0"/>
              </a:spcAft>
              <a:buFont typeface="Wingdings" pitchFamily="2" charset="2"/>
              <a:buChar char="§"/>
              <a:defRPr/>
            </a:pPr>
            <a:r>
              <a:rPr lang="en-US" sz="2700" dirty="0">
                <a:solidFill>
                  <a:schemeClr val="tx2"/>
                </a:solidFill>
                <a:latin typeface="Calibri" panose="020F0502020204030204" pitchFamily="34" charset="0"/>
                <a:cs typeface="Calibri" panose="020F0502020204030204" pitchFamily="34" charset="0"/>
              </a:rPr>
              <a:t>Premiums differ by dental </a:t>
            </a:r>
            <a:r>
              <a:rPr lang="en-US" sz="2700" dirty="0" smtClean="0">
                <a:solidFill>
                  <a:schemeClr val="tx2"/>
                </a:solidFill>
                <a:latin typeface="Calibri" panose="020F0502020204030204" pitchFamily="34" charset="0"/>
                <a:cs typeface="Calibri" panose="020F0502020204030204" pitchFamily="34" charset="0"/>
              </a:rPr>
              <a:t>plan</a:t>
            </a:r>
          </a:p>
          <a:p>
            <a:pPr marL="0" indent="0" fontAlgn="auto">
              <a:spcAft>
                <a:spcPts val="0"/>
              </a:spcAft>
              <a:buNone/>
              <a:defRPr/>
            </a:pPr>
            <a:endParaRPr lang="en-US" sz="2500" dirty="0">
              <a:solidFill>
                <a:schemeClr val="tx2"/>
              </a:solidFill>
              <a:latin typeface="Calibri" panose="020F0502020204030204" pitchFamily="34" charset="0"/>
              <a:cs typeface="Calibri" panose="020F0502020204030204" pitchFamily="34" charset="0"/>
            </a:endParaRPr>
          </a:p>
          <a:p>
            <a:pPr marL="274320" indent="-274320" fontAlgn="auto">
              <a:spcAft>
                <a:spcPts val="0"/>
              </a:spcAft>
              <a:buFont typeface="Wingdings" pitchFamily="2" charset="2"/>
              <a:buChar char="§"/>
              <a:defRPr/>
            </a:pPr>
            <a:r>
              <a:rPr lang="en-US" sz="2700" dirty="0" smtClean="0">
                <a:solidFill>
                  <a:schemeClr val="tx2"/>
                </a:solidFill>
                <a:latin typeface="Calibri" panose="020F0502020204030204" pitchFamily="34" charset="0"/>
                <a:cs typeface="Calibri" panose="020F0502020204030204" pitchFamily="34" charset="0"/>
              </a:rPr>
              <a:t>Coverage level determines premium:</a:t>
            </a:r>
          </a:p>
          <a:p>
            <a:pPr marL="762000" lvl="1" indent="-514350" fontAlgn="auto">
              <a:spcAft>
                <a:spcPts val="0"/>
              </a:spcAft>
              <a:buFont typeface="+mj-lt"/>
              <a:buAutoNum type="arabicPeriod"/>
              <a:defRPr/>
            </a:pPr>
            <a:r>
              <a:rPr lang="en-US" sz="2400" dirty="0">
                <a:solidFill>
                  <a:schemeClr val="tx2"/>
                </a:solidFill>
                <a:latin typeface="Calibri" panose="020F0502020204030204" pitchFamily="34" charset="0"/>
                <a:cs typeface="Calibri" panose="020F0502020204030204" pitchFamily="34" charset="0"/>
              </a:rPr>
              <a:t>Employee</a:t>
            </a:r>
          </a:p>
          <a:p>
            <a:pPr marL="762000" lvl="1" indent="-514350" fontAlgn="auto">
              <a:spcAft>
                <a:spcPts val="0"/>
              </a:spcAft>
              <a:buFont typeface="+mj-lt"/>
              <a:buAutoNum type="arabicPeriod"/>
              <a:defRPr/>
            </a:pPr>
            <a:r>
              <a:rPr lang="en-US" sz="2400" dirty="0">
                <a:solidFill>
                  <a:schemeClr val="tx2"/>
                </a:solidFill>
                <a:latin typeface="Calibri" panose="020F0502020204030204" pitchFamily="34" charset="0"/>
                <a:cs typeface="Calibri" panose="020F0502020204030204" pitchFamily="34" charset="0"/>
              </a:rPr>
              <a:t>Employee + Spouse</a:t>
            </a:r>
          </a:p>
          <a:p>
            <a:pPr marL="762000" lvl="1" indent="-514350" fontAlgn="auto">
              <a:spcAft>
                <a:spcPts val="0"/>
              </a:spcAft>
              <a:buFont typeface="+mj-lt"/>
              <a:buAutoNum type="arabicPeriod"/>
              <a:defRPr/>
            </a:pPr>
            <a:r>
              <a:rPr lang="en-US" sz="2400" dirty="0">
                <a:solidFill>
                  <a:schemeClr val="tx2"/>
                </a:solidFill>
                <a:latin typeface="Calibri" panose="020F0502020204030204" pitchFamily="34" charset="0"/>
                <a:cs typeface="Calibri" panose="020F0502020204030204" pitchFamily="34" charset="0"/>
              </a:rPr>
              <a:t>Employee + Child</a:t>
            </a:r>
          </a:p>
          <a:p>
            <a:pPr marL="762000" lvl="1" indent="-514350" fontAlgn="auto">
              <a:spcAft>
                <a:spcPts val="0"/>
              </a:spcAft>
              <a:buFont typeface="+mj-lt"/>
              <a:buAutoNum type="arabicPeriod"/>
              <a:defRPr/>
            </a:pPr>
            <a:r>
              <a:rPr lang="en-US" sz="2400" dirty="0">
                <a:solidFill>
                  <a:schemeClr val="tx2"/>
                </a:solidFill>
                <a:latin typeface="Calibri" panose="020F0502020204030204" pitchFamily="34" charset="0"/>
                <a:cs typeface="Calibri" panose="020F0502020204030204" pitchFamily="34" charset="0"/>
              </a:rPr>
              <a:t>Employee + Family</a:t>
            </a:r>
          </a:p>
          <a:p>
            <a:pPr marL="0" indent="0" fontAlgn="auto">
              <a:spcAft>
                <a:spcPts val="0"/>
              </a:spcAft>
              <a:buNone/>
              <a:defRPr/>
            </a:pPr>
            <a:endParaRPr lang="en-US" sz="2500" dirty="0" smtClean="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3577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153400" cy="609600"/>
          </a:xfrm>
        </p:spPr>
        <p:txBody>
          <a:bodyPr/>
          <a:lstStyle/>
          <a:p>
            <a:pPr fontAlgn="auto">
              <a:spcAft>
                <a:spcPts val="0"/>
              </a:spcAft>
              <a:defRPr/>
            </a:pPr>
            <a:r>
              <a:rPr lang="en-US" sz="2800" dirty="0" smtClean="0">
                <a:ln w="500">
                  <a:solidFill>
                    <a:schemeClr val="tx2"/>
                  </a:solidFill>
                </a:ln>
                <a:cs typeface="Calibri" panose="020F0502020204030204" pitchFamily="34" charset="0"/>
              </a:rPr>
              <a:t>HumanaVision VCP</a:t>
            </a:r>
            <a:endParaRPr lang="en-US" sz="2800" dirty="0">
              <a:ln w="500">
                <a:solidFill>
                  <a:schemeClr val="tx2"/>
                </a:solidFill>
              </a:ln>
              <a:cs typeface="Calibri" panose="020F0502020204030204" pitchFamily="34" charset="0"/>
            </a:endParaRPr>
          </a:p>
        </p:txBody>
      </p:sp>
      <p:graphicFrame>
        <p:nvGraphicFramePr>
          <p:cNvPr id="8" name="Table Placeholder 7"/>
          <p:cNvGraphicFramePr>
            <a:graphicFrameLocks noGrp="1"/>
          </p:cNvGraphicFramePr>
          <p:nvPr>
            <p:ph type="tbl" idx="1"/>
            <p:extLst/>
          </p:nvPr>
        </p:nvGraphicFramePr>
        <p:xfrm>
          <a:off x="470719" y="1649950"/>
          <a:ext cx="7821561" cy="4740809"/>
        </p:xfrm>
        <a:graphic>
          <a:graphicData uri="http://schemas.openxmlformats.org/drawingml/2006/table">
            <a:tbl>
              <a:tblPr/>
              <a:tblGrid>
                <a:gridCol w="2011703"/>
                <a:gridCol w="2782157"/>
                <a:gridCol w="3027701"/>
              </a:tblGrid>
              <a:tr h="379784">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lang="en-US" sz="1800" b="1" cap="none" spc="0" baseline="0" dirty="0" smtClean="0">
                        <a:ln w="12700">
                          <a:noFill/>
                          <a:prstDash val="solid"/>
                        </a:ln>
                        <a:solidFill>
                          <a:sysClr val="windowText" lastClr="000000"/>
                        </a:solidFill>
                        <a:effectLst/>
                        <a:latin typeface="Calibri" panose="020F0502020204030204" pitchFamily="34" charset="0"/>
                        <a:cs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r>
                        <a:rPr lang="en-US" sz="1800" baseline="0" dirty="0" smtClean="0">
                          <a:ln>
                            <a:solidFill>
                              <a:sysClr val="windowText" lastClr="000000"/>
                            </a:solidFill>
                          </a:ln>
                          <a:solidFill>
                            <a:sysClr val="windowText" lastClr="000000"/>
                          </a:solidFill>
                          <a:effectLst/>
                          <a:latin typeface="Calibri" panose="020F0502020204030204" pitchFamily="34" charset="0"/>
                          <a:cs typeface="Calibri" panose="020F0502020204030204" pitchFamily="34" charset="0"/>
                        </a:rPr>
                        <a:t>In Network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r>
                        <a:rPr lang="en-US" sz="1800" dirty="0" smtClean="0">
                          <a:ln>
                            <a:solidFill>
                              <a:sysClr val="windowText" lastClr="000000"/>
                            </a:solidFill>
                          </a:ln>
                          <a:solidFill>
                            <a:sysClr val="windowText" lastClr="000000"/>
                          </a:solidFill>
                          <a:effectLst/>
                          <a:latin typeface="Calibri" panose="020F0502020204030204" pitchFamily="34" charset="0"/>
                          <a:cs typeface="Calibri" panose="020F0502020204030204" pitchFamily="34" charset="0"/>
                        </a:rPr>
                        <a:t>Out</a:t>
                      </a:r>
                      <a:r>
                        <a:rPr lang="en-US" sz="1800" baseline="0" dirty="0" smtClean="0">
                          <a:ln>
                            <a:solidFill>
                              <a:sysClr val="windowText" lastClr="000000"/>
                            </a:solidFill>
                          </a:ln>
                          <a:solidFill>
                            <a:sysClr val="windowText" lastClr="000000"/>
                          </a:solidFill>
                          <a:effectLst/>
                          <a:latin typeface="Calibri" panose="020F0502020204030204" pitchFamily="34" charset="0"/>
                          <a:cs typeface="Calibri" panose="020F0502020204030204" pitchFamily="34" charset="0"/>
                        </a:rPr>
                        <a:t> of Network</a:t>
                      </a:r>
                      <a:endParaRPr lang="en-US" sz="1800" dirty="0" smtClean="0">
                        <a:ln>
                          <a:solidFill>
                            <a:sysClr val="windowText" lastClr="000000"/>
                          </a:solidFill>
                        </a:ln>
                        <a:solidFill>
                          <a:sysClr val="windowText" lastClr="000000"/>
                        </a:solidFill>
                        <a:effectLst/>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607705">
                <a:tc>
                  <a:txBody>
                    <a:bodyPr/>
                    <a:lstStyle/>
                    <a:p>
                      <a:r>
                        <a:rPr lang="en-US" sz="1800" b="1" dirty="0" smtClean="0">
                          <a:ln>
                            <a:noFill/>
                          </a:ln>
                          <a:solidFill>
                            <a:schemeClr val="tx2"/>
                          </a:solidFill>
                          <a:effectLst/>
                          <a:latin typeface="Calibri" panose="020F0502020204030204" pitchFamily="34" charset="0"/>
                          <a:cs typeface="Calibri" panose="020F0502020204030204" pitchFamily="34" charset="0"/>
                        </a:rPr>
                        <a:t>Exams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5750" indent="-285750" algn="l">
                        <a:buFont typeface="Arial" panose="020B0604020202020204" pitchFamily="34" charset="0"/>
                        <a:buChar char="•"/>
                      </a:pPr>
                      <a:r>
                        <a:rPr lang="en-US" sz="1600" dirty="0" smtClean="0">
                          <a:ln>
                            <a:noFill/>
                          </a:ln>
                          <a:solidFill>
                            <a:schemeClr val="tx2"/>
                          </a:solidFill>
                          <a:latin typeface="Calibri" panose="020F0502020204030204" pitchFamily="34" charset="0"/>
                          <a:cs typeface="Calibri" panose="020F0502020204030204" pitchFamily="34" charset="0"/>
                        </a:rPr>
                        <a:t>Every 12 months</a:t>
                      </a:r>
                    </a:p>
                    <a:p>
                      <a:pPr marL="285750" indent="-285750" algn="l">
                        <a:buFont typeface="Arial" panose="020B0604020202020204" pitchFamily="34" charset="0"/>
                        <a:buChar char="•"/>
                      </a:pPr>
                      <a:r>
                        <a:rPr lang="en-US" sz="1600" dirty="0" smtClean="0">
                          <a:ln>
                            <a:noFill/>
                          </a:ln>
                          <a:solidFill>
                            <a:schemeClr val="tx2"/>
                          </a:solidFill>
                          <a:latin typeface="Calibri" panose="020F0502020204030204" pitchFamily="34" charset="0"/>
                          <a:cs typeface="Calibri" panose="020F0502020204030204" pitchFamily="34" charset="0"/>
                        </a:rPr>
                        <a:t>100% after co-pay</a:t>
                      </a:r>
                      <a:endParaRPr lang="en-US" sz="1600" dirty="0">
                        <a:ln>
                          <a:noFill/>
                        </a:ln>
                        <a:solidFill>
                          <a:schemeClr val="tx2"/>
                        </a:solidFill>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5750" indent="-285750" algn="l">
                        <a:buFont typeface="Arial" panose="020B0604020202020204" pitchFamily="34" charset="0"/>
                        <a:buChar char="•"/>
                      </a:pPr>
                      <a:r>
                        <a:rPr lang="en-US" sz="1600" dirty="0" smtClean="0">
                          <a:ln>
                            <a:noFill/>
                          </a:ln>
                          <a:solidFill>
                            <a:schemeClr val="tx2"/>
                          </a:solidFill>
                          <a:latin typeface="Calibri" panose="020F0502020204030204" pitchFamily="34" charset="0"/>
                          <a:cs typeface="Calibri" panose="020F0502020204030204" pitchFamily="34" charset="0"/>
                        </a:rPr>
                        <a:t>Every 12 months</a:t>
                      </a:r>
                    </a:p>
                    <a:p>
                      <a:pPr marL="285750" indent="-285750" algn="l">
                        <a:buFont typeface="Arial" panose="020B0604020202020204" pitchFamily="34" charset="0"/>
                        <a:buChar char="•"/>
                      </a:pPr>
                      <a:r>
                        <a:rPr lang="en-US" sz="1600" dirty="0" smtClean="0">
                          <a:ln>
                            <a:noFill/>
                          </a:ln>
                          <a:solidFill>
                            <a:schemeClr val="tx2"/>
                          </a:solidFill>
                          <a:latin typeface="Calibri" panose="020F0502020204030204" pitchFamily="34" charset="0"/>
                          <a:cs typeface="Calibri" panose="020F0502020204030204" pitchFamily="34" charset="0"/>
                        </a:rPr>
                        <a:t>$40 allowance</a:t>
                      </a:r>
                      <a:endParaRPr lang="en-US" sz="1600" dirty="0">
                        <a:ln>
                          <a:noFill/>
                        </a:ln>
                        <a:solidFill>
                          <a:schemeClr val="tx2"/>
                        </a:solidFill>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r>
              <a:tr h="868150">
                <a:tc>
                  <a:txBody>
                    <a:bodyPr/>
                    <a:lstStyle/>
                    <a:p>
                      <a:r>
                        <a:rPr lang="en-US" sz="1800" b="1" dirty="0" smtClean="0">
                          <a:ln>
                            <a:noFill/>
                          </a:ln>
                          <a:solidFill>
                            <a:schemeClr val="tx2"/>
                          </a:solidFill>
                          <a:latin typeface="Calibri" panose="020F0502020204030204" pitchFamily="34" charset="0"/>
                          <a:cs typeface="Calibri" panose="020F0502020204030204" pitchFamily="34" charset="0"/>
                        </a:rPr>
                        <a:t>Glass Lenses</a:t>
                      </a:r>
                    </a:p>
                    <a:p>
                      <a:endParaRPr lang="en-US" sz="1800" b="1" dirty="0" smtClean="0">
                        <a:ln>
                          <a:noFill/>
                        </a:ln>
                        <a:solidFill>
                          <a:schemeClr val="tx2"/>
                        </a:solidFill>
                        <a:latin typeface="Calibri" panose="020F0502020204030204" pitchFamily="34" charset="0"/>
                        <a:cs typeface="Calibri" panose="020F0502020204030204" pitchFamily="34" charset="0"/>
                      </a:endParaRPr>
                    </a:p>
                    <a:p>
                      <a:endParaRPr lang="en-US" sz="1800" b="1" dirty="0" smtClean="0">
                        <a:ln>
                          <a:noFill/>
                        </a:ln>
                        <a:solidFill>
                          <a:schemeClr val="tx2"/>
                        </a:solidFill>
                        <a:latin typeface="Calibri" panose="020F0502020204030204" pitchFamily="34" charset="0"/>
                        <a:cs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2"/>
                          </a:solidFill>
                          <a:effectLst/>
                          <a:latin typeface="Calibri" panose="020F0502020204030204" pitchFamily="34" charset="0"/>
                          <a:cs typeface="Calibri" panose="020F0502020204030204" pitchFamily="34" charset="0"/>
                        </a:rPr>
                        <a:t>Every 12 months</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2"/>
                          </a:solidFill>
                          <a:effectLst/>
                          <a:latin typeface="Calibri" panose="020F0502020204030204" pitchFamily="34" charset="0"/>
                          <a:cs typeface="Calibri" panose="020F0502020204030204" pitchFamily="34" charset="0"/>
                        </a:rPr>
                        <a:t>100% after co-pay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5750" indent="-285750" algn="l">
                        <a:buFont typeface="Arial" panose="020B0604020202020204" pitchFamily="34" charset="0"/>
                        <a:buChar char="•"/>
                      </a:pPr>
                      <a:r>
                        <a:rPr lang="en-US" sz="1600" dirty="0" smtClean="0">
                          <a:ln>
                            <a:noFill/>
                          </a:ln>
                          <a:solidFill>
                            <a:schemeClr val="tx2"/>
                          </a:solidFill>
                          <a:latin typeface="Calibri" panose="020F0502020204030204" pitchFamily="34" charset="0"/>
                          <a:cs typeface="Calibri" panose="020F0502020204030204" pitchFamily="34" charset="0"/>
                        </a:rPr>
                        <a:t>Every 12 months</a:t>
                      </a:r>
                    </a:p>
                    <a:p>
                      <a:pPr marL="285750" indent="-285750" algn="l">
                        <a:buFont typeface="Arial" panose="020B0604020202020204" pitchFamily="34" charset="0"/>
                        <a:buChar char="•"/>
                      </a:pPr>
                      <a:r>
                        <a:rPr lang="en-US" sz="1600" dirty="0" smtClean="0">
                          <a:ln>
                            <a:noFill/>
                          </a:ln>
                          <a:solidFill>
                            <a:schemeClr val="tx2"/>
                          </a:solidFill>
                          <a:latin typeface="Calibri" panose="020F0502020204030204" pitchFamily="34" charset="0"/>
                          <a:cs typeface="Calibri" panose="020F0502020204030204" pitchFamily="34" charset="0"/>
                        </a:rPr>
                        <a:t>$40, $60, $80 allowance depending on type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r>
              <a:tr h="11285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smtClean="0">
                          <a:ln>
                            <a:noFill/>
                          </a:ln>
                          <a:solidFill>
                            <a:schemeClr val="tx2"/>
                          </a:solidFill>
                          <a:latin typeface="Calibri" panose="020F0502020204030204" pitchFamily="34" charset="0"/>
                          <a:cs typeface="Calibri" panose="020F0502020204030204" pitchFamily="34" charset="0"/>
                        </a:rPr>
                        <a:t>Contacts</a:t>
                      </a:r>
                    </a:p>
                    <a:p>
                      <a:endParaRPr lang="en-US" sz="1800" b="1" dirty="0" smtClean="0">
                        <a:ln>
                          <a:noFill/>
                        </a:ln>
                        <a:solidFill>
                          <a:schemeClr val="tx2"/>
                        </a:solidFill>
                        <a:latin typeface="Calibri" panose="020F0502020204030204" pitchFamily="34" charset="0"/>
                        <a:cs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2"/>
                          </a:solidFill>
                          <a:effectLst/>
                          <a:latin typeface="Calibri" panose="020F0502020204030204" pitchFamily="34" charset="0"/>
                          <a:cs typeface="Calibri" panose="020F0502020204030204" pitchFamily="34" charset="0"/>
                        </a:rPr>
                        <a:t>Medically needed: </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2"/>
                          </a:solidFill>
                          <a:effectLst/>
                          <a:latin typeface="Calibri" panose="020F0502020204030204" pitchFamily="34" charset="0"/>
                          <a:cs typeface="Calibri" panose="020F0502020204030204" pitchFamily="34" charset="0"/>
                        </a:rPr>
                        <a:t>100% after co-pay</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2"/>
                          </a:solidFill>
                          <a:effectLst/>
                          <a:latin typeface="Calibri" panose="020F0502020204030204" pitchFamily="34" charset="0"/>
                          <a:cs typeface="Calibri" panose="020F0502020204030204" pitchFamily="34" charset="0"/>
                        </a:rPr>
                        <a:t>Elective: </a:t>
                      </a:r>
                    </a:p>
                    <a:p>
                      <a:pPr marL="742950" marR="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2"/>
                          </a:solidFill>
                          <a:effectLst/>
                          <a:latin typeface="Calibri" panose="020F0502020204030204" pitchFamily="34" charset="0"/>
                          <a:cs typeface="Calibri" panose="020F0502020204030204" pitchFamily="34" charset="0"/>
                        </a:rPr>
                        <a:t>$150 allowance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2"/>
                          </a:solidFill>
                          <a:effectLst/>
                          <a:latin typeface="Calibri" panose="020F0502020204030204" pitchFamily="34" charset="0"/>
                          <a:cs typeface="Calibri" panose="020F0502020204030204" pitchFamily="34" charset="0"/>
                        </a:rPr>
                        <a:t>Medically needed:</a:t>
                      </a:r>
                    </a:p>
                    <a:p>
                      <a:pPr marL="742950" lvl="1" indent="-285750" algn="l">
                        <a:buFont typeface="Arial" panose="020B0604020202020204" pitchFamily="34" charset="0"/>
                        <a:buChar char="•"/>
                      </a:pPr>
                      <a:r>
                        <a:rPr lang="en-US" sz="1600" dirty="0" smtClean="0">
                          <a:ln>
                            <a:noFill/>
                          </a:ln>
                          <a:solidFill>
                            <a:schemeClr val="tx2"/>
                          </a:solidFill>
                          <a:latin typeface="Calibri" panose="020F0502020204030204" pitchFamily="34" charset="0"/>
                          <a:cs typeface="Calibri" panose="020F0502020204030204" pitchFamily="34" charset="0"/>
                        </a:rPr>
                        <a:t>$100 allowance</a:t>
                      </a:r>
                    </a:p>
                    <a:p>
                      <a:pPr marL="285750" indent="-285750" algn="l">
                        <a:buFont typeface="Arial" panose="020B0604020202020204" pitchFamily="34" charset="0"/>
                        <a:buChar char="•"/>
                      </a:pPr>
                      <a:r>
                        <a:rPr lang="en-US" sz="1600" dirty="0" smtClean="0">
                          <a:ln>
                            <a:noFill/>
                          </a:ln>
                          <a:solidFill>
                            <a:schemeClr val="tx2"/>
                          </a:solidFill>
                          <a:latin typeface="Calibri" panose="020F0502020204030204" pitchFamily="34" charset="0"/>
                          <a:cs typeface="Calibri" panose="020F0502020204030204" pitchFamily="34" charset="0"/>
                        </a:rPr>
                        <a:t>Elective: </a:t>
                      </a:r>
                    </a:p>
                    <a:p>
                      <a:pPr marL="742950" lvl="1" indent="-285750" algn="l">
                        <a:buFont typeface="Arial" panose="020B0604020202020204" pitchFamily="34" charset="0"/>
                        <a:buChar char="•"/>
                      </a:pPr>
                      <a:r>
                        <a:rPr lang="en-US" sz="1600" dirty="0" smtClean="0">
                          <a:ln>
                            <a:noFill/>
                          </a:ln>
                          <a:solidFill>
                            <a:schemeClr val="tx2"/>
                          </a:solidFill>
                          <a:latin typeface="Calibri" panose="020F0502020204030204" pitchFamily="34" charset="0"/>
                          <a:cs typeface="Calibri" panose="020F0502020204030204" pitchFamily="34" charset="0"/>
                        </a:rPr>
                        <a:t>$75 allowance</a:t>
                      </a:r>
                      <a:endParaRPr lang="en-US" sz="1600" dirty="0">
                        <a:ln>
                          <a:noFill/>
                        </a:ln>
                        <a:solidFill>
                          <a:schemeClr val="tx2"/>
                        </a:solidFill>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r>
              <a:tr h="972328">
                <a:tc>
                  <a:txBody>
                    <a:bodyPr/>
                    <a:lstStyle/>
                    <a:p>
                      <a:r>
                        <a:rPr lang="en-US" sz="1800" b="1" dirty="0" smtClean="0">
                          <a:ln>
                            <a:noFill/>
                          </a:ln>
                          <a:solidFill>
                            <a:schemeClr val="tx2"/>
                          </a:solidFill>
                          <a:latin typeface="Calibri" panose="020F0502020204030204" pitchFamily="34" charset="0"/>
                          <a:cs typeface="Calibri" panose="020F0502020204030204" pitchFamily="34" charset="0"/>
                        </a:rPr>
                        <a:t>Frames</a:t>
                      </a:r>
                    </a:p>
                    <a:p>
                      <a:endParaRPr lang="en-US" sz="1800" b="0" dirty="0">
                        <a:ln>
                          <a:noFill/>
                        </a:ln>
                        <a:solidFill>
                          <a:schemeClr val="tx2"/>
                        </a:solidFill>
                        <a:latin typeface="Calibri" panose="020F0502020204030204" pitchFamily="34" charset="0"/>
                        <a:cs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2"/>
                          </a:solidFill>
                          <a:effectLst/>
                          <a:latin typeface="Calibri" panose="020F0502020204030204" pitchFamily="34" charset="0"/>
                          <a:cs typeface="Calibri" panose="020F0502020204030204" pitchFamily="34" charset="0"/>
                        </a:rPr>
                        <a:t>Every 24 months</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600" b="0" i="0" u="none" strike="noStrike" cap="none" normalizeH="0" baseline="0" dirty="0" smtClean="0">
                          <a:ln>
                            <a:noFill/>
                          </a:ln>
                          <a:solidFill>
                            <a:schemeClr val="tx2"/>
                          </a:solidFill>
                          <a:effectLst/>
                          <a:latin typeface="Calibri" panose="020F0502020204030204" pitchFamily="34" charset="0"/>
                          <a:cs typeface="Calibri" panose="020F0502020204030204" pitchFamily="34" charset="0"/>
                        </a:rPr>
                        <a:t>100% after co-pay</a:t>
                      </a:r>
                    </a:p>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2"/>
                          </a:solidFill>
                          <a:effectLst/>
                          <a:latin typeface="Calibri" panose="020F0502020204030204" pitchFamily="34" charset="0"/>
                          <a:cs typeface="Calibri" panose="020F0502020204030204" pitchFamily="34" charset="0"/>
                        </a:rPr>
                        <a:t>$75 wholesale allowance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5750" indent="-285750" algn="l">
                        <a:buFont typeface="Arial" panose="020B0604020202020204" pitchFamily="34" charset="0"/>
                        <a:buChar char="•"/>
                      </a:pPr>
                      <a:r>
                        <a:rPr lang="en-US" sz="1600" dirty="0" smtClean="0">
                          <a:ln>
                            <a:noFill/>
                          </a:ln>
                          <a:solidFill>
                            <a:schemeClr val="tx2"/>
                          </a:solidFill>
                          <a:latin typeface="Calibri" panose="020F0502020204030204" pitchFamily="34" charset="0"/>
                          <a:cs typeface="Calibri" panose="020F0502020204030204" pitchFamily="34" charset="0"/>
                        </a:rPr>
                        <a:t>Every 24 months</a:t>
                      </a:r>
                    </a:p>
                    <a:p>
                      <a:pPr marL="285750" indent="-285750" algn="l">
                        <a:buFont typeface="Arial" panose="020B0604020202020204" pitchFamily="34" charset="0"/>
                        <a:buChar char="•"/>
                      </a:pPr>
                      <a:r>
                        <a:rPr lang="en-US" sz="1600" dirty="0" smtClean="0">
                          <a:ln>
                            <a:noFill/>
                          </a:ln>
                          <a:solidFill>
                            <a:schemeClr val="tx2"/>
                          </a:solidFill>
                          <a:latin typeface="Calibri" panose="020F0502020204030204" pitchFamily="34" charset="0"/>
                          <a:cs typeface="Calibri" panose="020F0502020204030204" pitchFamily="34" charset="0"/>
                        </a:rPr>
                        <a:t>$60 retail allowance</a:t>
                      </a:r>
                      <a:endParaRPr lang="en-US" sz="1600" dirty="0">
                        <a:ln>
                          <a:noFill/>
                        </a:ln>
                        <a:solidFill>
                          <a:schemeClr val="tx2"/>
                        </a:solidFill>
                        <a:latin typeface="Calibri" panose="020F0502020204030204" pitchFamily="34" charset="0"/>
                        <a:cs typeface="Calibri" panose="020F050202020403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r>
              <a:tr h="653488">
                <a:tc>
                  <a:txBody>
                    <a:bodyPr/>
                    <a:lstStyle/>
                    <a:p>
                      <a:r>
                        <a:rPr lang="en-US" sz="1800" b="1" baseline="0" dirty="0" smtClean="0">
                          <a:ln>
                            <a:noFill/>
                          </a:ln>
                          <a:solidFill>
                            <a:schemeClr val="tx2"/>
                          </a:solidFill>
                          <a:latin typeface="Calibri" panose="020F0502020204030204" pitchFamily="34" charset="0"/>
                          <a:cs typeface="Calibri" panose="020F0502020204030204" pitchFamily="34" charset="0"/>
                        </a:rPr>
                        <a:t>Co-pays</a:t>
                      </a:r>
                      <a:endParaRPr lang="en-US" sz="1800" b="1" baseline="0" dirty="0">
                        <a:ln>
                          <a:noFill/>
                        </a:ln>
                        <a:solidFill>
                          <a:schemeClr val="tx2"/>
                        </a:solidFill>
                        <a:latin typeface="Calibri" panose="020F0502020204030204" pitchFamily="34" charset="0"/>
                        <a:cs typeface="Calibri" panose="020F050202020403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5750" indent="-285750" algn="l">
                        <a:buFont typeface="Arial" panose="020B0604020202020204" pitchFamily="34" charset="0"/>
                        <a:buChar char="•"/>
                      </a:pPr>
                      <a:r>
                        <a:rPr lang="en-US" sz="1600" baseline="0" dirty="0" smtClean="0">
                          <a:ln>
                            <a:noFill/>
                          </a:ln>
                          <a:solidFill>
                            <a:schemeClr val="tx2"/>
                          </a:solidFill>
                          <a:latin typeface="Calibri" panose="020F0502020204030204" pitchFamily="34" charset="0"/>
                          <a:cs typeface="Calibri" panose="020F0502020204030204" pitchFamily="34" charset="0"/>
                        </a:rPr>
                        <a:t>Exam: $10</a:t>
                      </a:r>
                    </a:p>
                    <a:p>
                      <a:pPr marL="285750" indent="-285750" algn="l">
                        <a:buFont typeface="Arial" panose="020B0604020202020204" pitchFamily="34" charset="0"/>
                        <a:buChar char="•"/>
                      </a:pPr>
                      <a:r>
                        <a:rPr lang="en-US" sz="1600" baseline="0" dirty="0" smtClean="0">
                          <a:ln>
                            <a:noFill/>
                          </a:ln>
                          <a:solidFill>
                            <a:schemeClr val="tx2"/>
                          </a:solidFill>
                          <a:latin typeface="Calibri" panose="020F0502020204030204" pitchFamily="34" charset="0"/>
                          <a:cs typeface="Calibri" panose="020F0502020204030204" pitchFamily="34" charset="0"/>
                        </a:rPr>
                        <a:t>Lenses/Frames: $10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c>
                  <a:txBody>
                    <a:bodyPr/>
                    <a:lstStyle/>
                    <a:p>
                      <a:pPr marL="285750" marR="0" lvl="0"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0" lang="en-US" sz="1600" b="0" i="0" u="none" strike="noStrike" cap="none" normalizeH="0" baseline="0" dirty="0" smtClean="0">
                          <a:ln>
                            <a:noFill/>
                          </a:ln>
                          <a:solidFill>
                            <a:schemeClr val="tx2"/>
                          </a:solidFill>
                          <a:effectLst/>
                          <a:latin typeface="Calibri" panose="020F0502020204030204" pitchFamily="34" charset="0"/>
                          <a:cs typeface="Calibri" panose="020F0502020204030204" pitchFamily="34" charset="0"/>
                        </a:rPr>
                        <a:t>Procedure allowance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0"/>
                      </a:schemeClr>
                    </a:solidFill>
                  </a:tcPr>
                </a:tc>
              </a:tr>
            </a:tbl>
          </a:graphicData>
        </a:graphic>
      </p:graphicFrame>
      <p:sp>
        <p:nvSpPr>
          <p:cNvPr id="7" name="TextBox 9"/>
          <p:cNvSpPr txBox="1">
            <a:spLocks noChangeArrowheads="1"/>
          </p:cNvSpPr>
          <p:nvPr/>
        </p:nvSpPr>
        <p:spPr bwMode="auto">
          <a:xfrm>
            <a:off x="5603420" y="6390759"/>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Rage Italic" pitchFamily="66" charset="0"/>
              </a:defRPr>
            </a:lvl1pPr>
            <a:lvl2pPr marL="742950" indent="-285750">
              <a:defRPr sz="2400">
                <a:solidFill>
                  <a:schemeClr val="tx1"/>
                </a:solidFill>
                <a:latin typeface="Rage Italic" pitchFamily="66" charset="0"/>
              </a:defRPr>
            </a:lvl2pPr>
            <a:lvl3pPr marL="1143000" indent="-228600">
              <a:defRPr sz="2400">
                <a:solidFill>
                  <a:schemeClr val="tx1"/>
                </a:solidFill>
                <a:latin typeface="Rage Italic" pitchFamily="66" charset="0"/>
              </a:defRPr>
            </a:lvl3pPr>
            <a:lvl4pPr marL="1600200" indent="-228600">
              <a:defRPr sz="2400">
                <a:solidFill>
                  <a:schemeClr val="tx1"/>
                </a:solidFill>
                <a:latin typeface="Rage Italic" pitchFamily="66" charset="0"/>
              </a:defRPr>
            </a:lvl4pPr>
            <a:lvl5pPr marL="2057400" indent="-228600">
              <a:defRPr sz="2400">
                <a:solidFill>
                  <a:schemeClr val="tx1"/>
                </a:solidFill>
                <a:latin typeface="Rage Italic" pitchFamily="66" charset="0"/>
              </a:defRPr>
            </a:lvl5pPr>
            <a:lvl6pPr marL="2514600" indent="-228600" eaLnBrk="0" fontAlgn="base" hangingPunct="0">
              <a:spcBef>
                <a:spcPct val="0"/>
              </a:spcBef>
              <a:spcAft>
                <a:spcPct val="0"/>
              </a:spcAft>
              <a:defRPr sz="2400">
                <a:solidFill>
                  <a:schemeClr val="tx1"/>
                </a:solidFill>
                <a:latin typeface="Rage Italic" pitchFamily="66" charset="0"/>
              </a:defRPr>
            </a:lvl6pPr>
            <a:lvl7pPr marL="2971800" indent="-228600" eaLnBrk="0" fontAlgn="base" hangingPunct="0">
              <a:spcBef>
                <a:spcPct val="0"/>
              </a:spcBef>
              <a:spcAft>
                <a:spcPct val="0"/>
              </a:spcAft>
              <a:defRPr sz="2400">
                <a:solidFill>
                  <a:schemeClr val="tx1"/>
                </a:solidFill>
                <a:latin typeface="Rage Italic" pitchFamily="66" charset="0"/>
              </a:defRPr>
            </a:lvl7pPr>
            <a:lvl8pPr marL="3429000" indent="-228600" eaLnBrk="0" fontAlgn="base" hangingPunct="0">
              <a:spcBef>
                <a:spcPct val="0"/>
              </a:spcBef>
              <a:spcAft>
                <a:spcPct val="0"/>
              </a:spcAft>
              <a:defRPr sz="2400">
                <a:solidFill>
                  <a:schemeClr val="tx1"/>
                </a:solidFill>
                <a:latin typeface="Rage Italic" pitchFamily="66" charset="0"/>
              </a:defRPr>
            </a:lvl8pPr>
            <a:lvl9pPr marL="3886200" indent="-228600" eaLnBrk="0" fontAlgn="base" hangingPunct="0">
              <a:spcBef>
                <a:spcPct val="0"/>
              </a:spcBef>
              <a:spcAft>
                <a:spcPct val="0"/>
              </a:spcAft>
              <a:defRPr sz="2400">
                <a:solidFill>
                  <a:schemeClr val="tx1"/>
                </a:solidFill>
                <a:latin typeface="Rage Italic" pitchFamily="66" charset="0"/>
              </a:defRPr>
            </a:lvl9pPr>
          </a:lstStyle>
          <a:p>
            <a:pPr algn="r"/>
            <a:r>
              <a:rPr lang="en-US" altLang="en-US" dirty="0">
                <a:solidFill>
                  <a:schemeClr val="tx2"/>
                </a:solidFill>
              </a:rPr>
              <a:t>Continued…</a:t>
            </a:r>
          </a:p>
        </p:txBody>
      </p:sp>
    </p:spTree>
    <p:extLst>
      <p:ext uri="{BB962C8B-B14F-4D97-AF65-F5344CB8AC3E}">
        <p14:creationId xmlns:p14="http://schemas.microsoft.com/office/powerpoint/2010/main" val="1797743431"/>
      </p:ext>
    </p:extLst>
  </p:cSld>
  <p:clrMapOvr>
    <a:masterClrMapping/>
  </p:clrMapOvr>
  <p:transition>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0"/>
            <a:ext cx="8153400" cy="838200"/>
          </a:xfrm>
        </p:spPr>
        <p:txBody>
          <a:bodyPr/>
          <a:lstStyle/>
          <a:p>
            <a:pPr algn="ctr" fontAlgn="auto">
              <a:spcAft>
                <a:spcPts val="0"/>
              </a:spcAft>
              <a:defRPr/>
            </a:pPr>
            <a:r>
              <a:rPr lang="en-US" sz="3600" dirty="0" smtClean="0">
                <a:ln w="500">
                  <a:solidFill>
                    <a:schemeClr val="tx2"/>
                  </a:solidFill>
                </a:ln>
                <a:cs typeface="Calibri" panose="020F0502020204030204" pitchFamily="34" charset="0"/>
              </a:rPr>
              <a:t>HumanaVision VCP</a:t>
            </a:r>
            <a:endParaRPr lang="en-US" sz="3600" dirty="0">
              <a:ln w="500">
                <a:solidFill>
                  <a:schemeClr val="tx2"/>
                </a:solidFill>
              </a:ln>
              <a:cs typeface="Calibri" panose="020F0502020204030204" pitchFamily="34" charset="0"/>
            </a:endParaRPr>
          </a:p>
        </p:txBody>
      </p:sp>
      <p:graphicFrame>
        <p:nvGraphicFramePr>
          <p:cNvPr id="5" name="Group 47"/>
          <p:cNvGraphicFramePr>
            <a:graphicFrameLocks/>
          </p:cNvGraphicFramePr>
          <p:nvPr>
            <p:extLst/>
          </p:nvPr>
        </p:nvGraphicFramePr>
        <p:xfrm>
          <a:off x="1524000" y="2057400"/>
          <a:ext cx="5532004" cy="2743199"/>
        </p:xfrm>
        <a:graphic>
          <a:graphicData uri="http://schemas.openxmlformats.org/drawingml/2006/table">
            <a:tbl>
              <a:tblPr/>
              <a:tblGrid>
                <a:gridCol w="2874317"/>
                <a:gridCol w="2657687"/>
              </a:tblGrid>
              <a:tr h="7261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500" b="1" i="0" u="none" strike="noStrike" cap="none" spc="0" normalizeH="0" baseline="0" dirty="0" smtClean="0">
                          <a:ln w="12700">
                            <a:noFill/>
                            <a:prstDash val="solid"/>
                          </a:ln>
                          <a:solidFill>
                            <a:sysClr val="windowText" lastClr="000000"/>
                          </a:solidFill>
                          <a:effectLst/>
                          <a:latin typeface="Calibri" panose="020F0502020204030204" pitchFamily="34" charset="0"/>
                          <a:cs typeface="Calibri" panose="020F0502020204030204" pitchFamily="34" charset="0"/>
                        </a:rPr>
                        <a:t>Coverage Level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500" b="1" i="0" u="none" strike="noStrike" cap="none" spc="0" normalizeH="0" baseline="0" dirty="0" smtClean="0">
                          <a:ln w="12700">
                            <a:noFill/>
                            <a:prstDash val="solid"/>
                          </a:ln>
                          <a:solidFill>
                            <a:sysClr val="windowText" lastClr="000000"/>
                          </a:solidFill>
                          <a:effectLst/>
                          <a:latin typeface="Calibri" panose="020F0502020204030204" pitchFamily="34" charset="0"/>
                          <a:cs typeface="Calibri" panose="020F0502020204030204" pitchFamily="34" charset="0"/>
                        </a:rPr>
                        <a:t>Monthly Premium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r>
              <a:tr h="5647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Employee Only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$6.32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0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Employee + Spouse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$12.48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0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Employee + Children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$12.34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409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Family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smtClean="0">
                          <a:ln>
                            <a:noFill/>
                          </a:ln>
                          <a:solidFill>
                            <a:schemeClr val="tx2">
                              <a:lumMod val="85000"/>
                              <a:lumOff val="15000"/>
                            </a:schemeClr>
                          </a:solidFill>
                          <a:effectLst/>
                          <a:latin typeface="Calibri" panose="020F0502020204030204" pitchFamily="34" charset="0"/>
                          <a:cs typeface="Calibri" panose="020F0502020204030204" pitchFamily="34" charset="0"/>
                        </a:rPr>
                        <a:t>$19.38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424445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315191" y="762000"/>
            <a:ext cx="8153400" cy="838200"/>
          </a:xfrm>
        </p:spPr>
        <p:txBody>
          <a:bodyPr/>
          <a:lstStyle/>
          <a:p>
            <a:pPr algn="ctr" fontAlgn="auto">
              <a:spcAft>
                <a:spcPts val="0"/>
              </a:spcAft>
              <a:defRPr/>
            </a:pPr>
            <a:r>
              <a:rPr lang="en-US" cap="none" dirty="0" smtClean="0">
                <a:latin typeface="Century Gothic" panose="020B0502020202020204" pitchFamily="34" charset="0"/>
              </a:rPr>
              <a:t> </a:t>
            </a:r>
            <a:r>
              <a:rPr lang="en-US" u="sng" dirty="0">
                <a:ln w="500">
                  <a:solidFill>
                    <a:schemeClr val="tx2"/>
                  </a:solidFill>
                </a:ln>
                <a:latin typeface="Century Gothic" panose="020B0502020202020204" pitchFamily="34" charset="0"/>
                <a:cs typeface="Calibri" panose="020F0502020204030204" pitchFamily="34" charset="0"/>
              </a:rPr>
              <a:t>Other Supplemental Plans</a:t>
            </a:r>
          </a:p>
        </p:txBody>
      </p:sp>
      <p:sp>
        <p:nvSpPr>
          <p:cNvPr id="138243" name="Rectangle 3"/>
          <p:cNvSpPr>
            <a:spLocks noGrp="1" noChangeArrowheads="1"/>
          </p:cNvSpPr>
          <p:nvPr>
            <p:ph idx="1"/>
          </p:nvPr>
        </p:nvSpPr>
        <p:spPr>
          <a:xfrm>
            <a:off x="658091" y="1828800"/>
            <a:ext cx="7467600" cy="4876800"/>
          </a:xfrm>
        </p:spPr>
        <p:txBody>
          <a:bodyPr>
            <a:normAutofit fontScale="92500" lnSpcReduction="20000"/>
          </a:bodyPr>
          <a:lstStyle/>
          <a:p>
            <a:pPr marL="274320" indent="-274320" fontAlgn="auto">
              <a:spcAft>
                <a:spcPts val="0"/>
              </a:spcAft>
              <a:buFont typeface="Wingdings" pitchFamily="2" charset="2"/>
              <a:buChar char="§"/>
              <a:defRPr/>
            </a:pPr>
            <a:r>
              <a:rPr lang="en-US" sz="3000" b="1" dirty="0">
                <a:ln w="12700">
                  <a:noFill/>
                  <a:prstDash val="solid"/>
                </a:ln>
                <a:solidFill>
                  <a:schemeClr val="tx2"/>
                </a:solidFill>
                <a:latin typeface="Calibri" panose="020F0502020204030204" pitchFamily="34" charset="0"/>
                <a:cs typeface="Calibri" panose="020F0502020204030204" pitchFamily="34" charset="0"/>
              </a:rPr>
              <a:t>Hospitalization</a:t>
            </a:r>
          </a:p>
          <a:p>
            <a:pPr marL="521208" lvl="1" fontAlgn="auto">
              <a:spcAft>
                <a:spcPts val="0"/>
              </a:spcAft>
              <a:buClrTx/>
              <a:buFont typeface="Wingdings 2"/>
              <a:buNone/>
              <a:defRPr/>
            </a:pPr>
            <a:r>
              <a:rPr lang="en-US" sz="2500" i="1" dirty="0" smtClean="0">
                <a:solidFill>
                  <a:schemeClr val="tx2">
                    <a:lumMod val="85000"/>
                    <a:lumOff val="15000"/>
                  </a:schemeClr>
                </a:solidFill>
                <a:latin typeface="Calibri" panose="020F0502020204030204" pitchFamily="34" charset="0"/>
                <a:cs typeface="Calibri" panose="020F0502020204030204" pitchFamily="34" charset="0"/>
              </a:rPr>
              <a:t>Cigna &amp; New Era</a:t>
            </a:r>
          </a:p>
          <a:p>
            <a:pPr marL="521208" lvl="1" fontAlgn="auto">
              <a:spcAft>
                <a:spcPts val="0"/>
              </a:spcAft>
              <a:buClrTx/>
              <a:buFont typeface="Wingdings 2"/>
              <a:buNone/>
              <a:defRPr/>
            </a:pPr>
            <a:endParaRPr lang="en-US" sz="1200" dirty="0">
              <a:solidFill>
                <a:schemeClr val="tx2">
                  <a:lumMod val="85000"/>
                  <a:lumOff val="15000"/>
                </a:schemeClr>
              </a:solidFill>
              <a:latin typeface="Calibri" panose="020F0502020204030204" pitchFamily="34" charset="0"/>
              <a:cs typeface="Calibri" panose="020F0502020204030204" pitchFamily="34" charset="0"/>
            </a:endParaRPr>
          </a:p>
          <a:p>
            <a:pPr marL="274320" indent="-274320" fontAlgn="auto">
              <a:spcAft>
                <a:spcPts val="0"/>
              </a:spcAft>
              <a:buFont typeface="Wingdings" pitchFamily="2" charset="2"/>
              <a:buChar char="§"/>
              <a:defRPr/>
            </a:pPr>
            <a:r>
              <a:rPr lang="en-US" sz="3000" b="1" dirty="0">
                <a:ln w="12700">
                  <a:noFill/>
                  <a:prstDash val="solid"/>
                </a:ln>
                <a:solidFill>
                  <a:schemeClr val="tx2"/>
                </a:solidFill>
                <a:latin typeface="Calibri" panose="020F0502020204030204" pitchFamily="34" charset="0"/>
                <a:cs typeface="Calibri" panose="020F0502020204030204" pitchFamily="34" charset="0"/>
              </a:rPr>
              <a:t>Cancer/Intensive Care</a:t>
            </a:r>
          </a:p>
          <a:p>
            <a:pPr marL="521208" lvl="1" fontAlgn="auto">
              <a:spcAft>
                <a:spcPts val="0"/>
              </a:spcAft>
              <a:buClrTx/>
              <a:buFont typeface="Wingdings 2"/>
              <a:buNone/>
              <a:defRPr/>
            </a:pPr>
            <a:r>
              <a:rPr lang="en-US" sz="2500" i="1" dirty="0">
                <a:solidFill>
                  <a:schemeClr val="tx2">
                    <a:lumMod val="85000"/>
                    <a:lumOff val="15000"/>
                  </a:schemeClr>
                </a:solidFill>
                <a:latin typeface="Calibri" panose="020F0502020204030204" pitchFamily="34" charset="0"/>
                <a:cs typeface="Calibri" panose="020F0502020204030204" pitchFamily="34" charset="0"/>
              </a:rPr>
              <a:t>AFLAC &amp; </a:t>
            </a:r>
            <a:r>
              <a:rPr lang="en-US" sz="2500" i="1" dirty="0" smtClean="0">
                <a:solidFill>
                  <a:schemeClr val="tx2">
                    <a:lumMod val="85000"/>
                    <a:lumOff val="15000"/>
                  </a:schemeClr>
                </a:solidFill>
                <a:latin typeface="Calibri" panose="020F0502020204030204" pitchFamily="34" charset="0"/>
                <a:cs typeface="Calibri" panose="020F0502020204030204" pitchFamily="34" charset="0"/>
              </a:rPr>
              <a:t>Colonial</a:t>
            </a:r>
          </a:p>
          <a:p>
            <a:pPr marL="521208" lvl="1" fontAlgn="auto">
              <a:spcAft>
                <a:spcPts val="0"/>
              </a:spcAft>
              <a:buClrTx/>
              <a:buFont typeface="Wingdings 2"/>
              <a:buNone/>
              <a:defRPr/>
            </a:pPr>
            <a:endParaRPr lang="en-US" sz="1300" i="1" dirty="0">
              <a:solidFill>
                <a:schemeClr val="tx2">
                  <a:lumMod val="85000"/>
                  <a:lumOff val="15000"/>
                </a:schemeClr>
              </a:solidFill>
              <a:latin typeface="Calibri" panose="020F0502020204030204" pitchFamily="34" charset="0"/>
              <a:cs typeface="Calibri" panose="020F0502020204030204" pitchFamily="34" charset="0"/>
            </a:endParaRPr>
          </a:p>
          <a:p>
            <a:pPr marL="274320" indent="-274320" fontAlgn="auto">
              <a:spcAft>
                <a:spcPts val="0"/>
              </a:spcAft>
              <a:buFont typeface="Wingdings" pitchFamily="2" charset="2"/>
              <a:buChar char="§"/>
              <a:defRPr/>
            </a:pPr>
            <a:r>
              <a:rPr lang="en-US" sz="3000" b="1" dirty="0">
                <a:ln w="12700">
                  <a:noFill/>
                  <a:prstDash val="solid"/>
                </a:ln>
                <a:solidFill>
                  <a:schemeClr val="tx2"/>
                </a:solidFill>
                <a:latin typeface="Calibri" panose="020F0502020204030204" pitchFamily="34" charset="0"/>
                <a:cs typeface="Calibri" panose="020F0502020204030204" pitchFamily="34" charset="0"/>
              </a:rPr>
              <a:t>Accident/Disability</a:t>
            </a:r>
          </a:p>
          <a:p>
            <a:pPr marL="521208" lvl="1" fontAlgn="auto">
              <a:spcAft>
                <a:spcPts val="0"/>
              </a:spcAft>
              <a:buClrTx/>
              <a:buFont typeface="Wingdings 2"/>
              <a:buNone/>
              <a:defRPr/>
            </a:pPr>
            <a:r>
              <a:rPr lang="en-US" sz="2500" i="1" dirty="0" smtClean="0">
                <a:solidFill>
                  <a:schemeClr val="tx2">
                    <a:lumMod val="85000"/>
                    <a:lumOff val="15000"/>
                  </a:schemeClr>
                </a:solidFill>
                <a:latin typeface="Calibri" panose="020F0502020204030204" pitchFamily="34" charset="0"/>
                <a:cs typeface="Calibri" panose="020F0502020204030204" pitchFamily="34" charset="0"/>
              </a:rPr>
              <a:t>Colonial</a:t>
            </a:r>
          </a:p>
          <a:p>
            <a:pPr marL="521208" lvl="1" fontAlgn="auto">
              <a:spcAft>
                <a:spcPts val="0"/>
              </a:spcAft>
              <a:buClrTx/>
              <a:buFont typeface="Wingdings 2"/>
              <a:buNone/>
              <a:defRPr/>
            </a:pPr>
            <a:endParaRPr lang="en-US" sz="2200" i="1" dirty="0">
              <a:solidFill>
                <a:schemeClr val="tx2">
                  <a:lumMod val="85000"/>
                  <a:lumOff val="15000"/>
                </a:schemeClr>
              </a:solidFill>
              <a:latin typeface="Calibri" panose="020F0502020204030204" pitchFamily="34" charset="0"/>
              <a:cs typeface="Calibri" panose="020F0502020204030204" pitchFamily="34" charset="0"/>
            </a:endParaRPr>
          </a:p>
          <a:p>
            <a:pPr marL="274320" indent="-274320" fontAlgn="auto">
              <a:spcAft>
                <a:spcPts val="0"/>
              </a:spcAft>
              <a:buFont typeface="Wingdings" pitchFamily="2" charset="2"/>
              <a:buChar char="§"/>
              <a:defRPr/>
            </a:pPr>
            <a:r>
              <a:rPr lang="en-US" sz="2500" dirty="0" smtClean="0">
                <a:solidFill>
                  <a:schemeClr val="tx2">
                    <a:lumMod val="85000"/>
                    <a:lumOff val="15000"/>
                  </a:schemeClr>
                </a:solidFill>
                <a:latin typeface="Calibri" panose="020F0502020204030204" pitchFamily="34" charset="0"/>
                <a:cs typeface="Calibri" panose="020F0502020204030204" pitchFamily="34" charset="0"/>
              </a:rPr>
              <a:t>Required to meet with company representative to complete medical underwriting.</a:t>
            </a:r>
          </a:p>
          <a:p>
            <a:pPr marL="274320" indent="-274320" fontAlgn="auto">
              <a:spcAft>
                <a:spcPts val="0"/>
              </a:spcAft>
              <a:buFont typeface="Wingdings" pitchFamily="2" charset="2"/>
              <a:buChar char="§"/>
              <a:defRPr/>
            </a:pPr>
            <a:r>
              <a:rPr lang="en-US" sz="2500" dirty="0" smtClean="0">
                <a:solidFill>
                  <a:schemeClr val="tx2">
                    <a:lumMod val="85000"/>
                    <a:lumOff val="15000"/>
                  </a:schemeClr>
                </a:solidFill>
                <a:latin typeface="Calibri" panose="020F0502020204030204" pitchFamily="34" charset="0"/>
                <a:cs typeface="Calibri" panose="020F0502020204030204" pitchFamily="34" charset="0"/>
              </a:rPr>
              <a:t>Plans </a:t>
            </a:r>
            <a:r>
              <a:rPr lang="en-US" sz="2500" dirty="0">
                <a:solidFill>
                  <a:schemeClr val="tx2">
                    <a:lumMod val="85000"/>
                    <a:lumOff val="15000"/>
                  </a:schemeClr>
                </a:solidFill>
                <a:latin typeface="Calibri" panose="020F0502020204030204" pitchFamily="34" charset="0"/>
                <a:cs typeface="Calibri" panose="020F0502020204030204" pitchFamily="34" charset="0"/>
              </a:rPr>
              <a:t>can either work in conjunction with or independently from health </a:t>
            </a:r>
            <a:r>
              <a:rPr lang="en-US" sz="2500" dirty="0" smtClean="0">
                <a:solidFill>
                  <a:schemeClr val="tx2">
                    <a:lumMod val="85000"/>
                    <a:lumOff val="15000"/>
                  </a:schemeClr>
                </a:solidFill>
                <a:latin typeface="Calibri" panose="020F0502020204030204" pitchFamily="34" charset="0"/>
                <a:cs typeface="Calibri" panose="020F0502020204030204" pitchFamily="34" charset="0"/>
              </a:rPr>
              <a:t>insurance.</a:t>
            </a:r>
            <a:endParaRPr lang="en-US" sz="2500" dirty="0">
              <a:solidFill>
                <a:schemeClr val="tx2">
                  <a:lumMod val="85000"/>
                  <a:lumOff val="15000"/>
                </a:schemeClr>
              </a:solidFill>
              <a:latin typeface="Calibri" panose="020F0502020204030204" pitchFamily="34" charset="0"/>
              <a:cs typeface="Calibri" panose="020F0502020204030204" pitchFamily="34" charset="0"/>
            </a:endParaRPr>
          </a:p>
          <a:p>
            <a:pPr marL="274320" indent="-274320" fontAlgn="auto">
              <a:spcAft>
                <a:spcPts val="0"/>
              </a:spcAft>
              <a:buFont typeface="Wingdings" pitchFamily="2" charset="2"/>
              <a:buChar char="§"/>
              <a:defRPr/>
            </a:pPr>
            <a:r>
              <a:rPr lang="en-US" sz="2500" dirty="0">
                <a:solidFill>
                  <a:schemeClr val="tx2">
                    <a:lumMod val="85000"/>
                    <a:lumOff val="15000"/>
                  </a:schemeClr>
                </a:solidFill>
                <a:latin typeface="Calibri" panose="020F0502020204030204" pitchFamily="34" charset="0"/>
                <a:cs typeface="Calibri" panose="020F0502020204030204" pitchFamily="34" charset="0"/>
              </a:rPr>
              <a:t>Coverage effective date determined by People </a:t>
            </a:r>
            <a:r>
              <a:rPr lang="en-US" sz="2500" dirty="0" smtClean="0">
                <a:solidFill>
                  <a:schemeClr val="tx2">
                    <a:lumMod val="85000"/>
                    <a:lumOff val="15000"/>
                  </a:schemeClr>
                </a:solidFill>
                <a:latin typeface="Calibri" panose="020F0502020204030204" pitchFamily="34" charset="0"/>
                <a:cs typeface="Calibri" panose="020F0502020204030204" pitchFamily="34" charset="0"/>
              </a:rPr>
              <a:t>First.</a:t>
            </a:r>
            <a:endParaRPr lang="en-US" sz="2500" dirty="0">
              <a:solidFill>
                <a:schemeClr val="tx2">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834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266699" y="609600"/>
            <a:ext cx="8153400" cy="876300"/>
          </a:xfrm>
        </p:spPr>
        <p:txBody>
          <a:bodyPr/>
          <a:lstStyle/>
          <a:p>
            <a:pPr fontAlgn="auto">
              <a:spcAft>
                <a:spcPts val="0"/>
              </a:spcAft>
              <a:defRPr/>
            </a:pPr>
            <a:r>
              <a:rPr lang="en-US" u="sng" dirty="0">
                <a:ln w="500">
                  <a:solidFill>
                    <a:schemeClr val="tx2"/>
                  </a:solidFill>
                </a:ln>
                <a:latin typeface="Century Gothic" panose="020B0502020202020204" pitchFamily="34" charset="0"/>
                <a:cs typeface="Calibri" panose="020F0502020204030204" pitchFamily="34" charset="0"/>
              </a:rPr>
              <a:t>The Gabor Agency</a:t>
            </a:r>
          </a:p>
        </p:txBody>
      </p:sp>
      <p:sp>
        <p:nvSpPr>
          <p:cNvPr id="143363" name="Rectangle 3"/>
          <p:cNvSpPr>
            <a:spLocks noGrp="1" noChangeArrowheads="1"/>
          </p:cNvSpPr>
          <p:nvPr>
            <p:ph idx="1"/>
          </p:nvPr>
        </p:nvSpPr>
        <p:spPr>
          <a:xfrm>
            <a:off x="685800" y="1600200"/>
            <a:ext cx="7315198" cy="5029200"/>
          </a:xfrm>
        </p:spPr>
        <p:txBody>
          <a:bodyPr>
            <a:normAutofit fontScale="77500" lnSpcReduction="20000"/>
          </a:bodyPr>
          <a:lstStyle/>
          <a:p>
            <a:pPr marL="274320" indent="-274320" fontAlgn="auto">
              <a:spcAft>
                <a:spcPts val="0"/>
              </a:spcAft>
              <a:buFont typeface="Wingdings" pitchFamily="2" charset="2"/>
              <a:buChar char="§"/>
              <a:defRPr/>
            </a:pPr>
            <a:r>
              <a:rPr lang="en-US" sz="2900" dirty="0">
                <a:solidFill>
                  <a:schemeClr val="tx2">
                    <a:lumMod val="85000"/>
                    <a:lumOff val="15000"/>
                  </a:schemeClr>
                </a:solidFill>
                <a:latin typeface="Calibri" panose="020F0502020204030204" pitchFamily="34" charset="0"/>
                <a:cs typeface="Calibri" panose="020F0502020204030204" pitchFamily="34" charset="0"/>
              </a:rPr>
              <a:t>Additional options available through </a:t>
            </a:r>
            <a:r>
              <a:rPr lang="en-US" sz="2900" b="1" dirty="0" smtClean="0">
                <a:solidFill>
                  <a:schemeClr val="tx2">
                    <a:lumMod val="85000"/>
                    <a:lumOff val="15000"/>
                  </a:schemeClr>
                </a:solidFill>
                <a:latin typeface="Calibri" panose="020F0502020204030204" pitchFamily="34" charset="0"/>
                <a:cs typeface="Calibri" panose="020F0502020204030204" pitchFamily="34" charset="0"/>
              </a:rPr>
              <a:t>The Gabor Agency</a:t>
            </a:r>
            <a:r>
              <a:rPr lang="en-US" sz="2900" dirty="0" smtClean="0">
                <a:solidFill>
                  <a:schemeClr val="tx2">
                    <a:lumMod val="85000"/>
                    <a:lumOff val="15000"/>
                  </a:schemeClr>
                </a:solidFill>
                <a:latin typeface="Calibri" panose="020F0502020204030204" pitchFamily="34" charset="0"/>
                <a:cs typeface="Calibri" panose="020F0502020204030204" pitchFamily="34" charset="0"/>
              </a:rPr>
              <a:t>:</a:t>
            </a:r>
          </a:p>
          <a:p>
            <a:pPr marL="987933" lvl="2" indent="-457200" fontAlgn="auto">
              <a:spcAft>
                <a:spcPts val="0"/>
              </a:spcAft>
              <a:buClr>
                <a:schemeClr val="accent4"/>
              </a:buClr>
              <a:defRPr/>
            </a:pPr>
            <a:r>
              <a:rPr lang="en-US" sz="2900" dirty="0" smtClean="0">
                <a:ln w="12700">
                  <a:noFill/>
                  <a:prstDash val="solid"/>
                </a:ln>
                <a:solidFill>
                  <a:schemeClr val="tx2"/>
                </a:solidFill>
                <a:latin typeface="Calibri" panose="020F0502020204030204" pitchFamily="34" charset="0"/>
                <a:cs typeface="Calibri" panose="020F0502020204030204" pitchFamily="34" charset="0"/>
              </a:rPr>
              <a:t>Short Term &amp; Long Term </a:t>
            </a:r>
            <a:r>
              <a:rPr lang="en-US" sz="2900" dirty="0">
                <a:ln w="12700">
                  <a:noFill/>
                  <a:prstDash val="solid"/>
                </a:ln>
                <a:solidFill>
                  <a:schemeClr val="tx2"/>
                </a:solidFill>
                <a:latin typeface="Calibri" panose="020F0502020204030204" pitchFamily="34" charset="0"/>
                <a:cs typeface="Calibri" panose="020F0502020204030204" pitchFamily="34" charset="0"/>
              </a:rPr>
              <a:t>Disability</a:t>
            </a:r>
          </a:p>
          <a:p>
            <a:pPr marL="987933" lvl="2" indent="-457200" fontAlgn="auto">
              <a:spcAft>
                <a:spcPts val="0"/>
              </a:spcAft>
              <a:buClr>
                <a:schemeClr val="accent4"/>
              </a:buClr>
              <a:defRPr/>
            </a:pPr>
            <a:r>
              <a:rPr lang="en-US" sz="2900" dirty="0">
                <a:ln w="12700">
                  <a:noFill/>
                  <a:prstDash val="solid"/>
                </a:ln>
                <a:solidFill>
                  <a:schemeClr val="tx2"/>
                </a:solidFill>
                <a:latin typeface="Calibri" panose="020F0502020204030204" pitchFamily="34" charset="0"/>
                <a:cs typeface="Calibri" panose="020F0502020204030204" pitchFamily="34" charset="0"/>
              </a:rPr>
              <a:t>Life </a:t>
            </a:r>
            <a:r>
              <a:rPr lang="en-US" sz="2900" dirty="0" smtClean="0">
                <a:ln w="12700">
                  <a:noFill/>
                  <a:prstDash val="solid"/>
                </a:ln>
                <a:solidFill>
                  <a:schemeClr val="tx2"/>
                </a:solidFill>
                <a:latin typeface="Calibri" panose="020F0502020204030204" pitchFamily="34" charset="0"/>
                <a:cs typeface="Calibri" panose="020F0502020204030204" pitchFamily="34" charset="0"/>
              </a:rPr>
              <a:t>Insurance</a:t>
            </a:r>
          </a:p>
          <a:p>
            <a:pPr marL="987933" lvl="2" indent="-457200" fontAlgn="auto">
              <a:spcAft>
                <a:spcPts val="0"/>
              </a:spcAft>
              <a:buClr>
                <a:schemeClr val="accent4"/>
              </a:buClr>
              <a:defRPr/>
            </a:pPr>
            <a:r>
              <a:rPr lang="en-US" sz="2900" dirty="0" smtClean="0">
                <a:ln w="12700">
                  <a:noFill/>
                  <a:prstDash val="solid"/>
                </a:ln>
                <a:solidFill>
                  <a:schemeClr val="tx2"/>
                </a:solidFill>
                <a:latin typeface="Calibri" panose="020F0502020204030204" pitchFamily="34" charset="0"/>
                <a:cs typeface="Calibri" panose="020F0502020204030204" pitchFamily="34" charset="0"/>
              </a:rPr>
              <a:t>Long Term Care</a:t>
            </a:r>
          </a:p>
          <a:p>
            <a:pPr marL="530733" lvl="2" indent="0" fontAlgn="auto">
              <a:spcAft>
                <a:spcPts val="0"/>
              </a:spcAft>
              <a:buClr>
                <a:schemeClr val="accent4"/>
              </a:buClr>
              <a:buNone/>
              <a:defRPr/>
            </a:pPr>
            <a:endParaRPr lang="en-US" sz="2900" dirty="0">
              <a:ln w="12700">
                <a:noFill/>
                <a:prstDash val="solid"/>
              </a:ln>
              <a:solidFill>
                <a:schemeClr val="tx2"/>
              </a:solidFill>
              <a:latin typeface="Calibri" panose="020F0502020204030204" pitchFamily="34" charset="0"/>
              <a:cs typeface="Calibri" panose="020F0502020204030204" pitchFamily="34" charset="0"/>
            </a:endParaRPr>
          </a:p>
          <a:p>
            <a:pPr marL="274320" indent="-274320" fontAlgn="auto">
              <a:spcAft>
                <a:spcPts val="0"/>
              </a:spcAft>
              <a:buFont typeface="Wingdings" pitchFamily="2" charset="2"/>
              <a:buChar char="§"/>
              <a:defRPr/>
            </a:pPr>
            <a:r>
              <a:rPr lang="en-US" sz="2900" dirty="0">
                <a:solidFill>
                  <a:schemeClr val="tx2">
                    <a:lumMod val="85000"/>
                    <a:lumOff val="15000"/>
                  </a:schemeClr>
                </a:solidFill>
                <a:latin typeface="Calibri" panose="020F0502020204030204" pitchFamily="34" charset="0"/>
                <a:cs typeface="Calibri" panose="020F0502020204030204" pitchFamily="34" charset="0"/>
              </a:rPr>
              <a:t>Options are on a post-tax </a:t>
            </a:r>
            <a:r>
              <a:rPr lang="en-US" sz="2900" dirty="0" smtClean="0">
                <a:solidFill>
                  <a:schemeClr val="tx2">
                    <a:lumMod val="85000"/>
                    <a:lumOff val="15000"/>
                  </a:schemeClr>
                </a:solidFill>
                <a:latin typeface="Calibri" panose="020F0502020204030204" pitchFamily="34" charset="0"/>
                <a:cs typeface="Calibri" panose="020F0502020204030204" pitchFamily="34" charset="0"/>
              </a:rPr>
              <a:t>basis</a:t>
            </a:r>
          </a:p>
          <a:p>
            <a:pPr marL="0" indent="0" fontAlgn="auto">
              <a:spcAft>
                <a:spcPts val="0"/>
              </a:spcAft>
              <a:buNone/>
              <a:defRPr/>
            </a:pPr>
            <a:endParaRPr lang="en-US" sz="2900" dirty="0" smtClean="0">
              <a:solidFill>
                <a:schemeClr val="tx2">
                  <a:lumMod val="85000"/>
                  <a:lumOff val="15000"/>
                </a:schemeClr>
              </a:solidFill>
              <a:latin typeface="Calibri" panose="020F0502020204030204" pitchFamily="34" charset="0"/>
              <a:cs typeface="Calibri" panose="020F0502020204030204" pitchFamily="34" charset="0"/>
            </a:endParaRPr>
          </a:p>
          <a:p>
            <a:pPr marL="274320" indent="-274320" fontAlgn="auto">
              <a:spcAft>
                <a:spcPts val="0"/>
              </a:spcAft>
              <a:buFont typeface="Wingdings" pitchFamily="2" charset="2"/>
              <a:buChar char="§"/>
              <a:defRPr/>
            </a:pPr>
            <a:r>
              <a:rPr lang="en-US" sz="2900" dirty="0" smtClean="0">
                <a:solidFill>
                  <a:schemeClr val="tx2">
                    <a:lumMod val="85000"/>
                    <a:lumOff val="15000"/>
                  </a:schemeClr>
                </a:solidFill>
                <a:latin typeface="Calibri" panose="020F0502020204030204" pitchFamily="34" charset="0"/>
                <a:cs typeface="Calibri" panose="020F0502020204030204" pitchFamily="34" charset="0"/>
              </a:rPr>
              <a:t>Employees </a:t>
            </a:r>
            <a:r>
              <a:rPr lang="en-US" sz="2900" dirty="0">
                <a:solidFill>
                  <a:schemeClr val="tx2">
                    <a:lumMod val="85000"/>
                    <a:lumOff val="15000"/>
                  </a:schemeClr>
                </a:solidFill>
                <a:latin typeface="Calibri" panose="020F0502020204030204" pitchFamily="34" charset="0"/>
                <a:cs typeface="Calibri" panose="020F0502020204030204" pitchFamily="34" charset="0"/>
              </a:rPr>
              <a:t>may cancel plans at any </a:t>
            </a:r>
            <a:r>
              <a:rPr lang="en-US" sz="2900" dirty="0" smtClean="0">
                <a:solidFill>
                  <a:schemeClr val="tx2">
                    <a:lumMod val="85000"/>
                    <a:lumOff val="15000"/>
                  </a:schemeClr>
                </a:solidFill>
                <a:latin typeface="Calibri" panose="020F0502020204030204" pitchFamily="34" charset="0"/>
                <a:cs typeface="Calibri" panose="020F0502020204030204" pitchFamily="34" charset="0"/>
              </a:rPr>
              <a:t>time</a:t>
            </a:r>
          </a:p>
          <a:p>
            <a:pPr marL="0" indent="0" fontAlgn="auto">
              <a:spcAft>
                <a:spcPts val="0"/>
              </a:spcAft>
              <a:buNone/>
              <a:defRPr/>
            </a:pPr>
            <a:endParaRPr lang="en-US" sz="2900" dirty="0" smtClean="0">
              <a:solidFill>
                <a:schemeClr val="tx2">
                  <a:lumMod val="85000"/>
                  <a:lumOff val="15000"/>
                </a:schemeClr>
              </a:solidFill>
              <a:latin typeface="Calibri" panose="020F0502020204030204" pitchFamily="34" charset="0"/>
              <a:cs typeface="Calibri" panose="020F0502020204030204" pitchFamily="34" charset="0"/>
            </a:endParaRPr>
          </a:p>
          <a:p>
            <a:pPr marL="274320" indent="-274320" fontAlgn="auto">
              <a:spcAft>
                <a:spcPts val="0"/>
              </a:spcAft>
              <a:buFont typeface="Wingdings" pitchFamily="2" charset="2"/>
              <a:buChar char="§"/>
              <a:defRPr/>
            </a:pPr>
            <a:r>
              <a:rPr lang="en-US" sz="2900" dirty="0" smtClean="0">
                <a:solidFill>
                  <a:schemeClr val="tx2">
                    <a:lumMod val="85000"/>
                    <a:lumOff val="15000"/>
                  </a:schemeClr>
                </a:solidFill>
                <a:latin typeface="Calibri" panose="020F0502020204030204" pitchFamily="34" charset="0"/>
                <a:cs typeface="Calibri" panose="020F0502020204030204" pitchFamily="34" charset="0"/>
              </a:rPr>
              <a:t>No </a:t>
            </a:r>
            <a:r>
              <a:rPr lang="en-US" sz="2900" dirty="0">
                <a:solidFill>
                  <a:schemeClr val="tx2">
                    <a:lumMod val="85000"/>
                    <a:lumOff val="15000"/>
                  </a:schemeClr>
                </a:solidFill>
                <a:latin typeface="Calibri" panose="020F0502020204030204" pitchFamily="34" charset="0"/>
                <a:cs typeface="Calibri" panose="020F0502020204030204" pitchFamily="34" charset="0"/>
              </a:rPr>
              <a:t>annual open enrollment </a:t>
            </a:r>
            <a:r>
              <a:rPr lang="en-US" sz="2900" dirty="0" smtClean="0">
                <a:solidFill>
                  <a:schemeClr val="tx2">
                    <a:lumMod val="85000"/>
                    <a:lumOff val="15000"/>
                  </a:schemeClr>
                </a:solidFill>
                <a:latin typeface="Calibri" panose="020F0502020204030204" pitchFamily="34" charset="0"/>
                <a:cs typeface="Calibri" panose="020F0502020204030204" pitchFamily="34" charset="0"/>
              </a:rPr>
              <a:t>period</a:t>
            </a:r>
          </a:p>
          <a:p>
            <a:pPr marL="274320" indent="-274320" fontAlgn="auto">
              <a:spcAft>
                <a:spcPts val="0"/>
              </a:spcAft>
              <a:buClrTx/>
              <a:buFont typeface="Wingdings 2"/>
              <a:buNone/>
              <a:defRPr/>
            </a:pPr>
            <a:endParaRPr lang="en-US" sz="2900" dirty="0" smtClean="0">
              <a:ln w="12700">
                <a:noFill/>
                <a:prstDash val="solid"/>
              </a:ln>
              <a:solidFill>
                <a:sysClr val="windowText" lastClr="000000"/>
              </a:solidFill>
              <a:latin typeface="Calibri" panose="020F0502020204030204" pitchFamily="34" charset="0"/>
              <a:cs typeface="Calibri" panose="020F0502020204030204" pitchFamily="34" charset="0"/>
            </a:endParaRPr>
          </a:p>
          <a:p>
            <a:pPr marL="274320" indent="-274320" fontAlgn="auto">
              <a:spcAft>
                <a:spcPts val="0"/>
              </a:spcAft>
              <a:buClrTx/>
              <a:buFont typeface="Wingdings 2"/>
              <a:buNone/>
              <a:defRPr/>
            </a:pPr>
            <a:r>
              <a:rPr lang="en-US" sz="2900" b="1" dirty="0" smtClean="0">
                <a:ln w="12700">
                  <a:noFill/>
                  <a:prstDash val="solid"/>
                </a:ln>
                <a:solidFill>
                  <a:sysClr val="windowText" lastClr="000000"/>
                </a:solidFill>
                <a:latin typeface="Calibri" panose="020F0502020204030204" pitchFamily="34" charset="0"/>
                <a:cs typeface="Calibri" panose="020F0502020204030204" pitchFamily="34" charset="0"/>
              </a:rPr>
              <a:t>How </a:t>
            </a:r>
            <a:r>
              <a:rPr lang="en-US" sz="2900" b="1" dirty="0">
                <a:ln w="12700">
                  <a:noFill/>
                  <a:prstDash val="solid"/>
                </a:ln>
                <a:solidFill>
                  <a:sysClr val="windowText" lastClr="000000"/>
                </a:solidFill>
                <a:latin typeface="Calibri" panose="020F0502020204030204" pitchFamily="34" charset="0"/>
                <a:cs typeface="Calibri" panose="020F0502020204030204" pitchFamily="34" charset="0"/>
              </a:rPr>
              <a:t>To </a:t>
            </a:r>
            <a:r>
              <a:rPr lang="en-US" sz="2900" b="1" dirty="0" smtClean="0">
                <a:ln w="12700">
                  <a:noFill/>
                  <a:prstDash val="solid"/>
                </a:ln>
                <a:solidFill>
                  <a:sysClr val="windowText" lastClr="000000"/>
                </a:solidFill>
                <a:latin typeface="Calibri" panose="020F0502020204030204" pitchFamily="34" charset="0"/>
                <a:cs typeface="Calibri" panose="020F0502020204030204" pitchFamily="34" charset="0"/>
              </a:rPr>
              <a:t>Enroll:</a:t>
            </a:r>
            <a:endParaRPr lang="en-US" sz="2900" b="1" dirty="0">
              <a:ln w="12700">
                <a:noFill/>
                <a:prstDash val="solid"/>
              </a:ln>
              <a:solidFill>
                <a:sysClr val="windowText" lastClr="000000"/>
              </a:solidFill>
              <a:latin typeface="Calibri" panose="020F0502020204030204" pitchFamily="34" charset="0"/>
              <a:cs typeface="Calibri" panose="020F0502020204030204" pitchFamily="34" charset="0"/>
            </a:endParaRPr>
          </a:p>
          <a:p>
            <a:pPr marL="274320" lvl="1" indent="-274320" fontAlgn="auto">
              <a:spcBef>
                <a:spcPts val="600"/>
              </a:spcBef>
              <a:spcAft>
                <a:spcPts val="0"/>
              </a:spcAft>
              <a:buClr>
                <a:schemeClr val="tx2"/>
              </a:buClr>
              <a:buSzPct val="73000"/>
              <a:buFont typeface="Wingdings" pitchFamily="2" charset="2"/>
              <a:buChar char="§"/>
              <a:defRPr/>
            </a:pPr>
            <a:r>
              <a:rPr lang="en-US" sz="2900" dirty="0">
                <a:solidFill>
                  <a:schemeClr val="tx2">
                    <a:lumMod val="85000"/>
                    <a:lumOff val="15000"/>
                  </a:schemeClr>
                </a:solidFill>
                <a:latin typeface="Calibri" panose="020F0502020204030204" pitchFamily="34" charset="0"/>
                <a:cs typeface="Calibri" panose="020F0502020204030204" pitchFamily="34" charset="0"/>
              </a:rPr>
              <a:t>Contact local Gabor Representative to </a:t>
            </a:r>
            <a:r>
              <a:rPr lang="en-US" sz="2900" dirty="0" smtClean="0">
                <a:solidFill>
                  <a:schemeClr val="tx2">
                    <a:lumMod val="85000"/>
                    <a:lumOff val="15000"/>
                  </a:schemeClr>
                </a:solidFill>
                <a:latin typeface="Calibri" panose="020F0502020204030204" pitchFamily="34" charset="0"/>
                <a:cs typeface="Calibri" panose="020F0502020204030204" pitchFamily="34" charset="0"/>
              </a:rPr>
              <a:t>enroll. </a:t>
            </a:r>
            <a:endParaRPr lang="en-US" sz="2900" dirty="0">
              <a:solidFill>
                <a:schemeClr val="tx2">
                  <a:lumMod val="85000"/>
                  <a:lumOff val="15000"/>
                </a:schemeClr>
              </a:solidFill>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stretch>
            <a:fillRect/>
          </a:stretch>
        </p:blipFill>
        <p:spPr>
          <a:xfrm>
            <a:off x="4724400" y="2438400"/>
            <a:ext cx="2857500" cy="776495"/>
          </a:xfrm>
          <a:prstGeom prst="rect">
            <a:avLst/>
          </a:prstGeom>
        </p:spPr>
      </p:pic>
    </p:spTree>
    <p:extLst>
      <p:ext uri="{BB962C8B-B14F-4D97-AF65-F5344CB8AC3E}">
        <p14:creationId xmlns:p14="http://schemas.microsoft.com/office/powerpoint/2010/main" val="3549300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6"/>
          <p:cNvSpPr>
            <a:spLocks noGrp="1"/>
          </p:cNvSpPr>
          <p:nvPr>
            <p:ph type="sldNum" sz="quarter" idx="12"/>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62ABCA2-023A-4A51-94AA-C11EE75ACA88}" type="slidenum">
              <a:rPr lang="en-US" altLang="en-US" smtClean="0"/>
              <a:pPr/>
              <a:t>4</a:t>
            </a:fld>
            <a:endParaRPr lang="en-US" altLang="en-US" dirty="0" smtClean="0"/>
          </a:p>
        </p:txBody>
      </p:sp>
      <p:sp>
        <p:nvSpPr>
          <p:cNvPr id="236547" name="Rectangle 3"/>
          <p:cNvSpPr>
            <a:spLocks noGrp="1" noChangeArrowheads="1"/>
          </p:cNvSpPr>
          <p:nvPr>
            <p:ph sz="half" idx="4294967295"/>
          </p:nvPr>
        </p:nvSpPr>
        <p:spPr>
          <a:xfrm>
            <a:off x="693336" y="1600200"/>
            <a:ext cx="7044139" cy="4525963"/>
          </a:xfrm>
        </p:spPr>
        <p:txBody>
          <a:bodyPr rtlCol="0">
            <a:normAutofit fontScale="40000" lnSpcReduction="20000"/>
          </a:bodyPr>
          <a:lstStyle/>
          <a:p>
            <a:pPr marL="609600" indent="-609600" fontAlgn="auto">
              <a:spcAft>
                <a:spcPts val="0"/>
              </a:spcAft>
              <a:buFontTx/>
              <a:buNone/>
              <a:defRPr/>
            </a:pPr>
            <a:endParaRPr lang="en-US" sz="2500" b="1" dirty="0" smtClean="0">
              <a:ln w="12700">
                <a:noFill/>
                <a:prstDash val="solid"/>
              </a:ln>
              <a:solidFill>
                <a:schemeClr val="tx2"/>
              </a:solidFill>
              <a:latin typeface="Calibri" panose="020F0502020204030204" pitchFamily="34" charset="0"/>
              <a:cs typeface="Calibri" panose="020F0502020204030204" pitchFamily="34" charset="0"/>
            </a:endParaRPr>
          </a:p>
          <a:p>
            <a:pPr fontAlgn="auto">
              <a:spcAft>
                <a:spcPts val="0"/>
              </a:spcAft>
              <a:defRPr/>
            </a:pPr>
            <a:r>
              <a:rPr lang="en-US" sz="7400" dirty="0"/>
              <a:t>Instant access to your benefits through an online secure website at </a:t>
            </a:r>
            <a:r>
              <a:rPr lang="en-US" sz="7400" b="1" u="sng" dirty="0">
                <a:solidFill>
                  <a:schemeClr val="accent1">
                    <a:lumMod val="50000"/>
                  </a:schemeClr>
                </a:solidFill>
              </a:rPr>
              <a:t>h</a:t>
            </a:r>
            <a:r>
              <a:rPr lang="en-US" sz="7400" b="1" u="sng" dirty="0">
                <a:solidFill>
                  <a:schemeClr val="accent1">
                    <a:lumMod val="50000"/>
                  </a:schemeClr>
                </a:solidFill>
                <a:hlinkClick r:id="rId2"/>
              </a:rPr>
              <a:t>ttps://peoplefirst.myflorida.com</a:t>
            </a:r>
            <a:endParaRPr lang="en-US" sz="7400" b="1" u="sng" dirty="0">
              <a:solidFill>
                <a:schemeClr val="accent1">
                  <a:lumMod val="50000"/>
                </a:schemeClr>
              </a:solidFill>
            </a:endParaRPr>
          </a:p>
          <a:p>
            <a:pPr lvl="1" fontAlgn="auto">
              <a:spcAft>
                <a:spcPts val="0"/>
              </a:spcAft>
              <a:defRPr/>
            </a:pPr>
            <a:r>
              <a:rPr lang="en-US" sz="7000" dirty="0"/>
              <a:t>User ID and password mailed to you</a:t>
            </a:r>
          </a:p>
          <a:p>
            <a:pPr fontAlgn="auto">
              <a:spcAft>
                <a:spcPts val="0"/>
              </a:spcAft>
              <a:defRPr/>
            </a:pPr>
            <a:r>
              <a:rPr lang="en-US" sz="7400" dirty="0"/>
              <a:t>People First Service Call Center</a:t>
            </a:r>
          </a:p>
          <a:p>
            <a:pPr fontAlgn="auto">
              <a:spcAft>
                <a:spcPts val="0"/>
              </a:spcAft>
              <a:buNone/>
              <a:defRPr/>
            </a:pPr>
            <a:r>
              <a:rPr lang="en-US" sz="7400" dirty="0"/>
              <a:t>                 </a:t>
            </a:r>
            <a:r>
              <a:rPr lang="en-US" sz="7400" b="1" dirty="0"/>
              <a:t>(1-866-663-4735)</a:t>
            </a:r>
          </a:p>
          <a:p>
            <a:pPr fontAlgn="auto">
              <a:spcAft>
                <a:spcPts val="0"/>
              </a:spcAft>
              <a:defRPr/>
            </a:pPr>
            <a:r>
              <a:rPr lang="en-US" sz="7400" dirty="0"/>
              <a:t>Plan information, Benefits Guide, cost estimators, links to insurance companies, and all brochures found at:</a:t>
            </a:r>
          </a:p>
          <a:p>
            <a:pPr fontAlgn="auto">
              <a:spcAft>
                <a:spcPts val="0"/>
              </a:spcAft>
              <a:buNone/>
              <a:defRPr/>
            </a:pPr>
            <a:r>
              <a:rPr lang="en-US" sz="7400" dirty="0">
                <a:solidFill>
                  <a:srgbClr val="336699"/>
                </a:solidFill>
              </a:rPr>
              <a:t>     </a:t>
            </a:r>
            <a:r>
              <a:rPr lang="en-US" sz="7400" b="1" u="sng" dirty="0">
                <a:solidFill>
                  <a:schemeClr val="accent1">
                    <a:lumMod val="50000"/>
                  </a:schemeClr>
                </a:solidFill>
              </a:rPr>
              <a:t>http://www.myflorida.com/mybenefits</a:t>
            </a:r>
          </a:p>
          <a:p>
            <a:pPr marL="609600" indent="-609600" fontAlgn="auto">
              <a:spcAft>
                <a:spcPts val="0"/>
              </a:spcAft>
              <a:buFontTx/>
              <a:buNone/>
              <a:defRPr/>
            </a:pPr>
            <a:endParaRPr lang="en-US" sz="2500" b="1" dirty="0">
              <a:ln w="12700">
                <a:noFill/>
                <a:prstDash val="solid"/>
              </a:ln>
              <a:solidFill>
                <a:schemeClr val="tx2"/>
              </a:solidFill>
              <a:latin typeface="Calibri" panose="020F0502020204030204" pitchFamily="34" charset="0"/>
              <a:cs typeface="Calibri" panose="020F0502020204030204" pitchFamily="34" charset="0"/>
            </a:endParaRPr>
          </a:p>
          <a:p>
            <a:pPr marL="609600" indent="-609600" fontAlgn="auto">
              <a:spcAft>
                <a:spcPts val="0"/>
              </a:spcAft>
              <a:buFontTx/>
              <a:buNone/>
              <a:defRPr/>
            </a:pPr>
            <a:endParaRPr lang="en-US" sz="2500" b="1" dirty="0" smtClean="0">
              <a:ln w="12700">
                <a:noFill/>
                <a:prstDash val="solid"/>
              </a:ln>
              <a:solidFill>
                <a:schemeClr val="tx2"/>
              </a:solidFill>
              <a:latin typeface="Calibri" panose="020F0502020204030204" pitchFamily="34" charset="0"/>
              <a:cs typeface="Calibri" panose="020F0502020204030204" pitchFamily="34" charset="0"/>
            </a:endParaRPr>
          </a:p>
          <a:p>
            <a:pPr marL="609600" indent="-609600" fontAlgn="auto">
              <a:spcAft>
                <a:spcPts val="0"/>
              </a:spcAft>
              <a:buFontTx/>
              <a:buNone/>
              <a:defRPr/>
            </a:pPr>
            <a:endParaRPr lang="en-US" sz="2500" b="1" dirty="0">
              <a:ln w="12700">
                <a:noFill/>
                <a:prstDash val="solid"/>
              </a:ln>
              <a:solidFill>
                <a:schemeClr val="tx2"/>
              </a:solidFill>
              <a:latin typeface="Calibri" panose="020F0502020204030204" pitchFamily="34" charset="0"/>
              <a:cs typeface="Calibri" panose="020F0502020204030204" pitchFamily="34" charset="0"/>
            </a:endParaRPr>
          </a:p>
          <a:p>
            <a:pPr marL="609600" indent="-609600" fontAlgn="auto">
              <a:spcAft>
                <a:spcPts val="0"/>
              </a:spcAft>
              <a:buFontTx/>
              <a:buNone/>
              <a:defRPr/>
            </a:pPr>
            <a:endParaRPr lang="en-US" sz="2500" b="1" dirty="0" smtClean="0">
              <a:ln w="12700">
                <a:noFill/>
                <a:prstDash val="solid"/>
              </a:ln>
              <a:solidFill>
                <a:schemeClr val="tx2"/>
              </a:solidFill>
              <a:latin typeface="Calibri" panose="020F0502020204030204" pitchFamily="34" charset="0"/>
              <a:cs typeface="Calibri" panose="020F0502020204030204" pitchFamily="34" charset="0"/>
            </a:endParaRPr>
          </a:p>
          <a:p>
            <a:pPr marL="609600" indent="-609600" fontAlgn="auto">
              <a:spcAft>
                <a:spcPts val="0"/>
              </a:spcAft>
              <a:buFontTx/>
              <a:buNone/>
              <a:defRPr/>
            </a:pPr>
            <a:endParaRPr lang="en-US" sz="2500" b="1" dirty="0">
              <a:ln w="12700">
                <a:noFill/>
                <a:prstDash val="solid"/>
              </a:ln>
              <a:solidFill>
                <a:schemeClr val="tx2"/>
              </a:solidFill>
              <a:latin typeface="Calibri" panose="020F0502020204030204" pitchFamily="34" charset="0"/>
              <a:cs typeface="Calibri" panose="020F0502020204030204" pitchFamily="34" charset="0"/>
            </a:endParaRPr>
          </a:p>
          <a:p>
            <a:pPr marL="609600" indent="-609600" fontAlgn="auto">
              <a:spcAft>
                <a:spcPts val="0"/>
              </a:spcAft>
              <a:buFontTx/>
              <a:buNone/>
              <a:defRPr/>
            </a:pPr>
            <a:endParaRPr lang="en-US" sz="2500" b="1" dirty="0" smtClean="0">
              <a:ln w="12700">
                <a:noFill/>
                <a:prstDash val="solid"/>
              </a:ln>
              <a:solidFill>
                <a:schemeClr val="tx2"/>
              </a:solidFill>
              <a:latin typeface="Calibri" panose="020F0502020204030204" pitchFamily="34" charset="0"/>
              <a:cs typeface="Calibri" panose="020F0502020204030204" pitchFamily="34" charset="0"/>
            </a:endParaRPr>
          </a:p>
          <a:p>
            <a:pPr marL="609600" indent="-609600" fontAlgn="auto">
              <a:spcAft>
                <a:spcPts val="0"/>
              </a:spcAft>
              <a:buFontTx/>
              <a:buNone/>
              <a:defRPr/>
            </a:pPr>
            <a:endParaRPr lang="en-US" sz="2500" b="1" dirty="0">
              <a:ln w="12700">
                <a:noFill/>
                <a:prstDash val="solid"/>
              </a:ln>
              <a:solidFill>
                <a:schemeClr val="tx2"/>
              </a:solidFill>
              <a:latin typeface="Calibri" panose="020F0502020204030204" pitchFamily="34" charset="0"/>
              <a:cs typeface="Calibri" panose="020F0502020204030204" pitchFamily="34" charset="0"/>
            </a:endParaRPr>
          </a:p>
          <a:p>
            <a:pPr marL="609600" indent="-609600" fontAlgn="auto">
              <a:spcAft>
                <a:spcPts val="0"/>
              </a:spcAft>
              <a:buFontTx/>
              <a:buNone/>
              <a:defRPr/>
            </a:pPr>
            <a:endParaRPr lang="en-US" sz="2500" b="1" dirty="0" smtClean="0">
              <a:ln w="12700">
                <a:noFill/>
                <a:prstDash val="solid"/>
              </a:ln>
              <a:solidFill>
                <a:schemeClr val="tx2"/>
              </a:solidFill>
              <a:latin typeface="Calibri" panose="020F0502020204030204" pitchFamily="34" charset="0"/>
              <a:cs typeface="Calibri" panose="020F0502020204030204" pitchFamily="34" charset="0"/>
            </a:endParaRPr>
          </a:p>
          <a:p>
            <a:pPr marL="609600" indent="-609600" fontAlgn="auto">
              <a:spcAft>
                <a:spcPts val="0"/>
              </a:spcAft>
              <a:buFontTx/>
              <a:buNone/>
              <a:defRPr/>
            </a:pPr>
            <a:endParaRPr lang="en-US" sz="2500" b="1" dirty="0">
              <a:ln w="12700">
                <a:noFill/>
                <a:prstDash val="solid"/>
              </a:ln>
              <a:solidFill>
                <a:schemeClr val="tx2"/>
              </a:solidFill>
              <a:latin typeface="Calibri" panose="020F0502020204030204" pitchFamily="34" charset="0"/>
              <a:cs typeface="Calibri" panose="020F0502020204030204" pitchFamily="34" charset="0"/>
            </a:endParaRPr>
          </a:p>
          <a:p>
            <a:pPr marL="609600" indent="-609600" fontAlgn="auto">
              <a:spcAft>
                <a:spcPts val="0"/>
              </a:spcAft>
              <a:buFontTx/>
              <a:buNone/>
              <a:defRPr/>
            </a:pPr>
            <a:endParaRPr lang="en-US" sz="2500" b="1" dirty="0" smtClean="0">
              <a:ln w="12700">
                <a:noFill/>
                <a:prstDash val="solid"/>
              </a:ln>
              <a:solidFill>
                <a:schemeClr val="tx2"/>
              </a:solidFill>
              <a:latin typeface="Calibri" panose="020F0502020204030204" pitchFamily="34" charset="0"/>
              <a:cs typeface="Calibri" panose="020F0502020204030204" pitchFamily="34" charset="0"/>
            </a:endParaRPr>
          </a:p>
          <a:p>
            <a:pPr marL="609600" indent="-609600" fontAlgn="auto">
              <a:spcAft>
                <a:spcPts val="0"/>
              </a:spcAft>
              <a:buFontTx/>
              <a:buNone/>
              <a:defRPr/>
            </a:pPr>
            <a:endParaRPr lang="en-US" sz="2500" b="1" dirty="0">
              <a:ln w="12700">
                <a:noFill/>
                <a:prstDash val="solid"/>
              </a:ln>
              <a:solidFill>
                <a:schemeClr val="tx2"/>
              </a:solidFill>
              <a:latin typeface="Calibri" panose="020F0502020204030204" pitchFamily="34" charset="0"/>
              <a:cs typeface="Calibri" panose="020F0502020204030204" pitchFamily="34" charset="0"/>
            </a:endParaRPr>
          </a:p>
          <a:p>
            <a:pPr marL="609600" indent="-609600" fontAlgn="auto">
              <a:spcAft>
                <a:spcPts val="0"/>
              </a:spcAft>
              <a:buFontTx/>
              <a:buNone/>
              <a:defRPr/>
            </a:pPr>
            <a:endParaRPr lang="en-US" sz="2500" b="1" dirty="0" smtClean="0">
              <a:ln w="12700">
                <a:noFill/>
                <a:prstDash val="solid"/>
              </a:ln>
              <a:solidFill>
                <a:schemeClr val="tx2"/>
              </a:solidFill>
              <a:latin typeface="Calibri" panose="020F0502020204030204" pitchFamily="34" charset="0"/>
              <a:cs typeface="Calibri" panose="020F0502020204030204" pitchFamily="34" charset="0"/>
            </a:endParaRPr>
          </a:p>
          <a:p>
            <a:pPr marL="609600" indent="-609600" fontAlgn="auto">
              <a:spcAft>
                <a:spcPts val="0"/>
              </a:spcAft>
              <a:buFontTx/>
              <a:buNone/>
              <a:defRPr/>
            </a:pPr>
            <a:endParaRPr lang="en-US" sz="2500" b="1" dirty="0">
              <a:ln w="12700">
                <a:noFill/>
                <a:prstDash val="solid"/>
              </a:ln>
              <a:solidFill>
                <a:schemeClr val="tx2"/>
              </a:solidFill>
              <a:latin typeface="Calibri" panose="020F0502020204030204" pitchFamily="34" charset="0"/>
              <a:cs typeface="Calibri" panose="020F0502020204030204" pitchFamily="34" charset="0"/>
            </a:endParaRPr>
          </a:p>
        </p:txBody>
      </p:sp>
      <p:pic>
        <p:nvPicPr>
          <p:cNvPr id="6" name="Content Placeholder 7"/>
          <p:cNvPicPr>
            <a:picLocks noChangeAspect="1"/>
          </p:cNvPicPr>
          <p:nvPr/>
        </p:nvPicPr>
        <p:blipFill>
          <a:blip r:embed="rId3"/>
          <a:stretch>
            <a:fillRect/>
          </a:stretch>
        </p:blipFill>
        <p:spPr bwMode="auto">
          <a:xfrm>
            <a:off x="3135086" y="893449"/>
            <a:ext cx="25908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4830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77297" y="676573"/>
            <a:ext cx="8229600" cy="890970"/>
          </a:xfrm>
        </p:spPr>
        <p:txBody>
          <a:bodyPr/>
          <a:lstStyle/>
          <a:p>
            <a:pPr algn="l"/>
            <a:r>
              <a:rPr lang="en-US" altLang="en-US" sz="3600" b="1" dirty="0" smtClean="0">
                <a:solidFill>
                  <a:srgbClr val="003399"/>
                </a:solidFill>
              </a:rPr>
              <a:t>     Attendance </a:t>
            </a:r>
            <a:r>
              <a:rPr lang="en-US" altLang="en-US" sz="3600" b="1" dirty="0">
                <a:solidFill>
                  <a:srgbClr val="003399"/>
                </a:solidFill>
              </a:rPr>
              <a:t>&amp; Leave</a:t>
            </a:r>
            <a:r>
              <a:rPr lang="en-US" altLang="en-US" sz="3600" b="1" dirty="0" smtClean="0">
                <a:solidFill>
                  <a:srgbClr val="003399"/>
                </a:solidFill>
              </a:rPr>
              <a:t>: Sick </a:t>
            </a:r>
            <a:r>
              <a:rPr lang="en-US" altLang="en-US" sz="3600" b="1" dirty="0">
                <a:solidFill>
                  <a:srgbClr val="003399"/>
                </a:solidFill>
              </a:rPr>
              <a:t>Leave Pool</a:t>
            </a:r>
            <a:endParaRPr lang="en-US" sz="3600" dirty="0"/>
          </a:p>
        </p:txBody>
      </p:sp>
      <p:sp>
        <p:nvSpPr>
          <p:cNvPr id="5" name="Rectangle 4"/>
          <p:cNvSpPr/>
          <p:nvPr/>
        </p:nvSpPr>
        <p:spPr>
          <a:xfrm>
            <a:off x="783772" y="1567543"/>
            <a:ext cx="7375490" cy="4038029"/>
          </a:xfrm>
          <a:prstGeom prst="rect">
            <a:avLst/>
          </a:prstGeom>
        </p:spPr>
        <p:txBody>
          <a:bodyPr wrap="square">
            <a:spAutoFit/>
          </a:bodyPr>
          <a:lstStyle/>
          <a:p>
            <a:pPr>
              <a:lnSpc>
                <a:spcPct val="80000"/>
              </a:lnSpc>
            </a:pPr>
            <a:r>
              <a:rPr lang="en-US" altLang="en-US" sz="2000" b="1" dirty="0"/>
              <a:t>Sick Leave </a:t>
            </a:r>
            <a:r>
              <a:rPr lang="en-US" altLang="en-US" sz="2000" dirty="0"/>
              <a:t>- SP, Faculty, and AMP</a:t>
            </a:r>
            <a:endParaRPr lang="en-US" altLang="en-US" sz="2000" dirty="0">
              <a:solidFill>
                <a:srgbClr val="3333FF"/>
              </a:solidFill>
            </a:endParaRPr>
          </a:p>
          <a:p>
            <a:pPr lvl="1">
              <a:lnSpc>
                <a:spcPct val="80000"/>
              </a:lnSpc>
              <a:buFont typeface="Arial" panose="020B0604020202020204" pitchFamily="34" charset="0"/>
              <a:buChar char="•"/>
            </a:pPr>
            <a:r>
              <a:rPr lang="en-US" altLang="en-US" sz="2000" dirty="0"/>
              <a:t> Accrue 4 hours bi-weekly (13 days a year)</a:t>
            </a:r>
          </a:p>
          <a:p>
            <a:pPr lvl="1">
              <a:lnSpc>
                <a:spcPct val="80000"/>
              </a:lnSpc>
              <a:buFont typeface="Arial" panose="020B0604020202020204" pitchFamily="34" charset="0"/>
              <a:buChar char="•"/>
            </a:pPr>
            <a:r>
              <a:rPr lang="en-US" altLang="en-US" sz="2000" dirty="0"/>
              <a:t> Can be used for immediate family</a:t>
            </a:r>
          </a:p>
          <a:p>
            <a:pPr lvl="1">
              <a:lnSpc>
                <a:spcPct val="80000"/>
              </a:lnSpc>
              <a:buFont typeface="Arial" panose="020B0604020202020204" pitchFamily="34" charset="0"/>
              <a:buChar char="•"/>
            </a:pPr>
            <a:r>
              <a:rPr lang="en-US" altLang="en-US" sz="2000" dirty="0"/>
              <a:t> Annual leave can be used if sick leave has been depleted</a:t>
            </a:r>
          </a:p>
          <a:p>
            <a:pPr>
              <a:lnSpc>
                <a:spcPct val="80000"/>
              </a:lnSpc>
            </a:pPr>
            <a:endParaRPr lang="en-US" altLang="en-US" sz="2000" dirty="0">
              <a:solidFill>
                <a:srgbClr val="3333FF"/>
              </a:solidFill>
            </a:endParaRPr>
          </a:p>
          <a:p>
            <a:pPr>
              <a:lnSpc>
                <a:spcPct val="80000"/>
              </a:lnSpc>
            </a:pPr>
            <a:r>
              <a:rPr lang="en-US" altLang="en-US" sz="2000" b="1" dirty="0"/>
              <a:t>Sick Leave Pool</a:t>
            </a:r>
            <a:endParaRPr lang="en-US" altLang="en-US" sz="2000" dirty="0">
              <a:solidFill>
                <a:srgbClr val="3333FF"/>
              </a:solidFill>
            </a:endParaRPr>
          </a:p>
          <a:p>
            <a:pPr lvl="1">
              <a:lnSpc>
                <a:spcPct val="80000"/>
              </a:lnSpc>
              <a:buFont typeface="Arial" panose="020B0604020202020204" pitchFamily="34" charset="0"/>
              <a:buChar char="•"/>
            </a:pPr>
            <a:r>
              <a:rPr lang="en-US" altLang="en-US" sz="2000" dirty="0"/>
              <a:t> Full Time and Part Time employees are eligible upon    invitation</a:t>
            </a:r>
          </a:p>
          <a:p>
            <a:pPr lvl="1">
              <a:lnSpc>
                <a:spcPct val="80000"/>
              </a:lnSpc>
              <a:buFont typeface="Arial" panose="020B0604020202020204" pitchFamily="34" charset="0"/>
              <a:buChar char="•"/>
            </a:pPr>
            <a:r>
              <a:rPr lang="en-US" altLang="en-US" sz="2000" dirty="0"/>
              <a:t> Minimum one year of service</a:t>
            </a:r>
          </a:p>
          <a:p>
            <a:pPr lvl="1">
              <a:lnSpc>
                <a:spcPct val="80000"/>
              </a:lnSpc>
              <a:buFont typeface="Arial" panose="020B0604020202020204" pitchFamily="34" charset="0"/>
              <a:buChar char="•"/>
            </a:pPr>
            <a:r>
              <a:rPr lang="en-US" altLang="en-US" sz="2000" dirty="0"/>
              <a:t> Minimum balance of 64 hours</a:t>
            </a:r>
          </a:p>
          <a:p>
            <a:pPr>
              <a:lnSpc>
                <a:spcPct val="80000"/>
              </a:lnSpc>
            </a:pPr>
            <a:endParaRPr lang="en-US" altLang="en-US" sz="2000" dirty="0"/>
          </a:p>
          <a:p>
            <a:pPr>
              <a:lnSpc>
                <a:spcPct val="80000"/>
              </a:lnSpc>
            </a:pPr>
            <a:r>
              <a:rPr lang="en-US" altLang="en-US" sz="2000" dirty="0"/>
              <a:t>Sick leave hours from the Pool shall be granted </a:t>
            </a:r>
            <a:r>
              <a:rPr lang="en-US" altLang="en-US" sz="2000" b="1" dirty="0"/>
              <a:t>only for the </a:t>
            </a:r>
            <a:r>
              <a:rPr lang="en-US" altLang="en-US" sz="2000" b="1" dirty="0">
                <a:solidFill>
                  <a:srgbClr val="FF0000"/>
                </a:solidFill>
              </a:rPr>
              <a:t>employee’s serious </a:t>
            </a:r>
            <a:r>
              <a:rPr lang="en-US" altLang="en-US" sz="2000" b="1" dirty="0"/>
              <a:t>or </a:t>
            </a:r>
            <a:r>
              <a:rPr lang="en-US" altLang="en-US" sz="2000" b="1" dirty="0">
                <a:solidFill>
                  <a:srgbClr val="FF0000"/>
                </a:solidFill>
              </a:rPr>
              <a:t>catastrophic personal illness or injury</a:t>
            </a:r>
            <a:r>
              <a:rPr lang="en-US" altLang="en-US" sz="2000" dirty="0">
                <a:solidFill>
                  <a:srgbClr val="FF0000"/>
                </a:solidFill>
              </a:rPr>
              <a:t>.</a:t>
            </a:r>
          </a:p>
          <a:p>
            <a:pPr>
              <a:lnSpc>
                <a:spcPct val="80000"/>
              </a:lnSpc>
            </a:pPr>
            <a:endParaRPr lang="en-US" altLang="en-US" sz="2000" dirty="0">
              <a:solidFill>
                <a:srgbClr val="FF3300"/>
              </a:solidFill>
            </a:endParaRPr>
          </a:p>
          <a:p>
            <a:pPr>
              <a:lnSpc>
                <a:spcPct val="80000"/>
              </a:lnSpc>
            </a:pPr>
            <a:r>
              <a:rPr lang="en-US" altLang="en-US" sz="2000" b="1" dirty="0"/>
              <a:t>Employees donate 16 hours and can apply up to a maximum of 480 sick leave pool hours once all personal leave has been exhausted.</a:t>
            </a:r>
            <a:endParaRPr lang="en-US" altLang="en-US" sz="2000" dirty="0"/>
          </a:p>
        </p:txBody>
      </p:sp>
    </p:spTree>
    <p:extLst>
      <p:ext uri="{BB962C8B-B14F-4D97-AF65-F5344CB8AC3E}">
        <p14:creationId xmlns:p14="http://schemas.microsoft.com/office/powerpoint/2010/main" val="8720811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3" y="767007"/>
            <a:ext cx="8229600" cy="1143000"/>
          </a:xfrm>
        </p:spPr>
        <p:txBody>
          <a:bodyPr/>
          <a:lstStyle/>
          <a:p>
            <a:r>
              <a:rPr lang="en-US" altLang="en-US" sz="3600" b="1" dirty="0">
                <a:solidFill>
                  <a:srgbClr val="003399"/>
                </a:solidFill>
              </a:rPr>
              <a:t>FAU Education Benefits</a:t>
            </a:r>
            <a:endParaRPr lang="en-US" sz="3600" dirty="0"/>
          </a:p>
        </p:txBody>
      </p:sp>
      <p:sp>
        <p:nvSpPr>
          <p:cNvPr id="3" name="Rectangle 2"/>
          <p:cNvSpPr/>
          <p:nvPr/>
        </p:nvSpPr>
        <p:spPr>
          <a:xfrm>
            <a:off x="512466" y="1545882"/>
            <a:ext cx="7199644" cy="4992136"/>
          </a:xfrm>
          <a:prstGeom prst="rect">
            <a:avLst/>
          </a:prstGeom>
        </p:spPr>
        <p:txBody>
          <a:bodyPr wrap="square">
            <a:spAutoFit/>
          </a:bodyPr>
          <a:lstStyle/>
          <a:p>
            <a:pPr>
              <a:lnSpc>
                <a:spcPct val="80000"/>
              </a:lnSpc>
              <a:defRPr/>
            </a:pPr>
            <a:r>
              <a:rPr lang="en-US" b="1" dirty="0" smtClean="0"/>
              <a:t>		</a:t>
            </a:r>
            <a:r>
              <a:rPr lang="en-US" sz="2400" b="1" dirty="0" smtClean="0"/>
              <a:t>Employee </a:t>
            </a:r>
            <a:r>
              <a:rPr lang="en-US" sz="2400" b="1" dirty="0"/>
              <a:t>Educational Scholarship Program</a:t>
            </a:r>
            <a:r>
              <a:rPr lang="en-US" sz="2400" dirty="0"/>
              <a:t> </a:t>
            </a:r>
            <a:endParaRPr lang="en-US" sz="2400" dirty="0" smtClean="0"/>
          </a:p>
          <a:p>
            <a:pPr>
              <a:lnSpc>
                <a:spcPct val="80000"/>
              </a:lnSpc>
              <a:defRPr/>
            </a:pPr>
            <a:r>
              <a:rPr lang="en-US" sz="2400" dirty="0"/>
              <a:t>	</a:t>
            </a:r>
            <a:r>
              <a:rPr lang="en-US" sz="2400" dirty="0" smtClean="0"/>
              <a:t>						(</a:t>
            </a:r>
            <a:r>
              <a:rPr lang="en-US" sz="2400" b="1" dirty="0"/>
              <a:t>EESP</a:t>
            </a:r>
            <a:r>
              <a:rPr lang="en-US" sz="2400" dirty="0"/>
              <a:t>)</a:t>
            </a:r>
          </a:p>
          <a:p>
            <a:pPr>
              <a:lnSpc>
                <a:spcPct val="80000"/>
              </a:lnSpc>
              <a:defRPr/>
            </a:pPr>
            <a:r>
              <a:rPr lang="en-US" i="1" dirty="0">
                <a:solidFill>
                  <a:schemeClr val="tx2"/>
                </a:solidFill>
              </a:rPr>
              <a:t>	</a:t>
            </a:r>
            <a:r>
              <a:rPr lang="en-US" b="1" i="1" dirty="0">
                <a:solidFill>
                  <a:schemeClr val="tx2"/>
                </a:solidFill>
              </a:rPr>
              <a:t>                                     </a:t>
            </a:r>
            <a:endParaRPr lang="en-US" b="1" i="1" dirty="0" smtClean="0">
              <a:solidFill>
                <a:schemeClr val="tx2"/>
              </a:solidFill>
            </a:endParaRPr>
          </a:p>
          <a:p>
            <a:pPr>
              <a:lnSpc>
                <a:spcPct val="80000"/>
              </a:lnSpc>
              <a:defRPr/>
            </a:pPr>
            <a:r>
              <a:rPr lang="en-US" b="1" i="1" dirty="0" smtClean="0">
                <a:solidFill>
                  <a:schemeClr val="tx2"/>
                </a:solidFill>
              </a:rPr>
              <a:t> </a:t>
            </a:r>
            <a:r>
              <a:rPr lang="en-US" b="1" i="1" dirty="0"/>
              <a:t>To Qualify: </a:t>
            </a:r>
          </a:p>
          <a:p>
            <a:pPr marL="285750" indent="-285750">
              <a:lnSpc>
                <a:spcPct val="80000"/>
              </a:lnSpc>
              <a:buFont typeface="Arial" panose="020B0604020202020204" pitchFamily="34" charset="0"/>
              <a:buChar char="•"/>
              <a:defRPr/>
            </a:pPr>
            <a:r>
              <a:rPr lang="en-US" sz="2000" dirty="0"/>
              <a:t>Full time employee </a:t>
            </a:r>
          </a:p>
          <a:p>
            <a:pPr marL="285750" indent="-285750">
              <a:lnSpc>
                <a:spcPct val="80000"/>
              </a:lnSpc>
              <a:buFont typeface="Arial" panose="020B0604020202020204" pitchFamily="34" charset="0"/>
              <a:buChar char="•"/>
              <a:defRPr/>
            </a:pPr>
            <a:r>
              <a:rPr lang="en-US" sz="2000" dirty="0"/>
              <a:t>May enroll after 6 months of employment  </a:t>
            </a:r>
          </a:p>
          <a:p>
            <a:pPr marL="285750" indent="-285750">
              <a:lnSpc>
                <a:spcPct val="80000"/>
              </a:lnSpc>
              <a:buFont typeface="Arial" panose="020B0604020202020204" pitchFamily="34" charset="0"/>
              <a:buChar char="•"/>
              <a:defRPr/>
            </a:pPr>
            <a:r>
              <a:rPr lang="en-US" sz="2000" dirty="0"/>
              <a:t>Undergraduate - C grade or better        </a:t>
            </a:r>
          </a:p>
          <a:p>
            <a:pPr marL="285750" indent="-285750">
              <a:lnSpc>
                <a:spcPct val="80000"/>
              </a:lnSpc>
              <a:buFont typeface="Arial" panose="020B0604020202020204" pitchFamily="34" charset="0"/>
              <a:buChar char="•"/>
              <a:defRPr/>
            </a:pPr>
            <a:r>
              <a:rPr lang="en-US" sz="2000" dirty="0"/>
              <a:t>Graduate  -  B grade </a:t>
            </a:r>
          </a:p>
          <a:p>
            <a:pPr marL="285750" indent="-285750">
              <a:lnSpc>
                <a:spcPct val="80000"/>
              </a:lnSpc>
              <a:buFont typeface="Arial" panose="020B0604020202020204" pitchFamily="34" charset="0"/>
              <a:buChar char="•"/>
              <a:defRPr/>
            </a:pPr>
            <a:r>
              <a:rPr lang="en-US" sz="2000" dirty="0"/>
              <a:t>Degree or non Degree seeking</a:t>
            </a:r>
          </a:p>
          <a:p>
            <a:pPr marL="285750" indent="-285750">
              <a:lnSpc>
                <a:spcPct val="80000"/>
              </a:lnSpc>
              <a:buFont typeface="Arial" panose="020B0604020202020204" pitchFamily="34" charset="0"/>
              <a:buChar char="•"/>
              <a:defRPr/>
            </a:pPr>
            <a:r>
              <a:rPr lang="en-US" sz="2000" dirty="0"/>
              <a:t>Employees are allowed to take up to 6 credit hours </a:t>
            </a:r>
            <a:r>
              <a:rPr lang="en-US" sz="2000" dirty="0" smtClean="0"/>
              <a:t>per </a:t>
            </a:r>
            <a:r>
              <a:rPr lang="en-US" sz="2000" dirty="0"/>
              <a:t>semester Tuition </a:t>
            </a:r>
            <a:r>
              <a:rPr lang="en-US" sz="2000" b="1" i="1" dirty="0"/>
              <a:t>FREE</a:t>
            </a:r>
            <a:r>
              <a:rPr lang="en-US" sz="2000" dirty="0"/>
              <a:t>.</a:t>
            </a:r>
          </a:p>
          <a:p>
            <a:pPr marL="285750" indent="-285750">
              <a:lnSpc>
                <a:spcPct val="80000"/>
              </a:lnSpc>
              <a:buFont typeface="Arial" panose="020B0604020202020204" pitchFamily="34" charset="0"/>
              <a:buChar char="•"/>
              <a:defRPr/>
            </a:pPr>
            <a:r>
              <a:rPr lang="en-US" sz="2000" dirty="0"/>
              <a:t>Some fees still apply.</a:t>
            </a:r>
          </a:p>
          <a:p>
            <a:pPr marL="285750" indent="-285750">
              <a:lnSpc>
                <a:spcPct val="80000"/>
              </a:lnSpc>
              <a:buFont typeface="Arial" panose="020B0604020202020204" pitchFamily="34" charset="0"/>
              <a:buChar char="•"/>
              <a:defRPr/>
            </a:pPr>
            <a:r>
              <a:rPr lang="en-US" sz="2000" dirty="0"/>
              <a:t>Must be employed last day of class.</a:t>
            </a:r>
          </a:p>
          <a:p>
            <a:pPr marL="285750" indent="-285750">
              <a:lnSpc>
                <a:spcPct val="80000"/>
              </a:lnSpc>
              <a:buFont typeface="Arial" panose="020B0604020202020204" pitchFamily="34" charset="0"/>
              <a:buChar char="•"/>
              <a:defRPr/>
            </a:pPr>
            <a:endParaRPr lang="en-US" sz="2000" dirty="0">
              <a:solidFill>
                <a:srgbClr val="003399"/>
              </a:solidFill>
            </a:endParaRPr>
          </a:p>
          <a:p>
            <a:pPr marL="285750" indent="-285750">
              <a:lnSpc>
                <a:spcPct val="80000"/>
              </a:lnSpc>
              <a:buFont typeface="Arial" panose="020B0604020202020204" pitchFamily="34" charset="0"/>
              <a:buChar char="•"/>
              <a:defRPr/>
            </a:pPr>
            <a:r>
              <a:rPr lang="en-US" sz="2000" dirty="0"/>
              <a:t>Book Stipend Available, conditions apply.</a:t>
            </a:r>
          </a:p>
          <a:p>
            <a:pPr>
              <a:lnSpc>
                <a:spcPct val="80000"/>
              </a:lnSpc>
              <a:defRPr/>
            </a:pPr>
            <a:endParaRPr lang="en-US" sz="2000" dirty="0">
              <a:solidFill>
                <a:srgbClr val="003399"/>
              </a:solidFill>
            </a:endParaRPr>
          </a:p>
          <a:p>
            <a:pPr>
              <a:lnSpc>
                <a:spcPct val="80000"/>
              </a:lnSpc>
              <a:defRPr/>
            </a:pPr>
            <a:endParaRPr lang="en-US" sz="2000" b="1" dirty="0">
              <a:solidFill>
                <a:srgbClr val="003399"/>
              </a:solidFill>
            </a:endParaRPr>
          </a:p>
          <a:p>
            <a:pPr>
              <a:lnSpc>
                <a:spcPct val="80000"/>
              </a:lnSpc>
              <a:defRPr/>
            </a:pPr>
            <a:r>
              <a:rPr lang="en-US" dirty="0"/>
              <a:t>FAU Bookstores sell text and reference books, school supplies, convenience foods, drinks, clothing, FAU merchandise on all </a:t>
            </a:r>
            <a:r>
              <a:rPr lang="en-US" dirty="0">
                <a:latin typeface="Palatino Linotype" panose="02040502050505030304" pitchFamily="18" charset="0"/>
              </a:rPr>
              <a:t>campuses. Online ordering options are available.</a:t>
            </a:r>
          </a:p>
        </p:txBody>
      </p:sp>
    </p:spTree>
    <p:extLst>
      <p:ext uri="{BB962C8B-B14F-4D97-AF65-F5344CB8AC3E}">
        <p14:creationId xmlns:p14="http://schemas.microsoft.com/office/powerpoint/2010/main" val="238635638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914" y="1066404"/>
            <a:ext cx="8229600" cy="515937"/>
          </a:xfrm>
        </p:spPr>
        <p:txBody>
          <a:bodyPr/>
          <a:lstStyle/>
          <a:p>
            <a:r>
              <a:rPr lang="en-US" sz="3200" spc="300" dirty="0" smtClean="0">
                <a:cs typeface="Aharoni" pitchFamily="2" charset="-79"/>
              </a:rPr>
              <a:t>Preferred </a:t>
            </a:r>
            <a:r>
              <a:rPr lang="en-US" sz="3200" spc="300" dirty="0">
                <a:cs typeface="Aharoni" pitchFamily="2" charset="-79"/>
              </a:rPr>
              <a:t>Legal Plan</a:t>
            </a:r>
            <a:br>
              <a:rPr lang="en-US" sz="3200" spc="300" dirty="0">
                <a:cs typeface="Aharoni" pitchFamily="2" charset="-79"/>
              </a:rPr>
            </a:br>
            <a:endParaRPr lang="en-US" sz="3200" dirty="0"/>
          </a:p>
        </p:txBody>
      </p:sp>
      <p:sp>
        <p:nvSpPr>
          <p:cNvPr id="3" name="Rectangle 2"/>
          <p:cNvSpPr/>
          <p:nvPr/>
        </p:nvSpPr>
        <p:spPr>
          <a:xfrm>
            <a:off x="1140487" y="1582341"/>
            <a:ext cx="6536454" cy="4893647"/>
          </a:xfrm>
          <a:prstGeom prst="rect">
            <a:avLst/>
          </a:prstGeom>
        </p:spPr>
        <p:txBody>
          <a:bodyPr wrap="square">
            <a:spAutoFit/>
          </a:bodyPr>
          <a:lstStyle/>
          <a:p>
            <a:r>
              <a:rPr lang="en-US" altLang="en-US" dirty="0">
                <a:latin typeface="Palatino Linotype" panose="02040502050505030304" pitchFamily="18" charset="0"/>
              </a:rPr>
              <a:t> </a:t>
            </a:r>
            <a:r>
              <a:rPr lang="en-US" altLang="en-US" dirty="0" smtClean="0">
                <a:latin typeface="Palatino Linotype" panose="02040502050505030304" pitchFamily="18" charset="0"/>
              </a:rPr>
              <a:t>				</a:t>
            </a:r>
            <a:r>
              <a:rPr lang="en-US" altLang="en-US" sz="2400" b="1" dirty="0" smtClean="0"/>
              <a:t>Biweekly </a:t>
            </a:r>
            <a:r>
              <a:rPr lang="en-US" altLang="en-US" sz="2400" b="1" dirty="0"/>
              <a:t>Cost $4.98</a:t>
            </a:r>
          </a:p>
          <a:p>
            <a:pPr marL="342900" indent="-342900">
              <a:buFont typeface="Arial" panose="020B0604020202020204" pitchFamily="34" charset="0"/>
              <a:buChar char="•"/>
            </a:pPr>
            <a:r>
              <a:rPr lang="en-US" altLang="en-US" sz="2400" dirty="0"/>
              <a:t>Unlimited free legal advice via phone</a:t>
            </a:r>
          </a:p>
          <a:p>
            <a:pPr marL="342900" indent="-342900">
              <a:buFont typeface="Arial" panose="020B0604020202020204" pitchFamily="34" charset="0"/>
              <a:buChar char="•"/>
            </a:pPr>
            <a:r>
              <a:rPr lang="en-US" altLang="en-US" sz="2400" dirty="0"/>
              <a:t>Free review of legal documents</a:t>
            </a:r>
          </a:p>
          <a:p>
            <a:pPr marL="342900" indent="-342900">
              <a:buFont typeface="Arial" panose="020B0604020202020204" pitchFamily="34" charset="0"/>
              <a:buChar char="•"/>
            </a:pPr>
            <a:r>
              <a:rPr lang="en-US" altLang="en-US" sz="2400" dirty="0"/>
              <a:t>Initial consultation with attorney no charge</a:t>
            </a:r>
          </a:p>
          <a:p>
            <a:pPr marL="342900" indent="-342900">
              <a:buFont typeface="Arial" panose="020B0604020202020204" pitchFamily="34" charset="0"/>
              <a:buChar char="•"/>
            </a:pPr>
            <a:r>
              <a:rPr lang="en-US" altLang="en-US" sz="2400" dirty="0"/>
              <a:t>Free letters and phone calls made on your behalf </a:t>
            </a:r>
          </a:p>
          <a:p>
            <a:pPr marL="342900" indent="-342900">
              <a:buFont typeface="Arial" panose="020B0604020202020204" pitchFamily="34" charset="0"/>
              <a:buChar char="•"/>
            </a:pPr>
            <a:r>
              <a:rPr lang="en-US" altLang="en-US" sz="2400" dirty="0"/>
              <a:t>Free Identity Theft help &amp; restoration</a:t>
            </a:r>
          </a:p>
          <a:p>
            <a:pPr marL="342900" indent="-342900">
              <a:buFont typeface="Arial" panose="020B0604020202020204" pitchFamily="34" charset="0"/>
              <a:buChar char="•"/>
            </a:pPr>
            <a:r>
              <a:rPr lang="en-US" altLang="en-US" sz="2400" dirty="0"/>
              <a:t>Free credit report analysis and repair</a:t>
            </a:r>
          </a:p>
          <a:p>
            <a:pPr marL="342900" indent="-342900">
              <a:buFont typeface="Arial" panose="020B0604020202020204" pitchFamily="34" charset="0"/>
              <a:buChar char="•"/>
            </a:pPr>
            <a:r>
              <a:rPr lang="en-US" altLang="en-US" sz="2400" dirty="0"/>
              <a:t>Free Simple Wills for member &amp; spouse</a:t>
            </a:r>
          </a:p>
          <a:p>
            <a:pPr marL="342900" indent="-342900">
              <a:buFont typeface="Arial" panose="020B0604020202020204" pitchFamily="34" charset="0"/>
              <a:buChar char="•"/>
            </a:pPr>
            <a:r>
              <a:rPr lang="en-US" altLang="en-US" sz="2400" dirty="0"/>
              <a:t>Free notary services</a:t>
            </a:r>
          </a:p>
          <a:p>
            <a:pPr marL="342900" indent="-342900">
              <a:buFont typeface="Arial" panose="020B0604020202020204" pitchFamily="34" charset="0"/>
              <a:buChar char="•"/>
            </a:pPr>
            <a:r>
              <a:rPr lang="en-US" altLang="en-US" sz="2400" dirty="0"/>
              <a:t>40% - 70% reduced off other legal fees and services</a:t>
            </a:r>
          </a:p>
          <a:p>
            <a:pPr marL="342900" indent="-342900">
              <a:buFont typeface="Arial" panose="020B0604020202020204" pitchFamily="34" charset="0"/>
              <a:buChar char="•"/>
            </a:pPr>
            <a:r>
              <a:rPr lang="en-US" altLang="en-US" sz="2400" dirty="0"/>
              <a:t>Access 24 </a:t>
            </a:r>
            <a:r>
              <a:rPr lang="en-US" altLang="en-US" sz="2400" dirty="0" smtClean="0"/>
              <a:t>hr./</a:t>
            </a:r>
            <a:r>
              <a:rPr lang="en-US" altLang="en-US" sz="2400" dirty="0"/>
              <a:t>day</a:t>
            </a:r>
            <a:r>
              <a:rPr lang="en-US" altLang="en-US" sz="2000" dirty="0"/>
              <a:t>, 7 day/week</a:t>
            </a:r>
            <a:endParaRPr lang="en-US" sz="2000" dirty="0"/>
          </a:p>
        </p:txBody>
      </p:sp>
    </p:spTree>
    <p:extLst>
      <p:ext uri="{BB962C8B-B14F-4D97-AF65-F5344CB8AC3E}">
        <p14:creationId xmlns:p14="http://schemas.microsoft.com/office/powerpoint/2010/main" val="40513067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14400" y="1056043"/>
            <a:ext cx="6913266" cy="4918269"/>
          </a:xfrm>
          <a:prstGeom prst="rect">
            <a:avLst/>
          </a:prstGeom>
        </p:spPr>
        <p:txBody>
          <a:bodyPr wrap="square">
            <a:spAutoFit/>
          </a:bodyPr>
          <a:lstStyle/>
          <a:p>
            <a:pPr>
              <a:lnSpc>
                <a:spcPct val="80000"/>
              </a:lnSpc>
              <a:defRPr/>
            </a:pPr>
            <a:r>
              <a:rPr lang="en-US" sz="3200" b="1" dirty="0">
                <a:solidFill>
                  <a:srgbClr val="003399"/>
                </a:solidFill>
                <a:latin typeface="+mj-lt"/>
              </a:rPr>
              <a:t>EAP – Employee Assistance Program</a:t>
            </a:r>
          </a:p>
          <a:p>
            <a:pPr>
              <a:lnSpc>
                <a:spcPct val="80000"/>
              </a:lnSpc>
              <a:defRPr/>
            </a:pPr>
            <a:r>
              <a:rPr lang="en-US" sz="2400" dirty="0" smtClean="0"/>
              <a:t>Investing </a:t>
            </a:r>
            <a:r>
              <a:rPr lang="en-US" sz="2400" dirty="0"/>
              <a:t>in your career with completely </a:t>
            </a:r>
            <a:r>
              <a:rPr lang="en-US" sz="2400" b="1" dirty="0"/>
              <a:t>c</a:t>
            </a:r>
            <a:r>
              <a:rPr lang="en-US" sz="2400" b="1" i="1" dirty="0"/>
              <a:t>onfidential counseling</a:t>
            </a:r>
            <a:r>
              <a:rPr lang="en-US" sz="2400" i="1" dirty="0"/>
              <a:t>, through</a:t>
            </a:r>
            <a:r>
              <a:rPr lang="en-US" sz="2400" dirty="0"/>
              <a:t> </a:t>
            </a:r>
          </a:p>
          <a:p>
            <a:pPr>
              <a:lnSpc>
                <a:spcPct val="80000"/>
              </a:lnSpc>
              <a:defRPr/>
            </a:pPr>
            <a:r>
              <a:rPr lang="en-US" sz="2400" b="1" dirty="0"/>
              <a:t>			Aetna Resources for Living</a:t>
            </a:r>
            <a:r>
              <a:rPr lang="en-US" sz="2400" dirty="0"/>
              <a:t>          </a:t>
            </a:r>
          </a:p>
          <a:p>
            <a:pPr>
              <a:lnSpc>
                <a:spcPct val="80000"/>
              </a:lnSpc>
              <a:defRPr/>
            </a:pPr>
            <a:r>
              <a:rPr lang="en-US" sz="2400" dirty="0" smtClean="0"/>
              <a:t>3 </a:t>
            </a:r>
            <a:r>
              <a:rPr lang="en-US" sz="2400" dirty="0"/>
              <a:t>free sessions per issue with a private licensed  </a:t>
            </a:r>
            <a:r>
              <a:rPr lang="en-US" sz="2400" dirty="0" smtClean="0"/>
              <a:t>   therapist </a:t>
            </a:r>
            <a:r>
              <a:rPr lang="en-US" sz="2400" dirty="0"/>
              <a:t>for guidance on:</a:t>
            </a:r>
          </a:p>
          <a:p>
            <a:pPr marL="514350" indent="-514350">
              <a:lnSpc>
                <a:spcPct val="80000"/>
              </a:lnSpc>
              <a:defRPr/>
            </a:pPr>
            <a:r>
              <a:rPr lang="en-US" sz="2400" dirty="0"/>
              <a:t>    </a:t>
            </a:r>
            <a:r>
              <a:rPr lang="en-US" sz="2400" dirty="0" smtClean="0"/>
              <a:t> Financial </a:t>
            </a:r>
            <a:r>
              <a:rPr lang="en-US" sz="2400" dirty="0"/>
              <a:t>Issues  	  </a:t>
            </a:r>
            <a:r>
              <a:rPr lang="en-US" sz="2400" dirty="0" smtClean="0"/>
              <a:t>Legal </a:t>
            </a:r>
            <a:r>
              <a:rPr lang="en-US" sz="2400" dirty="0"/>
              <a:t>issues</a:t>
            </a:r>
          </a:p>
          <a:p>
            <a:pPr marL="457200" indent="-457200">
              <a:lnSpc>
                <a:spcPct val="80000"/>
              </a:lnSpc>
              <a:defRPr/>
            </a:pPr>
            <a:r>
              <a:rPr lang="en-US" sz="2400" dirty="0"/>
              <a:t>     Relationships             Stress or Anxiety</a:t>
            </a:r>
          </a:p>
          <a:p>
            <a:pPr marL="457200" indent="-457200">
              <a:lnSpc>
                <a:spcPct val="80000"/>
              </a:lnSpc>
              <a:defRPr/>
            </a:pPr>
            <a:r>
              <a:rPr lang="en-US" sz="2400" dirty="0"/>
              <a:t>     Grief Issues 	         </a:t>
            </a:r>
            <a:r>
              <a:rPr lang="en-US" sz="2400" dirty="0" smtClean="0"/>
              <a:t>Depression</a:t>
            </a:r>
            <a:endParaRPr lang="en-US" sz="2400" dirty="0"/>
          </a:p>
          <a:p>
            <a:pPr marL="457200" indent="-457200">
              <a:lnSpc>
                <a:spcPct val="80000"/>
              </a:lnSpc>
              <a:defRPr/>
            </a:pPr>
            <a:r>
              <a:rPr lang="en-US" sz="2400" dirty="0"/>
              <a:t>     Child &amp; Elder Care  </a:t>
            </a:r>
            <a:r>
              <a:rPr lang="en-US" sz="2400" dirty="0" smtClean="0"/>
              <a:t>   </a:t>
            </a:r>
            <a:r>
              <a:rPr lang="en-US" sz="2400" dirty="0"/>
              <a:t>Alcohol/Drug Abuse             </a:t>
            </a:r>
          </a:p>
          <a:p>
            <a:pPr marL="457200" indent="-457200">
              <a:lnSpc>
                <a:spcPct val="80000"/>
              </a:lnSpc>
              <a:defRPr/>
            </a:pPr>
            <a:r>
              <a:rPr lang="en-US" sz="2400" dirty="0"/>
              <a:t>     Family challenges 	  </a:t>
            </a:r>
            <a:r>
              <a:rPr lang="en-US" sz="2400" dirty="0" smtClean="0"/>
              <a:t>Special </a:t>
            </a:r>
            <a:r>
              <a:rPr lang="en-US" sz="2400" dirty="0"/>
              <a:t>Discounts</a:t>
            </a:r>
          </a:p>
          <a:p>
            <a:pPr marL="457200" indent="-457200">
              <a:lnSpc>
                <a:spcPct val="80000"/>
              </a:lnSpc>
              <a:defRPr/>
            </a:pPr>
            <a:r>
              <a:rPr lang="en-US" sz="2400" dirty="0"/>
              <a:t>     Life Improvement	</a:t>
            </a:r>
          </a:p>
          <a:p>
            <a:pPr>
              <a:lnSpc>
                <a:spcPct val="80000"/>
              </a:lnSpc>
              <a:defRPr/>
            </a:pPr>
            <a:r>
              <a:rPr lang="en-US" sz="2400" dirty="0">
                <a:solidFill>
                  <a:srgbClr val="FF3300"/>
                </a:solidFill>
              </a:rPr>
              <a:t>			</a:t>
            </a:r>
            <a:r>
              <a:rPr lang="en-US" sz="2400" dirty="0"/>
              <a:t>   </a:t>
            </a:r>
            <a:r>
              <a:rPr lang="en-US" sz="2400" dirty="0" smtClean="0"/>
              <a:t>  Call</a:t>
            </a:r>
            <a:r>
              <a:rPr lang="en-US" sz="2400" dirty="0"/>
              <a:t>: 800-865-3200</a:t>
            </a:r>
          </a:p>
          <a:p>
            <a:pPr>
              <a:lnSpc>
                <a:spcPct val="80000"/>
              </a:lnSpc>
              <a:defRPr/>
            </a:pPr>
            <a:r>
              <a:rPr lang="en-US" sz="2400" dirty="0"/>
              <a:t>		     </a:t>
            </a:r>
            <a:r>
              <a:rPr lang="en-US" sz="2400" dirty="0" smtClean="0"/>
              <a:t>   </a:t>
            </a:r>
            <a:r>
              <a:rPr lang="en-US" sz="2400" dirty="0">
                <a:hlinkClick r:id="rId2"/>
              </a:rPr>
              <a:t>www.mylifevalues.com</a:t>
            </a:r>
            <a:endParaRPr lang="en-US" sz="2400" dirty="0"/>
          </a:p>
          <a:p>
            <a:pPr>
              <a:lnSpc>
                <a:spcPct val="80000"/>
              </a:lnSpc>
              <a:defRPr/>
            </a:pPr>
            <a:r>
              <a:rPr lang="en-US" sz="2400" b="1" dirty="0"/>
              <a:t>	</a:t>
            </a:r>
            <a:r>
              <a:rPr lang="en-US" sz="2400" b="1" dirty="0" smtClean="0"/>
              <a:t>Login </a:t>
            </a:r>
            <a:r>
              <a:rPr lang="en-US" sz="2400" b="1" dirty="0"/>
              <a:t>ID:       Florida Atlantic University, </a:t>
            </a:r>
          </a:p>
          <a:p>
            <a:pPr>
              <a:lnSpc>
                <a:spcPct val="80000"/>
              </a:lnSpc>
              <a:defRPr/>
            </a:pPr>
            <a:r>
              <a:rPr lang="en-US" sz="2400" b="1" dirty="0"/>
              <a:t>	</a:t>
            </a:r>
            <a:r>
              <a:rPr lang="en-US" sz="2400" b="1" dirty="0" smtClean="0"/>
              <a:t>Password</a:t>
            </a:r>
            <a:r>
              <a:rPr lang="en-US" sz="2400" b="1" dirty="0"/>
              <a:t>:      EAP</a:t>
            </a:r>
          </a:p>
        </p:txBody>
      </p:sp>
    </p:spTree>
    <p:extLst>
      <p:ext uri="{BB962C8B-B14F-4D97-AF65-F5344CB8AC3E}">
        <p14:creationId xmlns:p14="http://schemas.microsoft.com/office/powerpoint/2010/main" val="3312821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088" y="1199087"/>
            <a:ext cx="8229600" cy="1143000"/>
          </a:xfrm>
        </p:spPr>
        <p:txBody>
          <a:bodyPr/>
          <a:lstStyle/>
          <a:p>
            <a:r>
              <a:rPr lang="en-US" sz="5400" dirty="0" smtClean="0"/>
              <a:t>RETIREMENT</a:t>
            </a:r>
            <a:endParaRPr lang="en-US" sz="5400" dirty="0"/>
          </a:p>
        </p:txBody>
      </p:sp>
      <p:pic>
        <p:nvPicPr>
          <p:cNvPr id="3" name="Picture 4" descr="j022748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2266950" y="2857500"/>
            <a:ext cx="4295775" cy="2940398"/>
          </a:xfrm>
          <a:prstGeom prst="rect">
            <a:avLst/>
          </a:prstGeom>
          <a:noFill/>
        </p:spPr>
      </p:pic>
    </p:spTree>
    <p:extLst>
      <p:ext uri="{BB962C8B-B14F-4D97-AF65-F5344CB8AC3E}">
        <p14:creationId xmlns:p14="http://schemas.microsoft.com/office/powerpoint/2010/main" val="285753492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304800" y="762000"/>
            <a:ext cx="8153400" cy="762000"/>
          </a:xfrm>
        </p:spPr>
        <p:txBody>
          <a:bodyPr/>
          <a:lstStyle/>
          <a:p>
            <a:pPr fontAlgn="auto">
              <a:spcAft>
                <a:spcPts val="0"/>
              </a:spcAft>
              <a:defRPr/>
            </a:pPr>
            <a:r>
              <a:rPr lang="en-US" sz="4000" dirty="0">
                <a:ln w="500">
                  <a:solidFill>
                    <a:schemeClr val="tx2"/>
                  </a:solidFill>
                </a:ln>
                <a:cs typeface="Calibri" panose="020F0502020204030204" pitchFamily="34" charset="0"/>
              </a:rPr>
              <a:t>Retirement Plans </a:t>
            </a:r>
          </a:p>
        </p:txBody>
      </p:sp>
      <p:sp>
        <p:nvSpPr>
          <p:cNvPr id="95235" name="Rectangle 3"/>
          <p:cNvSpPr>
            <a:spLocks noGrp="1" noChangeArrowheads="1"/>
          </p:cNvSpPr>
          <p:nvPr>
            <p:ph idx="1"/>
          </p:nvPr>
        </p:nvSpPr>
        <p:spPr>
          <a:xfrm>
            <a:off x="228600" y="1676400"/>
            <a:ext cx="8229600" cy="5029200"/>
          </a:xfrm>
        </p:spPr>
        <p:txBody>
          <a:bodyPr>
            <a:normAutofit/>
          </a:bodyPr>
          <a:lstStyle/>
          <a:p>
            <a:pPr marL="514350" indent="-514350" fontAlgn="auto">
              <a:spcAft>
                <a:spcPts val="0"/>
              </a:spcAft>
              <a:buFont typeface="+mj-lt"/>
              <a:buAutoNum type="arabicPeriod"/>
              <a:defRPr/>
            </a:pPr>
            <a:r>
              <a:rPr lang="en-US" sz="2800" dirty="0" smtClean="0">
                <a:solidFill>
                  <a:schemeClr val="tx2">
                    <a:lumMod val="85000"/>
                    <a:lumOff val="15000"/>
                  </a:schemeClr>
                </a:solidFill>
                <a:latin typeface="Calibri" panose="020F0502020204030204" pitchFamily="34" charset="0"/>
                <a:cs typeface="Calibri" panose="020F0502020204030204" pitchFamily="34" charset="0"/>
              </a:rPr>
              <a:t>FRS - Pension Plan</a:t>
            </a:r>
          </a:p>
          <a:p>
            <a:pPr marL="521970" lvl="1" indent="-274320" fontAlgn="auto">
              <a:lnSpc>
                <a:spcPct val="90000"/>
              </a:lnSpc>
              <a:spcAft>
                <a:spcPts val="0"/>
              </a:spcAft>
              <a:buFont typeface="Wingdings" pitchFamily="2" charset="2"/>
              <a:buChar char="§"/>
              <a:defRPr/>
            </a:pPr>
            <a:r>
              <a:rPr lang="en-US" dirty="0">
                <a:solidFill>
                  <a:schemeClr val="tx2">
                    <a:lumMod val="85000"/>
                    <a:lumOff val="15000"/>
                  </a:schemeClr>
                </a:solidFill>
                <a:latin typeface="Calibri" panose="020F0502020204030204" pitchFamily="34" charset="0"/>
                <a:cs typeface="Calibri" panose="020F0502020204030204" pitchFamily="34" charset="0"/>
              </a:rPr>
              <a:t>Defined </a:t>
            </a:r>
            <a:r>
              <a:rPr lang="en-US" dirty="0" smtClean="0">
                <a:solidFill>
                  <a:schemeClr val="tx2">
                    <a:lumMod val="85000"/>
                    <a:lumOff val="15000"/>
                  </a:schemeClr>
                </a:solidFill>
                <a:latin typeface="Calibri" panose="020F0502020204030204" pitchFamily="34" charset="0"/>
                <a:cs typeface="Calibri" panose="020F0502020204030204" pitchFamily="34" charset="0"/>
              </a:rPr>
              <a:t>Benefit</a:t>
            </a:r>
          </a:p>
          <a:p>
            <a:pPr marL="0" indent="0" fontAlgn="auto">
              <a:spcAft>
                <a:spcPts val="0"/>
              </a:spcAft>
              <a:buNone/>
              <a:defRPr/>
            </a:pPr>
            <a:endParaRPr lang="en-US" sz="2800" dirty="0" smtClean="0">
              <a:solidFill>
                <a:schemeClr val="tx2">
                  <a:lumMod val="85000"/>
                  <a:lumOff val="15000"/>
                </a:schemeClr>
              </a:solidFill>
              <a:latin typeface="Calibri" panose="020F0502020204030204" pitchFamily="34" charset="0"/>
              <a:cs typeface="Calibri" panose="020F0502020204030204" pitchFamily="34" charset="0"/>
            </a:endParaRPr>
          </a:p>
          <a:p>
            <a:pPr marL="514350" indent="-514350" fontAlgn="auto">
              <a:spcAft>
                <a:spcPts val="0"/>
              </a:spcAft>
              <a:buFont typeface="+mj-lt"/>
              <a:buAutoNum type="arabicPeriod" startAt="2"/>
              <a:defRPr/>
            </a:pPr>
            <a:r>
              <a:rPr lang="en-US" sz="2800" dirty="0" smtClean="0">
                <a:solidFill>
                  <a:schemeClr val="tx2">
                    <a:lumMod val="85000"/>
                    <a:lumOff val="15000"/>
                  </a:schemeClr>
                </a:solidFill>
                <a:latin typeface="Calibri" panose="020F0502020204030204" pitchFamily="34" charset="0"/>
                <a:cs typeface="Calibri" panose="020F0502020204030204" pitchFamily="34" charset="0"/>
              </a:rPr>
              <a:t>FRS - Investment Plan</a:t>
            </a:r>
          </a:p>
          <a:p>
            <a:pPr marL="521970" lvl="1" indent="-274320" fontAlgn="auto">
              <a:lnSpc>
                <a:spcPct val="90000"/>
              </a:lnSpc>
              <a:spcAft>
                <a:spcPts val="0"/>
              </a:spcAft>
              <a:buFont typeface="Wingdings" pitchFamily="2" charset="2"/>
              <a:buChar char="§"/>
              <a:defRPr/>
            </a:pPr>
            <a:r>
              <a:rPr lang="en-US" dirty="0">
                <a:solidFill>
                  <a:schemeClr val="tx2">
                    <a:lumMod val="85000"/>
                    <a:lumOff val="15000"/>
                  </a:schemeClr>
                </a:solidFill>
                <a:latin typeface="Calibri" panose="020F0502020204030204" pitchFamily="34" charset="0"/>
                <a:cs typeface="Calibri" panose="020F0502020204030204" pitchFamily="34" charset="0"/>
              </a:rPr>
              <a:t>Defined </a:t>
            </a:r>
            <a:r>
              <a:rPr lang="en-US" dirty="0" smtClean="0">
                <a:solidFill>
                  <a:schemeClr val="tx2">
                    <a:lumMod val="85000"/>
                    <a:lumOff val="15000"/>
                  </a:schemeClr>
                </a:solidFill>
                <a:latin typeface="Calibri" panose="020F0502020204030204" pitchFamily="34" charset="0"/>
                <a:cs typeface="Calibri" panose="020F0502020204030204" pitchFamily="34" charset="0"/>
              </a:rPr>
              <a:t>Contribution</a:t>
            </a:r>
          </a:p>
          <a:p>
            <a:pPr marL="0" indent="0" fontAlgn="auto">
              <a:spcAft>
                <a:spcPts val="0"/>
              </a:spcAft>
              <a:buNone/>
              <a:defRPr/>
            </a:pPr>
            <a:endParaRPr lang="en-US" sz="2800" dirty="0" smtClean="0">
              <a:solidFill>
                <a:schemeClr val="tx2">
                  <a:lumMod val="85000"/>
                  <a:lumOff val="15000"/>
                </a:schemeClr>
              </a:solidFill>
              <a:latin typeface="Calibri" panose="020F0502020204030204" pitchFamily="34" charset="0"/>
              <a:cs typeface="Calibri" panose="020F0502020204030204" pitchFamily="34" charset="0"/>
            </a:endParaRPr>
          </a:p>
          <a:p>
            <a:pPr marL="514350" indent="-514350" fontAlgn="auto">
              <a:spcAft>
                <a:spcPts val="0"/>
              </a:spcAft>
              <a:buFont typeface="+mj-lt"/>
              <a:buAutoNum type="arabicPeriod" startAt="3"/>
              <a:defRPr/>
            </a:pPr>
            <a:r>
              <a:rPr lang="en-US" sz="2800" dirty="0" smtClean="0">
                <a:solidFill>
                  <a:schemeClr val="tx2">
                    <a:lumMod val="85000"/>
                    <a:lumOff val="15000"/>
                  </a:schemeClr>
                </a:solidFill>
                <a:latin typeface="Calibri" panose="020F0502020204030204" pitchFamily="34" charset="0"/>
                <a:cs typeface="Calibri" panose="020F0502020204030204" pitchFamily="34" charset="0"/>
              </a:rPr>
              <a:t>State University System Optional Retirement Program (SUSORP)</a:t>
            </a:r>
          </a:p>
          <a:p>
            <a:pPr marL="521970" lvl="1" indent="-274320" fontAlgn="auto">
              <a:lnSpc>
                <a:spcPct val="90000"/>
              </a:lnSpc>
              <a:spcAft>
                <a:spcPts val="0"/>
              </a:spcAft>
              <a:buFont typeface="Wingdings" pitchFamily="2" charset="2"/>
              <a:buChar char="§"/>
              <a:defRPr/>
            </a:pPr>
            <a:r>
              <a:rPr lang="en-US" dirty="0">
                <a:solidFill>
                  <a:schemeClr val="tx2">
                    <a:lumMod val="85000"/>
                    <a:lumOff val="15000"/>
                  </a:schemeClr>
                </a:solidFill>
                <a:latin typeface="Calibri" panose="020F0502020204030204" pitchFamily="34" charset="0"/>
                <a:cs typeface="Calibri" panose="020F0502020204030204" pitchFamily="34" charset="0"/>
              </a:rPr>
              <a:t>Defined Contribution</a:t>
            </a:r>
          </a:p>
          <a:p>
            <a:pPr marL="521970" lvl="1" indent="-274320" fontAlgn="auto">
              <a:lnSpc>
                <a:spcPct val="90000"/>
              </a:lnSpc>
              <a:spcAft>
                <a:spcPts val="0"/>
              </a:spcAft>
              <a:buFont typeface="Wingdings" pitchFamily="2" charset="2"/>
              <a:buChar char="§"/>
              <a:defRPr/>
            </a:pPr>
            <a:r>
              <a:rPr lang="en-US" dirty="0">
                <a:solidFill>
                  <a:schemeClr val="tx2">
                    <a:lumMod val="85000"/>
                    <a:lumOff val="15000"/>
                  </a:schemeClr>
                </a:solidFill>
                <a:latin typeface="Calibri" panose="020F0502020204030204" pitchFamily="34" charset="0"/>
                <a:cs typeface="Calibri" panose="020F0502020204030204" pitchFamily="34" charset="0"/>
              </a:rPr>
              <a:t>College of Medicine = </a:t>
            </a:r>
            <a:r>
              <a:rPr lang="en-US" dirty="0" smtClean="0">
                <a:solidFill>
                  <a:schemeClr val="tx2">
                    <a:lumMod val="85000"/>
                    <a:lumOff val="15000"/>
                  </a:schemeClr>
                </a:solidFill>
                <a:latin typeface="Calibri" panose="020F0502020204030204" pitchFamily="34" charset="0"/>
                <a:cs typeface="Calibri" panose="020F0502020204030204" pitchFamily="34" charset="0"/>
              </a:rPr>
              <a:t>Mandatory</a:t>
            </a:r>
          </a:p>
          <a:p>
            <a:pPr marL="247650" lvl="1" indent="0" fontAlgn="auto">
              <a:lnSpc>
                <a:spcPct val="90000"/>
              </a:lnSpc>
              <a:spcAft>
                <a:spcPts val="0"/>
              </a:spcAft>
              <a:buNone/>
              <a:defRPr/>
            </a:pPr>
            <a:endParaRPr lang="en-US" dirty="0" smtClean="0">
              <a:solidFill>
                <a:schemeClr val="tx2">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5812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16282"/>
            <a:ext cx="8229600" cy="830681"/>
          </a:xfrm>
        </p:spPr>
        <p:txBody>
          <a:bodyPr/>
          <a:lstStyle/>
          <a:p>
            <a:r>
              <a:rPr lang="en-US" altLang="en-US" sz="3600" b="1" dirty="0">
                <a:solidFill>
                  <a:schemeClr val="accent1">
                    <a:lumMod val="50000"/>
                  </a:schemeClr>
                </a:solidFill>
              </a:rPr>
              <a:t>Florida Retirement System</a:t>
            </a:r>
            <a:endParaRPr lang="en-US" sz="3600" dirty="0">
              <a:solidFill>
                <a:schemeClr val="accent1">
                  <a:lumMod val="50000"/>
                </a:schemeClr>
              </a:solidFill>
            </a:endParaRPr>
          </a:p>
        </p:txBody>
      </p:sp>
      <p:sp>
        <p:nvSpPr>
          <p:cNvPr id="3" name="Content Placeholder 2"/>
          <p:cNvSpPr>
            <a:spLocks noGrp="1"/>
          </p:cNvSpPr>
          <p:nvPr>
            <p:ph idx="1"/>
          </p:nvPr>
        </p:nvSpPr>
        <p:spPr/>
        <p:txBody>
          <a:bodyPr/>
          <a:lstStyle/>
          <a:p>
            <a:pPr marL="0" indent="0">
              <a:buNone/>
              <a:defRPr/>
            </a:pPr>
            <a:r>
              <a:rPr lang="en-US" altLang="en-US" sz="2000" dirty="0" smtClean="0"/>
              <a:t>					</a:t>
            </a:r>
            <a:r>
              <a:rPr lang="en-US" altLang="en-US" sz="2400" dirty="0" smtClean="0"/>
              <a:t>State </a:t>
            </a:r>
            <a:r>
              <a:rPr lang="en-US" altLang="en-US" sz="2400" dirty="0"/>
              <a:t>sponsored retirement plan </a:t>
            </a:r>
          </a:p>
          <a:p>
            <a:pPr marL="457200" lvl="1" indent="0">
              <a:buNone/>
              <a:defRPr/>
            </a:pPr>
            <a:r>
              <a:rPr lang="en-US" altLang="en-US" sz="2000" b="1" i="1" dirty="0" smtClean="0"/>
              <a:t>				Mandatory </a:t>
            </a:r>
            <a:r>
              <a:rPr lang="en-US" altLang="en-US" sz="2000" b="1" i="1" dirty="0"/>
              <a:t>3% pretax </a:t>
            </a:r>
            <a:r>
              <a:rPr lang="en-US" altLang="en-US" sz="2000" b="1" i="1" dirty="0" smtClean="0"/>
              <a:t> contribution</a:t>
            </a:r>
            <a:endParaRPr lang="en-US" altLang="en-US" sz="2000" dirty="0"/>
          </a:p>
          <a:p>
            <a:pPr marL="533400" indent="-533400">
              <a:defRPr/>
            </a:pPr>
            <a:r>
              <a:rPr lang="en-US" altLang="en-US" sz="2400" dirty="0"/>
              <a:t>Must choose a plan:</a:t>
            </a:r>
          </a:p>
          <a:p>
            <a:pPr marL="914400" lvl="1" indent="-457200">
              <a:defRPr/>
            </a:pPr>
            <a:r>
              <a:rPr lang="en-US" altLang="en-US" sz="2000" dirty="0"/>
              <a:t>Pension Plan</a:t>
            </a:r>
          </a:p>
          <a:p>
            <a:pPr marL="914400" lvl="1" indent="-457200">
              <a:defRPr/>
            </a:pPr>
            <a:r>
              <a:rPr lang="en-US" altLang="en-US" sz="2000" dirty="0"/>
              <a:t>Investment </a:t>
            </a:r>
            <a:r>
              <a:rPr lang="en-US" altLang="en-US" sz="2000" dirty="0" smtClean="0"/>
              <a:t>Plan</a:t>
            </a:r>
            <a:endParaRPr lang="en-US" altLang="en-US" sz="2000" dirty="0"/>
          </a:p>
          <a:p>
            <a:pPr marL="533400" indent="-533400">
              <a:defRPr/>
            </a:pPr>
            <a:r>
              <a:rPr lang="en-US" altLang="en-US" sz="2400" dirty="0"/>
              <a:t>Eligible Employees:</a:t>
            </a:r>
          </a:p>
          <a:p>
            <a:pPr marL="914400" lvl="1" indent="-457200">
              <a:defRPr/>
            </a:pPr>
            <a:r>
              <a:rPr lang="en-US" altLang="en-US" sz="2000" dirty="0"/>
              <a:t>All Faculty</a:t>
            </a:r>
          </a:p>
          <a:p>
            <a:pPr marL="914400" lvl="1" indent="-457200">
              <a:defRPr/>
            </a:pPr>
            <a:r>
              <a:rPr lang="en-US" altLang="en-US" sz="2000" dirty="0"/>
              <a:t>All AMP employees</a:t>
            </a:r>
          </a:p>
          <a:p>
            <a:pPr marL="914400" lvl="1" indent="-457200">
              <a:defRPr/>
            </a:pPr>
            <a:r>
              <a:rPr lang="en-US" altLang="en-US" sz="2000" dirty="0"/>
              <a:t>All SP employees </a:t>
            </a:r>
          </a:p>
          <a:p>
            <a:pPr marL="457200" lvl="1" indent="0">
              <a:buNone/>
              <a:defRPr/>
            </a:pPr>
            <a:r>
              <a:rPr lang="en-US" altLang="en-US" sz="2000" b="1" dirty="0" smtClean="0"/>
              <a:t>SP </a:t>
            </a:r>
            <a:r>
              <a:rPr lang="en-US" altLang="en-US" sz="2000" b="1" dirty="0"/>
              <a:t>employees are automatically enrolled in the FRS when employed by the University.</a:t>
            </a:r>
          </a:p>
          <a:p>
            <a:endParaRPr lang="en-US" sz="1800" dirty="0"/>
          </a:p>
        </p:txBody>
      </p:sp>
    </p:spTree>
    <p:extLst>
      <p:ext uri="{BB962C8B-B14F-4D97-AF65-F5344CB8AC3E}">
        <p14:creationId xmlns:p14="http://schemas.microsoft.com/office/powerpoint/2010/main" val="23047496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15367" y="1486930"/>
            <a:ext cx="6330462" cy="5115246"/>
          </a:xfrm>
          <a:prstGeom prst="rect">
            <a:avLst/>
          </a:prstGeom>
        </p:spPr>
        <p:txBody>
          <a:bodyPr wrap="square">
            <a:spAutoFit/>
          </a:bodyPr>
          <a:lstStyle/>
          <a:p>
            <a:pPr>
              <a:lnSpc>
                <a:spcPct val="80000"/>
              </a:lnSpc>
              <a:defRPr/>
            </a:pPr>
            <a:endParaRPr lang="en-US" altLang="en-US" sz="1600" b="1" dirty="0">
              <a:solidFill>
                <a:srgbClr val="3333FF"/>
              </a:solidFill>
              <a:latin typeface="Palatino Linotype" panose="02040502050505030304" pitchFamily="18" charset="0"/>
            </a:endParaRPr>
          </a:p>
          <a:p>
            <a:pPr>
              <a:lnSpc>
                <a:spcPct val="80000"/>
              </a:lnSpc>
              <a:defRPr/>
            </a:pPr>
            <a:r>
              <a:rPr lang="en-US" altLang="en-US" sz="1600" b="1" dirty="0">
                <a:latin typeface="Palatino Linotype" panose="02040502050505030304" pitchFamily="18" charset="0"/>
              </a:rPr>
              <a:t>    		        </a:t>
            </a:r>
            <a:r>
              <a:rPr lang="en-US" altLang="en-US" sz="1600" b="1" dirty="0" smtClean="0">
                <a:latin typeface="Palatino Linotype" panose="02040502050505030304" pitchFamily="18" charset="0"/>
              </a:rPr>
              <a:t>		</a:t>
            </a:r>
            <a:r>
              <a:rPr lang="en-US" altLang="en-US" sz="3200" b="1" dirty="0" smtClean="0">
                <a:latin typeface="+mj-lt"/>
              </a:rPr>
              <a:t>FRS </a:t>
            </a:r>
            <a:r>
              <a:rPr lang="en-US" altLang="en-US" sz="3200" b="1" dirty="0">
                <a:latin typeface="+mj-lt"/>
              </a:rPr>
              <a:t>Pension </a:t>
            </a:r>
            <a:r>
              <a:rPr lang="en-US" altLang="en-US" sz="3200" b="1" dirty="0" smtClean="0">
                <a:latin typeface="+mj-lt"/>
              </a:rPr>
              <a:t>Plan</a:t>
            </a:r>
            <a:endParaRPr lang="en-US" altLang="en-US" sz="2400" b="1" u="sng" dirty="0"/>
          </a:p>
          <a:p>
            <a:pPr marL="342900" indent="-342900">
              <a:lnSpc>
                <a:spcPct val="80000"/>
              </a:lnSpc>
              <a:buFont typeface="Arial" panose="020B0604020202020204" pitchFamily="34" charset="0"/>
              <a:buChar char="•"/>
              <a:defRPr/>
            </a:pPr>
            <a:r>
              <a:rPr lang="en-US" altLang="en-US" sz="2400" dirty="0"/>
              <a:t>Hired after July 1, 2011: Must have 8 years of creditable services in order to be vested and receive retirement benefit.  </a:t>
            </a:r>
            <a:r>
              <a:rPr lang="en-US" altLang="en-US" sz="2400" b="1" dirty="0"/>
              <a:t>Mandatory 3% Employee Contribution</a:t>
            </a:r>
            <a:r>
              <a:rPr lang="en-US" altLang="en-US" sz="2400" b="1" dirty="0" smtClean="0"/>
              <a:t>.</a:t>
            </a:r>
          </a:p>
          <a:p>
            <a:pPr>
              <a:lnSpc>
                <a:spcPct val="80000"/>
              </a:lnSpc>
              <a:defRPr/>
            </a:pPr>
            <a:endParaRPr lang="en-US" altLang="en-US" sz="2400" b="1" dirty="0"/>
          </a:p>
          <a:p>
            <a:pPr marL="342900" indent="-342900">
              <a:lnSpc>
                <a:spcPct val="80000"/>
              </a:lnSpc>
              <a:buFont typeface="Arial" panose="020B0604020202020204" pitchFamily="34" charset="0"/>
              <a:buChar char="•"/>
              <a:defRPr/>
            </a:pPr>
            <a:r>
              <a:rPr lang="en-US" altLang="en-US" sz="2400" dirty="0"/>
              <a:t>Normal retirement is considered to be age 65 with 8 years of service or 33 years of service, regardless of age. For Special Risk members, normal retirement is age 60 with 8 years of service or 30 years of service, regardless of age. </a:t>
            </a:r>
            <a:endParaRPr lang="en-US" altLang="en-US" sz="2400" dirty="0" smtClean="0"/>
          </a:p>
          <a:p>
            <a:pPr>
              <a:lnSpc>
                <a:spcPct val="80000"/>
              </a:lnSpc>
              <a:defRPr/>
            </a:pPr>
            <a:endParaRPr lang="en-US" altLang="en-US" sz="2400" dirty="0"/>
          </a:p>
          <a:p>
            <a:pPr marL="342900" indent="-342900">
              <a:lnSpc>
                <a:spcPct val="80000"/>
              </a:lnSpc>
              <a:buFont typeface="Arial" panose="020B0604020202020204" pitchFamily="34" charset="0"/>
              <a:buChar char="•"/>
              <a:defRPr/>
            </a:pPr>
            <a:r>
              <a:rPr lang="en-US" altLang="en-US" sz="2400" dirty="0"/>
              <a:t>Retirement benefit is based on your earnings, length of service, and membership class.</a:t>
            </a:r>
          </a:p>
          <a:p>
            <a:pPr>
              <a:lnSpc>
                <a:spcPct val="80000"/>
              </a:lnSpc>
              <a:defRPr/>
            </a:pPr>
            <a:r>
              <a:rPr lang="en-US" altLang="en-US" sz="2400" dirty="0"/>
              <a:t>	</a:t>
            </a:r>
            <a:endParaRPr lang="en-US" altLang="en-US" sz="2400" b="1" dirty="0"/>
          </a:p>
        </p:txBody>
      </p:sp>
    </p:spTree>
    <p:extLst>
      <p:ext uri="{BB962C8B-B14F-4D97-AF65-F5344CB8AC3E}">
        <p14:creationId xmlns:p14="http://schemas.microsoft.com/office/powerpoint/2010/main" val="26749390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4351" y="842174"/>
            <a:ext cx="7458074" cy="6057684"/>
          </a:xfrm>
          <a:prstGeom prst="rect">
            <a:avLst/>
          </a:prstGeom>
        </p:spPr>
        <p:txBody>
          <a:bodyPr wrap="square">
            <a:spAutoFit/>
          </a:bodyPr>
          <a:lstStyle/>
          <a:p>
            <a:pPr>
              <a:lnSpc>
                <a:spcPct val="80000"/>
              </a:lnSpc>
            </a:pPr>
            <a:r>
              <a:rPr lang="en-US" altLang="en-US" b="1" dirty="0">
                <a:solidFill>
                  <a:srgbClr val="3333FF"/>
                </a:solidFill>
              </a:rPr>
              <a:t> </a:t>
            </a:r>
            <a:r>
              <a:rPr lang="en-US" altLang="en-US" sz="2200" b="1" dirty="0" smtClean="0">
                <a:solidFill>
                  <a:srgbClr val="3333FF"/>
                </a:solidFill>
              </a:rPr>
              <a:t>					</a:t>
            </a:r>
            <a:r>
              <a:rPr lang="en-US" altLang="en-US" sz="2200" b="1" dirty="0" smtClean="0">
                <a:latin typeface="+mj-lt"/>
              </a:rPr>
              <a:t>FRS </a:t>
            </a:r>
            <a:r>
              <a:rPr lang="en-US" altLang="en-US" sz="2200" b="1" dirty="0">
                <a:latin typeface="+mj-lt"/>
              </a:rPr>
              <a:t>Investment Plan</a:t>
            </a:r>
          </a:p>
          <a:p>
            <a:pPr marL="285750" indent="-285750">
              <a:lnSpc>
                <a:spcPct val="80000"/>
              </a:lnSpc>
              <a:buFont typeface="Arial" panose="020B0604020202020204" pitchFamily="34" charset="0"/>
              <a:buChar char="•"/>
            </a:pPr>
            <a:r>
              <a:rPr lang="en-US" altLang="en-US" sz="2200" dirty="0"/>
              <a:t>Vesting is after 1 year of FRS creditable service, in order to receive the retirement benefit. </a:t>
            </a:r>
            <a:r>
              <a:rPr lang="en-US" altLang="en-US" sz="2200" b="1" dirty="0"/>
              <a:t>Mandatory 3% Contribution</a:t>
            </a:r>
            <a:r>
              <a:rPr lang="en-US" altLang="en-US" sz="2200" dirty="0"/>
              <a:t>.</a:t>
            </a:r>
          </a:p>
          <a:p>
            <a:pPr marL="285750" indent="-285750">
              <a:lnSpc>
                <a:spcPct val="80000"/>
              </a:lnSpc>
              <a:buFont typeface="Arial" panose="020B0604020202020204" pitchFamily="34" charset="0"/>
              <a:buChar char="•"/>
            </a:pPr>
            <a:r>
              <a:rPr lang="en-US" altLang="en-US" sz="2200" dirty="0"/>
              <a:t>FAU contributes 3.30% (effective July 1, 2012)</a:t>
            </a:r>
          </a:p>
          <a:p>
            <a:pPr marL="285750" indent="-285750">
              <a:lnSpc>
                <a:spcPct val="80000"/>
              </a:lnSpc>
              <a:buFont typeface="Arial" panose="020B0604020202020204" pitchFamily="34" charset="0"/>
              <a:buChar char="•"/>
            </a:pPr>
            <a:r>
              <a:rPr lang="en-US" altLang="en-US" sz="2200" dirty="0"/>
              <a:t>No age or service requirements for you to receive a benefit, once vested. </a:t>
            </a:r>
          </a:p>
          <a:p>
            <a:pPr marL="285750" indent="-285750">
              <a:lnSpc>
                <a:spcPct val="80000"/>
              </a:lnSpc>
              <a:buFont typeface="Arial" panose="020B0604020202020204" pitchFamily="34" charset="0"/>
              <a:buChar char="•"/>
            </a:pPr>
            <a:r>
              <a:rPr lang="en-US" altLang="en-US" sz="2200" dirty="0"/>
              <a:t>You should consult a tax specialist to get an explanation of the tax implications of early retirement.</a:t>
            </a:r>
          </a:p>
          <a:p>
            <a:pPr marL="285750" indent="-285750">
              <a:lnSpc>
                <a:spcPct val="80000"/>
              </a:lnSpc>
              <a:buFont typeface="Arial" panose="020B0604020202020204" pitchFamily="34" charset="0"/>
              <a:buChar char="•"/>
            </a:pPr>
            <a:r>
              <a:rPr lang="en-US" altLang="en-US" sz="2200" b="1" dirty="0"/>
              <a:t>If you're vested when you leave FRS-covered employment and go to work for a non-FRS employer, you can:</a:t>
            </a:r>
            <a:r>
              <a:rPr lang="en-US" altLang="en-US" sz="2200" dirty="0"/>
              <a:t> </a:t>
            </a:r>
          </a:p>
          <a:p>
            <a:pPr marL="742950" lvl="1" indent="-285750">
              <a:lnSpc>
                <a:spcPct val="80000"/>
              </a:lnSpc>
              <a:buFont typeface="Arial" panose="020B0604020202020204" pitchFamily="34" charset="0"/>
              <a:buChar char="•"/>
            </a:pPr>
            <a:r>
              <a:rPr lang="en-US" altLang="en-US" sz="2200" dirty="0"/>
              <a:t>Leave your account in the Investment Plan, where it will remain invested until you withdraw it; </a:t>
            </a:r>
          </a:p>
          <a:p>
            <a:pPr marL="742950" lvl="1" indent="-285750">
              <a:lnSpc>
                <a:spcPct val="80000"/>
              </a:lnSpc>
              <a:buFont typeface="Arial" panose="020B0604020202020204" pitchFamily="34" charset="0"/>
              <a:buChar char="•"/>
            </a:pPr>
            <a:r>
              <a:rPr lang="en-US" altLang="en-US" sz="2200" dirty="0"/>
              <a:t>Roll your account over to an Individual Retirement Account (IRA) or to the plan of your new employer, if that plan accepts rollovers; or </a:t>
            </a:r>
          </a:p>
          <a:p>
            <a:pPr marL="742950" lvl="1" indent="-285750">
              <a:lnSpc>
                <a:spcPct val="80000"/>
              </a:lnSpc>
              <a:buFont typeface="Arial" panose="020B0604020202020204" pitchFamily="34" charset="0"/>
              <a:buChar char="•"/>
            </a:pPr>
            <a:r>
              <a:rPr lang="en-US" altLang="en-US" sz="2200" dirty="0"/>
              <a:t>Have your account paid to you. You'll have to pay taxes on this amount in the year during which it's paid to you. </a:t>
            </a:r>
          </a:p>
          <a:p>
            <a:pPr marL="742950" lvl="1" indent="-285750">
              <a:lnSpc>
                <a:spcPct val="80000"/>
              </a:lnSpc>
              <a:buFont typeface="Arial" panose="020B0604020202020204" pitchFamily="34" charset="0"/>
              <a:buChar char="•"/>
            </a:pPr>
            <a:r>
              <a:rPr lang="en-US" altLang="en-US" sz="2200" dirty="0"/>
              <a:t>If withdrawal after termination, you forfeit service credit and </a:t>
            </a:r>
            <a:r>
              <a:rPr lang="en-US" altLang="en-US" sz="2200" dirty="0" smtClean="0"/>
              <a:t>will </a:t>
            </a:r>
            <a:r>
              <a:rPr lang="en-US" altLang="en-US" sz="2200" dirty="0"/>
              <a:t>not be able to join any of the State of Florida retirement </a:t>
            </a:r>
            <a:r>
              <a:rPr lang="en-US" altLang="en-US" sz="2200" dirty="0" smtClean="0"/>
              <a:t>plans </a:t>
            </a:r>
            <a:r>
              <a:rPr lang="en-US" altLang="en-US" sz="2200" dirty="0"/>
              <a:t>if reemployed.</a:t>
            </a:r>
          </a:p>
          <a:p>
            <a:pPr>
              <a:lnSpc>
                <a:spcPct val="80000"/>
              </a:lnSpc>
            </a:pPr>
            <a:r>
              <a:rPr lang="en-US" altLang="en-US" sz="2200" dirty="0"/>
              <a:t>For more information log on to: </a:t>
            </a:r>
            <a:r>
              <a:rPr lang="en-US" altLang="en-US" sz="2200" u="sng" dirty="0">
                <a:solidFill>
                  <a:srgbClr val="3333FF"/>
                </a:solidFill>
              </a:rPr>
              <a:t>www.myfrs.com.</a:t>
            </a:r>
            <a:r>
              <a:rPr lang="en-US" altLang="en-US" sz="2200" dirty="0"/>
              <a:t> or </a:t>
            </a:r>
            <a:endParaRPr lang="en-US" altLang="en-US" sz="2200" dirty="0" smtClean="0"/>
          </a:p>
          <a:p>
            <a:pPr>
              <a:lnSpc>
                <a:spcPct val="80000"/>
              </a:lnSpc>
            </a:pPr>
            <a:r>
              <a:rPr lang="en-US" altLang="en-US" sz="2200" dirty="0" smtClean="0"/>
              <a:t>call </a:t>
            </a:r>
            <a:r>
              <a:rPr lang="en-US" altLang="en-US" sz="2200" dirty="0"/>
              <a:t>866-446-9377</a:t>
            </a:r>
          </a:p>
        </p:txBody>
      </p:sp>
    </p:spTree>
    <p:extLst>
      <p:ext uri="{BB962C8B-B14F-4D97-AF65-F5344CB8AC3E}">
        <p14:creationId xmlns:p14="http://schemas.microsoft.com/office/powerpoint/2010/main" val="6530088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40582" y="1272164"/>
            <a:ext cx="7405635" cy="5505450"/>
          </a:xfrm>
          <a:prstGeom prst="rect">
            <a:avLst/>
          </a:prstGeom>
        </p:spPr>
      </p:pic>
      <p:sp>
        <p:nvSpPr>
          <p:cNvPr id="6" name="Title 5"/>
          <p:cNvSpPr>
            <a:spLocks noGrp="1"/>
          </p:cNvSpPr>
          <p:nvPr>
            <p:ph type="title"/>
          </p:nvPr>
        </p:nvSpPr>
        <p:spPr>
          <a:xfrm>
            <a:off x="228600" y="457200"/>
            <a:ext cx="8229600" cy="1143000"/>
          </a:xfrm>
        </p:spPr>
        <p:txBody>
          <a:bodyPr/>
          <a:lstStyle/>
          <a:p>
            <a:pPr fontAlgn="auto">
              <a:spcAft>
                <a:spcPts val="0"/>
              </a:spcAft>
              <a:defRPr/>
            </a:pPr>
            <a:r>
              <a:rPr lang="en-US" sz="3600" u="sng" dirty="0">
                <a:ln w="500">
                  <a:solidFill>
                    <a:schemeClr val="tx2"/>
                  </a:solidFill>
                </a:ln>
                <a:cs typeface="Calibri" panose="020F0502020204030204" pitchFamily="34" charset="0"/>
              </a:rPr>
              <a:t>FRS </a:t>
            </a:r>
            <a:r>
              <a:rPr lang="en-US" sz="3600" u="sng" dirty="0" smtClean="0">
                <a:ln w="500">
                  <a:solidFill>
                    <a:schemeClr val="tx2"/>
                  </a:solidFill>
                </a:ln>
                <a:cs typeface="Calibri" panose="020F0502020204030204" pitchFamily="34" charset="0"/>
              </a:rPr>
              <a:t>Plan Comparison</a:t>
            </a:r>
            <a:endParaRPr lang="en-US" sz="3600" u="sng" dirty="0">
              <a:ln w="500">
                <a:solidFill>
                  <a:schemeClr val="tx2"/>
                </a:solidFill>
              </a:ln>
              <a:cs typeface="Calibri" panose="020F0502020204030204" pitchFamily="34" charset="0"/>
            </a:endParaRPr>
          </a:p>
        </p:txBody>
      </p:sp>
    </p:spTree>
    <p:extLst>
      <p:ext uri="{BB962C8B-B14F-4D97-AF65-F5344CB8AC3E}">
        <p14:creationId xmlns:p14="http://schemas.microsoft.com/office/powerpoint/2010/main" val="4285006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9" name="Rectangle 3"/>
          <p:cNvSpPr>
            <a:spLocks noGrp="1" noChangeArrowheads="1"/>
          </p:cNvSpPr>
          <p:nvPr>
            <p:ph idx="1"/>
          </p:nvPr>
        </p:nvSpPr>
        <p:spPr>
          <a:xfrm>
            <a:off x="7070" y="1060210"/>
            <a:ext cx="7848362" cy="1301990"/>
          </a:xfrm>
        </p:spPr>
        <p:txBody>
          <a:bodyPr>
            <a:normAutofit/>
          </a:bodyPr>
          <a:lstStyle/>
          <a:p>
            <a:pPr marL="533400" indent="-533400" fontAlgn="auto">
              <a:spcAft>
                <a:spcPts val="0"/>
              </a:spcAft>
              <a:buFont typeface="Wingdings" pitchFamily="2" charset="2"/>
              <a:buChar char="§"/>
              <a:defRPr/>
            </a:pPr>
            <a:r>
              <a:rPr lang="en-US" sz="3000" dirty="0" smtClean="0">
                <a:solidFill>
                  <a:schemeClr val="tx2">
                    <a:lumMod val="85000"/>
                    <a:lumOff val="15000"/>
                  </a:schemeClr>
                </a:solidFill>
                <a:latin typeface="Calibri" panose="020F0502020204030204" pitchFamily="34" charset="0"/>
                <a:cs typeface="Calibri" panose="020F0502020204030204" pitchFamily="34" charset="0"/>
              </a:rPr>
              <a:t>Default </a:t>
            </a:r>
            <a:r>
              <a:rPr lang="en-US" sz="3000" dirty="0">
                <a:solidFill>
                  <a:schemeClr val="tx2">
                    <a:lumMod val="85000"/>
                    <a:lumOff val="15000"/>
                  </a:schemeClr>
                </a:solidFill>
                <a:latin typeface="Calibri" panose="020F0502020204030204" pitchFamily="34" charset="0"/>
                <a:cs typeface="Calibri" panose="020F0502020204030204" pitchFamily="34" charset="0"/>
              </a:rPr>
              <a:t>password: </a:t>
            </a:r>
            <a:endParaRPr lang="en-US" sz="3000" dirty="0" smtClean="0">
              <a:solidFill>
                <a:schemeClr val="tx2">
                  <a:lumMod val="85000"/>
                  <a:lumOff val="15000"/>
                </a:schemeClr>
              </a:solidFill>
              <a:latin typeface="Calibri" panose="020F0502020204030204" pitchFamily="34" charset="0"/>
              <a:cs typeface="Calibri" panose="020F0502020204030204" pitchFamily="34" charset="0"/>
            </a:endParaRPr>
          </a:p>
          <a:p>
            <a:pPr marL="0" indent="0" fontAlgn="auto">
              <a:spcAft>
                <a:spcPts val="0"/>
              </a:spcAft>
              <a:buNone/>
              <a:tabLst>
                <a:tab pos="571500" algn="l"/>
              </a:tabLst>
              <a:defRPr/>
            </a:pPr>
            <a:r>
              <a:rPr lang="en-US" sz="3000" i="1" dirty="0">
                <a:solidFill>
                  <a:schemeClr val="tx2">
                    <a:lumMod val="85000"/>
                    <a:lumOff val="15000"/>
                  </a:schemeClr>
                </a:solidFill>
                <a:latin typeface="Calibri" panose="020F0502020204030204" pitchFamily="34" charset="0"/>
                <a:cs typeface="Calibri" panose="020F0502020204030204" pitchFamily="34" charset="0"/>
              </a:rPr>
              <a:t>	</a:t>
            </a:r>
            <a:r>
              <a:rPr lang="en-US" sz="3000" i="1" dirty="0" smtClean="0">
                <a:solidFill>
                  <a:srgbClr val="FF0000"/>
                </a:solidFill>
                <a:latin typeface="Calibri" panose="020F0502020204030204" pitchFamily="34" charset="0"/>
                <a:cs typeface="Calibri" panose="020F0502020204030204" pitchFamily="34" charset="0"/>
              </a:rPr>
              <a:t>Pf </a:t>
            </a:r>
            <a:r>
              <a:rPr lang="en-US" sz="3000" i="1" dirty="0">
                <a:solidFill>
                  <a:srgbClr val="FF0000"/>
                </a:solidFill>
                <a:latin typeface="Calibri" panose="020F0502020204030204" pitchFamily="34" charset="0"/>
                <a:cs typeface="Calibri" panose="020F0502020204030204" pitchFamily="34" charset="0"/>
              </a:rPr>
              <a:t>+ </a:t>
            </a:r>
            <a:r>
              <a:rPr lang="en-US" sz="3000" i="1" dirty="0" smtClean="0">
                <a:solidFill>
                  <a:srgbClr val="FF0000"/>
                </a:solidFill>
                <a:latin typeface="Calibri" panose="020F0502020204030204" pitchFamily="34" charset="0"/>
                <a:cs typeface="Calibri" panose="020F0502020204030204" pitchFamily="34" charset="0"/>
              </a:rPr>
              <a:t>Birth date (PfMMDDYY)</a:t>
            </a:r>
          </a:p>
        </p:txBody>
      </p:sp>
      <p:pic>
        <p:nvPicPr>
          <p:cNvPr id="4098" name="Picture 2" descr="C:\Users\as089772\AppData\Local\Microsoft\Windows\Temporary Internet Files\Content.IE5\HDQM7Z89\dglxasset[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5335" y="444740"/>
            <a:ext cx="1904762" cy="191746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336" y="2131160"/>
            <a:ext cx="7645831" cy="4571415"/>
          </a:xfrm>
          <a:prstGeom prst="rect">
            <a:avLst/>
          </a:prstGeom>
        </p:spPr>
      </p:pic>
      <p:sp>
        <p:nvSpPr>
          <p:cNvPr id="3" name="Oval 2"/>
          <p:cNvSpPr/>
          <p:nvPr/>
        </p:nvSpPr>
        <p:spPr>
          <a:xfrm>
            <a:off x="5011550" y="3727013"/>
            <a:ext cx="1485900" cy="66891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5" name="Straight Arrow Connector 4"/>
          <p:cNvCxnSpPr>
            <a:endCxn id="3" idx="5"/>
          </p:cNvCxnSpPr>
          <p:nvPr/>
        </p:nvCxnSpPr>
        <p:spPr>
          <a:xfrm flipH="1" flipV="1">
            <a:off x="6279845" y="4297963"/>
            <a:ext cx="370005" cy="402762"/>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649850" y="4533900"/>
            <a:ext cx="1143000" cy="430887"/>
          </a:xfrm>
          <a:prstGeom prst="rect">
            <a:avLst/>
          </a:prstGeom>
          <a:noFill/>
          <a:ln w="38100">
            <a:solidFill>
              <a:srgbClr val="FF0000"/>
            </a:solidFill>
          </a:ln>
        </p:spPr>
        <p:txBody>
          <a:bodyPr wrap="square" rtlCol="0">
            <a:spAutoFit/>
          </a:bodyPr>
          <a:lstStyle/>
          <a:p>
            <a:pPr algn="ctr"/>
            <a:r>
              <a:rPr lang="en-US" sz="1100" dirty="0" smtClean="0">
                <a:solidFill>
                  <a:srgbClr val="FF0000"/>
                </a:solidFill>
              </a:rPr>
              <a:t>Enter ID and Password</a:t>
            </a:r>
            <a:endParaRPr lang="en-US" sz="1100" dirty="0">
              <a:solidFill>
                <a:srgbClr val="FF0000"/>
              </a:solidFill>
            </a:endParaRPr>
          </a:p>
        </p:txBody>
      </p:sp>
    </p:spTree>
    <p:extLst>
      <p:ext uri="{BB962C8B-B14F-4D97-AF65-F5344CB8AC3E}">
        <p14:creationId xmlns:p14="http://schemas.microsoft.com/office/powerpoint/2010/main" val="36055767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308193" y="761929"/>
            <a:ext cx="8153400" cy="990600"/>
          </a:xfrm>
        </p:spPr>
        <p:txBody>
          <a:bodyPr>
            <a:noAutofit/>
          </a:bodyPr>
          <a:lstStyle/>
          <a:p>
            <a:pPr fontAlgn="auto">
              <a:spcAft>
                <a:spcPts val="0"/>
              </a:spcAft>
              <a:defRPr/>
            </a:pPr>
            <a:r>
              <a:rPr lang="en-US" sz="2800" u="sng" dirty="0">
                <a:ln w="500">
                  <a:solidFill>
                    <a:schemeClr val="tx2"/>
                  </a:solidFill>
                </a:ln>
                <a:cs typeface="Calibri" panose="020F0502020204030204" pitchFamily="34" charset="0"/>
              </a:rPr>
              <a:t>State University System Optional Retirement Program (SUSORP)</a:t>
            </a:r>
          </a:p>
        </p:txBody>
      </p:sp>
      <p:sp>
        <p:nvSpPr>
          <p:cNvPr id="99331" name="Rectangle 3"/>
          <p:cNvSpPr>
            <a:spLocks noGrp="1" noChangeArrowheads="1"/>
          </p:cNvSpPr>
          <p:nvPr>
            <p:ph idx="1"/>
          </p:nvPr>
        </p:nvSpPr>
        <p:spPr>
          <a:xfrm>
            <a:off x="762000" y="1905000"/>
            <a:ext cx="7315200" cy="4572000"/>
          </a:xfrm>
        </p:spPr>
        <p:txBody>
          <a:bodyPr>
            <a:normAutofit lnSpcReduction="10000"/>
          </a:bodyPr>
          <a:lstStyle/>
          <a:p>
            <a:r>
              <a:rPr lang="en-US" altLang="en-US" sz="2000" dirty="0"/>
              <a:t>AMP and Faculty are eligible for </a:t>
            </a:r>
            <a:r>
              <a:rPr lang="en-US" altLang="en-US" sz="2000" b="1" dirty="0"/>
              <a:t>ORP</a:t>
            </a:r>
            <a:endParaRPr lang="en-US" altLang="en-US" sz="2000" dirty="0"/>
          </a:p>
          <a:p>
            <a:r>
              <a:rPr lang="en-US" altLang="en-US" sz="2000" dirty="0"/>
              <a:t>The ORP is a defined contribution plan that provides full and immediate vesting of all contributions. </a:t>
            </a:r>
          </a:p>
          <a:p>
            <a:r>
              <a:rPr lang="en-US" altLang="en-US" sz="2000" b="1" dirty="0"/>
              <a:t>Mandatory 3% employee contribution.</a:t>
            </a:r>
          </a:p>
          <a:p>
            <a:r>
              <a:rPr lang="en-US" altLang="en-US" sz="2000" dirty="0"/>
              <a:t>FAU contributes 5.14%  and employees can contribute a voluntary match up to that amount</a:t>
            </a:r>
          </a:p>
          <a:p>
            <a:r>
              <a:rPr lang="en-US" altLang="en-US" sz="2000" dirty="0"/>
              <a:t>Maximum voluntary amounts employees can contribute for the year in 2015: </a:t>
            </a:r>
          </a:p>
          <a:p>
            <a:pPr>
              <a:buNone/>
            </a:pPr>
            <a:r>
              <a:rPr lang="en-US" altLang="en-US" sz="2000" dirty="0"/>
              <a:t>		</a:t>
            </a:r>
            <a:r>
              <a:rPr lang="en-US" altLang="en-US" sz="1800" b="1" dirty="0"/>
              <a:t>-</a:t>
            </a:r>
            <a:r>
              <a:rPr lang="en-US" altLang="en-US" sz="1800" dirty="0"/>
              <a:t> </a:t>
            </a:r>
            <a:r>
              <a:rPr lang="en-US" altLang="en-US" sz="1800" b="1" dirty="0"/>
              <a:t>$18,000 under age 50</a:t>
            </a:r>
          </a:p>
          <a:p>
            <a:pPr>
              <a:buNone/>
            </a:pPr>
            <a:r>
              <a:rPr lang="en-US" altLang="en-US" sz="1800" b="1" dirty="0"/>
              <a:t>		- $24,000 if over age 50  </a:t>
            </a:r>
            <a:r>
              <a:rPr lang="en-US" altLang="en-US" sz="1800" dirty="0"/>
              <a:t> </a:t>
            </a:r>
          </a:p>
          <a:p>
            <a:r>
              <a:rPr lang="en-US" altLang="en-US" sz="1800" dirty="0"/>
              <a:t>90 days to choose plan or employees are automatically defaulted into FRS Pension Plan. </a:t>
            </a:r>
          </a:p>
          <a:p>
            <a:r>
              <a:rPr lang="en-US" altLang="en-US" sz="1800" b="1" i="1" dirty="0"/>
              <a:t>Faculty</a:t>
            </a:r>
            <a:r>
              <a:rPr lang="en-US" altLang="en-US" sz="1800" b="1" dirty="0"/>
              <a:t> in the College of Medicine must enroll in the ORP as specified in Faculty Practice Plan.</a:t>
            </a:r>
          </a:p>
          <a:p>
            <a:pPr marL="457200" lvl="1" indent="0" fontAlgn="auto">
              <a:spcAft>
                <a:spcPts val="0"/>
              </a:spcAft>
              <a:buClrTx/>
              <a:buNone/>
              <a:defRPr/>
            </a:pPr>
            <a:endParaRPr lang="en-US" sz="1500" dirty="0">
              <a:solidFill>
                <a:schemeClr val="tx2">
                  <a:lumMod val="85000"/>
                  <a:lumOff val="15000"/>
                </a:schemeClr>
              </a:solidFill>
              <a:cs typeface="Calibri" panose="020F0502020204030204" pitchFamily="34" charset="0"/>
            </a:endParaRPr>
          </a:p>
        </p:txBody>
      </p:sp>
      <p:pic>
        <p:nvPicPr>
          <p:cNvPr id="5" name="Picture 2" descr="C:\Users\as089772\AppData\Local\Microsoft\Windows\Temporary Internet Files\Content.IE5\HDQM7Z89\MC90043475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193" y="5014378"/>
            <a:ext cx="441625" cy="441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62209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b="1" dirty="0">
                <a:solidFill>
                  <a:schemeClr val="accent1">
                    <a:lumMod val="50000"/>
                  </a:schemeClr>
                </a:solidFill>
              </a:rPr>
              <a:t>Tax Sheltered Accounts </a:t>
            </a:r>
            <a:r>
              <a:rPr lang="en-US" altLang="en-US" sz="3200" b="1" dirty="0" smtClean="0">
                <a:solidFill>
                  <a:schemeClr val="accent1">
                    <a:lumMod val="50000"/>
                  </a:schemeClr>
                </a:solidFill>
              </a:rPr>
              <a:t>403(b</a:t>
            </a:r>
            <a:r>
              <a:rPr lang="en-US" altLang="en-US" sz="3200" b="1" dirty="0">
                <a:solidFill>
                  <a:schemeClr val="accent1">
                    <a:lumMod val="50000"/>
                  </a:schemeClr>
                </a:solidFill>
              </a:rPr>
              <a:t>) Plan</a:t>
            </a:r>
            <a:endParaRPr lang="en-US" sz="3200" dirty="0">
              <a:solidFill>
                <a:schemeClr val="accent1">
                  <a:lumMod val="50000"/>
                </a:schemeClr>
              </a:solidFill>
            </a:endParaRPr>
          </a:p>
        </p:txBody>
      </p:sp>
      <p:sp>
        <p:nvSpPr>
          <p:cNvPr id="3" name="Content Placeholder 2"/>
          <p:cNvSpPr>
            <a:spLocks noGrp="1"/>
          </p:cNvSpPr>
          <p:nvPr>
            <p:ph idx="1"/>
          </p:nvPr>
        </p:nvSpPr>
        <p:spPr>
          <a:xfrm>
            <a:off x="241160" y="1600200"/>
            <a:ext cx="8445640" cy="4961374"/>
          </a:xfrm>
        </p:spPr>
        <p:txBody>
          <a:bodyPr/>
          <a:lstStyle/>
          <a:p>
            <a:pPr>
              <a:buNone/>
            </a:pPr>
            <a:r>
              <a:rPr lang="en-US" altLang="en-US" sz="2800" dirty="0"/>
              <a:t>TSA / 403(b) is a retirement savings plan </a:t>
            </a:r>
            <a:r>
              <a:rPr lang="en-US" altLang="en-US" sz="2800" dirty="0" smtClean="0"/>
              <a:t>which</a:t>
            </a:r>
          </a:p>
          <a:p>
            <a:pPr>
              <a:buNone/>
            </a:pPr>
            <a:r>
              <a:rPr lang="en-US" altLang="en-US" sz="2800" dirty="0" smtClean="0"/>
              <a:t>allows </a:t>
            </a:r>
            <a:r>
              <a:rPr lang="en-US" altLang="en-US" sz="2800" dirty="0"/>
              <a:t>you to invest a chosen dollar amount as a </a:t>
            </a:r>
            <a:r>
              <a:rPr lang="en-US" altLang="en-US" sz="2800" dirty="0" smtClean="0"/>
              <a:t>pre-tax</a:t>
            </a:r>
          </a:p>
          <a:p>
            <a:pPr>
              <a:buNone/>
            </a:pPr>
            <a:r>
              <a:rPr lang="en-US" altLang="en-US" sz="2800" dirty="0" smtClean="0"/>
              <a:t>deduction</a:t>
            </a:r>
            <a:r>
              <a:rPr lang="en-US" altLang="en-US" sz="2800" dirty="0"/>
              <a:t>.</a:t>
            </a:r>
          </a:p>
          <a:p>
            <a:pPr lvl="1">
              <a:buFont typeface="Arial" panose="020B0604020202020204" pitchFamily="34" charset="0"/>
              <a:buChar char="•"/>
            </a:pPr>
            <a:r>
              <a:rPr lang="en-US" altLang="en-US" sz="2400" dirty="0"/>
              <a:t>Reduces your tax liability</a:t>
            </a:r>
          </a:p>
          <a:p>
            <a:pPr lvl="1">
              <a:buFont typeface="Arial" panose="020B0604020202020204" pitchFamily="34" charset="0"/>
              <a:buChar char="•"/>
            </a:pPr>
            <a:r>
              <a:rPr lang="en-US" altLang="en-US" sz="2400" dirty="0"/>
              <a:t>Choice of approved Providers</a:t>
            </a:r>
          </a:p>
          <a:p>
            <a:pPr lvl="1">
              <a:buFont typeface="Arial" panose="020B0604020202020204" pitchFamily="34" charset="0"/>
              <a:buChar char="•"/>
            </a:pPr>
            <a:r>
              <a:rPr lang="en-US" altLang="en-US" sz="2400" dirty="0"/>
              <a:t>Manage your investments.</a:t>
            </a:r>
          </a:p>
          <a:p>
            <a:pPr lvl="1">
              <a:buFont typeface="Arial" panose="020B0604020202020204" pitchFamily="34" charset="0"/>
              <a:buChar char="•"/>
            </a:pPr>
            <a:r>
              <a:rPr lang="en-US" altLang="en-US" sz="2400" b="1" dirty="0"/>
              <a:t>Contribution amounts can be </a:t>
            </a:r>
            <a:endParaRPr lang="en-US" altLang="en-US" sz="2400" b="1" dirty="0" smtClean="0"/>
          </a:p>
          <a:p>
            <a:pPr marL="457200" lvl="1" indent="0">
              <a:buNone/>
            </a:pPr>
            <a:r>
              <a:rPr lang="en-US" altLang="en-US" sz="2400" b="1" dirty="0" smtClean="0"/>
              <a:t>    changed </a:t>
            </a:r>
            <a:r>
              <a:rPr lang="en-US" altLang="en-US" sz="2400" b="1" dirty="0"/>
              <a:t>or stopped at any time.</a:t>
            </a:r>
          </a:p>
          <a:p>
            <a:endParaRPr lang="en-US" dirty="0"/>
          </a:p>
        </p:txBody>
      </p:sp>
      <p:pic>
        <p:nvPicPr>
          <p:cNvPr id="5" name="Picture 2" descr="C:\Users\as089772\AppData\Local\Microsoft\Windows\Temporary Internet Files\Content.IE5\RS37165C\MC90043383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367662">
            <a:off x="5676371" y="2807967"/>
            <a:ext cx="2622307" cy="33667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081915" y="3953171"/>
            <a:ext cx="2092570" cy="1323439"/>
          </a:xfrm>
          <a:prstGeom prst="rect">
            <a:avLst/>
          </a:prstGeom>
        </p:spPr>
        <p:txBody>
          <a:bodyPr wrap="square">
            <a:spAutoFit/>
          </a:bodyPr>
          <a:lstStyle/>
          <a:p>
            <a:pPr marL="609600" indent="-609600" fontAlgn="auto">
              <a:spcAft>
                <a:spcPts val="0"/>
              </a:spcAft>
              <a:buFont typeface="Wingdings 2"/>
              <a:buNone/>
              <a:defRPr/>
            </a:pPr>
            <a:r>
              <a:rPr lang="en-US" sz="1600" u="sng" dirty="0" smtClean="0">
                <a:ln w="12700">
                  <a:noFill/>
                  <a:prstDash val="solid"/>
                </a:ln>
                <a:solidFill>
                  <a:schemeClr val="tx2"/>
                </a:solidFill>
                <a:cs typeface="Calibri" panose="020F0502020204030204" pitchFamily="34" charset="0"/>
              </a:rPr>
              <a:t>2016 </a:t>
            </a:r>
            <a:r>
              <a:rPr lang="en-US" sz="1600" u="sng" dirty="0">
                <a:ln w="12700">
                  <a:noFill/>
                  <a:prstDash val="solid"/>
                </a:ln>
                <a:solidFill>
                  <a:schemeClr val="tx2"/>
                </a:solidFill>
                <a:cs typeface="Calibri" panose="020F0502020204030204" pitchFamily="34" charset="0"/>
              </a:rPr>
              <a:t>IRS Max</a:t>
            </a:r>
            <a:r>
              <a:rPr lang="en-US" sz="1600" u="sng" dirty="0" smtClean="0">
                <a:solidFill>
                  <a:schemeClr val="tx2">
                    <a:lumMod val="85000"/>
                    <a:lumOff val="15000"/>
                  </a:schemeClr>
                </a:solidFill>
                <a:cs typeface="Calibri" panose="020F0502020204030204" pitchFamily="34" charset="0"/>
              </a:rPr>
              <a:t>:</a:t>
            </a:r>
          </a:p>
          <a:p>
            <a:pPr marL="609600" indent="-609600" fontAlgn="auto">
              <a:spcAft>
                <a:spcPts val="0"/>
              </a:spcAft>
              <a:buFont typeface="Wingdings 2"/>
              <a:buNone/>
              <a:defRPr/>
            </a:pPr>
            <a:r>
              <a:rPr lang="en-US" sz="1600" dirty="0" smtClean="0">
                <a:solidFill>
                  <a:schemeClr val="tx2">
                    <a:lumMod val="85000"/>
                    <a:lumOff val="15000"/>
                  </a:schemeClr>
                </a:solidFill>
                <a:cs typeface="Calibri" panose="020F0502020204030204" pitchFamily="34" charset="0"/>
              </a:rPr>
              <a:t>$</a:t>
            </a:r>
            <a:r>
              <a:rPr lang="en-US" sz="1600" dirty="0">
                <a:solidFill>
                  <a:schemeClr val="tx2">
                    <a:lumMod val="85000"/>
                    <a:lumOff val="15000"/>
                  </a:schemeClr>
                </a:solidFill>
                <a:cs typeface="Calibri" panose="020F0502020204030204" pitchFamily="34" charset="0"/>
              </a:rPr>
              <a:t>18,000: Employees </a:t>
            </a:r>
            <a:endParaRPr lang="en-US" sz="1600" dirty="0" smtClean="0">
              <a:solidFill>
                <a:schemeClr val="tx2">
                  <a:lumMod val="85000"/>
                  <a:lumOff val="15000"/>
                </a:schemeClr>
              </a:solidFill>
              <a:cs typeface="Calibri" panose="020F0502020204030204" pitchFamily="34" charset="0"/>
            </a:endParaRPr>
          </a:p>
          <a:p>
            <a:pPr marL="609600" indent="-609600" fontAlgn="auto">
              <a:spcAft>
                <a:spcPts val="0"/>
              </a:spcAft>
              <a:buFont typeface="Wingdings 2"/>
              <a:buNone/>
              <a:defRPr/>
            </a:pPr>
            <a:r>
              <a:rPr lang="en-US" sz="1600" dirty="0">
                <a:solidFill>
                  <a:schemeClr val="tx2">
                    <a:lumMod val="85000"/>
                    <a:lumOff val="15000"/>
                  </a:schemeClr>
                </a:solidFill>
                <a:cs typeface="Calibri" panose="020F0502020204030204" pitchFamily="34" charset="0"/>
              </a:rPr>
              <a:t> </a:t>
            </a:r>
            <a:r>
              <a:rPr lang="en-US" sz="1600" dirty="0" smtClean="0">
                <a:solidFill>
                  <a:schemeClr val="tx2">
                    <a:lumMod val="85000"/>
                    <a:lumOff val="15000"/>
                  </a:schemeClr>
                </a:solidFill>
                <a:cs typeface="Calibri" panose="020F0502020204030204" pitchFamily="34" charset="0"/>
              </a:rPr>
              <a:t>under </a:t>
            </a:r>
            <a:r>
              <a:rPr lang="en-US" sz="1600" dirty="0">
                <a:solidFill>
                  <a:schemeClr val="tx2">
                    <a:lumMod val="85000"/>
                    <a:lumOff val="15000"/>
                  </a:schemeClr>
                </a:solidFill>
                <a:cs typeface="Calibri" panose="020F0502020204030204" pitchFamily="34" charset="0"/>
              </a:rPr>
              <a:t>age </a:t>
            </a:r>
            <a:r>
              <a:rPr lang="en-US" sz="1600" dirty="0" smtClean="0">
                <a:solidFill>
                  <a:schemeClr val="tx2">
                    <a:lumMod val="85000"/>
                    <a:lumOff val="15000"/>
                  </a:schemeClr>
                </a:solidFill>
                <a:cs typeface="Calibri" panose="020F0502020204030204" pitchFamily="34" charset="0"/>
              </a:rPr>
              <a:t>50</a:t>
            </a:r>
          </a:p>
          <a:p>
            <a:pPr marL="609600" indent="-609600" fontAlgn="auto">
              <a:spcAft>
                <a:spcPts val="0"/>
              </a:spcAft>
              <a:buFont typeface="Wingdings 2"/>
              <a:buNone/>
              <a:defRPr/>
            </a:pPr>
            <a:r>
              <a:rPr lang="en-US" sz="1600" dirty="0" smtClean="0">
                <a:solidFill>
                  <a:schemeClr val="tx2">
                    <a:lumMod val="85000"/>
                    <a:lumOff val="15000"/>
                  </a:schemeClr>
                </a:solidFill>
                <a:cs typeface="Calibri" panose="020F0502020204030204" pitchFamily="34" charset="0"/>
              </a:rPr>
              <a:t>$24,000</a:t>
            </a:r>
            <a:r>
              <a:rPr lang="en-US" sz="1600" dirty="0">
                <a:solidFill>
                  <a:schemeClr val="tx2">
                    <a:lumMod val="85000"/>
                    <a:lumOff val="15000"/>
                  </a:schemeClr>
                </a:solidFill>
                <a:cs typeface="Calibri" panose="020F0502020204030204" pitchFamily="34" charset="0"/>
              </a:rPr>
              <a:t>: </a:t>
            </a:r>
            <a:r>
              <a:rPr lang="en-US" sz="1600" dirty="0" smtClean="0">
                <a:solidFill>
                  <a:schemeClr val="tx2">
                    <a:lumMod val="85000"/>
                    <a:lumOff val="15000"/>
                  </a:schemeClr>
                </a:solidFill>
                <a:cs typeface="Calibri" panose="020F0502020204030204" pitchFamily="34" charset="0"/>
              </a:rPr>
              <a:t>Employees</a:t>
            </a:r>
          </a:p>
          <a:p>
            <a:pPr marL="609600" indent="-609600" fontAlgn="auto">
              <a:spcAft>
                <a:spcPts val="0"/>
              </a:spcAft>
              <a:buFont typeface="Wingdings 2"/>
              <a:buNone/>
              <a:defRPr/>
            </a:pPr>
            <a:r>
              <a:rPr lang="en-US" sz="1600" dirty="0">
                <a:solidFill>
                  <a:schemeClr val="tx2">
                    <a:lumMod val="85000"/>
                    <a:lumOff val="15000"/>
                  </a:schemeClr>
                </a:solidFill>
                <a:cs typeface="Calibri" panose="020F0502020204030204" pitchFamily="34" charset="0"/>
              </a:rPr>
              <a:t> </a:t>
            </a:r>
            <a:r>
              <a:rPr lang="en-US" sz="1600" dirty="0" smtClean="0">
                <a:solidFill>
                  <a:schemeClr val="tx2">
                    <a:lumMod val="85000"/>
                    <a:lumOff val="15000"/>
                  </a:schemeClr>
                </a:solidFill>
                <a:cs typeface="Calibri" panose="020F0502020204030204" pitchFamily="34" charset="0"/>
              </a:rPr>
              <a:t> </a:t>
            </a:r>
            <a:r>
              <a:rPr lang="en-US" sz="1600" dirty="0">
                <a:solidFill>
                  <a:schemeClr val="tx2">
                    <a:lumMod val="85000"/>
                    <a:lumOff val="15000"/>
                  </a:schemeClr>
                </a:solidFill>
                <a:cs typeface="Calibri" panose="020F0502020204030204" pitchFamily="34" charset="0"/>
              </a:rPr>
              <a:t>age 50 and older</a:t>
            </a:r>
          </a:p>
        </p:txBody>
      </p:sp>
    </p:spTree>
    <p:extLst>
      <p:ext uri="{BB962C8B-B14F-4D97-AF65-F5344CB8AC3E}">
        <p14:creationId xmlns:p14="http://schemas.microsoft.com/office/powerpoint/2010/main" val="19312717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304800" y="609600"/>
            <a:ext cx="8153400" cy="685800"/>
          </a:xfrm>
        </p:spPr>
        <p:txBody>
          <a:bodyPr/>
          <a:lstStyle/>
          <a:p>
            <a:pPr algn="ctr" fontAlgn="auto">
              <a:spcAft>
                <a:spcPts val="0"/>
              </a:spcAft>
              <a:defRPr/>
            </a:pPr>
            <a:r>
              <a:rPr lang="en-US" sz="3400" u="sng" dirty="0">
                <a:ln w="500">
                  <a:solidFill>
                    <a:schemeClr val="tx2"/>
                  </a:solidFill>
                </a:ln>
                <a:latin typeface="Century Gothic" panose="020B0502020202020204" pitchFamily="34" charset="0"/>
                <a:cs typeface="Calibri" panose="020F0502020204030204" pitchFamily="34" charset="0"/>
              </a:rPr>
              <a:t>Reemployment Restrictions</a:t>
            </a:r>
          </a:p>
        </p:txBody>
      </p:sp>
      <p:sp>
        <p:nvSpPr>
          <p:cNvPr id="101379" name="Rectangle 3"/>
          <p:cNvSpPr>
            <a:spLocks noGrp="1" noChangeArrowheads="1"/>
          </p:cNvSpPr>
          <p:nvPr>
            <p:ph idx="1"/>
          </p:nvPr>
        </p:nvSpPr>
        <p:spPr>
          <a:xfrm>
            <a:off x="381000" y="1371600"/>
            <a:ext cx="8001000" cy="5181600"/>
          </a:xfrm>
        </p:spPr>
        <p:txBody>
          <a:bodyPr>
            <a:normAutofit fontScale="92500"/>
          </a:bodyPr>
          <a:lstStyle/>
          <a:p>
            <a:pPr lvl="0">
              <a:buFont typeface="Wingdings" pitchFamily="2" charset="2"/>
              <a:buChar char="§"/>
            </a:pPr>
            <a:r>
              <a:rPr lang="en-US" sz="2500" dirty="0" smtClean="0">
                <a:latin typeface="Calibri" panose="020F0502020204030204" pitchFamily="34" charset="0"/>
                <a:cs typeface="Calibri" panose="020F0502020204030204" pitchFamily="34" charset="0"/>
              </a:rPr>
              <a:t>You are considered a retiree if any portion of your FRS Pension, FRS Investment or SUSORP benefit after 7/1/2010 is: </a:t>
            </a:r>
          </a:p>
          <a:p>
            <a:pPr lvl="1">
              <a:buClr>
                <a:schemeClr val="accent2"/>
              </a:buClr>
              <a:buFont typeface="Wingdings" pitchFamily="2" charset="2"/>
              <a:buChar char="§"/>
            </a:pPr>
            <a:r>
              <a:rPr lang="en-US" sz="2200" dirty="0" smtClean="0">
                <a:latin typeface="Calibri" panose="020F0502020204030204" pitchFamily="34" charset="0"/>
                <a:cs typeface="Calibri" panose="020F0502020204030204" pitchFamily="34" charset="0"/>
              </a:rPr>
              <a:t>Received</a:t>
            </a:r>
          </a:p>
          <a:p>
            <a:pPr lvl="1">
              <a:buClr>
                <a:schemeClr val="accent2"/>
              </a:buClr>
              <a:buFont typeface="Wingdings" pitchFamily="2" charset="2"/>
              <a:buChar char="§"/>
            </a:pPr>
            <a:r>
              <a:rPr lang="en-US" sz="2200" dirty="0" smtClean="0">
                <a:latin typeface="Calibri" panose="020F0502020204030204" pitchFamily="34" charset="0"/>
                <a:cs typeface="Calibri" panose="020F0502020204030204" pitchFamily="34" charset="0"/>
              </a:rPr>
              <a:t>Withdrawn</a:t>
            </a:r>
          </a:p>
          <a:p>
            <a:pPr lvl="1">
              <a:buClr>
                <a:schemeClr val="accent2"/>
              </a:buClr>
              <a:buFont typeface="Wingdings" pitchFamily="2" charset="2"/>
              <a:buChar char="§"/>
            </a:pPr>
            <a:r>
              <a:rPr lang="en-US" sz="2200" dirty="0" smtClean="0">
                <a:latin typeface="Calibri" panose="020F0502020204030204" pitchFamily="34" charset="0"/>
                <a:cs typeface="Calibri" panose="020F0502020204030204" pitchFamily="34" charset="0"/>
              </a:rPr>
              <a:t>Rolled over/transferred </a:t>
            </a:r>
            <a:endParaRPr lang="en-US" sz="2200" dirty="0">
              <a:latin typeface="Calibri" panose="020F0502020204030204" pitchFamily="34" charset="0"/>
              <a:cs typeface="Calibri" panose="020F0502020204030204" pitchFamily="34" charset="0"/>
            </a:endParaRPr>
          </a:p>
          <a:p>
            <a:pPr marL="292100" lvl="1" indent="0">
              <a:buNone/>
            </a:pPr>
            <a:endParaRPr lang="en-US" sz="1200" dirty="0">
              <a:latin typeface="Calibri" panose="020F0502020204030204" pitchFamily="34" charset="0"/>
              <a:cs typeface="Calibri" panose="020F0502020204030204" pitchFamily="34" charset="0"/>
            </a:endParaRPr>
          </a:p>
          <a:p>
            <a:pPr>
              <a:buFont typeface="Wingdings" pitchFamily="2" charset="2"/>
              <a:buChar char="§"/>
            </a:pPr>
            <a:r>
              <a:rPr lang="en-US" sz="2500" dirty="0">
                <a:latin typeface="Calibri" panose="020F0502020204030204" pitchFamily="34" charset="0"/>
                <a:cs typeface="Calibri" panose="020F0502020204030204" pitchFamily="34" charset="0"/>
              </a:rPr>
              <a:t>This is regardless of age.</a:t>
            </a:r>
          </a:p>
          <a:p>
            <a:pPr lvl="1">
              <a:buClr>
                <a:schemeClr val="accent2"/>
              </a:buClr>
              <a:buFont typeface="Wingdings" pitchFamily="2" charset="2"/>
              <a:buChar char="§"/>
            </a:pPr>
            <a:r>
              <a:rPr lang="en-US" sz="2200" dirty="0" smtClean="0">
                <a:latin typeface="Calibri" panose="020F0502020204030204" pitchFamily="34" charset="0"/>
                <a:cs typeface="Calibri" panose="020F0502020204030204" pitchFamily="34" charset="0"/>
              </a:rPr>
              <a:t>You can be an FRS “retiree” in your 20’s or 30’s</a:t>
            </a:r>
          </a:p>
          <a:p>
            <a:pPr lvl="1">
              <a:buFont typeface="Wingdings" pitchFamily="2" charset="2"/>
              <a:buChar char="§"/>
            </a:pPr>
            <a:endParaRPr lang="en-US" sz="1200" dirty="0">
              <a:latin typeface="Calibri" panose="020F0502020204030204" pitchFamily="34" charset="0"/>
              <a:cs typeface="Calibri" panose="020F0502020204030204" pitchFamily="34" charset="0"/>
            </a:endParaRPr>
          </a:p>
          <a:p>
            <a:pPr marL="273050" lvl="1" indent="-273050">
              <a:spcBef>
                <a:spcPts val="600"/>
              </a:spcBef>
              <a:buClr>
                <a:schemeClr val="tx2"/>
              </a:buClr>
              <a:buSzPct val="73000"/>
              <a:buFont typeface="Wingdings" pitchFamily="2" charset="2"/>
              <a:buChar char="§"/>
            </a:pPr>
            <a:r>
              <a:rPr lang="en-US" sz="2500" dirty="0">
                <a:latin typeface="Calibri" panose="020F0502020204030204" pitchFamily="34" charset="0"/>
                <a:cs typeface="Calibri" panose="020F0502020204030204" pitchFamily="34" charset="0"/>
              </a:rPr>
              <a:t>If you are considering re-employment, remember: </a:t>
            </a:r>
            <a:endParaRPr lang="en-US" sz="2500" dirty="0" smtClean="0">
              <a:latin typeface="Calibri" panose="020F0502020204030204" pitchFamily="34" charset="0"/>
              <a:cs typeface="Calibri" panose="020F0502020204030204" pitchFamily="34" charset="0"/>
            </a:endParaRPr>
          </a:p>
          <a:p>
            <a:pPr marL="511175" lvl="2" indent="-273050">
              <a:spcBef>
                <a:spcPts val="600"/>
              </a:spcBef>
              <a:buClr>
                <a:schemeClr val="accent2"/>
              </a:buClr>
              <a:buSzPct val="73000"/>
              <a:buFont typeface="Wingdings" pitchFamily="2" charset="2"/>
              <a:buChar char="§"/>
            </a:pPr>
            <a:r>
              <a:rPr lang="en-US" sz="2200" dirty="0" smtClean="0">
                <a:latin typeface="Calibri" panose="020F0502020204030204" pitchFamily="34" charset="0"/>
                <a:cs typeface="Calibri" panose="020F0502020204030204" pitchFamily="34" charset="0"/>
              </a:rPr>
              <a:t>Minimum of (6) full calendar months before you can be rehired</a:t>
            </a:r>
          </a:p>
          <a:p>
            <a:pPr marL="511175" lvl="2" indent="-273050">
              <a:spcBef>
                <a:spcPts val="600"/>
              </a:spcBef>
              <a:buClr>
                <a:schemeClr val="accent2"/>
              </a:buClr>
              <a:buSzPct val="73000"/>
              <a:buFont typeface="Wingdings" pitchFamily="2" charset="2"/>
              <a:buChar char="§"/>
            </a:pPr>
            <a:r>
              <a:rPr lang="en-US" sz="2200" dirty="0" smtClean="0">
                <a:latin typeface="Calibri" panose="020F0502020204030204" pitchFamily="34" charset="0"/>
                <a:cs typeface="Calibri" panose="020F0502020204030204" pitchFamily="34" charset="0"/>
              </a:rPr>
              <a:t>You will be financially liable for repayment if in violation</a:t>
            </a:r>
          </a:p>
          <a:p>
            <a:pPr marL="511175" lvl="2" indent="-273050">
              <a:spcBef>
                <a:spcPts val="600"/>
              </a:spcBef>
              <a:buClr>
                <a:schemeClr val="accent2"/>
              </a:buClr>
              <a:buSzPct val="73000"/>
              <a:buFont typeface="Wingdings" pitchFamily="2" charset="2"/>
              <a:buChar char="§"/>
            </a:pPr>
            <a:r>
              <a:rPr lang="en-US" sz="2200" dirty="0" smtClean="0">
                <a:latin typeface="Calibri" panose="020F0502020204030204" pitchFamily="34" charset="0"/>
                <a:cs typeface="Calibri" panose="020F0502020204030204" pitchFamily="34" charset="0"/>
              </a:rPr>
              <a:t>Rehired retirees are not eligible for renewed membership in any State of Florida retirement plan</a:t>
            </a:r>
            <a:endParaRPr lang="en-US" sz="2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037635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741" y="646428"/>
            <a:ext cx="8325059" cy="1143000"/>
          </a:xfrm>
        </p:spPr>
        <p:txBody>
          <a:bodyPr/>
          <a:lstStyle/>
          <a:p>
            <a:pPr algn="l"/>
            <a:r>
              <a:rPr lang="en-US" altLang="en-US" sz="3600" b="1" dirty="0" smtClean="0">
                <a:solidFill>
                  <a:schemeClr val="accent1">
                    <a:lumMod val="50000"/>
                  </a:schemeClr>
                </a:solidFill>
              </a:rPr>
              <a:t>  State </a:t>
            </a:r>
            <a:r>
              <a:rPr lang="en-US" altLang="en-US" sz="3600" b="1" dirty="0">
                <a:solidFill>
                  <a:schemeClr val="accent1">
                    <a:lumMod val="50000"/>
                  </a:schemeClr>
                </a:solidFill>
              </a:rPr>
              <a:t>of FL Deferred </a:t>
            </a:r>
            <a:r>
              <a:rPr lang="en-US" altLang="en-US" sz="3600" b="1" dirty="0" smtClean="0">
                <a:solidFill>
                  <a:schemeClr val="accent1">
                    <a:lumMod val="50000"/>
                  </a:schemeClr>
                </a:solidFill>
              </a:rPr>
              <a:t>Compensation </a:t>
            </a:r>
            <a:r>
              <a:rPr lang="en-US" altLang="en-US" sz="3600" b="1" dirty="0">
                <a:solidFill>
                  <a:schemeClr val="accent1">
                    <a:lumMod val="50000"/>
                  </a:schemeClr>
                </a:solidFill>
              </a:rPr>
              <a:t>Plan</a:t>
            </a:r>
            <a:endParaRPr lang="en-US" sz="3600" dirty="0">
              <a:solidFill>
                <a:schemeClr val="accent1">
                  <a:lumMod val="50000"/>
                </a:schemeClr>
              </a:solidFill>
            </a:endParaRPr>
          </a:p>
        </p:txBody>
      </p:sp>
      <p:sp>
        <p:nvSpPr>
          <p:cNvPr id="3" name="Content Placeholder 2"/>
          <p:cNvSpPr>
            <a:spLocks noGrp="1"/>
          </p:cNvSpPr>
          <p:nvPr>
            <p:ph idx="1"/>
          </p:nvPr>
        </p:nvSpPr>
        <p:spPr/>
        <p:txBody>
          <a:bodyPr/>
          <a:lstStyle/>
          <a:p>
            <a:r>
              <a:rPr lang="en-US" altLang="en-US" sz="2800" dirty="0"/>
              <a:t>457 Plan for supplemental pretax retirement savings</a:t>
            </a:r>
          </a:p>
          <a:p>
            <a:r>
              <a:rPr lang="en-US" altLang="en-US" sz="2800" dirty="0"/>
              <a:t>Payroll deductions can be up to 80% compensation</a:t>
            </a:r>
          </a:p>
          <a:p>
            <a:r>
              <a:rPr lang="en-US" altLang="en-US" sz="2800" dirty="0"/>
              <a:t>Shelter up to IRS limits $18,000 or $24,000 (50+) in </a:t>
            </a:r>
            <a:r>
              <a:rPr lang="en-US" altLang="en-US" sz="2800" dirty="0" smtClean="0"/>
              <a:t>2016</a:t>
            </a:r>
            <a:endParaRPr lang="en-US" altLang="en-US" sz="2800" dirty="0"/>
          </a:p>
          <a:p>
            <a:r>
              <a:rPr lang="en-US" altLang="en-US" sz="2800" dirty="0"/>
              <a:t>5 state approved vendors</a:t>
            </a:r>
          </a:p>
          <a:p>
            <a:pPr>
              <a:buNone/>
            </a:pPr>
            <a:r>
              <a:rPr lang="en-US" altLang="en-US" sz="2800" dirty="0"/>
              <a:t>    - one online brokerage firm</a:t>
            </a:r>
          </a:p>
          <a:p>
            <a:r>
              <a:rPr lang="en-US" altLang="en-US" sz="2800" dirty="0"/>
              <a:t>Hardship provisions</a:t>
            </a:r>
          </a:p>
          <a:p>
            <a:r>
              <a:rPr lang="en-US" altLang="en-US" sz="2800" dirty="0"/>
              <a:t>No 10 % penalty after termination</a:t>
            </a:r>
          </a:p>
          <a:p>
            <a:r>
              <a:rPr lang="en-US" altLang="en-US" sz="2800" dirty="0"/>
              <a:t>Enroll online at: </a:t>
            </a:r>
            <a:r>
              <a:rPr lang="en-US" altLang="en-US" sz="2800" u="sng" dirty="0"/>
              <a:t>www.Myfloridadeferredcomp.com</a:t>
            </a:r>
          </a:p>
          <a:p>
            <a:endParaRPr lang="en-US" sz="2800" dirty="0"/>
          </a:p>
        </p:txBody>
      </p:sp>
    </p:spTree>
    <p:extLst>
      <p:ext uri="{BB962C8B-B14F-4D97-AF65-F5344CB8AC3E}">
        <p14:creationId xmlns:p14="http://schemas.microsoft.com/office/powerpoint/2010/main" val="4565184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0380" y="865811"/>
            <a:ext cx="6400800" cy="900113"/>
          </a:xfrm>
        </p:spPr>
        <p:txBody>
          <a:bodyPr rtlCol="0">
            <a:normAutofit fontScale="90000"/>
          </a:bodyPr>
          <a:lstStyle/>
          <a:p>
            <a:pPr algn="ctr" eaLnBrk="1" fontAlgn="auto" hangingPunct="1">
              <a:spcAft>
                <a:spcPts val="0"/>
              </a:spcAft>
              <a:defRPr/>
            </a:pPr>
            <a:r>
              <a:rPr lang="en-US" b="1" dirty="0" smtClean="0">
                <a:solidFill>
                  <a:srgbClr val="FF3300"/>
                </a:solidFill>
                <a:latin typeface="Tahoma" pitchFamily="34" charset="0"/>
              </a:rPr>
              <a:t/>
            </a:r>
            <a:br>
              <a:rPr lang="en-US" b="1" dirty="0" smtClean="0">
                <a:solidFill>
                  <a:srgbClr val="FF3300"/>
                </a:solidFill>
                <a:latin typeface="Tahoma" pitchFamily="34" charset="0"/>
              </a:rPr>
            </a:br>
            <a:r>
              <a:rPr lang="en-US" sz="4000" b="1" dirty="0" smtClean="0">
                <a:solidFill>
                  <a:srgbClr val="003399"/>
                </a:solidFill>
              </a:rPr>
              <a:t>Human Resources</a:t>
            </a:r>
            <a:br>
              <a:rPr lang="en-US" sz="4000" b="1" dirty="0" smtClean="0">
                <a:solidFill>
                  <a:srgbClr val="003399"/>
                </a:solidFill>
              </a:rPr>
            </a:br>
            <a:r>
              <a:rPr lang="en-US" sz="4000" b="1" dirty="0" smtClean="0">
                <a:solidFill>
                  <a:srgbClr val="003399"/>
                </a:solidFill>
              </a:rPr>
              <a:t>Benefits &amp; Retirement </a:t>
            </a:r>
            <a:r>
              <a:rPr lang="en-US" dirty="0" smtClean="0">
                <a:solidFill>
                  <a:srgbClr val="003399"/>
                </a:solidFill>
                <a:latin typeface="Palatino Linotype" panose="02040502050505030304" pitchFamily="18" charset="0"/>
              </a:rPr>
              <a:t/>
            </a:r>
            <a:br>
              <a:rPr lang="en-US" dirty="0" smtClean="0">
                <a:solidFill>
                  <a:srgbClr val="003399"/>
                </a:solidFill>
                <a:latin typeface="Palatino Linotype" panose="02040502050505030304" pitchFamily="18" charset="0"/>
              </a:rPr>
            </a:br>
            <a:endParaRPr lang="en-US" dirty="0">
              <a:solidFill>
                <a:srgbClr val="003399"/>
              </a:solidFill>
              <a:latin typeface="Palatino Linotype" panose="02040502050505030304" pitchFamily="18" charset="0"/>
            </a:endParaRPr>
          </a:p>
        </p:txBody>
      </p:sp>
      <p:sp>
        <p:nvSpPr>
          <p:cNvPr id="3" name="Text Placeholder 2"/>
          <p:cNvSpPr>
            <a:spLocks noGrp="1"/>
          </p:cNvSpPr>
          <p:nvPr>
            <p:ph type="body" sz="half" idx="1"/>
          </p:nvPr>
        </p:nvSpPr>
        <p:spPr>
          <a:xfrm>
            <a:off x="1037863" y="1988534"/>
            <a:ext cx="6526213" cy="4745038"/>
          </a:xfrm>
        </p:spPr>
        <p:txBody>
          <a:bodyPr rtlCol="0">
            <a:normAutofit/>
          </a:bodyPr>
          <a:lstStyle/>
          <a:p>
            <a:pPr algn="ctr" eaLnBrk="1" fontAlgn="auto" hangingPunct="1">
              <a:lnSpc>
                <a:spcPct val="80000"/>
              </a:lnSpc>
              <a:spcAft>
                <a:spcPts val="0"/>
              </a:spcAft>
              <a:buFont typeface="Wingdings" panose="05000000000000000000" pitchFamily="2" charset="2"/>
              <a:buNone/>
              <a:defRPr/>
            </a:pPr>
            <a:r>
              <a:rPr lang="en-US" sz="3600" b="1" dirty="0" smtClean="0">
                <a:solidFill>
                  <a:srgbClr val="FFCC00"/>
                </a:solidFill>
                <a:latin typeface="Tahoma" pitchFamily="34" charset="0"/>
              </a:rPr>
              <a:t>	</a:t>
            </a:r>
            <a:r>
              <a:rPr lang="en-US" sz="2800" b="1" dirty="0" smtClean="0"/>
              <a:t>Florida Atlantic University</a:t>
            </a:r>
            <a:endParaRPr lang="en-US" sz="2800" dirty="0" smtClean="0"/>
          </a:p>
          <a:p>
            <a:pPr algn="ctr" eaLnBrk="1" fontAlgn="auto" hangingPunct="1">
              <a:lnSpc>
                <a:spcPct val="80000"/>
              </a:lnSpc>
              <a:spcAft>
                <a:spcPts val="0"/>
              </a:spcAft>
              <a:buFont typeface="Wingdings" panose="05000000000000000000" pitchFamily="2" charset="2"/>
              <a:buNone/>
              <a:defRPr/>
            </a:pPr>
            <a:r>
              <a:rPr lang="en-US" sz="2000" dirty="0" smtClean="0"/>
              <a:t>777 Glades Road</a:t>
            </a:r>
          </a:p>
          <a:p>
            <a:pPr algn="ctr" eaLnBrk="1" fontAlgn="auto" hangingPunct="1">
              <a:lnSpc>
                <a:spcPct val="80000"/>
              </a:lnSpc>
              <a:spcAft>
                <a:spcPts val="0"/>
              </a:spcAft>
              <a:buFont typeface="Wingdings" panose="05000000000000000000" pitchFamily="2" charset="2"/>
              <a:buNone/>
              <a:defRPr/>
            </a:pPr>
            <a:r>
              <a:rPr lang="en-US" sz="2000" dirty="0" smtClean="0"/>
              <a:t>IS-4 237</a:t>
            </a:r>
          </a:p>
          <a:p>
            <a:pPr algn="ctr" eaLnBrk="1" fontAlgn="auto" hangingPunct="1">
              <a:lnSpc>
                <a:spcPct val="80000"/>
              </a:lnSpc>
              <a:spcAft>
                <a:spcPts val="0"/>
              </a:spcAft>
              <a:buFont typeface="Wingdings" panose="05000000000000000000" pitchFamily="2" charset="2"/>
              <a:buNone/>
              <a:defRPr/>
            </a:pPr>
            <a:r>
              <a:rPr lang="en-US" sz="2000" dirty="0" smtClean="0"/>
              <a:t> Boca Raton, FL 33431</a:t>
            </a:r>
          </a:p>
          <a:p>
            <a:pPr algn="ctr" eaLnBrk="1" fontAlgn="auto" hangingPunct="1">
              <a:lnSpc>
                <a:spcPct val="80000"/>
              </a:lnSpc>
              <a:spcAft>
                <a:spcPts val="0"/>
              </a:spcAft>
              <a:buFont typeface="Wingdings" panose="05000000000000000000" pitchFamily="2" charset="2"/>
              <a:buNone/>
              <a:defRPr/>
            </a:pPr>
            <a:endParaRPr lang="en-US" sz="2000" dirty="0" smtClean="0"/>
          </a:p>
          <a:p>
            <a:pPr algn="ctr" eaLnBrk="1" fontAlgn="auto" hangingPunct="1">
              <a:lnSpc>
                <a:spcPct val="80000"/>
              </a:lnSpc>
              <a:spcAft>
                <a:spcPts val="0"/>
              </a:spcAft>
              <a:buFont typeface="Wingdings" panose="05000000000000000000" pitchFamily="2" charset="2"/>
              <a:buNone/>
              <a:defRPr/>
            </a:pPr>
            <a:r>
              <a:rPr lang="en-US" sz="2400" dirty="0" smtClean="0"/>
              <a:t>Benefits Staff:</a:t>
            </a:r>
            <a:endParaRPr lang="en-US" sz="1050" dirty="0" smtClean="0"/>
          </a:p>
          <a:p>
            <a:pPr algn="ctr" eaLnBrk="1" fontAlgn="auto" hangingPunct="1">
              <a:lnSpc>
                <a:spcPct val="80000"/>
              </a:lnSpc>
              <a:spcAft>
                <a:spcPts val="0"/>
              </a:spcAft>
              <a:buFont typeface="Wingdings" panose="05000000000000000000" pitchFamily="2" charset="2"/>
              <a:buNone/>
              <a:defRPr/>
            </a:pPr>
            <a:r>
              <a:rPr lang="en-US" sz="1800" dirty="0" smtClean="0"/>
              <a:t> 	 Insurance Benefits: (561) 297-0242</a:t>
            </a:r>
          </a:p>
          <a:p>
            <a:pPr algn="ctr" eaLnBrk="1" fontAlgn="auto" hangingPunct="1">
              <a:lnSpc>
                <a:spcPct val="80000"/>
              </a:lnSpc>
              <a:spcAft>
                <a:spcPts val="0"/>
              </a:spcAft>
              <a:buFont typeface="Wingdings" panose="05000000000000000000" pitchFamily="2" charset="2"/>
              <a:buNone/>
              <a:defRPr/>
            </a:pPr>
            <a:r>
              <a:rPr lang="en-US" sz="1800" dirty="0" smtClean="0"/>
              <a:t>EESP: (561) 297-3073</a:t>
            </a:r>
          </a:p>
          <a:p>
            <a:pPr algn="ctr" eaLnBrk="1" fontAlgn="auto" hangingPunct="1">
              <a:lnSpc>
                <a:spcPct val="80000"/>
              </a:lnSpc>
              <a:spcAft>
                <a:spcPts val="0"/>
              </a:spcAft>
              <a:buFont typeface="Wingdings" panose="05000000000000000000" pitchFamily="2" charset="2"/>
              <a:buNone/>
              <a:defRPr/>
            </a:pPr>
            <a:r>
              <a:rPr lang="en-US" sz="1800" dirty="0" smtClean="0"/>
              <a:t>Retirement: (561) 297-3071</a:t>
            </a:r>
          </a:p>
          <a:p>
            <a:pPr algn="ctr" eaLnBrk="1" fontAlgn="auto" hangingPunct="1">
              <a:lnSpc>
                <a:spcPct val="80000"/>
              </a:lnSpc>
              <a:spcAft>
                <a:spcPts val="0"/>
              </a:spcAft>
              <a:buFont typeface="Wingdings" panose="05000000000000000000" pitchFamily="2" charset="2"/>
              <a:buNone/>
              <a:defRPr/>
            </a:pPr>
            <a:r>
              <a:rPr lang="en-US" sz="1800" dirty="0" smtClean="0"/>
              <a:t>Manager, Benefits &amp; Retirement: (561) 297- 2061</a:t>
            </a:r>
          </a:p>
          <a:p>
            <a:pPr algn="ctr" eaLnBrk="1" fontAlgn="auto" hangingPunct="1">
              <a:lnSpc>
                <a:spcPct val="80000"/>
              </a:lnSpc>
              <a:spcAft>
                <a:spcPts val="0"/>
              </a:spcAft>
              <a:buFont typeface="Wingdings" panose="05000000000000000000" pitchFamily="2" charset="2"/>
              <a:buNone/>
              <a:defRPr/>
            </a:pPr>
            <a:r>
              <a:rPr lang="en-US" sz="1800" dirty="0" smtClean="0"/>
              <a:t>	Fax:  (561) 297-3915</a:t>
            </a:r>
          </a:p>
          <a:p>
            <a:pPr algn="ctr" eaLnBrk="1" fontAlgn="auto" hangingPunct="1">
              <a:lnSpc>
                <a:spcPct val="80000"/>
              </a:lnSpc>
              <a:spcAft>
                <a:spcPts val="0"/>
              </a:spcAft>
              <a:buFont typeface="Wingdings" panose="05000000000000000000" pitchFamily="2" charset="2"/>
              <a:buNone/>
              <a:defRPr/>
            </a:pPr>
            <a:r>
              <a:rPr lang="en-US" sz="2400" dirty="0" smtClean="0"/>
              <a:t>Email:  benefits@fau.edu</a:t>
            </a:r>
            <a:endParaRPr lang="en-US" sz="1400" dirty="0" smtClean="0"/>
          </a:p>
          <a:p>
            <a:pPr algn="ctr" eaLnBrk="1" fontAlgn="auto" hangingPunct="1">
              <a:spcAft>
                <a:spcPts val="0"/>
              </a:spcAft>
              <a:buFont typeface="Wingdings" panose="05000000000000000000" pitchFamily="2" charset="2"/>
              <a:buNone/>
              <a:defRPr/>
            </a:pPr>
            <a:r>
              <a:rPr lang="en-US" sz="2400" dirty="0" smtClean="0">
                <a:hlinkClick r:id="rId2"/>
              </a:rPr>
              <a:t>www.fau.edu/hr/benefits</a:t>
            </a:r>
            <a:endParaRPr lang="en-US" sz="2400" dirty="0" smtClean="0"/>
          </a:p>
          <a:p>
            <a:pPr algn="ctr" eaLnBrk="1" fontAlgn="auto" hangingPunct="1">
              <a:spcAft>
                <a:spcPts val="0"/>
              </a:spcAft>
              <a:buFont typeface="Wingdings" panose="05000000000000000000" pitchFamily="2" charset="2"/>
              <a:buNone/>
              <a:defRPr/>
            </a:pPr>
            <a:endParaRPr lang="en-US" sz="2400" dirty="0"/>
          </a:p>
        </p:txBody>
      </p:sp>
    </p:spTree>
    <p:extLst>
      <p:ext uri="{BB962C8B-B14F-4D97-AF65-F5344CB8AC3E}">
        <p14:creationId xmlns:p14="http://schemas.microsoft.com/office/powerpoint/2010/main" val="3680292451"/>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329184" y="780288"/>
            <a:ext cx="8153400" cy="933450"/>
          </a:xfrm>
        </p:spPr>
        <p:txBody>
          <a:bodyPr/>
          <a:lstStyle/>
          <a:p>
            <a:pPr algn="ctr" fontAlgn="auto">
              <a:spcAft>
                <a:spcPts val="0"/>
              </a:spcAft>
              <a:defRPr/>
            </a:pPr>
            <a:r>
              <a:rPr lang="en-US" u="sng" cap="none" dirty="0" smtClean="0">
                <a:ln w="500">
                  <a:solidFill>
                    <a:schemeClr val="tx2"/>
                  </a:solidFill>
                </a:ln>
                <a:cs typeface="Calibri" panose="020F0502020204030204" pitchFamily="34" charset="0"/>
              </a:rPr>
              <a:t>International Employees</a:t>
            </a:r>
            <a:endParaRPr lang="en-US" u="sng" cap="none" dirty="0">
              <a:ln w="500">
                <a:solidFill>
                  <a:schemeClr val="tx2"/>
                </a:solidFill>
              </a:ln>
              <a:cs typeface="Calibri" panose="020F0502020204030204" pitchFamily="34" charset="0"/>
            </a:endParaRPr>
          </a:p>
        </p:txBody>
      </p:sp>
      <p:sp>
        <p:nvSpPr>
          <p:cNvPr id="112643" name="Rectangle 3"/>
          <p:cNvSpPr>
            <a:spLocks noGrp="1" noChangeArrowheads="1"/>
          </p:cNvSpPr>
          <p:nvPr>
            <p:ph idx="1"/>
          </p:nvPr>
        </p:nvSpPr>
        <p:spPr>
          <a:xfrm>
            <a:off x="1552574" y="1371600"/>
            <a:ext cx="6219825" cy="3962400"/>
          </a:xfrm>
        </p:spPr>
        <p:txBody>
          <a:bodyPr>
            <a:normAutofit/>
          </a:bodyPr>
          <a:lstStyle/>
          <a:p>
            <a:pPr marL="0" indent="0" fontAlgn="auto">
              <a:spcAft>
                <a:spcPts val="0"/>
              </a:spcAft>
              <a:buNone/>
              <a:defRPr/>
            </a:pPr>
            <a:endParaRPr lang="en-US" sz="2500" dirty="0" smtClean="0">
              <a:ln w="12700">
                <a:noFill/>
                <a:prstDash val="solid"/>
              </a:ln>
              <a:solidFill>
                <a:schemeClr val="tx2"/>
              </a:solidFill>
              <a:latin typeface="Calibri" panose="020F0502020204030204" pitchFamily="34" charset="0"/>
              <a:cs typeface="Calibri" panose="020F0502020204030204" pitchFamily="34" charset="0"/>
            </a:endParaRPr>
          </a:p>
          <a:p>
            <a:pPr marL="0" indent="0" fontAlgn="auto">
              <a:spcAft>
                <a:spcPts val="0"/>
              </a:spcAft>
              <a:buNone/>
              <a:defRPr/>
            </a:pPr>
            <a:r>
              <a:rPr lang="en-US" sz="2500" dirty="0" smtClean="0">
                <a:ln w="12700">
                  <a:noFill/>
                  <a:prstDash val="solid"/>
                </a:ln>
                <a:solidFill>
                  <a:schemeClr val="tx2"/>
                </a:solidFill>
                <a:latin typeface="Calibri" panose="020F0502020204030204" pitchFamily="34" charset="0"/>
                <a:cs typeface="Calibri" panose="020F0502020204030204" pitchFamily="34" charset="0"/>
              </a:rPr>
              <a:t>People </a:t>
            </a:r>
            <a:r>
              <a:rPr lang="en-US" sz="2500" dirty="0">
                <a:ln w="12700">
                  <a:noFill/>
                  <a:prstDash val="solid"/>
                </a:ln>
                <a:solidFill>
                  <a:schemeClr val="tx2"/>
                </a:solidFill>
                <a:latin typeface="Calibri" panose="020F0502020204030204" pitchFamily="34" charset="0"/>
                <a:cs typeface="Calibri" panose="020F0502020204030204" pitchFamily="34" charset="0"/>
              </a:rPr>
              <a:t>First will not send an enrollment packet until they have all the necessary information, </a:t>
            </a:r>
            <a:r>
              <a:rPr lang="en-US" sz="2500" dirty="0" smtClean="0">
                <a:ln w="12700">
                  <a:noFill/>
                  <a:prstDash val="solid"/>
                </a:ln>
                <a:solidFill>
                  <a:schemeClr val="tx2"/>
                </a:solidFill>
                <a:latin typeface="Calibri" panose="020F0502020204030204" pitchFamily="34" charset="0"/>
                <a:cs typeface="Calibri" panose="020F0502020204030204" pitchFamily="34" charset="0"/>
              </a:rPr>
              <a:t>including a </a:t>
            </a:r>
            <a:r>
              <a:rPr lang="en-US" sz="2500" b="1" dirty="0">
                <a:ln w="12700">
                  <a:noFill/>
                  <a:prstDash val="solid"/>
                </a:ln>
                <a:solidFill>
                  <a:srgbClr val="FF0000"/>
                </a:solidFill>
                <a:latin typeface="Calibri" panose="020F0502020204030204" pitchFamily="34" charset="0"/>
                <a:cs typeface="Calibri" panose="020F0502020204030204" pitchFamily="34" charset="0"/>
              </a:rPr>
              <a:t>valid Social Security Number </a:t>
            </a:r>
            <a:r>
              <a:rPr lang="en-US" sz="2500" dirty="0" smtClean="0">
                <a:ln w="12700">
                  <a:noFill/>
                  <a:prstDash val="solid"/>
                </a:ln>
                <a:solidFill>
                  <a:schemeClr val="tx2"/>
                </a:solidFill>
                <a:latin typeface="Calibri" panose="020F0502020204030204" pitchFamily="34" charset="0"/>
                <a:cs typeface="Calibri" panose="020F0502020204030204" pitchFamily="34" charset="0"/>
              </a:rPr>
              <a:t>and a </a:t>
            </a:r>
            <a:r>
              <a:rPr lang="en-US" sz="2500" b="1" dirty="0">
                <a:ln w="12700">
                  <a:noFill/>
                  <a:prstDash val="solid"/>
                </a:ln>
                <a:solidFill>
                  <a:srgbClr val="FF0000"/>
                </a:solidFill>
                <a:latin typeface="Calibri" panose="020F0502020204030204" pitchFamily="34" charset="0"/>
                <a:cs typeface="Calibri" panose="020F0502020204030204" pitchFamily="34" charset="0"/>
              </a:rPr>
              <a:t>valid address</a:t>
            </a:r>
            <a:r>
              <a:rPr lang="en-US" sz="2500" dirty="0">
                <a:ln w="12700">
                  <a:noFill/>
                  <a:prstDash val="solid"/>
                </a:ln>
                <a:solidFill>
                  <a:schemeClr val="tx2"/>
                </a:solidFill>
                <a:latin typeface="Calibri" panose="020F0502020204030204" pitchFamily="34" charset="0"/>
                <a:cs typeface="Calibri" panose="020F0502020204030204" pitchFamily="34" charset="0"/>
              </a:rPr>
              <a:t>. </a:t>
            </a:r>
            <a:endParaRPr lang="en-US" sz="2500" dirty="0" smtClean="0">
              <a:ln w="12700">
                <a:noFill/>
                <a:prstDash val="solid"/>
              </a:ln>
              <a:solidFill>
                <a:schemeClr val="tx2"/>
              </a:solidFill>
              <a:latin typeface="Calibri" panose="020F0502020204030204" pitchFamily="34" charset="0"/>
              <a:cs typeface="Calibri" panose="020F0502020204030204" pitchFamily="34" charset="0"/>
            </a:endParaRPr>
          </a:p>
          <a:p>
            <a:pPr marL="0" indent="0" fontAlgn="auto">
              <a:spcAft>
                <a:spcPts val="0"/>
              </a:spcAft>
              <a:buNone/>
              <a:defRPr/>
            </a:pPr>
            <a:endParaRPr lang="en-US" sz="2500" b="1" u="sng" dirty="0">
              <a:ln w="12700">
                <a:noFill/>
                <a:prstDash val="solid"/>
              </a:ln>
              <a:solidFill>
                <a:schemeClr val="tx2"/>
              </a:solidFill>
              <a:latin typeface="Calibri" panose="020F0502020204030204" pitchFamily="34" charset="0"/>
              <a:cs typeface="Calibri" panose="020F0502020204030204" pitchFamily="34" charset="0"/>
            </a:endParaRPr>
          </a:p>
          <a:p>
            <a:pPr marL="0" indent="0" fontAlgn="auto">
              <a:spcAft>
                <a:spcPts val="0"/>
              </a:spcAft>
              <a:buNone/>
              <a:defRPr/>
            </a:pPr>
            <a:r>
              <a:rPr lang="en-US" sz="2500" b="1" u="sng" dirty="0" smtClean="0">
                <a:ln w="12700">
                  <a:noFill/>
                  <a:prstDash val="solid"/>
                </a:ln>
                <a:solidFill>
                  <a:schemeClr val="tx2"/>
                </a:solidFill>
                <a:latin typeface="Calibri" panose="020F0502020204030204" pitchFamily="34" charset="0"/>
                <a:cs typeface="Calibri" panose="020F0502020204030204" pitchFamily="34" charset="0"/>
              </a:rPr>
              <a:t>Missing </a:t>
            </a:r>
            <a:r>
              <a:rPr lang="en-US" sz="2500" b="1" u="sng" dirty="0">
                <a:ln w="12700">
                  <a:noFill/>
                  <a:prstDash val="solid"/>
                </a:ln>
                <a:solidFill>
                  <a:schemeClr val="tx2"/>
                </a:solidFill>
                <a:latin typeface="Calibri" panose="020F0502020204030204" pitchFamily="34" charset="0"/>
                <a:cs typeface="Calibri" panose="020F0502020204030204" pitchFamily="34" charset="0"/>
              </a:rPr>
              <a:t>information can cause a delay in the start of health coverage for you and your family. </a:t>
            </a:r>
            <a:endParaRPr lang="en-US" sz="2500" b="1" u="sng" dirty="0">
              <a:solidFill>
                <a:schemeClr val="tx2">
                  <a:lumMod val="85000"/>
                  <a:lumOff val="15000"/>
                </a:schemeClr>
              </a:solidFill>
              <a:latin typeface="Arial" pitchFamily="34" charset="0"/>
              <a:cs typeface="Arial" pitchFamily="34" charset="0"/>
            </a:endParaRPr>
          </a:p>
        </p:txBody>
      </p:sp>
      <p:pic>
        <p:nvPicPr>
          <p:cNvPr id="2" name="Picture 2" descr="C:\Users\as089772\AppData\Local\Microsoft\Windows\Temporary Internet Files\Content.IE5\I2P1OI73\MC900442128[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96095"/>
            <a:ext cx="1228106" cy="12281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7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304800" y="733530"/>
            <a:ext cx="8153400" cy="633046"/>
          </a:xfrm>
        </p:spPr>
        <p:txBody>
          <a:bodyPr/>
          <a:lstStyle/>
          <a:p>
            <a:pPr algn="ctr" fontAlgn="auto">
              <a:spcAft>
                <a:spcPts val="0"/>
              </a:spcAft>
              <a:defRPr/>
            </a:pPr>
            <a:r>
              <a:rPr lang="en-US" u="sng" cap="none" dirty="0" smtClean="0">
                <a:ln w="500">
                  <a:solidFill>
                    <a:schemeClr val="tx2"/>
                  </a:solidFill>
                </a:ln>
                <a:cs typeface="Calibri" panose="020F0502020204030204" pitchFamily="34" charset="0"/>
              </a:rPr>
              <a:t>Insurance Effective Dates</a:t>
            </a:r>
            <a:endParaRPr lang="en-US" u="sng" cap="none" dirty="0">
              <a:ln w="500">
                <a:solidFill>
                  <a:schemeClr val="tx2"/>
                </a:solidFill>
              </a:ln>
              <a:cs typeface="Calibri" panose="020F0502020204030204" pitchFamily="34" charset="0"/>
            </a:endParaRPr>
          </a:p>
        </p:txBody>
      </p:sp>
      <p:sp>
        <p:nvSpPr>
          <p:cNvPr id="112643" name="Rectangle 3"/>
          <p:cNvSpPr>
            <a:spLocks noGrp="1" noChangeArrowheads="1"/>
          </p:cNvSpPr>
          <p:nvPr>
            <p:ph idx="1"/>
          </p:nvPr>
        </p:nvSpPr>
        <p:spPr>
          <a:xfrm>
            <a:off x="381000" y="1617785"/>
            <a:ext cx="8001000" cy="3768131"/>
          </a:xfrm>
        </p:spPr>
        <p:txBody>
          <a:bodyPr>
            <a:normAutofit fontScale="92500" lnSpcReduction="20000"/>
          </a:bodyPr>
          <a:lstStyle/>
          <a:p>
            <a:pPr fontAlgn="auto">
              <a:spcAft>
                <a:spcPts val="0"/>
              </a:spcAft>
              <a:buFont typeface="Wingdings" panose="05000000000000000000" pitchFamily="2" charset="2"/>
              <a:buChar char="§"/>
              <a:defRPr/>
            </a:pPr>
            <a:r>
              <a:rPr lang="en-US" sz="2500" dirty="0">
                <a:solidFill>
                  <a:schemeClr val="tx2"/>
                </a:solidFill>
                <a:latin typeface="Calibri" panose="020F0502020204030204" pitchFamily="34" charset="0"/>
                <a:cs typeface="Calibri" panose="020F0502020204030204" pitchFamily="34" charset="0"/>
              </a:rPr>
              <a:t>Employees have </a:t>
            </a:r>
            <a:r>
              <a:rPr lang="en-US" sz="2500" u="sng" dirty="0">
                <a:solidFill>
                  <a:schemeClr val="accent2"/>
                </a:solidFill>
                <a:latin typeface="Calibri" panose="020F0502020204030204" pitchFamily="34" charset="0"/>
                <a:cs typeface="Calibri" panose="020F0502020204030204" pitchFamily="34" charset="0"/>
              </a:rPr>
              <a:t>60 days</a:t>
            </a:r>
            <a:r>
              <a:rPr lang="en-US" sz="2500" dirty="0">
                <a:solidFill>
                  <a:schemeClr val="accent2"/>
                </a:solidFill>
                <a:latin typeface="Calibri" panose="020F0502020204030204" pitchFamily="34" charset="0"/>
                <a:cs typeface="Calibri" panose="020F0502020204030204" pitchFamily="34" charset="0"/>
              </a:rPr>
              <a:t> </a:t>
            </a:r>
            <a:r>
              <a:rPr lang="en-US" sz="2500" dirty="0">
                <a:solidFill>
                  <a:schemeClr val="tx2"/>
                </a:solidFill>
                <a:latin typeface="Calibri" panose="020F0502020204030204" pitchFamily="34" charset="0"/>
                <a:cs typeface="Calibri" panose="020F0502020204030204" pitchFamily="34" charset="0"/>
              </a:rPr>
              <a:t>from hire date to enroll in </a:t>
            </a:r>
            <a:r>
              <a:rPr lang="en-US" sz="2500" dirty="0" smtClean="0">
                <a:solidFill>
                  <a:schemeClr val="tx2"/>
                </a:solidFill>
                <a:latin typeface="Calibri" panose="020F0502020204030204" pitchFamily="34" charset="0"/>
                <a:cs typeface="Calibri" panose="020F0502020204030204" pitchFamily="34" charset="0"/>
              </a:rPr>
              <a:t>insurance.</a:t>
            </a:r>
            <a:endParaRPr lang="en-US" sz="1200" dirty="0" smtClean="0">
              <a:solidFill>
                <a:schemeClr val="tx2"/>
              </a:solidFill>
              <a:latin typeface="Calibri" panose="020F0502020204030204" pitchFamily="34" charset="0"/>
              <a:cs typeface="Calibri" panose="020F0502020204030204" pitchFamily="34" charset="0"/>
            </a:endParaRPr>
          </a:p>
          <a:p>
            <a:pPr fontAlgn="auto">
              <a:spcAft>
                <a:spcPts val="0"/>
              </a:spcAft>
              <a:buFont typeface="Wingdings" panose="05000000000000000000" pitchFamily="2" charset="2"/>
              <a:buChar char="§"/>
              <a:defRPr/>
            </a:pPr>
            <a:r>
              <a:rPr lang="en-US" sz="2500" dirty="0" smtClean="0">
                <a:solidFill>
                  <a:schemeClr val="tx2"/>
                </a:solidFill>
                <a:latin typeface="Calibri" panose="020F0502020204030204" pitchFamily="34" charset="0"/>
                <a:cs typeface="Calibri" panose="020F0502020204030204" pitchFamily="34" charset="0"/>
              </a:rPr>
              <a:t>Employees in career service positions may elect health insurance to begin the month after they are hired – this is called an </a:t>
            </a:r>
            <a:r>
              <a:rPr lang="en-US" sz="2500" b="1" u="sng" dirty="0" smtClean="0">
                <a:solidFill>
                  <a:schemeClr val="tx2"/>
                </a:solidFill>
                <a:latin typeface="Calibri" panose="020F0502020204030204" pitchFamily="34" charset="0"/>
                <a:cs typeface="Calibri" panose="020F0502020204030204" pitchFamily="34" charset="0"/>
              </a:rPr>
              <a:t>early effective date</a:t>
            </a:r>
            <a:r>
              <a:rPr lang="en-US" sz="2500" dirty="0" smtClean="0">
                <a:solidFill>
                  <a:schemeClr val="tx2"/>
                </a:solidFill>
                <a:latin typeface="Calibri" panose="020F0502020204030204" pitchFamily="34" charset="0"/>
                <a:cs typeface="Calibri" panose="020F0502020204030204" pitchFamily="34" charset="0"/>
              </a:rPr>
              <a:t>. </a:t>
            </a:r>
          </a:p>
          <a:p>
            <a:pPr lvl="1" fontAlgn="auto">
              <a:spcAft>
                <a:spcPts val="0"/>
              </a:spcAft>
              <a:buClr>
                <a:schemeClr val="accent2"/>
              </a:buClr>
              <a:buFont typeface="Wingdings" panose="05000000000000000000" pitchFamily="2" charset="2"/>
              <a:buChar char="§"/>
              <a:defRPr/>
            </a:pPr>
            <a:r>
              <a:rPr lang="en-US" sz="2500" i="1" dirty="0">
                <a:solidFill>
                  <a:schemeClr val="tx2"/>
                </a:solidFill>
                <a:latin typeface="Calibri" panose="020F0502020204030204" pitchFamily="34" charset="0"/>
                <a:cs typeface="Calibri" panose="020F0502020204030204" pitchFamily="34" charset="0"/>
              </a:rPr>
              <a:t>For example, if you are hired in June, you can start your health insurance July 1. </a:t>
            </a:r>
          </a:p>
          <a:p>
            <a:pPr>
              <a:lnSpc>
                <a:spcPct val="80000"/>
              </a:lnSpc>
            </a:pPr>
            <a:r>
              <a:rPr lang="en-US" altLang="en-US" sz="2400" dirty="0">
                <a:solidFill>
                  <a:schemeClr val="accent1">
                    <a:lumMod val="75000"/>
                  </a:schemeClr>
                </a:solidFill>
              </a:rPr>
              <a:t>Health coverage effective </a:t>
            </a:r>
            <a:r>
              <a:rPr lang="en-US" altLang="en-US" sz="2400" b="1" dirty="0">
                <a:solidFill>
                  <a:schemeClr val="accent1">
                    <a:lumMod val="75000"/>
                  </a:schemeClr>
                </a:solidFill>
              </a:rPr>
              <a:t>First of the Month</a:t>
            </a:r>
            <a:r>
              <a:rPr lang="en-US" altLang="en-US" sz="2400" dirty="0">
                <a:solidFill>
                  <a:schemeClr val="accent1">
                    <a:lumMod val="75000"/>
                  </a:schemeClr>
                </a:solidFill>
              </a:rPr>
              <a:t> following enrollment. Prepayment allowed for </a:t>
            </a:r>
            <a:r>
              <a:rPr lang="en-US" altLang="en-US" sz="2400" b="1" u="sng" dirty="0">
                <a:solidFill>
                  <a:schemeClr val="accent1">
                    <a:lumMod val="75000"/>
                  </a:schemeClr>
                </a:solidFill>
              </a:rPr>
              <a:t>Medical</a:t>
            </a:r>
            <a:r>
              <a:rPr lang="en-US" altLang="en-US" sz="2400" dirty="0">
                <a:solidFill>
                  <a:schemeClr val="accent1">
                    <a:lumMod val="75000"/>
                  </a:schemeClr>
                </a:solidFill>
              </a:rPr>
              <a:t> only.  Make checks payable to:  </a:t>
            </a:r>
          </a:p>
          <a:p>
            <a:pPr>
              <a:lnSpc>
                <a:spcPct val="80000"/>
              </a:lnSpc>
              <a:buNone/>
            </a:pPr>
            <a:r>
              <a:rPr lang="en-US" altLang="en-US" sz="2400" i="1" dirty="0">
                <a:solidFill>
                  <a:schemeClr val="accent1">
                    <a:lumMod val="75000"/>
                  </a:schemeClr>
                </a:solidFill>
              </a:rPr>
              <a:t>             </a:t>
            </a:r>
            <a:r>
              <a:rPr lang="en-US" altLang="en-US" sz="2400" i="1" dirty="0" smtClean="0">
                <a:solidFill>
                  <a:schemeClr val="accent1">
                    <a:lumMod val="75000"/>
                  </a:schemeClr>
                </a:solidFill>
              </a:rPr>
              <a:t>			 </a:t>
            </a:r>
            <a:r>
              <a:rPr lang="en-US" altLang="en-US" sz="2400" b="1" i="1" dirty="0">
                <a:solidFill>
                  <a:schemeClr val="accent1">
                    <a:lumMod val="75000"/>
                  </a:schemeClr>
                </a:solidFill>
              </a:rPr>
              <a:t>Florida Atlantic University </a:t>
            </a:r>
          </a:p>
          <a:p>
            <a:r>
              <a:rPr lang="en-US" altLang="en-US" sz="2400" dirty="0">
                <a:solidFill>
                  <a:schemeClr val="accent1">
                    <a:lumMod val="75000"/>
                  </a:schemeClr>
                </a:solidFill>
              </a:rPr>
              <a:t>Supplemental coverage effective First of Month after deductions have been taken.  </a:t>
            </a:r>
            <a:endParaRPr lang="en-US" altLang="en-US" sz="2400" dirty="0" smtClean="0">
              <a:solidFill>
                <a:schemeClr val="accent1">
                  <a:lumMod val="75000"/>
                </a:schemeClr>
              </a:solidFill>
            </a:endParaRPr>
          </a:p>
          <a:p>
            <a:endParaRPr lang="en-US" altLang="en-US" sz="2400" dirty="0">
              <a:solidFill>
                <a:schemeClr val="accent1">
                  <a:lumMod val="75000"/>
                </a:schemeClr>
              </a:solidFill>
            </a:endParaRPr>
          </a:p>
          <a:p>
            <a:pPr marL="292100" lvl="1" indent="0" fontAlgn="auto">
              <a:spcAft>
                <a:spcPts val="0"/>
              </a:spcAft>
              <a:buNone/>
              <a:defRPr/>
            </a:pPr>
            <a:endParaRPr lang="en-US" sz="1300" i="1" dirty="0"/>
          </a:p>
        </p:txBody>
      </p:sp>
      <p:pic>
        <p:nvPicPr>
          <p:cNvPr id="1028" name="Picture 4" descr="C:\Users\as089772\AppData\Local\Microsoft\Windows\Temporary Internet Files\Content.IE5\I2P1OI73\MC900290073[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80967" y="857250"/>
            <a:ext cx="954465" cy="9906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72273" y="2921169"/>
            <a:ext cx="7985927" cy="3311163"/>
          </a:xfrm>
          <a:prstGeom prst="rect">
            <a:avLst/>
          </a:prstGeom>
        </p:spPr>
        <p:txBody>
          <a:bodyPr wrap="square">
            <a:spAutoFit/>
          </a:bodyPr>
          <a:lstStyle/>
          <a:p>
            <a:pPr marL="247650" lvl="1" fontAlgn="auto">
              <a:spcBef>
                <a:spcPts val="500"/>
              </a:spcBef>
              <a:spcAft>
                <a:spcPts val="0"/>
              </a:spcAft>
              <a:buClr>
                <a:srgbClr val="F3E99E"/>
              </a:buClr>
              <a:buSzPct val="80000"/>
              <a:defRPr/>
            </a:pPr>
            <a:endParaRPr lang="en-US" sz="2000" dirty="0" smtClean="0">
              <a:solidFill>
                <a:schemeClr val="tx2">
                  <a:lumMod val="85000"/>
                  <a:lumOff val="15000"/>
                </a:schemeClr>
              </a:solidFill>
              <a:latin typeface="Calibri" panose="020F0502020204030204" pitchFamily="34" charset="0"/>
              <a:cs typeface="Calibri" panose="020F0502020204030204" pitchFamily="34" charset="0"/>
            </a:endParaRPr>
          </a:p>
          <a:p>
            <a:pPr marL="247650" lvl="1" fontAlgn="auto">
              <a:spcBef>
                <a:spcPts val="500"/>
              </a:spcBef>
              <a:spcAft>
                <a:spcPts val="0"/>
              </a:spcAft>
              <a:buClr>
                <a:srgbClr val="F3E99E"/>
              </a:buClr>
              <a:buSzPct val="80000"/>
              <a:defRPr/>
            </a:pPr>
            <a:r>
              <a:rPr lang="en-US" sz="2000" dirty="0" smtClean="0">
                <a:solidFill>
                  <a:schemeClr val="tx2">
                    <a:lumMod val="85000"/>
                    <a:lumOff val="15000"/>
                  </a:schemeClr>
                </a:solidFill>
                <a:latin typeface="Calibri" panose="020F0502020204030204" pitchFamily="34" charset="0"/>
                <a:cs typeface="Calibri" panose="020F0502020204030204" pitchFamily="34" charset="0"/>
              </a:rPr>
              <a:t> </a:t>
            </a:r>
            <a:endParaRPr lang="en-US" sz="2000" dirty="0">
              <a:solidFill>
                <a:schemeClr val="tx2">
                  <a:lumMod val="85000"/>
                  <a:lumOff val="15000"/>
                </a:schemeClr>
              </a:solidFill>
              <a:latin typeface="Calibri" panose="020F0502020204030204" pitchFamily="34" charset="0"/>
              <a:cs typeface="Calibri" panose="020F0502020204030204" pitchFamily="34" charset="0"/>
            </a:endParaRPr>
          </a:p>
          <a:p>
            <a:pPr marL="247650" lvl="1" fontAlgn="auto">
              <a:spcBef>
                <a:spcPts val="500"/>
              </a:spcBef>
              <a:spcAft>
                <a:spcPts val="0"/>
              </a:spcAft>
              <a:buClr>
                <a:srgbClr val="F3E99E"/>
              </a:buClr>
              <a:buSzPct val="80000"/>
              <a:defRPr/>
            </a:pPr>
            <a:endParaRPr lang="en-US" sz="2000" dirty="0" smtClean="0">
              <a:solidFill>
                <a:schemeClr val="tx2">
                  <a:lumMod val="85000"/>
                  <a:lumOff val="15000"/>
                </a:schemeClr>
              </a:solidFill>
              <a:latin typeface="Calibri" panose="020F0502020204030204" pitchFamily="34" charset="0"/>
              <a:cs typeface="Calibri" panose="020F0502020204030204" pitchFamily="34" charset="0"/>
            </a:endParaRPr>
          </a:p>
          <a:p>
            <a:pPr marL="590550" lvl="1" indent="-342900" fontAlgn="auto">
              <a:spcBef>
                <a:spcPts val="500"/>
              </a:spcBef>
              <a:spcAft>
                <a:spcPts val="0"/>
              </a:spcAft>
              <a:buClr>
                <a:srgbClr val="F3E99E"/>
              </a:buClr>
              <a:buSzPct val="80000"/>
              <a:buFont typeface="Wingdings" panose="05000000000000000000" pitchFamily="2" charset="2"/>
              <a:buChar char="§"/>
              <a:defRPr/>
            </a:pPr>
            <a:r>
              <a:rPr lang="en-US" sz="2000" dirty="0" smtClean="0">
                <a:solidFill>
                  <a:srgbClr val="FF0000"/>
                </a:solidFill>
                <a:latin typeface="Calibri" panose="020F0502020204030204" pitchFamily="34" charset="0"/>
                <a:cs typeface="Calibri" panose="020F0502020204030204" pitchFamily="34" charset="0"/>
              </a:rPr>
              <a:t>                                                                   </a:t>
            </a:r>
            <a:endParaRPr lang="en-US" sz="2000" dirty="0">
              <a:solidFill>
                <a:srgbClr val="FF0000"/>
              </a:solidFill>
              <a:latin typeface="Calibri" panose="020F0502020204030204" pitchFamily="34" charset="0"/>
              <a:cs typeface="Calibri" panose="020F0502020204030204" pitchFamily="34" charset="0"/>
            </a:endParaRPr>
          </a:p>
          <a:p>
            <a:pPr marL="590550" lvl="1" indent="-342900" fontAlgn="auto">
              <a:spcBef>
                <a:spcPts val="500"/>
              </a:spcBef>
              <a:spcAft>
                <a:spcPts val="0"/>
              </a:spcAft>
              <a:buClr>
                <a:srgbClr val="F3E99E"/>
              </a:buClr>
              <a:buSzPct val="80000"/>
              <a:buFont typeface="Wingdings" panose="05000000000000000000" pitchFamily="2" charset="2"/>
              <a:buChar char="§"/>
              <a:defRPr/>
            </a:pPr>
            <a:endParaRPr lang="en-US" sz="2000" dirty="0" smtClean="0">
              <a:solidFill>
                <a:schemeClr val="tx2">
                  <a:lumMod val="85000"/>
                  <a:lumOff val="15000"/>
                </a:schemeClr>
              </a:solidFill>
              <a:latin typeface="Calibri" panose="020F0502020204030204" pitchFamily="34" charset="0"/>
              <a:cs typeface="Calibri" panose="020F0502020204030204" pitchFamily="34" charset="0"/>
            </a:endParaRPr>
          </a:p>
          <a:p>
            <a:pPr marL="247650" lvl="1" fontAlgn="auto">
              <a:spcBef>
                <a:spcPts val="500"/>
              </a:spcBef>
              <a:spcAft>
                <a:spcPts val="0"/>
              </a:spcAft>
              <a:buClr>
                <a:srgbClr val="F3E99E"/>
              </a:buClr>
              <a:buSzPct val="80000"/>
              <a:defRPr/>
            </a:pPr>
            <a:endParaRPr lang="en-US" sz="2000" dirty="0">
              <a:solidFill>
                <a:schemeClr val="tx2">
                  <a:lumMod val="85000"/>
                  <a:lumOff val="15000"/>
                </a:schemeClr>
              </a:solidFill>
              <a:latin typeface="Calibri" panose="020F0502020204030204" pitchFamily="34" charset="0"/>
              <a:cs typeface="Calibri" panose="020F0502020204030204" pitchFamily="34" charset="0"/>
            </a:endParaRPr>
          </a:p>
          <a:p>
            <a:pPr marL="247650" lvl="1" fontAlgn="auto">
              <a:spcBef>
                <a:spcPts val="500"/>
              </a:spcBef>
              <a:spcAft>
                <a:spcPts val="0"/>
              </a:spcAft>
              <a:buClr>
                <a:srgbClr val="F3E99E"/>
              </a:buClr>
              <a:buSzPct val="80000"/>
              <a:defRPr/>
            </a:pPr>
            <a:endParaRPr lang="en-US" sz="2000" dirty="0">
              <a:solidFill>
                <a:schemeClr val="tx2">
                  <a:lumMod val="85000"/>
                  <a:lumOff val="15000"/>
                </a:schemeClr>
              </a:solidFill>
              <a:latin typeface="Calibri" panose="020F0502020204030204" pitchFamily="34" charset="0"/>
              <a:cs typeface="Calibri" panose="020F0502020204030204" pitchFamily="34" charset="0"/>
            </a:endParaRPr>
          </a:p>
          <a:p>
            <a:pPr marL="247650" lvl="1" fontAlgn="auto">
              <a:spcBef>
                <a:spcPts val="500"/>
              </a:spcBef>
              <a:spcAft>
                <a:spcPts val="0"/>
              </a:spcAft>
              <a:buClr>
                <a:srgbClr val="F3E99E"/>
              </a:buClr>
              <a:buSzPct val="80000"/>
              <a:defRPr/>
            </a:pPr>
            <a:r>
              <a:rPr lang="en-US" sz="2000" dirty="0" smtClean="0">
                <a:solidFill>
                  <a:schemeClr val="tx2">
                    <a:lumMod val="85000"/>
                    <a:lumOff val="15000"/>
                  </a:schemeClr>
                </a:solidFill>
                <a:latin typeface="Calibri" panose="020F0502020204030204" pitchFamily="34" charset="0"/>
                <a:cs typeface="Calibri" panose="020F0502020204030204" pitchFamily="34" charset="0"/>
              </a:rPr>
              <a:t>                  </a:t>
            </a:r>
            <a:r>
              <a:rPr lang="en-US" sz="2000" b="1" dirty="0" smtClean="0">
                <a:solidFill>
                  <a:schemeClr val="tx2">
                    <a:lumMod val="85000"/>
                    <a:lumOff val="15000"/>
                  </a:schemeClr>
                </a:solidFill>
                <a:latin typeface="Calibri" panose="020F0502020204030204" pitchFamily="34" charset="0"/>
                <a:cs typeface="Calibri" panose="020F0502020204030204" pitchFamily="34" charset="0"/>
              </a:rPr>
              <a:t>If </a:t>
            </a:r>
            <a:r>
              <a:rPr lang="en-US" sz="2000" b="1" dirty="0">
                <a:solidFill>
                  <a:schemeClr val="tx2">
                    <a:lumMod val="85000"/>
                    <a:lumOff val="15000"/>
                  </a:schemeClr>
                </a:solidFill>
                <a:latin typeface="Calibri" panose="020F0502020204030204" pitchFamily="34" charset="0"/>
                <a:cs typeface="Calibri" panose="020F0502020204030204" pitchFamily="34" charset="0"/>
              </a:rPr>
              <a:t>you are transferring from another State Agency, a new FAU </a:t>
            </a:r>
            <a:r>
              <a:rPr lang="en-US" sz="2000" b="1" dirty="0" smtClean="0">
                <a:solidFill>
                  <a:schemeClr val="tx2">
                    <a:lumMod val="85000"/>
                    <a:lumOff val="15000"/>
                  </a:schemeClr>
                </a:solidFill>
                <a:latin typeface="Calibri" panose="020F0502020204030204" pitchFamily="34" charset="0"/>
                <a:cs typeface="Calibri" panose="020F0502020204030204" pitchFamily="34" charset="0"/>
              </a:rPr>
              <a:t>                    		      People </a:t>
            </a:r>
            <a:r>
              <a:rPr lang="en-US" sz="2000" b="1" dirty="0">
                <a:solidFill>
                  <a:schemeClr val="tx2">
                    <a:lumMod val="85000"/>
                    <a:lumOff val="15000"/>
                  </a:schemeClr>
                </a:solidFill>
                <a:latin typeface="Calibri" panose="020F0502020204030204" pitchFamily="34" charset="0"/>
                <a:cs typeface="Calibri" panose="020F0502020204030204" pitchFamily="34" charset="0"/>
              </a:rPr>
              <a:t>First ID will be assigned to you by People First</a:t>
            </a:r>
            <a:r>
              <a:rPr lang="en-US" sz="2000" dirty="0">
                <a:solidFill>
                  <a:schemeClr val="tx2">
                    <a:lumMod val="85000"/>
                    <a:lumOff val="15000"/>
                  </a:schemeClr>
                </a:solidFill>
                <a:latin typeface="Calibri" panose="020F0502020204030204" pitchFamily="34" charset="0"/>
                <a:cs typeface="Calibri" panose="020F0502020204030204" pitchFamily="34" charset="0"/>
              </a:rPr>
              <a:t>.</a:t>
            </a:r>
          </a:p>
        </p:txBody>
      </p:sp>
      <p:pic>
        <p:nvPicPr>
          <p:cNvPr id="9" name="Picture 4" descr="C:\Users\as089772\AppData\Local\Microsoft\Windows\Temporary Internet Files\Content.IE5\FRH8ADZ8\large-Thumbtack-note-Important-0-15235[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273" y="5401825"/>
            <a:ext cx="1257300" cy="892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5" name="Rectangle 7"/>
          <p:cNvSpPr>
            <a:spLocks noChangeArrowheads="1"/>
          </p:cNvSpPr>
          <p:nvPr/>
        </p:nvSpPr>
        <p:spPr bwMode="auto">
          <a:xfrm>
            <a:off x="228600" y="533400"/>
            <a:ext cx="8153400" cy="947738"/>
          </a:xfrm>
          <a:prstGeom prst="rect">
            <a:avLst/>
          </a:prstGeom>
          <a:noFill/>
          <a:ln>
            <a:noFill/>
            <a:headEnd/>
            <a:tailEnd/>
          </a:ln>
        </p:spPr>
        <p:style>
          <a:lnRef idx="2">
            <a:schemeClr val="dk1"/>
          </a:lnRef>
          <a:fillRef idx="1">
            <a:schemeClr val="lt1"/>
          </a:fillRef>
          <a:effectRef idx="0">
            <a:schemeClr val="dk1"/>
          </a:effectRef>
          <a:fontRef idx="minor">
            <a:schemeClr val="dk1"/>
          </a:fontRef>
        </p:style>
        <p:txBody>
          <a:bodyPr anchor="ctr"/>
          <a:lstStyle/>
          <a:p>
            <a:pPr algn="ctr">
              <a:defRPr/>
            </a:pPr>
            <a:r>
              <a:rPr lang="en-US" sz="4000" u="sng" dirty="0">
                <a:ln w="500">
                  <a:solidFill>
                    <a:schemeClr val="tx2"/>
                  </a:solidFill>
                </a:ln>
                <a:solidFill>
                  <a:schemeClr val="tx1"/>
                </a:solidFill>
                <a:latin typeface="+mj-lt"/>
                <a:ea typeface="ＭＳ Ｐゴシック" charset="0"/>
                <a:cs typeface="Calibri" panose="020F0502020204030204" pitchFamily="34" charset="0"/>
              </a:rPr>
              <a:t>State Benefit Programs</a:t>
            </a:r>
          </a:p>
        </p:txBody>
      </p:sp>
      <p:sp>
        <p:nvSpPr>
          <p:cNvPr id="130056" name="Text Box 8"/>
          <p:cNvSpPr txBox="1">
            <a:spLocks noChangeArrowheads="1"/>
          </p:cNvSpPr>
          <p:nvPr/>
        </p:nvSpPr>
        <p:spPr bwMode="auto">
          <a:xfrm>
            <a:off x="685800" y="1582784"/>
            <a:ext cx="7848600" cy="4416594"/>
          </a:xfrm>
          <a:prstGeom prst="rect">
            <a:avLst/>
          </a:prstGeom>
          <a:noFill/>
          <a:ln w="9525" algn="ctr">
            <a:noFill/>
            <a:miter lim="800000"/>
            <a:headEnd/>
            <a:tailEnd/>
          </a:ln>
          <a:effectLst/>
        </p:spPr>
        <p:txBody>
          <a:bodyPr wrap="square">
            <a:spAutoFit/>
          </a:bodyPr>
          <a:lstStyle/>
          <a:p>
            <a:pPr eaLnBrk="0" hangingPunct="0">
              <a:defRPr/>
            </a:pPr>
            <a:r>
              <a:rPr lang="en-US" sz="3000" dirty="0" smtClean="0">
                <a:solidFill>
                  <a:schemeClr val="tx2"/>
                </a:solidFill>
                <a:latin typeface="Calibri" panose="020F0502020204030204" pitchFamily="34" charset="0"/>
                <a:cs typeface="Calibri" panose="020F0502020204030204" pitchFamily="34" charset="0"/>
              </a:rPr>
              <a:t>The State </a:t>
            </a:r>
            <a:r>
              <a:rPr lang="en-US" sz="3000" dirty="0">
                <a:solidFill>
                  <a:schemeClr val="tx2"/>
                </a:solidFill>
                <a:latin typeface="Calibri" panose="020F0502020204030204" pitchFamily="34" charset="0"/>
                <a:cs typeface="Calibri" panose="020F0502020204030204" pitchFamily="34" charset="0"/>
              </a:rPr>
              <a:t>of Florida offers the </a:t>
            </a:r>
            <a:r>
              <a:rPr lang="en-US" sz="3000" dirty="0" smtClean="0">
                <a:solidFill>
                  <a:schemeClr val="tx2"/>
                </a:solidFill>
                <a:latin typeface="Calibri" panose="020F0502020204030204" pitchFamily="34" charset="0"/>
                <a:cs typeface="Calibri" panose="020F0502020204030204" pitchFamily="34" charset="0"/>
              </a:rPr>
              <a:t>following insurance:</a:t>
            </a:r>
          </a:p>
          <a:p>
            <a:pPr eaLnBrk="0" hangingPunct="0">
              <a:defRPr/>
            </a:pPr>
            <a:endParaRPr lang="en-US" sz="1200" dirty="0">
              <a:solidFill>
                <a:schemeClr val="tx2"/>
              </a:solidFill>
              <a:latin typeface="Calibri" panose="020F0502020204030204" pitchFamily="34" charset="0"/>
              <a:cs typeface="Calibri" panose="020F0502020204030204" pitchFamily="34" charset="0"/>
            </a:endParaRPr>
          </a:p>
          <a:p>
            <a:pPr marL="342900" indent="-342900" eaLnBrk="0" hangingPunct="0">
              <a:buFont typeface="Arial" panose="020B0604020202020204" pitchFamily="34" charset="0"/>
              <a:buChar char="•"/>
              <a:defRPr/>
            </a:pPr>
            <a:r>
              <a:rPr lang="en-US" sz="3000" b="1" dirty="0" smtClean="0">
                <a:ln w="12700">
                  <a:noFill/>
                  <a:prstDash val="solid"/>
                </a:ln>
                <a:solidFill>
                  <a:schemeClr val="tx2"/>
                </a:solidFill>
                <a:latin typeface="Calibri" panose="020F0502020204030204" pitchFamily="34" charset="0"/>
                <a:cs typeface="Calibri" panose="020F0502020204030204" pitchFamily="34" charset="0"/>
              </a:rPr>
              <a:t>Pre-tax </a:t>
            </a:r>
            <a:r>
              <a:rPr lang="en-US" sz="3000" b="1" dirty="0">
                <a:ln w="12700">
                  <a:noFill/>
                  <a:prstDash val="solid"/>
                </a:ln>
                <a:solidFill>
                  <a:schemeClr val="tx2"/>
                </a:solidFill>
                <a:latin typeface="Calibri" panose="020F0502020204030204" pitchFamily="34" charset="0"/>
                <a:cs typeface="Calibri" panose="020F0502020204030204" pitchFamily="34" charset="0"/>
              </a:rPr>
              <a:t>Options</a:t>
            </a:r>
          </a:p>
          <a:p>
            <a:pPr marL="685800" lvl="1" indent="-228600" eaLnBrk="0" hangingPunct="0">
              <a:buClr>
                <a:schemeClr val="accent2"/>
              </a:buClr>
              <a:buFont typeface="Wingdings" pitchFamily="2" charset="2"/>
              <a:buChar char="§"/>
              <a:defRPr/>
            </a:pPr>
            <a:r>
              <a:rPr lang="en-US" sz="2500" dirty="0" smtClean="0">
                <a:solidFill>
                  <a:schemeClr val="tx2"/>
                </a:solidFill>
                <a:latin typeface="Calibri" panose="020F0502020204030204" pitchFamily="34" charset="0"/>
                <a:cs typeface="Calibri" panose="020F0502020204030204" pitchFamily="34" charset="0"/>
              </a:rPr>
              <a:t>Health</a:t>
            </a:r>
            <a:r>
              <a:rPr lang="en-US" sz="2500" dirty="0">
                <a:solidFill>
                  <a:schemeClr val="tx2"/>
                </a:solidFill>
                <a:latin typeface="Calibri" panose="020F0502020204030204" pitchFamily="34" charset="0"/>
                <a:cs typeface="Calibri" panose="020F0502020204030204" pitchFamily="34" charset="0"/>
              </a:rPr>
              <a:t>, Basic Life, Dental, Vision, </a:t>
            </a:r>
            <a:r>
              <a:rPr lang="en-US" sz="2500" dirty="0" smtClean="0">
                <a:solidFill>
                  <a:schemeClr val="tx2"/>
                </a:solidFill>
                <a:latin typeface="Calibri" panose="020F0502020204030204" pitchFamily="34" charset="0"/>
                <a:cs typeface="Calibri" panose="020F0502020204030204" pitchFamily="34" charset="0"/>
              </a:rPr>
              <a:t>Medical Reimbursement Accounts, </a:t>
            </a:r>
            <a:r>
              <a:rPr lang="en-US" sz="2500" dirty="0">
                <a:solidFill>
                  <a:schemeClr val="tx2"/>
                </a:solidFill>
                <a:latin typeface="Calibri" panose="020F0502020204030204" pitchFamily="34" charset="0"/>
                <a:cs typeface="Calibri" panose="020F0502020204030204" pitchFamily="34" charset="0"/>
              </a:rPr>
              <a:t>Health Savings Account, </a:t>
            </a:r>
            <a:r>
              <a:rPr lang="en-US" sz="2500" dirty="0" smtClean="0">
                <a:solidFill>
                  <a:schemeClr val="tx2"/>
                </a:solidFill>
                <a:latin typeface="Calibri" panose="020F0502020204030204" pitchFamily="34" charset="0"/>
                <a:cs typeface="Calibri" panose="020F0502020204030204" pitchFamily="34" charset="0"/>
              </a:rPr>
              <a:t>Other Supplemental Insurances</a:t>
            </a:r>
            <a:endParaRPr lang="en-US" sz="2500" dirty="0">
              <a:solidFill>
                <a:schemeClr val="tx2"/>
              </a:solidFill>
              <a:latin typeface="Calibri" panose="020F0502020204030204" pitchFamily="34" charset="0"/>
              <a:cs typeface="Calibri" panose="020F0502020204030204" pitchFamily="34" charset="0"/>
            </a:endParaRPr>
          </a:p>
          <a:p>
            <a:pPr marL="342900" indent="-342900" eaLnBrk="0" hangingPunct="0">
              <a:buFont typeface="Arial" panose="020B0604020202020204" pitchFamily="34" charset="0"/>
              <a:buChar char="•"/>
              <a:defRPr/>
            </a:pPr>
            <a:r>
              <a:rPr lang="en-US" sz="3000" b="1" dirty="0" smtClean="0">
                <a:ln w="12700">
                  <a:noFill/>
                  <a:prstDash val="solid"/>
                </a:ln>
                <a:solidFill>
                  <a:schemeClr val="tx2"/>
                </a:solidFill>
                <a:latin typeface="Calibri" panose="020F0502020204030204" pitchFamily="34" charset="0"/>
                <a:cs typeface="Calibri" panose="020F0502020204030204" pitchFamily="34" charset="0"/>
              </a:rPr>
              <a:t>Post-tax </a:t>
            </a:r>
            <a:r>
              <a:rPr lang="en-US" sz="3000" b="1" dirty="0">
                <a:ln w="12700">
                  <a:noFill/>
                  <a:prstDash val="solid"/>
                </a:ln>
                <a:solidFill>
                  <a:schemeClr val="tx2"/>
                </a:solidFill>
                <a:latin typeface="Calibri" panose="020F0502020204030204" pitchFamily="34" charset="0"/>
                <a:cs typeface="Calibri" panose="020F0502020204030204" pitchFamily="34" charset="0"/>
              </a:rPr>
              <a:t>Options</a:t>
            </a:r>
            <a:endParaRPr lang="en-US" sz="3000" dirty="0">
              <a:ln w="12700">
                <a:noFill/>
                <a:prstDash val="solid"/>
              </a:ln>
              <a:solidFill>
                <a:schemeClr val="tx2"/>
              </a:solidFill>
              <a:latin typeface="Calibri" panose="020F0502020204030204" pitchFamily="34" charset="0"/>
              <a:cs typeface="Calibri" panose="020F0502020204030204" pitchFamily="34" charset="0"/>
            </a:endParaRPr>
          </a:p>
          <a:p>
            <a:pPr lvl="1" eaLnBrk="0" hangingPunct="0">
              <a:buClr>
                <a:schemeClr val="accent2"/>
              </a:buClr>
              <a:buFont typeface="Wingdings" pitchFamily="2" charset="2"/>
              <a:buChar char="§"/>
              <a:defRPr/>
            </a:pPr>
            <a:r>
              <a:rPr lang="en-US" sz="2500" dirty="0">
                <a:solidFill>
                  <a:schemeClr val="tx2"/>
                </a:solidFill>
                <a:latin typeface="Calibri" panose="020F0502020204030204" pitchFamily="34" charset="0"/>
                <a:cs typeface="Calibri" panose="020F0502020204030204" pitchFamily="34" charset="0"/>
              </a:rPr>
              <a:t> Optional Life</a:t>
            </a:r>
          </a:p>
          <a:p>
            <a:pPr eaLnBrk="0" hangingPunct="0">
              <a:buClr>
                <a:srgbClr val="FF0000"/>
              </a:buClr>
              <a:defRPr/>
            </a:pPr>
            <a:endParaRPr lang="en-US" sz="1200" dirty="0">
              <a:solidFill>
                <a:srgbClr val="0070C0"/>
              </a:solidFill>
              <a:latin typeface="Calibri" panose="020F0502020204030204" pitchFamily="34" charset="0"/>
              <a:cs typeface="Calibri" panose="020F0502020204030204" pitchFamily="34" charset="0"/>
            </a:endParaRPr>
          </a:p>
          <a:p>
            <a:pPr marL="342900" indent="-342900" eaLnBrk="0" hangingPunct="0">
              <a:buFont typeface="Wingdings" panose="05000000000000000000" pitchFamily="2" charset="2"/>
              <a:buChar char="Ø"/>
              <a:defRPr/>
            </a:pPr>
            <a:r>
              <a:rPr lang="en-US" sz="2500" dirty="0" smtClean="0">
                <a:solidFill>
                  <a:schemeClr val="tx2"/>
                </a:solidFill>
                <a:latin typeface="Calibri" panose="020F0502020204030204" pitchFamily="34" charset="0"/>
                <a:cs typeface="Calibri" panose="020F0502020204030204" pitchFamily="34" charset="0"/>
              </a:rPr>
              <a:t>Insurance </a:t>
            </a:r>
            <a:r>
              <a:rPr lang="en-US" sz="2500" dirty="0">
                <a:solidFill>
                  <a:schemeClr val="tx2"/>
                </a:solidFill>
                <a:latin typeface="Calibri" panose="020F0502020204030204" pitchFamily="34" charset="0"/>
                <a:cs typeface="Calibri" panose="020F0502020204030204" pitchFamily="34" charset="0"/>
              </a:rPr>
              <a:t>elections must be made </a:t>
            </a:r>
            <a:r>
              <a:rPr lang="en-US" sz="2500" dirty="0" smtClean="0">
                <a:solidFill>
                  <a:schemeClr val="tx2"/>
                </a:solidFill>
                <a:latin typeface="Calibri" panose="020F0502020204030204" pitchFamily="34" charset="0"/>
                <a:cs typeface="Calibri" panose="020F0502020204030204" pitchFamily="34" charset="0"/>
              </a:rPr>
              <a:t>through People First.</a:t>
            </a:r>
          </a:p>
          <a:p>
            <a:pPr eaLnBrk="0" hangingPunct="0">
              <a:defRPr/>
            </a:pPr>
            <a:endParaRPr lang="en-US" sz="1200" dirty="0">
              <a:solidFill>
                <a:schemeClr val="tx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1572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92853" y="1256044"/>
            <a:ext cx="7385537" cy="2954655"/>
          </a:xfrm>
          <a:prstGeom prst="rect">
            <a:avLst/>
          </a:prstGeom>
        </p:spPr>
        <p:txBody>
          <a:bodyPr wrap="square">
            <a:spAutoFit/>
          </a:bodyPr>
          <a:lstStyle/>
          <a:p>
            <a:pPr marL="274320" indent="-274320" fontAlgn="auto">
              <a:spcAft>
                <a:spcPts val="0"/>
              </a:spcAft>
              <a:buFontTx/>
              <a:buNone/>
              <a:defRPr/>
            </a:pPr>
            <a:r>
              <a:rPr lang="en-US" sz="3000" dirty="0" smtClean="0">
                <a:ln w="12700">
                  <a:noFill/>
                  <a:prstDash val="solid"/>
                </a:ln>
                <a:solidFill>
                  <a:schemeClr val="tx2"/>
                </a:solidFill>
                <a:latin typeface="+mj-lt"/>
                <a:cs typeface="Calibri" panose="020F0502020204030204" pitchFamily="34" charset="0"/>
              </a:rPr>
              <a:t>				</a:t>
            </a:r>
            <a:r>
              <a:rPr lang="en-US" sz="3000" b="1" u="sng" dirty="0" smtClean="0">
                <a:ln w="12700">
                  <a:noFill/>
                  <a:prstDash val="solid"/>
                </a:ln>
                <a:solidFill>
                  <a:schemeClr val="tx2"/>
                </a:solidFill>
                <a:latin typeface="+mj-lt"/>
                <a:cs typeface="Calibri" panose="020F0502020204030204" pitchFamily="34" charset="0"/>
              </a:rPr>
              <a:t>Types </a:t>
            </a:r>
            <a:r>
              <a:rPr lang="en-US" sz="3000" b="1" u="sng" dirty="0">
                <a:ln w="12700">
                  <a:noFill/>
                  <a:prstDash val="solid"/>
                </a:ln>
                <a:solidFill>
                  <a:schemeClr val="tx2"/>
                </a:solidFill>
                <a:latin typeface="+mj-lt"/>
                <a:cs typeface="Calibri" panose="020F0502020204030204" pitchFamily="34" charset="0"/>
              </a:rPr>
              <a:t>of Health Insurance:</a:t>
            </a:r>
          </a:p>
          <a:p>
            <a:pPr marL="521208" lvl="1" fontAlgn="auto">
              <a:spcAft>
                <a:spcPts val="0"/>
              </a:spcAft>
              <a:buClrTx/>
              <a:buFont typeface="Wingdings 2"/>
              <a:buChar char=""/>
              <a:defRPr/>
            </a:pPr>
            <a:r>
              <a:rPr lang="en-US" sz="2500" b="1" dirty="0">
                <a:solidFill>
                  <a:schemeClr val="tx2">
                    <a:lumMod val="85000"/>
                    <a:lumOff val="15000"/>
                  </a:schemeClr>
                </a:solidFill>
                <a:latin typeface="Calibri" panose="020F0502020204030204" pitchFamily="34" charset="0"/>
                <a:cs typeface="Calibri" panose="020F0502020204030204" pitchFamily="34" charset="0"/>
              </a:rPr>
              <a:t>PPO</a:t>
            </a:r>
            <a:endParaRPr lang="en-US" sz="2500" dirty="0">
              <a:solidFill>
                <a:schemeClr val="tx2">
                  <a:lumMod val="85000"/>
                  <a:lumOff val="15000"/>
                </a:schemeClr>
              </a:solidFill>
              <a:latin typeface="Calibri" panose="020F0502020204030204" pitchFamily="34" charset="0"/>
              <a:cs typeface="Calibri" panose="020F0502020204030204" pitchFamily="34" charset="0"/>
            </a:endParaRPr>
          </a:p>
          <a:p>
            <a:pPr marL="759333" lvl="2" fontAlgn="auto">
              <a:spcAft>
                <a:spcPts val="0"/>
              </a:spcAft>
              <a:buClr>
                <a:schemeClr val="accent2"/>
              </a:buClr>
              <a:buFont typeface="Wingdings 2"/>
              <a:buChar char=""/>
              <a:defRPr/>
            </a:pPr>
            <a:r>
              <a:rPr lang="en-US" sz="2200" dirty="0">
                <a:solidFill>
                  <a:schemeClr val="tx2">
                    <a:lumMod val="85000"/>
                    <a:lumOff val="15000"/>
                  </a:schemeClr>
                </a:solidFill>
                <a:latin typeface="Calibri" panose="020F0502020204030204" pitchFamily="34" charset="0"/>
                <a:cs typeface="Calibri" panose="020F0502020204030204" pitchFamily="34" charset="0"/>
              </a:rPr>
              <a:t>Florida Blue (Blue Cross Blue Shield)</a:t>
            </a:r>
          </a:p>
          <a:p>
            <a:pPr marL="521208" lvl="1" fontAlgn="auto">
              <a:spcAft>
                <a:spcPts val="0"/>
              </a:spcAft>
              <a:buClrTx/>
              <a:buFont typeface="Wingdings 2"/>
              <a:buChar char=""/>
              <a:defRPr/>
            </a:pPr>
            <a:r>
              <a:rPr lang="en-US" sz="2500" b="1" dirty="0">
                <a:solidFill>
                  <a:schemeClr val="tx2">
                    <a:lumMod val="85000"/>
                    <a:lumOff val="15000"/>
                  </a:schemeClr>
                </a:solidFill>
                <a:latin typeface="Calibri" panose="020F0502020204030204" pitchFamily="34" charset="0"/>
                <a:cs typeface="Calibri" panose="020F0502020204030204" pitchFamily="34" charset="0"/>
              </a:rPr>
              <a:t>HMO </a:t>
            </a:r>
            <a:r>
              <a:rPr lang="en-US" sz="1600" b="1" dirty="0">
                <a:solidFill>
                  <a:schemeClr val="tx2">
                    <a:lumMod val="85000"/>
                    <a:lumOff val="15000"/>
                  </a:schemeClr>
                </a:solidFill>
                <a:latin typeface="Calibri" panose="020F0502020204030204" pitchFamily="34" charset="0"/>
                <a:cs typeface="Calibri" panose="020F0502020204030204" pitchFamily="34" charset="0"/>
              </a:rPr>
              <a:t>(In-Network Only)  Providers in Dade/Broward/Palm Beach/St. Lucie </a:t>
            </a:r>
          </a:p>
          <a:p>
            <a:pPr marL="759333" lvl="2" fontAlgn="auto">
              <a:spcAft>
                <a:spcPts val="0"/>
              </a:spcAft>
              <a:buClr>
                <a:schemeClr val="accent2"/>
              </a:buClr>
              <a:buFont typeface="Wingdings 2"/>
              <a:buChar char=""/>
              <a:defRPr/>
            </a:pPr>
            <a:r>
              <a:rPr lang="en-US" sz="2200" dirty="0">
                <a:solidFill>
                  <a:schemeClr val="tx2">
                    <a:lumMod val="85000"/>
                    <a:lumOff val="15000"/>
                  </a:schemeClr>
                </a:solidFill>
                <a:latin typeface="Calibri" panose="020F0502020204030204" pitchFamily="34" charset="0"/>
                <a:cs typeface="Calibri" panose="020F0502020204030204" pitchFamily="34" charset="0"/>
              </a:rPr>
              <a:t>AvMed 	</a:t>
            </a:r>
          </a:p>
          <a:p>
            <a:pPr marL="759333" lvl="2" fontAlgn="auto">
              <a:spcAft>
                <a:spcPts val="0"/>
              </a:spcAft>
              <a:buClr>
                <a:schemeClr val="accent2"/>
              </a:buClr>
              <a:buFont typeface="Wingdings 2"/>
              <a:buChar char=""/>
              <a:defRPr/>
            </a:pPr>
            <a:r>
              <a:rPr lang="en-US" sz="2200" dirty="0" smtClean="0">
                <a:solidFill>
                  <a:schemeClr val="tx2">
                    <a:lumMod val="85000"/>
                    <a:lumOff val="15000"/>
                  </a:schemeClr>
                </a:solidFill>
                <a:latin typeface="Calibri" panose="020F0502020204030204" pitchFamily="34" charset="0"/>
                <a:cs typeface="Calibri" panose="020F0502020204030204" pitchFamily="34" charset="0"/>
              </a:rPr>
              <a:t>Aetna</a:t>
            </a:r>
            <a:r>
              <a:rPr lang="en-US" sz="2200" dirty="0">
                <a:solidFill>
                  <a:schemeClr val="tx2">
                    <a:lumMod val="85000"/>
                    <a:lumOff val="15000"/>
                  </a:schemeClr>
                </a:solidFill>
                <a:latin typeface="Calibri" panose="020F0502020204030204" pitchFamily="34" charset="0"/>
                <a:cs typeface="Calibri" panose="020F0502020204030204" pitchFamily="34" charset="0"/>
              </a:rPr>
              <a:t>	</a:t>
            </a:r>
            <a:r>
              <a:rPr lang="en-US" sz="3000" dirty="0">
                <a:solidFill>
                  <a:schemeClr val="tx2">
                    <a:lumMod val="85000"/>
                    <a:lumOff val="15000"/>
                  </a:schemeClr>
                </a:solidFill>
                <a:latin typeface="Calibri" panose="020F0502020204030204" pitchFamily="34" charset="0"/>
                <a:cs typeface="Calibri" panose="020F0502020204030204" pitchFamily="34" charset="0"/>
              </a:rPr>
              <a:t>	</a:t>
            </a:r>
          </a:p>
          <a:p>
            <a:pPr marL="521208" lvl="1" fontAlgn="auto">
              <a:spcAft>
                <a:spcPts val="0"/>
              </a:spcAft>
              <a:buClrTx/>
              <a:buFont typeface="Wingdings 2"/>
              <a:buNone/>
              <a:defRPr/>
            </a:pPr>
            <a:r>
              <a:rPr lang="en-US" sz="1600" b="1" dirty="0">
                <a:solidFill>
                  <a:schemeClr val="tx2">
                    <a:lumMod val="85000"/>
                    <a:lumOff val="15000"/>
                  </a:schemeClr>
                </a:solidFill>
                <a:latin typeface="Calibri" panose="020F0502020204030204" pitchFamily="34" charset="0"/>
                <a:cs typeface="Calibri" panose="020F0502020204030204" pitchFamily="34" charset="0"/>
              </a:rPr>
              <a:t>Martin &amp; Indian River Counties:  AvMed is the only HMO</a:t>
            </a: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12500" t="8990" r="16226" b="5154"/>
          <a:stretch/>
        </p:blipFill>
        <p:spPr>
          <a:xfrm>
            <a:off x="7294790" y="693986"/>
            <a:ext cx="1793420" cy="1620265"/>
          </a:xfrm>
          <a:prstGeom prst="ellipse">
            <a:avLst/>
          </a:prstGeom>
          <a:ln>
            <a:noFill/>
          </a:ln>
          <a:effectLst>
            <a:softEdge rad="112500"/>
          </a:effectLst>
        </p:spPr>
      </p:pic>
    </p:spTree>
    <p:extLst>
      <p:ext uri="{BB962C8B-B14F-4D97-AF65-F5344CB8AC3E}">
        <p14:creationId xmlns:p14="http://schemas.microsoft.com/office/powerpoint/2010/main" val="4079877075"/>
      </p:ext>
    </p:extLst>
  </p:cSld>
  <p:clrMapOvr>
    <a:masterClrMapping/>
  </p:clrMapOvr>
</p:sld>
</file>

<file path=ppt/theme/theme1.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_modernsty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odernstyle" id="{2DE9BB9C-4991-47BB-8834-F0A85DD8FF72}" vid="{939F3B15-68AD-466A-A60F-7F9BBE8ED924}"/>
    </a:ext>
  </a:extLst>
</a:theme>
</file>

<file path=ppt/theme/theme12.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3_modernsty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odernstyle" id="{2DE9BB9C-4991-47BB-8834-F0A85DD8FF72}" vid="{939F3B15-68AD-466A-A60F-7F9BBE8ED924}"/>
    </a:ext>
  </a:extLst>
</a:theme>
</file>

<file path=ppt/theme/theme14.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w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wl" id="{113E4F79-A3DB-4486-A7BC-09DACBA0ED4C}" vid="{D83C2D45-4CFD-447F-B915-C130C43EC291}"/>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modernsty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odernstyle" id="{2DE9BB9C-4991-47BB-8834-F0A85DD8FF72}" vid="{939F3B15-68AD-466A-A60F-7F9BBE8ED924}"/>
    </a:ext>
  </a:extLst>
</a:theme>
</file>

<file path=ppt/theme/theme8.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_modernsty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odernstyle" id="{2DE9BB9C-4991-47BB-8834-F0A85DD8FF72}" vid="{939F3B15-68AD-466A-A60F-7F9BBE8ED924}"/>
    </a:ext>
  </a:extLst>
</a:theme>
</file>

<file path=docProps/app.xml><?xml version="1.0" encoding="utf-8"?>
<Properties xmlns="http://schemas.openxmlformats.org/officeDocument/2006/extended-properties" xmlns:vt="http://schemas.openxmlformats.org/officeDocument/2006/docPropsVTypes">
  <Template/>
  <TotalTime>4408</TotalTime>
  <Words>2461</Words>
  <Application>Microsoft Office PowerPoint</Application>
  <PresentationFormat>On-screen Show (4:3)</PresentationFormat>
  <Paragraphs>703</Paragraphs>
  <Slides>54</Slides>
  <Notes>3</Notes>
  <HiddenSlides>0</HiddenSlides>
  <MMClips>0</MMClips>
  <ScaleCrop>false</ScaleCrop>
  <HeadingPairs>
    <vt:vector size="6" baseType="variant">
      <vt:variant>
        <vt:lpstr>Fonts Used</vt:lpstr>
      </vt:variant>
      <vt:variant>
        <vt:i4>12</vt:i4>
      </vt:variant>
      <vt:variant>
        <vt:lpstr>Theme</vt:lpstr>
      </vt:variant>
      <vt:variant>
        <vt:i4>14</vt:i4>
      </vt:variant>
      <vt:variant>
        <vt:lpstr>Slide Titles</vt:lpstr>
      </vt:variant>
      <vt:variant>
        <vt:i4>54</vt:i4>
      </vt:variant>
    </vt:vector>
  </HeadingPairs>
  <TitlesOfParts>
    <vt:vector size="80" baseType="lpstr">
      <vt:lpstr>ＭＳ Ｐゴシック</vt:lpstr>
      <vt:lpstr>Aharoni</vt:lpstr>
      <vt:lpstr>Arial</vt:lpstr>
      <vt:lpstr>Calibri</vt:lpstr>
      <vt:lpstr>Century Gothic</vt:lpstr>
      <vt:lpstr>Palatino Linotype</vt:lpstr>
      <vt:lpstr>Rage Italic</vt:lpstr>
      <vt:lpstr>Symbol</vt:lpstr>
      <vt:lpstr>Tahoma</vt:lpstr>
      <vt:lpstr>Times New Roman</vt:lpstr>
      <vt:lpstr>Wingdings</vt:lpstr>
      <vt:lpstr>Wingdings 2</vt:lpstr>
      <vt:lpstr>Theme1</vt:lpstr>
      <vt:lpstr>Custom Design</vt:lpstr>
      <vt:lpstr>Owl</vt:lpstr>
      <vt:lpstr>1_Office Theme</vt:lpstr>
      <vt:lpstr>2_Office Theme</vt:lpstr>
      <vt:lpstr>3_Office Theme</vt:lpstr>
      <vt:lpstr>modernstyle</vt:lpstr>
      <vt:lpstr>1_Custom Design</vt:lpstr>
      <vt:lpstr>1_modernstyle</vt:lpstr>
      <vt:lpstr>2_Custom Design</vt:lpstr>
      <vt:lpstr>2_modernstyle</vt:lpstr>
      <vt:lpstr>3_Custom Design</vt:lpstr>
      <vt:lpstr>3_modernstyle</vt:lpstr>
      <vt:lpstr>4_Custom Design</vt:lpstr>
      <vt:lpstr>BENEFITS AND RETIREMENT</vt:lpstr>
      <vt:lpstr>Agenda</vt:lpstr>
      <vt:lpstr>PowerPoint Presentation</vt:lpstr>
      <vt:lpstr>PowerPoint Presentation</vt:lpstr>
      <vt:lpstr>PowerPoint Presentation</vt:lpstr>
      <vt:lpstr>International Employees</vt:lpstr>
      <vt:lpstr>Insurance Effective Dates</vt:lpstr>
      <vt:lpstr>PowerPoint Presentation</vt:lpstr>
      <vt:lpstr>PowerPoint Presentation</vt:lpstr>
      <vt:lpstr>Insurance Cost per paycheck</vt:lpstr>
      <vt:lpstr>PowerPoint Presentation</vt:lpstr>
      <vt:lpstr>PowerPoint Presentation</vt:lpstr>
      <vt:lpstr>PowerPoint Presentation</vt:lpstr>
      <vt:lpstr>PowerPoint Presentation</vt:lpstr>
      <vt:lpstr>PowerPoint Presentation</vt:lpstr>
      <vt:lpstr>HIHP</vt:lpstr>
      <vt:lpstr>PowerPoint Presentation</vt:lpstr>
      <vt:lpstr>PowerPoint Presentation</vt:lpstr>
      <vt:lpstr>PowerPoint Presentation</vt:lpstr>
      <vt:lpstr>PowerPoint Presentation</vt:lpstr>
      <vt:lpstr>Changing Insurance</vt:lpstr>
      <vt:lpstr>Eligible Dependents</vt:lpstr>
      <vt:lpstr>New Employee Benefits Guide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Reimbursement Account Comparison</vt:lpstr>
      <vt:lpstr>State Life Insurance Underwritten By Minnesota Life</vt:lpstr>
      <vt:lpstr>State Life Insurance Underwritten By Minnesota Life</vt:lpstr>
      <vt:lpstr>Dental</vt:lpstr>
      <vt:lpstr>PowerPoint Presentation</vt:lpstr>
      <vt:lpstr>HumanaVision VCP</vt:lpstr>
      <vt:lpstr>HumanaVision VCP</vt:lpstr>
      <vt:lpstr> Other Supplemental Plans</vt:lpstr>
      <vt:lpstr>The Gabor Agency</vt:lpstr>
      <vt:lpstr>     Attendance &amp; Leave: Sick Leave Pool</vt:lpstr>
      <vt:lpstr>FAU Education Benefits</vt:lpstr>
      <vt:lpstr>Preferred Legal Plan </vt:lpstr>
      <vt:lpstr>PowerPoint Presentation</vt:lpstr>
      <vt:lpstr>RETIREMENT</vt:lpstr>
      <vt:lpstr>Retirement Plans </vt:lpstr>
      <vt:lpstr>Florida Retirement System</vt:lpstr>
      <vt:lpstr>PowerPoint Presentation</vt:lpstr>
      <vt:lpstr>PowerPoint Presentation</vt:lpstr>
      <vt:lpstr>FRS Plan Comparison</vt:lpstr>
      <vt:lpstr>State University System Optional Retirement Program (SUSORP)</vt:lpstr>
      <vt:lpstr>Tax Sheltered Accounts 403(b) Plan</vt:lpstr>
      <vt:lpstr>Reemployment Restrictions</vt:lpstr>
      <vt:lpstr>  State of FL Deferred Compensation Plan</vt:lpstr>
      <vt:lpstr> Human Resources Benefits &amp; Retirement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FAU</dc:creator>
  <cp:lastModifiedBy>Sheryl Mc Gough</cp:lastModifiedBy>
  <cp:revision>133</cp:revision>
  <dcterms:created xsi:type="dcterms:W3CDTF">2012-08-17T12:47:14Z</dcterms:created>
  <dcterms:modified xsi:type="dcterms:W3CDTF">2015-11-13T20:48:01Z</dcterms:modified>
</cp:coreProperties>
</file>