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61" r:id="rId2"/>
  </p:sldIdLst>
  <p:sldSz cx="43891200" cy="32918400"/>
  <p:notesSz cx="9199563" cy="6858000"/>
  <p:defaultTextStyle>
    <a:defPPr>
      <a:defRPr lang="en-US"/>
    </a:defPPr>
    <a:lvl1pPr algn="l" rtl="0" fontAlgn="base">
      <a:spcBef>
        <a:spcPct val="0"/>
      </a:spcBef>
      <a:spcAft>
        <a:spcPct val="0"/>
      </a:spcAft>
      <a:defRPr sz="4000" b="1" kern="1200">
        <a:solidFill>
          <a:srgbClr val="006699"/>
        </a:solidFill>
        <a:latin typeface="Arial Narrow" pitchFamily="34" charset="0"/>
        <a:ea typeface="+mn-ea"/>
        <a:cs typeface="+mn-cs"/>
      </a:defRPr>
    </a:lvl1pPr>
    <a:lvl2pPr marL="457200" algn="l" rtl="0" fontAlgn="base">
      <a:spcBef>
        <a:spcPct val="0"/>
      </a:spcBef>
      <a:spcAft>
        <a:spcPct val="0"/>
      </a:spcAft>
      <a:defRPr sz="4000" b="1" kern="1200">
        <a:solidFill>
          <a:srgbClr val="006699"/>
        </a:solidFill>
        <a:latin typeface="Arial Narrow" pitchFamily="34" charset="0"/>
        <a:ea typeface="+mn-ea"/>
        <a:cs typeface="+mn-cs"/>
      </a:defRPr>
    </a:lvl2pPr>
    <a:lvl3pPr marL="914400" algn="l" rtl="0" fontAlgn="base">
      <a:spcBef>
        <a:spcPct val="0"/>
      </a:spcBef>
      <a:spcAft>
        <a:spcPct val="0"/>
      </a:spcAft>
      <a:defRPr sz="4000" b="1" kern="1200">
        <a:solidFill>
          <a:srgbClr val="006699"/>
        </a:solidFill>
        <a:latin typeface="Arial Narrow" pitchFamily="34" charset="0"/>
        <a:ea typeface="+mn-ea"/>
        <a:cs typeface="+mn-cs"/>
      </a:defRPr>
    </a:lvl3pPr>
    <a:lvl4pPr marL="1371600" algn="l" rtl="0" fontAlgn="base">
      <a:spcBef>
        <a:spcPct val="0"/>
      </a:spcBef>
      <a:spcAft>
        <a:spcPct val="0"/>
      </a:spcAft>
      <a:defRPr sz="4000" b="1" kern="1200">
        <a:solidFill>
          <a:srgbClr val="006699"/>
        </a:solidFill>
        <a:latin typeface="Arial Narrow" pitchFamily="34" charset="0"/>
        <a:ea typeface="+mn-ea"/>
        <a:cs typeface="+mn-cs"/>
      </a:defRPr>
    </a:lvl4pPr>
    <a:lvl5pPr marL="1828800" algn="l" rtl="0" fontAlgn="base">
      <a:spcBef>
        <a:spcPct val="0"/>
      </a:spcBef>
      <a:spcAft>
        <a:spcPct val="0"/>
      </a:spcAft>
      <a:defRPr sz="4000" b="1" kern="1200">
        <a:solidFill>
          <a:srgbClr val="006699"/>
        </a:solidFill>
        <a:latin typeface="Arial Narrow" pitchFamily="34" charset="0"/>
        <a:ea typeface="+mn-ea"/>
        <a:cs typeface="+mn-cs"/>
      </a:defRPr>
    </a:lvl5pPr>
    <a:lvl6pPr marL="2286000" algn="l" defTabSz="914400" rtl="0" eaLnBrk="1" latinLnBrk="0" hangingPunct="1">
      <a:defRPr sz="4000" b="1" kern="1200">
        <a:solidFill>
          <a:srgbClr val="006699"/>
        </a:solidFill>
        <a:latin typeface="Arial Narrow" pitchFamily="34" charset="0"/>
        <a:ea typeface="+mn-ea"/>
        <a:cs typeface="+mn-cs"/>
      </a:defRPr>
    </a:lvl6pPr>
    <a:lvl7pPr marL="2743200" algn="l" defTabSz="914400" rtl="0" eaLnBrk="1" latinLnBrk="0" hangingPunct="1">
      <a:defRPr sz="4000" b="1" kern="1200">
        <a:solidFill>
          <a:srgbClr val="006699"/>
        </a:solidFill>
        <a:latin typeface="Arial Narrow" pitchFamily="34" charset="0"/>
        <a:ea typeface="+mn-ea"/>
        <a:cs typeface="+mn-cs"/>
      </a:defRPr>
    </a:lvl7pPr>
    <a:lvl8pPr marL="3200400" algn="l" defTabSz="914400" rtl="0" eaLnBrk="1" latinLnBrk="0" hangingPunct="1">
      <a:defRPr sz="4000" b="1" kern="1200">
        <a:solidFill>
          <a:srgbClr val="006699"/>
        </a:solidFill>
        <a:latin typeface="Arial Narrow" pitchFamily="34" charset="0"/>
        <a:ea typeface="+mn-ea"/>
        <a:cs typeface="+mn-cs"/>
      </a:defRPr>
    </a:lvl8pPr>
    <a:lvl9pPr marL="3657600" algn="l" defTabSz="914400" rtl="0" eaLnBrk="1" latinLnBrk="0" hangingPunct="1">
      <a:defRPr sz="4000" b="1" kern="1200">
        <a:solidFill>
          <a:srgbClr val="006699"/>
        </a:solidFill>
        <a:latin typeface="Arial Narrow" pitchFamily="34"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447C"/>
    <a:srgbClr val="E1DC00"/>
    <a:srgbClr val="3333FF"/>
    <a:srgbClr val="3366FF"/>
    <a:srgbClr val="FF0000"/>
    <a:srgbClr val="B0AC00"/>
    <a:srgbClr val="0707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19" autoAdjust="0"/>
    <p:restoredTop sz="97720" autoAdjust="0"/>
  </p:normalViewPr>
  <p:slideViewPr>
    <p:cSldViewPr>
      <p:cViewPr varScale="1">
        <p:scale>
          <a:sx n="21" d="100"/>
          <a:sy n="21" d="100"/>
        </p:scale>
        <p:origin x="2466" y="42"/>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986213"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b="0">
                <a:solidFill>
                  <a:schemeClr val="tx1"/>
                </a:solidFill>
                <a:latin typeface="Times New Roman" pitchFamily="18" charset="0"/>
              </a:defRPr>
            </a:lvl1pPr>
          </a:lstStyle>
          <a:p>
            <a:pPr>
              <a:defRPr/>
            </a:pPr>
            <a:endParaRPr lang="en-US"/>
          </a:p>
        </p:txBody>
      </p:sp>
      <p:sp>
        <p:nvSpPr>
          <p:cNvPr id="5123" name="Rectangle 3"/>
          <p:cNvSpPr>
            <a:spLocks noGrp="1" noChangeArrowheads="1"/>
          </p:cNvSpPr>
          <p:nvPr>
            <p:ph type="dt" sz="quarter" idx="1"/>
          </p:nvPr>
        </p:nvSpPr>
        <p:spPr bwMode="auto">
          <a:xfrm>
            <a:off x="5213350" y="0"/>
            <a:ext cx="3986213"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b="0">
                <a:solidFill>
                  <a:schemeClr val="tx1"/>
                </a:solidFill>
                <a:latin typeface="Times New Roman" pitchFamily="18" charset="0"/>
              </a:defRPr>
            </a:lvl1pPr>
          </a:lstStyle>
          <a:p>
            <a:pPr>
              <a:defRPr/>
            </a:pPr>
            <a:endParaRPr lang="en-US"/>
          </a:p>
        </p:txBody>
      </p:sp>
      <p:sp>
        <p:nvSpPr>
          <p:cNvPr id="5124" name="Rectangle 4"/>
          <p:cNvSpPr>
            <a:spLocks noGrp="1" noChangeArrowheads="1"/>
          </p:cNvSpPr>
          <p:nvPr>
            <p:ph type="ftr" sz="quarter" idx="2"/>
          </p:nvPr>
        </p:nvSpPr>
        <p:spPr bwMode="auto">
          <a:xfrm>
            <a:off x="0" y="6515100"/>
            <a:ext cx="3986213"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b="0">
                <a:solidFill>
                  <a:schemeClr val="tx1"/>
                </a:solidFill>
                <a:latin typeface="Times New Roman" pitchFamily="18" charset="0"/>
              </a:defRPr>
            </a:lvl1pPr>
          </a:lstStyle>
          <a:p>
            <a:pPr>
              <a:defRPr/>
            </a:pPr>
            <a:endParaRPr lang="en-US"/>
          </a:p>
        </p:txBody>
      </p:sp>
      <p:sp>
        <p:nvSpPr>
          <p:cNvPr id="5125" name="Rectangle 5"/>
          <p:cNvSpPr>
            <a:spLocks noGrp="1" noChangeArrowheads="1"/>
          </p:cNvSpPr>
          <p:nvPr>
            <p:ph type="sldNum" sz="quarter" idx="3"/>
          </p:nvPr>
        </p:nvSpPr>
        <p:spPr bwMode="auto">
          <a:xfrm>
            <a:off x="5213350" y="6515100"/>
            <a:ext cx="3986213"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b="0">
                <a:solidFill>
                  <a:schemeClr val="tx1"/>
                </a:solidFill>
                <a:latin typeface="Times New Roman" pitchFamily="18" charset="0"/>
              </a:defRPr>
            </a:lvl1pPr>
          </a:lstStyle>
          <a:p>
            <a:pPr>
              <a:defRPr/>
            </a:pPr>
            <a:fld id="{D2461975-1C08-4484-9F07-E6C54F1A21A7}" type="slidenum">
              <a:rPr lang="en-US"/>
              <a:pPr>
                <a:defRPr/>
              </a:pPr>
              <a:t>‹#›</a:t>
            </a:fld>
            <a:endParaRPr lang="en-US"/>
          </a:p>
        </p:txBody>
      </p:sp>
    </p:spTree>
    <p:extLst>
      <p:ext uri="{BB962C8B-B14F-4D97-AF65-F5344CB8AC3E}">
        <p14:creationId xmlns:p14="http://schemas.microsoft.com/office/powerpoint/2010/main" val="6216097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3575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a:t>Click to edit Master title style</a:t>
            </a:r>
          </a:p>
        </p:txBody>
      </p:sp>
      <p:sp>
        <p:nvSpPr>
          <p:cNvPr id="3" name="Subtitle 2"/>
          <p:cNvSpPr>
            <a:spLocks noGrp="1"/>
          </p:cNvSpPr>
          <p:nvPr>
            <p:ph type="subTitle" idx="1"/>
          </p:nvPr>
        </p:nvSpPr>
        <p:spPr>
          <a:xfrm>
            <a:off x="6583363" y="18653125"/>
            <a:ext cx="3072447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BEF7D771-9D7A-456A-B517-ECC56B0578A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020AA020-2420-4942-AF83-C41110F1CE7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3750" y="2924175"/>
            <a:ext cx="9326563" cy="263366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90888" y="2924175"/>
            <a:ext cx="27830462" cy="263366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53553513-E414-44A4-9F3C-11B7CD8B129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A1F008A8-76C0-4A05-A764-62016045DB77}"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A21A2F14-6EF4-4F8E-A0D9-BA945521067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290888" y="9510713"/>
            <a:ext cx="18578512" cy="19750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21800" y="9510713"/>
            <a:ext cx="18578513" cy="19750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4AD3A48A-486E-44BF-B790-32161C4BC2D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FA6FC4DB-0F91-43AB-AD72-07918D3FB0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0CA4D080-8684-436A-B77D-5816CF3627D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1E6936D4-93D9-41F8-8674-5B8117C1469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79E15204-B7EF-4452-BEED-480BF34FFE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06C7E0E3-83CE-4CB9-8CFB-02B232772CBD}"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290888" y="2924175"/>
            <a:ext cx="37309425" cy="5486400"/>
          </a:xfrm>
          <a:prstGeom prst="rect">
            <a:avLst/>
          </a:prstGeom>
          <a:noFill/>
          <a:ln w="9525">
            <a:noFill/>
            <a:miter lim="800000"/>
            <a:headEnd/>
            <a:tailEnd/>
          </a:ln>
        </p:spPr>
        <p:txBody>
          <a:bodyPr vert="horz" wrap="square" lIns="927100" tIns="460375" rIns="927100" bIns="460375"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3290888" y="9510713"/>
            <a:ext cx="37309425" cy="19750087"/>
          </a:xfrm>
          <a:prstGeom prst="rect">
            <a:avLst/>
          </a:prstGeom>
          <a:noFill/>
          <a:ln w="9525">
            <a:noFill/>
            <a:miter lim="800000"/>
            <a:headEnd/>
            <a:tailEnd/>
          </a:ln>
        </p:spPr>
        <p:txBody>
          <a:bodyPr vert="horz" wrap="square" lIns="927100" tIns="460375" rIns="927100" bIns="46037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3290888" y="29994225"/>
            <a:ext cx="9144000" cy="2200275"/>
          </a:xfrm>
          <a:prstGeom prst="rect">
            <a:avLst/>
          </a:prstGeom>
          <a:noFill/>
          <a:ln w="9525">
            <a:noFill/>
            <a:miter lim="800000"/>
            <a:headEnd/>
            <a:tailEnd/>
          </a:ln>
          <a:effectLst/>
        </p:spPr>
        <p:txBody>
          <a:bodyPr vert="horz" wrap="none" lIns="927100" tIns="460375" rIns="927100" bIns="460375" numCol="1" anchor="ctr" anchorCtr="0" compatLnSpc="1">
            <a:prstTxWarp prst="textNoShape">
              <a:avLst/>
            </a:prstTxWarp>
          </a:bodyPr>
          <a:lstStyle>
            <a:lvl1pPr eaLnBrk="0" hangingPunct="0">
              <a:defRPr sz="13900" b="0">
                <a:solidFill>
                  <a:schemeClr val="tx1"/>
                </a:solidFill>
                <a:latin typeface="Times New Roman" pitchFamily="18" charset="0"/>
              </a:defRPr>
            </a:lvl1pPr>
          </a:lstStyle>
          <a:p>
            <a:endParaRPr lang="en-US"/>
          </a:p>
        </p:txBody>
      </p:sp>
      <p:sp>
        <p:nvSpPr>
          <p:cNvPr id="1029" name="Rectangle 5"/>
          <p:cNvSpPr>
            <a:spLocks noGrp="1" noChangeArrowheads="1"/>
          </p:cNvSpPr>
          <p:nvPr>
            <p:ph type="ftr" sz="quarter" idx="3"/>
          </p:nvPr>
        </p:nvSpPr>
        <p:spPr bwMode="auto">
          <a:xfrm>
            <a:off x="14997113" y="29994225"/>
            <a:ext cx="13896975" cy="2200275"/>
          </a:xfrm>
          <a:prstGeom prst="rect">
            <a:avLst/>
          </a:prstGeom>
          <a:noFill/>
          <a:ln w="9525">
            <a:noFill/>
            <a:miter lim="800000"/>
            <a:headEnd/>
            <a:tailEnd/>
          </a:ln>
          <a:effectLst/>
        </p:spPr>
        <p:txBody>
          <a:bodyPr vert="horz" wrap="none" lIns="927100" tIns="460375" rIns="927100" bIns="460375" numCol="1" anchor="ctr" anchorCtr="0" compatLnSpc="1">
            <a:prstTxWarp prst="textNoShape">
              <a:avLst/>
            </a:prstTxWarp>
          </a:bodyPr>
          <a:lstStyle>
            <a:lvl1pPr algn="ctr" eaLnBrk="0" hangingPunct="0">
              <a:defRPr sz="13900" b="0">
                <a:solidFill>
                  <a:schemeClr val="tx1"/>
                </a:solidFill>
                <a:latin typeface="Times New Roman" pitchFamily="18" charset="0"/>
              </a:defRPr>
            </a:lvl1pPr>
          </a:lstStyle>
          <a:p>
            <a:endParaRPr lang="en-US"/>
          </a:p>
        </p:txBody>
      </p:sp>
      <p:sp>
        <p:nvSpPr>
          <p:cNvPr id="1030" name="Rectangle 6"/>
          <p:cNvSpPr>
            <a:spLocks noGrp="1" noChangeArrowheads="1"/>
          </p:cNvSpPr>
          <p:nvPr>
            <p:ph type="sldNum" sz="quarter" idx="4"/>
          </p:nvPr>
        </p:nvSpPr>
        <p:spPr bwMode="auto">
          <a:xfrm>
            <a:off x="31456313" y="29994225"/>
            <a:ext cx="9144000" cy="2200275"/>
          </a:xfrm>
          <a:prstGeom prst="rect">
            <a:avLst/>
          </a:prstGeom>
          <a:noFill/>
          <a:ln w="9525">
            <a:noFill/>
            <a:miter lim="800000"/>
            <a:headEnd/>
            <a:tailEnd/>
          </a:ln>
          <a:effectLst/>
        </p:spPr>
        <p:txBody>
          <a:bodyPr vert="horz" wrap="none" lIns="927100" tIns="460375" rIns="927100" bIns="460375" numCol="1" anchor="ctr" anchorCtr="0" compatLnSpc="1">
            <a:prstTxWarp prst="textNoShape">
              <a:avLst/>
            </a:prstTxWarp>
          </a:bodyPr>
          <a:lstStyle>
            <a:lvl1pPr algn="r" eaLnBrk="0" hangingPunct="0">
              <a:defRPr sz="13900" b="0">
                <a:solidFill>
                  <a:schemeClr val="tx1"/>
                </a:solidFill>
                <a:latin typeface="Times New Roman" pitchFamily="18" charset="0"/>
              </a:defRPr>
            </a:lvl1pPr>
          </a:lstStyle>
          <a:p>
            <a:fld id="{B537D149-DE0E-4D89-9FEF-DC6AB4F71CE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52017613" rtl="0" eaLnBrk="0" fontAlgn="base" hangingPunct="0">
        <a:spcBef>
          <a:spcPct val="0"/>
        </a:spcBef>
        <a:spcAft>
          <a:spcPct val="0"/>
        </a:spcAft>
        <a:defRPr sz="44100">
          <a:solidFill>
            <a:schemeClr val="tx2"/>
          </a:solidFill>
          <a:latin typeface="+mj-lt"/>
          <a:ea typeface="+mj-ea"/>
          <a:cs typeface="+mj-cs"/>
        </a:defRPr>
      </a:lvl1pPr>
      <a:lvl2pPr algn="ctr" defTabSz="52017613" rtl="0" eaLnBrk="0" fontAlgn="base" hangingPunct="0">
        <a:spcBef>
          <a:spcPct val="0"/>
        </a:spcBef>
        <a:spcAft>
          <a:spcPct val="0"/>
        </a:spcAft>
        <a:defRPr sz="44100">
          <a:solidFill>
            <a:schemeClr val="tx2"/>
          </a:solidFill>
          <a:latin typeface="Times New Roman" pitchFamily="18" charset="0"/>
        </a:defRPr>
      </a:lvl2pPr>
      <a:lvl3pPr algn="ctr" defTabSz="52017613" rtl="0" eaLnBrk="0" fontAlgn="base" hangingPunct="0">
        <a:spcBef>
          <a:spcPct val="0"/>
        </a:spcBef>
        <a:spcAft>
          <a:spcPct val="0"/>
        </a:spcAft>
        <a:defRPr sz="44100">
          <a:solidFill>
            <a:schemeClr val="tx2"/>
          </a:solidFill>
          <a:latin typeface="Times New Roman" pitchFamily="18" charset="0"/>
        </a:defRPr>
      </a:lvl3pPr>
      <a:lvl4pPr algn="ctr" defTabSz="52017613" rtl="0" eaLnBrk="0" fontAlgn="base" hangingPunct="0">
        <a:spcBef>
          <a:spcPct val="0"/>
        </a:spcBef>
        <a:spcAft>
          <a:spcPct val="0"/>
        </a:spcAft>
        <a:defRPr sz="44100">
          <a:solidFill>
            <a:schemeClr val="tx2"/>
          </a:solidFill>
          <a:latin typeface="Times New Roman" pitchFamily="18" charset="0"/>
        </a:defRPr>
      </a:lvl4pPr>
      <a:lvl5pPr algn="ctr" defTabSz="52017613" rtl="0" eaLnBrk="0" fontAlgn="base" hangingPunct="0">
        <a:spcBef>
          <a:spcPct val="0"/>
        </a:spcBef>
        <a:spcAft>
          <a:spcPct val="0"/>
        </a:spcAft>
        <a:defRPr sz="44100">
          <a:solidFill>
            <a:schemeClr val="tx2"/>
          </a:solidFill>
          <a:latin typeface="Times New Roman" pitchFamily="18" charset="0"/>
        </a:defRPr>
      </a:lvl5pPr>
      <a:lvl6pPr marL="457200" algn="ctr" defTabSz="52017613" rtl="0" eaLnBrk="0" fontAlgn="base" hangingPunct="0">
        <a:spcBef>
          <a:spcPct val="0"/>
        </a:spcBef>
        <a:spcAft>
          <a:spcPct val="0"/>
        </a:spcAft>
        <a:defRPr sz="44100">
          <a:solidFill>
            <a:schemeClr val="tx2"/>
          </a:solidFill>
          <a:latin typeface="Times New Roman" pitchFamily="18" charset="0"/>
        </a:defRPr>
      </a:lvl6pPr>
      <a:lvl7pPr marL="914400" algn="ctr" defTabSz="52017613" rtl="0" eaLnBrk="0" fontAlgn="base" hangingPunct="0">
        <a:spcBef>
          <a:spcPct val="0"/>
        </a:spcBef>
        <a:spcAft>
          <a:spcPct val="0"/>
        </a:spcAft>
        <a:defRPr sz="44100">
          <a:solidFill>
            <a:schemeClr val="tx2"/>
          </a:solidFill>
          <a:latin typeface="Times New Roman" pitchFamily="18" charset="0"/>
        </a:defRPr>
      </a:lvl7pPr>
      <a:lvl8pPr marL="1371600" algn="ctr" defTabSz="52017613" rtl="0" eaLnBrk="0" fontAlgn="base" hangingPunct="0">
        <a:spcBef>
          <a:spcPct val="0"/>
        </a:spcBef>
        <a:spcAft>
          <a:spcPct val="0"/>
        </a:spcAft>
        <a:defRPr sz="44100">
          <a:solidFill>
            <a:schemeClr val="tx2"/>
          </a:solidFill>
          <a:latin typeface="Times New Roman" pitchFamily="18" charset="0"/>
        </a:defRPr>
      </a:lvl8pPr>
      <a:lvl9pPr marL="1828800" algn="ctr" defTabSz="52017613" rtl="0" eaLnBrk="0" fontAlgn="base" hangingPunct="0">
        <a:spcBef>
          <a:spcPct val="0"/>
        </a:spcBef>
        <a:spcAft>
          <a:spcPct val="0"/>
        </a:spcAft>
        <a:defRPr sz="44100">
          <a:solidFill>
            <a:schemeClr val="tx2"/>
          </a:solidFill>
          <a:latin typeface="Times New Roman" pitchFamily="18" charset="0"/>
        </a:defRPr>
      </a:lvl9pPr>
    </p:titleStyle>
    <p:bodyStyle>
      <a:lvl1pPr marL="3440113" indent="-3440113" algn="l" defTabSz="52017613" rtl="0" eaLnBrk="0" fontAlgn="base" hangingPunct="0">
        <a:spcBef>
          <a:spcPct val="20000"/>
        </a:spcBef>
        <a:spcAft>
          <a:spcPct val="0"/>
        </a:spcAft>
        <a:buChar char="•"/>
        <a:defRPr sz="31900">
          <a:solidFill>
            <a:schemeClr val="tx1"/>
          </a:solidFill>
          <a:latin typeface="+mn-lt"/>
          <a:ea typeface="+mn-ea"/>
          <a:cs typeface="+mn-cs"/>
        </a:defRPr>
      </a:lvl1pPr>
      <a:lvl2pPr marL="7454900" indent="-2867025" algn="l" defTabSz="52017613" rtl="0" eaLnBrk="0" fontAlgn="base" hangingPunct="0">
        <a:spcBef>
          <a:spcPct val="20000"/>
        </a:spcBef>
        <a:spcAft>
          <a:spcPct val="0"/>
        </a:spcAft>
        <a:buChar char="–"/>
        <a:defRPr sz="28100">
          <a:solidFill>
            <a:schemeClr val="tx1"/>
          </a:solidFill>
          <a:latin typeface="+mn-lt"/>
        </a:defRPr>
      </a:lvl2pPr>
      <a:lvl3pPr marL="11474450" indent="-2293938" algn="l" defTabSz="52017613" rtl="0" eaLnBrk="0" fontAlgn="base" hangingPunct="0">
        <a:spcBef>
          <a:spcPct val="20000"/>
        </a:spcBef>
        <a:spcAft>
          <a:spcPct val="0"/>
        </a:spcAft>
        <a:buChar char="•"/>
        <a:defRPr sz="23900">
          <a:solidFill>
            <a:schemeClr val="tx1"/>
          </a:solidFill>
          <a:latin typeface="+mn-lt"/>
        </a:defRPr>
      </a:lvl3pPr>
      <a:lvl4pPr marL="16062325" indent="-2293938" algn="l" defTabSz="52017613" rtl="0" eaLnBrk="0" fontAlgn="base" hangingPunct="0">
        <a:spcBef>
          <a:spcPct val="20000"/>
        </a:spcBef>
        <a:spcAft>
          <a:spcPct val="0"/>
        </a:spcAft>
        <a:buChar char="–"/>
        <a:defRPr sz="20200">
          <a:solidFill>
            <a:schemeClr val="tx1"/>
          </a:solidFill>
          <a:latin typeface="+mn-lt"/>
        </a:defRPr>
      </a:lvl4pPr>
      <a:lvl5pPr marL="20648613" indent="-2292350" algn="l" defTabSz="52017613" rtl="0" eaLnBrk="0" fontAlgn="base" hangingPunct="0">
        <a:spcBef>
          <a:spcPct val="20000"/>
        </a:spcBef>
        <a:spcAft>
          <a:spcPct val="0"/>
        </a:spcAft>
        <a:buChar char="•"/>
        <a:defRPr sz="20200">
          <a:solidFill>
            <a:schemeClr val="tx1"/>
          </a:solidFill>
          <a:latin typeface="+mn-lt"/>
        </a:defRPr>
      </a:lvl5pPr>
      <a:lvl6pPr marL="21105813" indent="-2292350" algn="l" defTabSz="52017613" rtl="0" eaLnBrk="0" fontAlgn="base" hangingPunct="0">
        <a:spcBef>
          <a:spcPct val="20000"/>
        </a:spcBef>
        <a:spcAft>
          <a:spcPct val="0"/>
        </a:spcAft>
        <a:buChar char="•"/>
        <a:defRPr sz="20200">
          <a:solidFill>
            <a:schemeClr val="tx1"/>
          </a:solidFill>
          <a:latin typeface="+mn-lt"/>
        </a:defRPr>
      </a:lvl6pPr>
      <a:lvl7pPr marL="21563013" indent="-2292350" algn="l" defTabSz="52017613" rtl="0" eaLnBrk="0" fontAlgn="base" hangingPunct="0">
        <a:spcBef>
          <a:spcPct val="20000"/>
        </a:spcBef>
        <a:spcAft>
          <a:spcPct val="0"/>
        </a:spcAft>
        <a:buChar char="•"/>
        <a:defRPr sz="20200">
          <a:solidFill>
            <a:schemeClr val="tx1"/>
          </a:solidFill>
          <a:latin typeface="+mn-lt"/>
        </a:defRPr>
      </a:lvl7pPr>
      <a:lvl8pPr marL="22020213" indent="-2292350" algn="l" defTabSz="52017613" rtl="0" eaLnBrk="0" fontAlgn="base" hangingPunct="0">
        <a:spcBef>
          <a:spcPct val="20000"/>
        </a:spcBef>
        <a:spcAft>
          <a:spcPct val="0"/>
        </a:spcAft>
        <a:buChar char="•"/>
        <a:defRPr sz="20200">
          <a:solidFill>
            <a:schemeClr val="tx1"/>
          </a:solidFill>
          <a:latin typeface="+mn-lt"/>
        </a:defRPr>
      </a:lvl8pPr>
      <a:lvl9pPr marL="22477413" indent="-2292350" algn="l" defTabSz="52017613" rtl="0" eaLnBrk="0" fontAlgn="base" hangingPunct="0">
        <a:spcBef>
          <a:spcPct val="20000"/>
        </a:spcBef>
        <a:spcAft>
          <a:spcPct val="0"/>
        </a:spcAft>
        <a:buChar char="•"/>
        <a:defRPr sz="20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8" name="Rectangle 2"/>
          <p:cNvSpPr>
            <a:spLocks noChangeArrowheads="1"/>
          </p:cNvSpPr>
          <p:nvPr/>
        </p:nvSpPr>
        <p:spPr bwMode="auto">
          <a:xfrm>
            <a:off x="6934200" y="1295400"/>
            <a:ext cx="30022800" cy="4725988"/>
          </a:xfrm>
          <a:prstGeom prst="rect">
            <a:avLst/>
          </a:prstGeom>
          <a:solidFill>
            <a:srgbClr val="FFFFFF"/>
          </a:solidFill>
          <a:ln w="9525">
            <a:noFill/>
            <a:miter lim="800000"/>
            <a:headEnd/>
            <a:tailEnd/>
          </a:ln>
        </p:spPr>
        <p:txBody>
          <a:bodyPr lIns="92075" tIns="46038" rIns="92075" bIns="46038"/>
          <a:lstStyle/>
          <a:p>
            <a:pPr algn="ctr" eaLnBrk="0" hangingPunct="0"/>
            <a:r>
              <a:rPr lang="en-US" sz="9600" dirty="0">
                <a:solidFill>
                  <a:srgbClr val="00447C"/>
                </a:solidFill>
                <a:latin typeface="Arial" charset="0"/>
                <a:cs typeface="Arial" charset="0"/>
              </a:rPr>
              <a:t>Anxiety Increases Age Differences in Memory</a:t>
            </a:r>
          </a:p>
          <a:p>
            <a:pPr algn="ctr" eaLnBrk="0" hangingPunct="0"/>
            <a:r>
              <a:rPr lang="en-US" sz="7200" b="0" dirty="0">
                <a:solidFill>
                  <a:srgbClr val="D31145"/>
                </a:solidFill>
                <a:latin typeface="Arial" charset="0"/>
                <a:cs typeface="Arial" charset="0"/>
              </a:rPr>
              <a:t>Jane Student and Dr. Honors College/Research Faculty</a:t>
            </a:r>
          </a:p>
          <a:p>
            <a:pPr algn="ctr" eaLnBrk="0" hangingPunct="0"/>
            <a:r>
              <a:rPr lang="en-US" sz="7200" b="0" dirty="0">
                <a:solidFill>
                  <a:srgbClr val="D31145"/>
                </a:solidFill>
                <a:latin typeface="Arial" charset="0"/>
                <a:cs typeface="Arial" charset="0"/>
              </a:rPr>
              <a:t>Wilkes Honors College of FAU</a:t>
            </a:r>
            <a:endParaRPr lang="en-US" sz="4800" b="0" dirty="0">
              <a:solidFill>
                <a:srgbClr val="D3234A"/>
              </a:solidFill>
              <a:latin typeface="Arial" charset="0"/>
              <a:cs typeface="Arial" charset="0"/>
            </a:endParaRPr>
          </a:p>
        </p:txBody>
      </p:sp>
      <p:sp>
        <p:nvSpPr>
          <p:cNvPr id="3089" name="Text Box 17"/>
          <p:cNvSpPr txBox="1">
            <a:spLocks noChangeArrowheads="1"/>
          </p:cNvSpPr>
          <p:nvPr/>
        </p:nvSpPr>
        <p:spPr bwMode="auto">
          <a:xfrm>
            <a:off x="1370013" y="6626225"/>
            <a:ext cx="9666288" cy="24680863"/>
          </a:xfrm>
          <a:prstGeom prst="rect">
            <a:avLst/>
          </a:prstGeom>
          <a:solidFill>
            <a:srgbClr val="FFFFFF"/>
          </a:solidFill>
          <a:ln w="25400">
            <a:solidFill>
              <a:schemeClr val="tx1"/>
            </a:solidFill>
            <a:miter lim="800000"/>
            <a:headEnd type="none" w="sm" len="sm"/>
            <a:tailEnd type="none" w="sm" len="sm"/>
          </a:ln>
          <a:effectLst/>
        </p:spPr>
        <p:txBody>
          <a:bodyPr lIns="182880" tIns="182880" rIns="182880" bIns="182880"/>
          <a:lstStyle/>
          <a:p>
            <a:pPr marL="457200" indent="-457200" algn="ctr" eaLnBrk="0" hangingPunct="0">
              <a:tabLst>
                <a:tab pos="461963" algn="l"/>
              </a:tabLst>
              <a:defRPr/>
            </a:pPr>
            <a:endParaRPr lang="en-US" dirty="0">
              <a:solidFill>
                <a:srgbClr val="00447C"/>
              </a:solidFill>
              <a:latin typeface="Arial" pitchFamily="34" charset="0"/>
              <a:cs typeface="Arial" pitchFamily="34" charset="0"/>
            </a:endParaRPr>
          </a:p>
          <a:p>
            <a:pPr marL="457200" indent="-457200" algn="ctr" eaLnBrk="0" hangingPunct="0">
              <a:tabLst>
                <a:tab pos="461963" algn="l"/>
              </a:tabLst>
              <a:defRPr/>
            </a:pPr>
            <a:r>
              <a:rPr lang="en-US" dirty="0">
                <a:solidFill>
                  <a:srgbClr val="D31145"/>
                </a:solidFill>
                <a:latin typeface="Arial" pitchFamily="34" charset="0"/>
                <a:cs typeface="Arial" pitchFamily="34" charset="0"/>
              </a:rPr>
              <a:t>Why do people forget?</a:t>
            </a:r>
          </a:p>
          <a:p>
            <a:pPr marL="457200" indent="-457200" algn="ctr" eaLnBrk="0" hangingPunct="0">
              <a:tabLst>
                <a:tab pos="461963" algn="l"/>
              </a:tabLst>
              <a:defRPr/>
            </a:pPr>
            <a:r>
              <a:rPr lang="en-US" dirty="0">
                <a:solidFill>
                  <a:srgbClr val="D31145"/>
                </a:solidFill>
                <a:latin typeface="Arial" pitchFamily="34" charset="0"/>
                <a:cs typeface="Arial" pitchFamily="34" charset="0"/>
              </a:rPr>
              <a:t>Do people have performance anxiety?  </a:t>
            </a:r>
          </a:p>
          <a:p>
            <a:pPr marL="457200" indent="-457200" algn="ctr" eaLnBrk="0" hangingPunct="0">
              <a:tabLst>
                <a:tab pos="461963" algn="l"/>
              </a:tabLst>
              <a:defRPr/>
            </a:pPr>
            <a:r>
              <a:rPr lang="en-US" dirty="0">
                <a:solidFill>
                  <a:srgbClr val="D31145"/>
                </a:solidFill>
                <a:latin typeface="Arial" pitchFamily="34" charset="0"/>
                <a:cs typeface="Arial" pitchFamily="34" charset="0"/>
              </a:rPr>
              <a:t>Are some things easier to remember?</a:t>
            </a:r>
          </a:p>
          <a:p>
            <a:pPr marL="457200" indent="-457200" algn="ctr" eaLnBrk="0" hangingPunct="0">
              <a:tabLst>
                <a:tab pos="461963" algn="l"/>
              </a:tabLst>
              <a:defRPr/>
            </a:pPr>
            <a:endParaRPr lang="en-US" dirty="0">
              <a:solidFill>
                <a:srgbClr val="00447C"/>
              </a:solidFill>
              <a:latin typeface="Arial" pitchFamily="34" charset="0"/>
              <a:cs typeface="Arial" pitchFamily="34" charset="0"/>
            </a:endParaRPr>
          </a:p>
          <a:p>
            <a:pPr marL="457200" indent="-457200" algn="ctr" eaLnBrk="0" hangingPunct="0">
              <a:tabLst>
                <a:tab pos="461963" algn="l"/>
              </a:tabLst>
              <a:defRPr/>
            </a:pPr>
            <a:endParaRPr lang="en-US" dirty="0">
              <a:solidFill>
                <a:srgbClr val="00447C"/>
              </a:solidFill>
              <a:latin typeface="Arial" pitchFamily="34" charset="0"/>
              <a:cs typeface="Arial" pitchFamily="34" charset="0"/>
            </a:endParaRPr>
          </a:p>
          <a:p>
            <a:pPr marL="457200" indent="-457200" algn="ctr" eaLnBrk="0" hangingPunct="0">
              <a:tabLst>
                <a:tab pos="461963" algn="l"/>
              </a:tabLst>
              <a:defRPr/>
            </a:pPr>
            <a:r>
              <a:rPr lang="en-US" sz="4800" dirty="0">
                <a:solidFill>
                  <a:srgbClr val="00447C"/>
                </a:solidFill>
                <a:latin typeface="Arial" pitchFamily="34" charset="0"/>
                <a:cs typeface="Arial" pitchFamily="34" charset="0"/>
              </a:rPr>
              <a:t>Introduction</a:t>
            </a:r>
            <a:endParaRPr lang="en-US" sz="4800" b="0" dirty="0">
              <a:solidFill>
                <a:srgbClr val="00447C"/>
              </a:solidFill>
              <a:latin typeface="Arial" pitchFamily="34" charset="0"/>
              <a:cs typeface="Arial" pitchFamily="34" charset="0"/>
            </a:endParaRPr>
          </a:p>
          <a:p>
            <a:pPr marL="571500" lvl="1" indent="-457200" eaLnBrk="0" hangingPunct="0">
              <a:tabLst>
                <a:tab pos="461963" algn="l"/>
              </a:tabLst>
              <a:defRPr/>
            </a:pPr>
            <a:endParaRPr lang="en-US" sz="3600" b="0" dirty="0">
              <a:solidFill>
                <a:srgbClr val="01477B"/>
              </a:solidFill>
              <a:latin typeface="Arial" pitchFamily="34" charset="0"/>
              <a:cs typeface="Arial" pitchFamily="34" charset="0"/>
            </a:endParaRPr>
          </a:p>
          <a:p>
            <a:pPr marL="571500" lvl="1" indent="-457200" eaLnBrk="0" hangingPunct="0">
              <a:buFontTx/>
              <a:buChar char="•"/>
              <a:tabLst>
                <a:tab pos="461963" algn="l"/>
              </a:tabLst>
              <a:defRPr/>
            </a:pPr>
            <a:r>
              <a:rPr lang="en-US" sz="3200" b="0" dirty="0">
                <a:solidFill>
                  <a:schemeClr val="tx1"/>
                </a:solidFill>
                <a:latin typeface="Arial" pitchFamily="34" charset="0"/>
                <a:cs typeface="Arial" pitchFamily="34" charset="0"/>
              </a:rPr>
              <a:t>Older adults often have poorer recall performance than younger adults.  One reason is that older adults have reduced inhibitory function (</a:t>
            </a:r>
            <a:r>
              <a:rPr lang="en-US" sz="3200" b="0" dirty="0" err="1">
                <a:solidFill>
                  <a:schemeClr val="tx1"/>
                </a:solidFill>
                <a:latin typeface="Arial" pitchFamily="34" charset="0"/>
                <a:cs typeface="Arial" pitchFamily="34" charset="0"/>
              </a:rPr>
              <a:t>Earles</a:t>
            </a:r>
            <a:r>
              <a:rPr lang="en-US" sz="3200" b="0" dirty="0">
                <a:solidFill>
                  <a:schemeClr val="tx1"/>
                </a:solidFill>
                <a:latin typeface="Arial" pitchFamily="34" charset="0"/>
                <a:cs typeface="Arial" pitchFamily="34" charset="0"/>
              </a:rPr>
              <a:t>, Connor, </a:t>
            </a:r>
            <a:r>
              <a:rPr lang="en-US" sz="3200" b="0" dirty="0" err="1">
                <a:solidFill>
                  <a:schemeClr val="tx1"/>
                </a:solidFill>
                <a:latin typeface="Arial" pitchFamily="34" charset="0"/>
                <a:cs typeface="Arial" pitchFamily="34" charset="0"/>
              </a:rPr>
              <a:t>Frieske</a:t>
            </a:r>
            <a:r>
              <a:rPr lang="en-US" sz="3200" b="0" dirty="0">
                <a:solidFill>
                  <a:schemeClr val="tx1"/>
                </a:solidFill>
                <a:latin typeface="Arial" pitchFamily="34" charset="0"/>
                <a:cs typeface="Arial" pitchFamily="34" charset="0"/>
              </a:rPr>
              <a:t>, Park, &amp; Smith, 1997). </a:t>
            </a:r>
          </a:p>
          <a:p>
            <a:pPr marL="571500" lvl="1" indent="-457200" eaLnBrk="0" hangingPunct="0">
              <a:buFontTx/>
              <a:buChar char="•"/>
              <a:tabLst>
                <a:tab pos="461963" algn="l"/>
              </a:tabLst>
              <a:defRPr/>
            </a:pPr>
            <a:endParaRPr lang="en-US" sz="3200" b="0" dirty="0">
              <a:solidFill>
                <a:schemeClr val="tx1"/>
              </a:solidFill>
              <a:latin typeface="Arial" pitchFamily="34" charset="0"/>
              <a:cs typeface="Arial" pitchFamily="34" charset="0"/>
            </a:endParaRPr>
          </a:p>
          <a:p>
            <a:pPr marL="571500" lvl="1" indent="-457200" eaLnBrk="0" hangingPunct="0">
              <a:buFontTx/>
              <a:buChar char="•"/>
              <a:tabLst>
                <a:tab pos="461963" algn="l"/>
              </a:tabLst>
              <a:defRPr/>
            </a:pPr>
            <a:r>
              <a:rPr lang="en-US" sz="3200" b="0" dirty="0">
                <a:solidFill>
                  <a:schemeClr val="tx1"/>
                </a:solidFill>
                <a:latin typeface="Arial" pitchFamily="34" charset="0"/>
                <a:cs typeface="Arial" pitchFamily="34" charset="0"/>
              </a:rPr>
              <a:t>A basic idea behind this hypothesis is that if irrelevant information takes up working memory capacity, there are fewer available resources for processing relevant information. Thus because older adults have more difficulty inhibiting irrelevant information, they are hypothesized to use working memory less efficiently. </a:t>
            </a:r>
          </a:p>
          <a:p>
            <a:pPr marL="571500" lvl="1" indent="-457200" eaLnBrk="0" hangingPunct="0">
              <a:buFontTx/>
              <a:buChar char="•"/>
              <a:tabLst>
                <a:tab pos="461963" algn="l"/>
              </a:tabLst>
              <a:defRPr/>
            </a:pPr>
            <a:endParaRPr lang="en-US" sz="3200" b="0" dirty="0">
              <a:solidFill>
                <a:schemeClr val="tx1"/>
              </a:solidFill>
              <a:latin typeface="Arial" pitchFamily="34" charset="0"/>
              <a:cs typeface="Arial" pitchFamily="34" charset="0"/>
            </a:endParaRPr>
          </a:p>
          <a:p>
            <a:pPr marL="571500" lvl="1" indent="-457200" eaLnBrk="0" hangingPunct="0">
              <a:buFontTx/>
              <a:buChar char="•"/>
              <a:tabLst>
                <a:tab pos="461963" algn="l"/>
              </a:tabLst>
              <a:defRPr/>
            </a:pPr>
            <a:r>
              <a:rPr lang="en-US" sz="3200" b="0" dirty="0">
                <a:solidFill>
                  <a:schemeClr val="tx1"/>
                </a:solidFill>
                <a:latin typeface="Arial" pitchFamily="34" charset="0"/>
                <a:cs typeface="Arial" pitchFamily="34" charset="0"/>
              </a:rPr>
              <a:t>One potential type of information that may restrict the working memory of older adults is self-evaluative thoughts about performance on a task. If older adults have more difficulty than younger adults inhibiting self-evaluative, anxious thoughts, then these anxious thoughts may reduce the efficiency of older adults’ working memory.</a:t>
            </a:r>
          </a:p>
          <a:p>
            <a:pPr marL="571500" lvl="1" indent="-457200" eaLnBrk="0" hangingPunct="0">
              <a:buFontTx/>
              <a:buChar char="•"/>
              <a:tabLst>
                <a:tab pos="461963" algn="l"/>
              </a:tabLst>
              <a:defRPr/>
            </a:pPr>
            <a:endParaRPr lang="en-US" sz="3200" b="0" dirty="0">
              <a:solidFill>
                <a:schemeClr val="tx1"/>
              </a:solidFill>
              <a:latin typeface="Arial" pitchFamily="34" charset="0"/>
              <a:cs typeface="Arial" pitchFamily="34" charset="0"/>
            </a:endParaRPr>
          </a:p>
          <a:p>
            <a:pPr marL="571500" lvl="1" indent="-457200" eaLnBrk="0" hangingPunct="0">
              <a:buFontTx/>
              <a:buChar char="•"/>
              <a:tabLst>
                <a:tab pos="461963" algn="l"/>
              </a:tabLst>
              <a:defRPr/>
            </a:pPr>
            <a:r>
              <a:rPr lang="en-US" sz="3200" b="0" dirty="0">
                <a:solidFill>
                  <a:schemeClr val="tx1"/>
                </a:solidFill>
                <a:latin typeface="Arial" pitchFamily="34" charset="0"/>
                <a:cs typeface="Arial" pitchFamily="34" charset="0"/>
              </a:rPr>
              <a:t>Older adults may be particularly likely to have these anxious, self-evaluative thoughts during the performance of difficult activities. The reduction in working memory capacity associated with these anxious thoughts may prevent older adults from adequately encoding these activities, making it difficult for older adults to later remember them.</a:t>
            </a:r>
          </a:p>
          <a:p>
            <a:pPr marL="571500" lvl="1" indent="-457200" eaLnBrk="0" hangingPunct="0">
              <a:buFontTx/>
              <a:buChar char="•"/>
              <a:tabLst>
                <a:tab pos="461963" algn="l"/>
              </a:tabLst>
              <a:defRPr/>
            </a:pPr>
            <a:endParaRPr lang="en-US" sz="3200" b="0" dirty="0">
              <a:solidFill>
                <a:schemeClr val="tx1"/>
              </a:solidFill>
              <a:latin typeface="Arial" pitchFamily="34" charset="0"/>
              <a:cs typeface="Arial" pitchFamily="34" charset="0"/>
            </a:endParaRPr>
          </a:p>
          <a:p>
            <a:pPr marL="571500" lvl="1" indent="-457200" eaLnBrk="0" hangingPunct="0">
              <a:buFontTx/>
              <a:buChar char="•"/>
              <a:tabLst>
                <a:tab pos="461963" algn="l"/>
              </a:tabLst>
              <a:defRPr/>
            </a:pPr>
            <a:r>
              <a:rPr lang="en-US" sz="3200" b="0" dirty="0">
                <a:solidFill>
                  <a:schemeClr val="tx1"/>
                </a:solidFill>
                <a:latin typeface="Arial" pitchFamily="34" charset="0"/>
                <a:cs typeface="Arial" pitchFamily="34" charset="0"/>
              </a:rPr>
              <a:t>This experiment was designed to test the hypothesis that older adults remember easier activities better than more difficult activities.</a:t>
            </a:r>
          </a:p>
          <a:p>
            <a:pPr marL="571500" lvl="1" indent="-457200" eaLnBrk="0" hangingPunct="0">
              <a:buFontTx/>
              <a:buAutoNum type="arabicPeriod"/>
              <a:tabLst>
                <a:tab pos="461963" algn="l"/>
              </a:tabLst>
              <a:defRPr/>
            </a:pPr>
            <a:endParaRPr lang="en-US" sz="3200" b="0" dirty="0">
              <a:solidFill>
                <a:schemeClr val="tx1"/>
              </a:solidFill>
            </a:endParaRPr>
          </a:p>
        </p:txBody>
      </p:sp>
      <p:sp>
        <p:nvSpPr>
          <p:cNvPr id="3092" name="Text Box 20"/>
          <p:cNvSpPr txBox="1">
            <a:spLocks noChangeArrowheads="1"/>
          </p:cNvSpPr>
          <p:nvPr/>
        </p:nvSpPr>
        <p:spPr bwMode="auto">
          <a:xfrm>
            <a:off x="11430000" y="6626225"/>
            <a:ext cx="10363200" cy="24680863"/>
          </a:xfrm>
          <a:prstGeom prst="rect">
            <a:avLst/>
          </a:prstGeom>
          <a:solidFill>
            <a:srgbClr val="FFFFFF"/>
          </a:solidFill>
          <a:ln w="25400">
            <a:solidFill>
              <a:schemeClr val="tx1"/>
            </a:solidFill>
            <a:miter lim="800000"/>
            <a:headEnd type="none" w="sm" len="sm"/>
            <a:tailEnd type="none" w="sm" len="sm"/>
          </a:ln>
          <a:effectLst/>
        </p:spPr>
        <p:txBody>
          <a:bodyPr lIns="182880" tIns="182880" rIns="182880" bIns="182880"/>
          <a:lstStyle/>
          <a:p>
            <a:pPr algn="ctr" eaLnBrk="0" hangingPunct="0">
              <a:tabLst>
                <a:tab pos="461963" algn="l"/>
              </a:tabLst>
              <a:defRPr/>
            </a:pPr>
            <a:r>
              <a:rPr lang="en-US" sz="4800" dirty="0">
                <a:solidFill>
                  <a:srgbClr val="00447C"/>
                </a:solidFill>
                <a:latin typeface="Arial" pitchFamily="34" charset="0"/>
                <a:cs typeface="Arial" pitchFamily="34" charset="0"/>
              </a:rPr>
              <a:t>Method</a:t>
            </a:r>
          </a:p>
          <a:p>
            <a:pPr eaLnBrk="0" hangingPunct="0">
              <a:tabLst>
                <a:tab pos="461963" algn="l"/>
              </a:tabLst>
              <a:defRPr/>
            </a:pPr>
            <a:endParaRPr lang="en-US" sz="3600" b="0" dirty="0">
              <a:solidFill>
                <a:srgbClr val="00447C"/>
              </a:solidFill>
              <a:latin typeface="Arial" pitchFamily="34" charset="0"/>
              <a:cs typeface="Arial" pitchFamily="34" charset="0"/>
            </a:endParaRPr>
          </a:p>
          <a:p>
            <a:pPr eaLnBrk="0" hangingPunct="0">
              <a:tabLst>
                <a:tab pos="461963" algn="l"/>
              </a:tabLst>
              <a:defRPr/>
            </a:pPr>
            <a:r>
              <a:rPr lang="en-US" sz="3200" dirty="0">
                <a:solidFill>
                  <a:srgbClr val="00447C"/>
                </a:solidFill>
                <a:latin typeface="Arial" pitchFamily="34" charset="0"/>
                <a:cs typeface="Arial" pitchFamily="34" charset="0"/>
              </a:rPr>
              <a:t>Participants</a:t>
            </a:r>
          </a:p>
          <a:p>
            <a:pPr eaLnBrk="0" hangingPunct="0">
              <a:tabLst>
                <a:tab pos="461963" algn="l"/>
              </a:tabLst>
              <a:defRPr/>
            </a:pPr>
            <a:endParaRPr lang="en-US" sz="3200" b="0" dirty="0">
              <a:solidFill>
                <a:srgbClr val="01477B"/>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24 undergraduate students aged 19-22</a:t>
            </a:r>
          </a:p>
          <a:p>
            <a:pPr eaLnBrk="0" hangingPunct="0">
              <a:tabLst>
                <a:tab pos="461963" algn="l"/>
              </a:tabLst>
              <a:defRPr/>
            </a:pPr>
            <a:r>
              <a:rPr lang="en-US" sz="3200" b="0" dirty="0">
                <a:solidFill>
                  <a:schemeClr val="tx1"/>
                </a:solidFill>
                <a:latin typeface="Arial" pitchFamily="34" charset="0"/>
                <a:cs typeface="Arial" pitchFamily="34" charset="0"/>
              </a:rPr>
              <a:t>	24 community dwelling older adults aged 63-84</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Younger		Older</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Age				20.21 (0.83)	72.92 (6.04)</a:t>
            </a:r>
          </a:p>
          <a:p>
            <a:pPr eaLnBrk="0" hangingPunct="0">
              <a:tabLst>
                <a:tab pos="461963" algn="l"/>
              </a:tabLst>
              <a:defRPr/>
            </a:pPr>
            <a:r>
              <a:rPr lang="en-US" sz="3200" b="0" dirty="0">
                <a:solidFill>
                  <a:schemeClr val="tx1"/>
                </a:solidFill>
                <a:latin typeface="Arial" pitchFamily="34" charset="0"/>
                <a:cs typeface="Arial" pitchFamily="34" charset="0"/>
              </a:rPr>
              <a:t>Years of Education	13.96 (1.08)	15.71 (2.35)</a:t>
            </a:r>
          </a:p>
          <a:p>
            <a:pPr eaLnBrk="0" hangingPunct="0">
              <a:tabLst>
                <a:tab pos="461963" algn="l"/>
              </a:tabLst>
              <a:defRPr/>
            </a:pPr>
            <a:r>
              <a:rPr lang="en-US" sz="3200" b="0" dirty="0">
                <a:solidFill>
                  <a:schemeClr val="tx1"/>
                </a:solidFill>
                <a:latin typeface="Arial" pitchFamily="34" charset="0"/>
                <a:cs typeface="Arial" pitchFamily="34" charset="0"/>
              </a:rPr>
              <a:t>Health Rating		4.08 (0.72)	4.04 (1.00)</a:t>
            </a:r>
          </a:p>
          <a:p>
            <a:pPr eaLnBrk="0" hangingPunct="0">
              <a:tabLst>
                <a:tab pos="461963" algn="l"/>
              </a:tabLst>
              <a:defRPr/>
            </a:pPr>
            <a:r>
              <a:rPr lang="en-US" sz="3200" b="0" dirty="0">
                <a:solidFill>
                  <a:schemeClr val="tx1"/>
                </a:solidFill>
                <a:latin typeface="Arial" pitchFamily="34" charset="0"/>
                <a:cs typeface="Arial" pitchFamily="34" charset="0"/>
              </a:rPr>
              <a:t>	</a:t>
            </a:r>
          </a:p>
          <a:p>
            <a:pPr eaLnBrk="0" hangingPunct="0">
              <a:tabLst>
                <a:tab pos="461963" algn="l"/>
              </a:tabLst>
              <a:defRPr/>
            </a:pPr>
            <a:endParaRPr lang="en-US" sz="3200" u="sng" dirty="0">
              <a:solidFill>
                <a:schemeClr val="bg1"/>
              </a:solidFill>
              <a:latin typeface="Arial" pitchFamily="34" charset="0"/>
              <a:cs typeface="Arial" pitchFamily="34" charset="0"/>
            </a:endParaRPr>
          </a:p>
          <a:p>
            <a:pPr eaLnBrk="0" hangingPunct="0">
              <a:tabLst>
                <a:tab pos="461963" algn="l"/>
              </a:tabLst>
              <a:defRPr/>
            </a:pPr>
            <a:r>
              <a:rPr lang="en-US" sz="3200" dirty="0">
                <a:solidFill>
                  <a:srgbClr val="00447C"/>
                </a:solidFill>
                <a:latin typeface="Arial" pitchFamily="34" charset="0"/>
                <a:cs typeface="Arial" pitchFamily="34" charset="0"/>
              </a:rPr>
              <a:t>Materials</a:t>
            </a:r>
          </a:p>
          <a:p>
            <a:pPr eaLnBrk="0" hangingPunct="0">
              <a:tabLst>
                <a:tab pos="461963" algn="l"/>
              </a:tabLst>
              <a:defRPr/>
            </a:pPr>
            <a:endParaRPr lang="en-US" sz="3200" u="sng" dirty="0">
              <a:solidFill>
                <a:srgbClr val="01477B"/>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Sixteen cognitive tasks were performed by each participant. </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dirty="0">
                <a:solidFill>
                  <a:srgbClr val="00447C"/>
                </a:solidFill>
                <a:latin typeface="Arial" pitchFamily="34" charset="0"/>
                <a:cs typeface="Arial" pitchFamily="34" charset="0"/>
              </a:rPr>
              <a:t>Procedure</a:t>
            </a:r>
          </a:p>
          <a:p>
            <a:pPr eaLnBrk="0" hangingPunct="0">
              <a:tabLst>
                <a:tab pos="461963" algn="l"/>
              </a:tabLst>
              <a:defRPr/>
            </a:pPr>
            <a:endParaRPr lang="en-US" sz="3200" u="sng" dirty="0">
              <a:solidFill>
                <a:srgbClr val="01477B"/>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1.  Participants performed 16 cognitive activities, 8 easy and 8 difficult, for 2 min each. Each participant received one of four presentation orders.</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2.  After performing each activity, participants answered three questions about the activity. </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How difficult was this task? </a:t>
            </a:r>
          </a:p>
          <a:p>
            <a:pPr eaLnBrk="0" hangingPunct="0">
              <a:tabLst>
                <a:tab pos="461963" algn="l"/>
              </a:tabLst>
              <a:defRPr/>
            </a:pPr>
            <a:r>
              <a:rPr lang="en-US" sz="3200" b="0" dirty="0">
                <a:solidFill>
                  <a:schemeClr val="tx1"/>
                </a:solidFill>
                <a:latin typeface="Arial" pitchFamily="34" charset="0"/>
                <a:cs typeface="Arial" pitchFamily="34" charset="0"/>
              </a:rPr>
              <a:t>			(1 = very difficult to 7 = very easy)</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How well do you think you did on the task? </a:t>
            </a:r>
          </a:p>
          <a:p>
            <a:pPr eaLnBrk="0" hangingPunct="0">
              <a:tabLst>
                <a:tab pos="461963" algn="l"/>
              </a:tabLst>
              <a:defRPr/>
            </a:pPr>
            <a:r>
              <a:rPr lang="en-US" sz="3200" b="0" dirty="0">
                <a:solidFill>
                  <a:schemeClr val="tx1"/>
                </a:solidFill>
                <a:latin typeface="Arial" pitchFamily="34" charset="0"/>
                <a:cs typeface="Arial" pitchFamily="34" charset="0"/>
              </a:rPr>
              <a:t>			(1 = very poorly to 7 = very well)</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How did you feel during the task? </a:t>
            </a:r>
          </a:p>
          <a:p>
            <a:pPr eaLnBrk="0" hangingPunct="0">
              <a:tabLst>
                <a:tab pos="461963" algn="l"/>
              </a:tabLst>
              <a:defRPr/>
            </a:pPr>
            <a:r>
              <a:rPr lang="en-US" sz="3200" b="0" dirty="0">
                <a:solidFill>
                  <a:schemeClr val="tx1"/>
                </a:solidFill>
                <a:latin typeface="Arial" pitchFamily="34" charset="0"/>
                <a:cs typeface="Arial" pitchFamily="34" charset="0"/>
              </a:rPr>
              <a:t>			(1 = very anxious to 7 = very calm). </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3. Participants received a free recall task in which they were asked to describe the 16 activities.</a:t>
            </a:r>
          </a:p>
          <a:p>
            <a:pPr eaLnBrk="0" hangingPunct="0">
              <a:tabLst>
                <a:tab pos="461963" algn="l"/>
              </a:tabLst>
              <a:defRPr/>
            </a:pPr>
            <a:endParaRPr lang="en-US" sz="3200" b="0" dirty="0">
              <a:solidFill>
                <a:schemeClr val="tx1"/>
              </a:solidFill>
            </a:endParaRPr>
          </a:p>
          <a:p>
            <a:pPr eaLnBrk="0" hangingPunct="0">
              <a:tabLst>
                <a:tab pos="461963" algn="l"/>
              </a:tabLst>
              <a:defRPr/>
            </a:pPr>
            <a:r>
              <a:rPr lang="en-US" sz="3200" b="0" dirty="0">
                <a:solidFill>
                  <a:schemeClr val="tx1"/>
                </a:solidFill>
              </a:rPr>
              <a:t>	</a:t>
            </a:r>
          </a:p>
          <a:p>
            <a:pPr eaLnBrk="0" hangingPunct="0">
              <a:tabLst>
                <a:tab pos="461963" algn="l"/>
              </a:tabLst>
              <a:defRPr/>
            </a:pPr>
            <a:endParaRPr lang="en-US" sz="2400" b="0" dirty="0">
              <a:solidFill>
                <a:schemeClr val="tx1"/>
              </a:solidFill>
              <a:cs typeface="Times New Roman" pitchFamily="18" charset="0"/>
            </a:endParaRPr>
          </a:p>
        </p:txBody>
      </p:sp>
      <p:sp>
        <p:nvSpPr>
          <p:cNvPr id="1031" name="Text Box 26"/>
          <p:cNvSpPr txBox="1">
            <a:spLocks noChangeArrowheads="1"/>
          </p:cNvSpPr>
          <p:nvPr/>
        </p:nvSpPr>
        <p:spPr bwMode="auto">
          <a:xfrm>
            <a:off x="25049163" y="15609888"/>
            <a:ext cx="184150" cy="457200"/>
          </a:xfrm>
          <a:prstGeom prst="rect">
            <a:avLst/>
          </a:prstGeom>
          <a:noFill/>
          <a:ln w="12700">
            <a:noFill/>
            <a:miter lim="800000"/>
            <a:headEnd type="none" w="sm" len="sm"/>
            <a:tailEnd type="none" w="sm" len="sm"/>
          </a:ln>
        </p:spPr>
        <p:txBody>
          <a:bodyPr wrap="none">
            <a:spAutoFit/>
          </a:bodyPr>
          <a:lstStyle/>
          <a:p>
            <a:pPr eaLnBrk="0" hangingPunct="0"/>
            <a:endParaRPr lang="en-US" sz="2400" b="0">
              <a:solidFill>
                <a:schemeClr val="tx1"/>
              </a:solidFill>
            </a:endParaRPr>
          </a:p>
        </p:txBody>
      </p:sp>
      <p:sp>
        <p:nvSpPr>
          <p:cNvPr id="3100" name="Text Box 28"/>
          <p:cNvSpPr txBox="1">
            <a:spLocks noChangeArrowheads="1"/>
          </p:cNvSpPr>
          <p:nvPr/>
        </p:nvSpPr>
        <p:spPr bwMode="auto">
          <a:xfrm>
            <a:off x="22150389" y="6626225"/>
            <a:ext cx="10310811" cy="24680863"/>
          </a:xfrm>
          <a:prstGeom prst="rect">
            <a:avLst/>
          </a:prstGeom>
          <a:solidFill>
            <a:srgbClr val="FFFFFF"/>
          </a:solidFill>
          <a:ln w="25400">
            <a:solidFill>
              <a:schemeClr val="tx1"/>
            </a:solidFill>
            <a:miter lim="800000"/>
            <a:headEnd type="none" w="sm" len="sm"/>
            <a:tailEnd type="none" w="sm" len="sm"/>
          </a:ln>
          <a:effectLst/>
        </p:spPr>
        <p:txBody>
          <a:bodyPr lIns="182880" tIns="182880" rIns="182880" bIns="182880"/>
          <a:lstStyle/>
          <a:p>
            <a:pPr marL="114300" lvl="1" algn="ctr" eaLnBrk="0" hangingPunct="0">
              <a:spcBef>
                <a:spcPct val="50000"/>
              </a:spcBef>
              <a:defRPr/>
            </a:pPr>
            <a:r>
              <a:rPr lang="en-US" sz="4800" dirty="0">
                <a:solidFill>
                  <a:srgbClr val="00447C"/>
                </a:solidFill>
                <a:latin typeface="Arial" pitchFamily="34" charset="0"/>
                <a:cs typeface="Arial" pitchFamily="34" charset="0"/>
              </a:rPr>
              <a:t>Results</a:t>
            </a:r>
          </a:p>
          <a:p>
            <a:pPr algn="ctr" eaLnBrk="0" hangingPunct="0">
              <a:defRPr/>
            </a:pPr>
            <a:endParaRPr lang="en-US" sz="3600" b="0" dirty="0">
              <a:solidFill>
                <a:srgbClr val="01477B"/>
              </a:solidFill>
              <a:latin typeface="Arial" pitchFamily="34" charset="0"/>
              <a:cs typeface="Arial" pitchFamily="34" charset="0"/>
            </a:endParaRPr>
          </a:p>
          <a:p>
            <a:pPr eaLnBrk="0" hangingPunct="0">
              <a:defRPr/>
            </a:pPr>
            <a:r>
              <a:rPr lang="en-US" sz="3200" b="0" dirty="0">
                <a:solidFill>
                  <a:schemeClr val="tx1"/>
                </a:solidFill>
                <a:latin typeface="Arial" pitchFamily="34" charset="0"/>
                <a:cs typeface="Arial" pitchFamily="34" charset="0"/>
              </a:rPr>
              <a:t>1. The ratings of the difficult activities were compared with the ratings of the easy activities.</a:t>
            </a:r>
          </a:p>
          <a:p>
            <a:pPr marL="228600" lvl="2" eaLnBrk="0" hangingPunct="0">
              <a:defRPr/>
            </a:pPr>
            <a:endParaRPr lang="en-US" sz="3200" b="0" dirty="0">
              <a:solidFill>
                <a:schemeClr val="tx1"/>
              </a:solidFill>
              <a:latin typeface="Arial" pitchFamily="34" charset="0"/>
              <a:cs typeface="Arial" pitchFamily="34" charset="0"/>
            </a:endParaRPr>
          </a:p>
          <a:p>
            <a:pPr marL="228600" lvl="2" eaLnBrk="0" hangingPunct="0">
              <a:defRPr/>
            </a:pPr>
            <a:r>
              <a:rPr lang="en-US" sz="3200" b="0" dirty="0">
                <a:solidFill>
                  <a:schemeClr val="tx1"/>
                </a:solidFill>
                <a:latin typeface="Arial" pitchFamily="34" charset="0"/>
                <a:cs typeface="Arial" pitchFamily="34" charset="0"/>
              </a:rPr>
              <a:t>	 • Participants rated the difficult tasks (</a:t>
            </a:r>
            <a:r>
              <a:rPr lang="en-US" sz="3200" b="0" i="1" dirty="0">
                <a:solidFill>
                  <a:schemeClr val="tx1"/>
                </a:solidFill>
                <a:latin typeface="Arial" pitchFamily="34" charset="0"/>
                <a:cs typeface="Arial" pitchFamily="34" charset="0"/>
              </a:rPr>
              <a:t>M</a:t>
            </a:r>
            <a:r>
              <a:rPr lang="en-US" sz="3200" b="0" dirty="0">
                <a:solidFill>
                  <a:schemeClr val="tx1"/>
                </a:solidFill>
                <a:latin typeface="Arial" pitchFamily="34" charset="0"/>
                <a:cs typeface="Arial" pitchFamily="34" charset="0"/>
              </a:rPr>
              <a:t> = 3.61, </a:t>
            </a:r>
            <a:r>
              <a:rPr lang="en-US" sz="3200" b="0" i="1" dirty="0">
                <a:solidFill>
                  <a:schemeClr val="tx1"/>
                </a:solidFill>
                <a:latin typeface="Arial" pitchFamily="34" charset="0"/>
                <a:cs typeface="Arial" pitchFamily="34" charset="0"/>
              </a:rPr>
              <a:t>SD</a:t>
            </a:r>
            <a:r>
              <a:rPr lang="en-US" sz="3200" b="0" dirty="0">
                <a:solidFill>
                  <a:schemeClr val="tx1"/>
                </a:solidFill>
                <a:latin typeface="Arial" pitchFamily="34" charset="0"/>
                <a:cs typeface="Arial" pitchFamily="34" charset="0"/>
              </a:rPr>
              <a:t> = .62) as being significantly more difficult than the easy tasks (</a:t>
            </a:r>
            <a:r>
              <a:rPr lang="en-US" sz="3200" b="0" i="1" dirty="0">
                <a:solidFill>
                  <a:schemeClr val="tx1"/>
                </a:solidFill>
                <a:latin typeface="Arial" pitchFamily="34" charset="0"/>
                <a:cs typeface="Arial" pitchFamily="34" charset="0"/>
              </a:rPr>
              <a:t>M</a:t>
            </a:r>
            <a:r>
              <a:rPr lang="en-US" sz="3200" b="0" dirty="0">
                <a:solidFill>
                  <a:schemeClr val="tx1"/>
                </a:solidFill>
                <a:latin typeface="Arial" pitchFamily="34" charset="0"/>
                <a:cs typeface="Arial" pitchFamily="34" charset="0"/>
              </a:rPr>
              <a:t> = 4.94, </a:t>
            </a:r>
            <a:r>
              <a:rPr lang="en-US" sz="3200" b="0" i="1" dirty="0">
                <a:solidFill>
                  <a:schemeClr val="tx1"/>
                </a:solidFill>
                <a:latin typeface="Arial" pitchFamily="34" charset="0"/>
                <a:cs typeface="Arial" pitchFamily="34" charset="0"/>
              </a:rPr>
              <a:t>SD</a:t>
            </a:r>
            <a:r>
              <a:rPr lang="en-US" sz="3200" b="0" dirty="0">
                <a:solidFill>
                  <a:schemeClr val="tx1"/>
                </a:solidFill>
                <a:latin typeface="Arial" pitchFamily="34" charset="0"/>
                <a:cs typeface="Arial" pitchFamily="34" charset="0"/>
              </a:rPr>
              <a:t> = .74).</a:t>
            </a:r>
          </a:p>
          <a:p>
            <a:pPr marL="228600" lvl="2" eaLnBrk="0" hangingPunct="0">
              <a:defRPr/>
            </a:pPr>
            <a:endParaRPr lang="en-US" sz="3200" b="0" dirty="0">
              <a:solidFill>
                <a:schemeClr val="tx1"/>
              </a:solidFill>
              <a:latin typeface="Arial" pitchFamily="34" charset="0"/>
              <a:cs typeface="Arial" pitchFamily="34" charset="0"/>
            </a:endParaRPr>
          </a:p>
          <a:p>
            <a:pPr marL="228600" lvl="2" eaLnBrk="0" hangingPunct="0">
              <a:defRPr/>
            </a:pPr>
            <a:r>
              <a:rPr lang="en-US" sz="3200" b="0" dirty="0">
                <a:solidFill>
                  <a:schemeClr val="tx1"/>
                </a:solidFill>
                <a:latin typeface="Arial" pitchFamily="34" charset="0"/>
                <a:cs typeface="Arial" pitchFamily="34" charset="0"/>
              </a:rPr>
              <a:t>	 • Participants reported doing significantly more poorly on the difficult tasks (</a:t>
            </a:r>
            <a:r>
              <a:rPr lang="en-US" sz="3200" b="0" i="1" dirty="0">
                <a:solidFill>
                  <a:schemeClr val="tx1"/>
                </a:solidFill>
                <a:latin typeface="Arial" pitchFamily="34" charset="0"/>
                <a:cs typeface="Arial" pitchFamily="34" charset="0"/>
              </a:rPr>
              <a:t>M</a:t>
            </a:r>
            <a:r>
              <a:rPr lang="en-US" sz="3200" b="0" dirty="0">
                <a:solidFill>
                  <a:schemeClr val="tx1"/>
                </a:solidFill>
                <a:latin typeface="Arial" pitchFamily="34" charset="0"/>
                <a:cs typeface="Arial" pitchFamily="34" charset="0"/>
              </a:rPr>
              <a:t> = 3.51, </a:t>
            </a:r>
            <a:r>
              <a:rPr lang="en-US" sz="3200" b="0" i="1" dirty="0">
                <a:solidFill>
                  <a:schemeClr val="tx1"/>
                </a:solidFill>
                <a:latin typeface="Arial" pitchFamily="34" charset="0"/>
                <a:cs typeface="Arial" pitchFamily="34" charset="0"/>
              </a:rPr>
              <a:t>SD</a:t>
            </a:r>
            <a:r>
              <a:rPr lang="en-US" sz="3200" b="0" dirty="0">
                <a:solidFill>
                  <a:schemeClr val="tx1"/>
                </a:solidFill>
                <a:latin typeface="Arial" pitchFamily="34" charset="0"/>
                <a:cs typeface="Arial" pitchFamily="34" charset="0"/>
              </a:rPr>
              <a:t> = .76) than on the easy tasks (</a:t>
            </a:r>
            <a:r>
              <a:rPr lang="en-US" sz="3200" b="0" i="1" dirty="0">
                <a:solidFill>
                  <a:schemeClr val="tx1"/>
                </a:solidFill>
                <a:latin typeface="Arial" pitchFamily="34" charset="0"/>
                <a:cs typeface="Arial" pitchFamily="34" charset="0"/>
              </a:rPr>
              <a:t>M</a:t>
            </a:r>
            <a:r>
              <a:rPr lang="en-US" sz="3200" b="0" dirty="0">
                <a:solidFill>
                  <a:schemeClr val="tx1"/>
                </a:solidFill>
                <a:latin typeface="Arial" pitchFamily="34" charset="0"/>
                <a:cs typeface="Arial" pitchFamily="34" charset="0"/>
              </a:rPr>
              <a:t> = 4.81, </a:t>
            </a:r>
            <a:r>
              <a:rPr lang="en-US" sz="3200" b="0" i="1" dirty="0">
                <a:solidFill>
                  <a:schemeClr val="tx1"/>
                </a:solidFill>
                <a:latin typeface="Arial" pitchFamily="34" charset="0"/>
                <a:cs typeface="Arial" pitchFamily="34" charset="0"/>
              </a:rPr>
              <a:t>SD</a:t>
            </a:r>
            <a:r>
              <a:rPr lang="en-US" sz="3200" b="0" dirty="0">
                <a:solidFill>
                  <a:schemeClr val="tx1"/>
                </a:solidFill>
                <a:latin typeface="Arial" pitchFamily="34" charset="0"/>
                <a:cs typeface="Arial" pitchFamily="34" charset="0"/>
              </a:rPr>
              <a:t> = .73).</a:t>
            </a:r>
          </a:p>
          <a:p>
            <a:pPr marL="228600" lvl="2" eaLnBrk="0" hangingPunct="0">
              <a:defRPr/>
            </a:pPr>
            <a:r>
              <a:rPr lang="en-US" sz="3200" b="0" dirty="0">
                <a:solidFill>
                  <a:schemeClr val="tx1"/>
                </a:solidFill>
                <a:latin typeface="Arial" pitchFamily="34" charset="0"/>
                <a:cs typeface="Arial" pitchFamily="34" charset="0"/>
              </a:rPr>
              <a:t>  </a:t>
            </a:r>
          </a:p>
          <a:p>
            <a:pPr marL="228600" lvl="2" eaLnBrk="0" hangingPunct="0">
              <a:defRPr/>
            </a:pPr>
            <a:r>
              <a:rPr lang="en-US" sz="3200" b="0" dirty="0">
                <a:solidFill>
                  <a:schemeClr val="tx1"/>
                </a:solidFill>
                <a:latin typeface="Arial" pitchFamily="34" charset="0"/>
                <a:cs typeface="Arial" pitchFamily="34" charset="0"/>
              </a:rPr>
              <a:t>	 • Participants reported being less anxious during performance of the easy tasks (</a:t>
            </a:r>
            <a:r>
              <a:rPr lang="en-US" sz="3200" b="0" i="1" dirty="0">
                <a:solidFill>
                  <a:schemeClr val="tx1"/>
                </a:solidFill>
                <a:latin typeface="Arial" pitchFamily="34" charset="0"/>
                <a:cs typeface="Arial" pitchFamily="34" charset="0"/>
              </a:rPr>
              <a:t>M</a:t>
            </a:r>
            <a:r>
              <a:rPr lang="en-US" sz="3200" b="0" dirty="0">
                <a:solidFill>
                  <a:schemeClr val="tx1"/>
                </a:solidFill>
                <a:latin typeface="Arial" pitchFamily="34" charset="0"/>
                <a:cs typeface="Arial" pitchFamily="34" charset="0"/>
              </a:rPr>
              <a:t> = 4.83, </a:t>
            </a:r>
            <a:r>
              <a:rPr lang="en-US" sz="3200" b="0" i="1" dirty="0">
                <a:solidFill>
                  <a:schemeClr val="tx1"/>
                </a:solidFill>
                <a:latin typeface="Arial" pitchFamily="34" charset="0"/>
                <a:cs typeface="Arial" pitchFamily="34" charset="0"/>
              </a:rPr>
              <a:t>SD</a:t>
            </a:r>
            <a:r>
              <a:rPr lang="en-US" sz="3200" b="0" dirty="0">
                <a:solidFill>
                  <a:schemeClr val="tx1"/>
                </a:solidFill>
                <a:latin typeface="Arial" pitchFamily="34" charset="0"/>
                <a:cs typeface="Arial" pitchFamily="34" charset="0"/>
              </a:rPr>
              <a:t> = .93) than during performance of the more difficult tasks (</a:t>
            </a:r>
            <a:r>
              <a:rPr lang="en-US" sz="3200" b="0" i="1" dirty="0">
                <a:solidFill>
                  <a:schemeClr val="tx1"/>
                </a:solidFill>
                <a:latin typeface="Arial" pitchFamily="34" charset="0"/>
                <a:cs typeface="Arial" pitchFamily="34" charset="0"/>
              </a:rPr>
              <a:t>M</a:t>
            </a:r>
            <a:r>
              <a:rPr lang="en-US" sz="3200" b="0" dirty="0">
                <a:solidFill>
                  <a:schemeClr val="tx1"/>
                </a:solidFill>
                <a:latin typeface="Arial" pitchFamily="34" charset="0"/>
                <a:cs typeface="Arial" pitchFamily="34" charset="0"/>
              </a:rPr>
              <a:t> = 4.23, </a:t>
            </a:r>
            <a:r>
              <a:rPr lang="en-US" sz="3200" b="0" i="1" dirty="0">
                <a:solidFill>
                  <a:schemeClr val="tx1"/>
                </a:solidFill>
                <a:latin typeface="Arial" pitchFamily="34" charset="0"/>
                <a:cs typeface="Arial" pitchFamily="34" charset="0"/>
              </a:rPr>
              <a:t>SD</a:t>
            </a:r>
            <a:r>
              <a:rPr lang="en-US" sz="3200" b="0" dirty="0">
                <a:solidFill>
                  <a:schemeClr val="tx1"/>
                </a:solidFill>
                <a:latin typeface="Arial" pitchFamily="34" charset="0"/>
                <a:cs typeface="Arial" pitchFamily="34" charset="0"/>
              </a:rPr>
              <a:t> = .93).</a:t>
            </a:r>
          </a:p>
          <a:p>
            <a:pPr marL="228600" lvl="2" eaLnBrk="0" hangingPunct="0">
              <a:defRPr/>
            </a:pPr>
            <a:endParaRPr lang="en-US" sz="3200" b="0" dirty="0">
              <a:solidFill>
                <a:schemeClr val="tx1"/>
              </a:solidFill>
              <a:latin typeface="Arial" pitchFamily="34" charset="0"/>
              <a:cs typeface="Arial" pitchFamily="34" charset="0"/>
            </a:endParaRPr>
          </a:p>
          <a:p>
            <a:pPr marL="228600" lvl="2" eaLnBrk="0" hangingPunct="0">
              <a:defRPr/>
            </a:pPr>
            <a:r>
              <a:rPr lang="en-US" sz="3200" b="0" dirty="0">
                <a:solidFill>
                  <a:schemeClr val="tx1"/>
                </a:solidFill>
                <a:latin typeface="Arial" pitchFamily="34" charset="0"/>
                <a:cs typeface="Arial" pitchFamily="34" charset="0"/>
              </a:rPr>
              <a:t>2. A 2 (Task Difficulty: Easy or Difficult) X 2 (Age Group: Younger or Older) ANOVA was conducted using number of tasks recalled as the dependent variable.</a:t>
            </a:r>
          </a:p>
          <a:p>
            <a:pPr eaLnBrk="0" hangingPunct="0">
              <a:defRPr/>
            </a:pPr>
            <a:endParaRPr lang="en-US" sz="3200" b="0" dirty="0">
              <a:solidFill>
                <a:schemeClr val="tx1"/>
              </a:solidFill>
              <a:latin typeface="Arial" pitchFamily="34" charset="0"/>
              <a:cs typeface="Arial" pitchFamily="34" charset="0"/>
            </a:endParaRPr>
          </a:p>
          <a:p>
            <a:pPr eaLnBrk="0" hangingPunct="0">
              <a:defRPr/>
            </a:pPr>
            <a:r>
              <a:rPr lang="en-US" sz="3200" b="0" dirty="0">
                <a:solidFill>
                  <a:schemeClr val="tx1"/>
                </a:solidFill>
                <a:latin typeface="Arial" pitchFamily="34" charset="0"/>
                <a:cs typeface="Arial" pitchFamily="34" charset="0"/>
              </a:rPr>
              <a:t>	• Younger adults recalled significantly more activities than did older adults.</a:t>
            </a:r>
          </a:p>
          <a:p>
            <a:pPr algn="ctr" eaLnBrk="0" hangingPunct="0">
              <a:defRPr/>
            </a:pPr>
            <a:endParaRPr lang="en-US" sz="3200" b="0" dirty="0">
              <a:solidFill>
                <a:schemeClr val="tx1"/>
              </a:solidFill>
              <a:latin typeface="Arial" pitchFamily="34" charset="0"/>
              <a:cs typeface="Arial" pitchFamily="34" charset="0"/>
            </a:endParaRPr>
          </a:p>
          <a:p>
            <a:pPr eaLnBrk="0" hangingPunct="0">
              <a:defRPr/>
            </a:pPr>
            <a:r>
              <a:rPr lang="en-US" sz="3200" b="0" dirty="0">
                <a:solidFill>
                  <a:schemeClr val="tx1"/>
                </a:solidFill>
                <a:latin typeface="Arial" pitchFamily="34" charset="0"/>
                <a:cs typeface="Arial" pitchFamily="34" charset="0"/>
              </a:rPr>
              <a:t>	• There was a significant interaction of age and task difficulty.</a:t>
            </a:r>
          </a:p>
          <a:p>
            <a:pPr eaLnBrk="0" hangingPunct="0">
              <a:defRPr/>
            </a:pPr>
            <a:endParaRPr lang="en-US" sz="3200" b="0" dirty="0">
              <a:solidFill>
                <a:schemeClr val="tx1"/>
              </a:solidFill>
              <a:latin typeface="Arial" pitchFamily="34" charset="0"/>
              <a:cs typeface="Arial" pitchFamily="34" charset="0"/>
            </a:endParaRPr>
          </a:p>
          <a:p>
            <a:pPr eaLnBrk="0" hangingPunct="0">
              <a:defRPr/>
            </a:pPr>
            <a:r>
              <a:rPr lang="en-US" sz="3200" b="0" dirty="0">
                <a:solidFill>
                  <a:schemeClr val="tx1"/>
                </a:solidFill>
                <a:latin typeface="Arial" pitchFamily="34" charset="0"/>
                <a:cs typeface="Arial" pitchFamily="34" charset="0"/>
              </a:rPr>
              <a:t>	• Younger adults recalled approximately the same number of easy and difficult tasks.</a:t>
            </a:r>
          </a:p>
          <a:p>
            <a:pPr eaLnBrk="0" hangingPunct="0">
              <a:defRPr/>
            </a:pPr>
            <a:endParaRPr lang="en-US" sz="3200" b="0" dirty="0">
              <a:solidFill>
                <a:schemeClr val="tx1"/>
              </a:solidFill>
              <a:latin typeface="Arial" pitchFamily="34" charset="0"/>
              <a:cs typeface="Arial" pitchFamily="34" charset="0"/>
            </a:endParaRPr>
          </a:p>
          <a:p>
            <a:pPr eaLnBrk="0" hangingPunct="0">
              <a:defRPr/>
            </a:pPr>
            <a:r>
              <a:rPr lang="en-US" sz="3200" b="0" dirty="0">
                <a:solidFill>
                  <a:schemeClr val="tx1"/>
                </a:solidFill>
                <a:latin typeface="Arial" pitchFamily="34" charset="0"/>
                <a:cs typeface="Arial" pitchFamily="34" charset="0"/>
              </a:rPr>
              <a:t>	• Older adults recalled significantly more of the easy tasks than of the difficult tasks.</a:t>
            </a:r>
          </a:p>
          <a:p>
            <a:pPr eaLnBrk="0" hangingPunct="0">
              <a:defRPr/>
            </a:pPr>
            <a:endParaRPr lang="en-US" sz="3200" b="0" dirty="0">
              <a:solidFill>
                <a:schemeClr val="tx1"/>
              </a:solidFill>
              <a:latin typeface="Arial" pitchFamily="34" charset="0"/>
              <a:cs typeface="Arial" pitchFamily="34" charset="0"/>
            </a:endParaRPr>
          </a:p>
          <a:p>
            <a:pPr eaLnBrk="0" hangingPunct="0">
              <a:defRPr/>
            </a:pPr>
            <a:endParaRPr lang="en-US" sz="2800" b="0" dirty="0">
              <a:solidFill>
                <a:schemeClr val="tx1"/>
              </a:solidFill>
              <a:latin typeface="Arial" pitchFamily="34" charset="0"/>
              <a:cs typeface="Arial" pitchFamily="34" charset="0"/>
            </a:endParaRPr>
          </a:p>
          <a:p>
            <a:pPr eaLnBrk="0" hangingPunct="0">
              <a:defRPr/>
            </a:pPr>
            <a:endParaRPr lang="en-US" sz="2400" b="0" dirty="0">
              <a:solidFill>
                <a:schemeClr val="tx1"/>
              </a:solidFill>
              <a:latin typeface="Arial" pitchFamily="34" charset="0"/>
              <a:cs typeface="Arial" pitchFamily="34" charset="0"/>
            </a:endParaRPr>
          </a:p>
        </p:txBody>
      </p:sp>
      <p:sp>
        <p:nvSpPr>
          <p:cNvPr id="3102" name="Text Box 30"/>
          <p:cNvSpPr txBox="1">
            <a:spLocks noChangeArrowheads="1"/>
          </p:cNvSpPr>
          <p:nvPr/>
        </p:nvSpPr>
        <p:spPr bwMode="auto">
          <a:xfrm>
            <a:off x="32637412" y="6626225"/>
            <a:ext cx="9867902" cy="24680863"/>
          </a:xfrm>
          <a:prstGeom prst="rect">
            <a:avLst/>
          </a:prstGeom>
          <a:solidFill>
            <a:srgbClr val="FFFFFF"/>
          </a:solidFill>
          <a:ln w="25400">
            <a:solidFill>
              <a:schemeClr val="tx1"/>
            </a:solidFill>
            <a:miter lim="800000"/>
            <a:headEnd type="none" w="sm" len="sm"/>
            <a:tailEnd type="none" w="sm" len="sm"/>
          </a:ln>
          <a:effectLst/>
        </p:spPr>
        <p:txBody>
          <a:bodyPr lIns="182880" tIns="182880" rIns="182880" bIns="182880"/>
          <a:lstStyle/>
          <a:p>
            <a:pPr marL="571500" lvl="1" indent="-457200" algn="ctr" eaLnBrk="0" hangingPunct="0">
              <a:tabLst>
                <a:tab pos="457200" algn="l"/>
              </a:tabLst>
              <a:defRPr/>
            </a:pPr>
            <a:r>
              <a:rPr lang="en-US" sz="4800" dirty="0">
                <a:solidFill>
                  <a:srgbClr val="00447C"/>
                </a:solidFill>
                <a:latin typeface="Arial" pitchFamily="34" charset="0"/>
                <a:cs typeface="Arial" pitchFamily="34" charset="0"/>
              </a:rPr>
              <a:t>Discussion</a:t>
            </a:r>
          </a:p>
          <a:p>
            <a:pPr marL="571500" lvl="1" indent="-457200" eaLnBrk="0" hangingPunct="0">
              <a:tabLst>
                <a:tab pos="457200" algn="l"/>
              </a:tabLst>
              <a:defRPr/>
            </a:pPr>
            <a:endParaRPr lang="en-US" dirty="0">
              <a:solidFill>
                <a:srgbClr val="01477B"/>
              </a:solidFill>
              <a:latin typeface="Arial" pitchFamily="34" charset="0"/>
              <a:cs typeface="Arial" pitchFamily="34" charset="0"/>
            </a:endParaRPr>
          </a:p>
          <a:p>
            <a:pPr marL="571500" lvl="1" indent="-457200" eaLnBrk="0" hangingPunct="0">
              <a:buFontTx/>
              <a:buAutoNum type="arabicPeriod"/>
              <a:tabLst>
                <a:tab pos="457200" algn="l"/>
              </a:tabLst>
              <a:defRPr/>
            </a:pPr>
            <a:r>
              <a:rPr lang="en-US" sz="3200" b="0" dirty="0">
                <a:solidFill>
                  <a:schemeClr val="tx1"/>
                </a:solidFill>
                <a:latin typeface="Arial" pitchFamily="34" charset="0"/>
                <a:cs typeface="Arial" pitchFamily="34" charset="0"/>
              </a:rPr>
              <a:t>Older adults remembered easier tasks better than difficult tasks, whereas younger adults did not show any effect of task difficulty on recall. This finding is consistent with that of </a:t>
            </a:r>
            <a:r>
              <a:rPr lang="en-US" sz="3200" b="0" dirty="0" err="1">
                <a:solidFill>
                  <a:schemeClr val="tx1"/>
                </a:solidFill>
                <a:latin typeface="Arial" pitchFamily="34" charset="0"/>
                <a:cs typeface="Arial" pitchFamily="34" charset="0"/>
              </a:rPr>
              <a:t>Earles</a:t>
            </a:r>
            <a:r>
              <a:rPr lang="en-US" sz="3200" b="0" dirty="0">
                <a:solidFill>
                  <a:schemeClr val="tx1"/>
                </a:solidFill>
                <a:latin typeface="Arial" pitchFamily="34" charset="0"/>
                <a:cs typeface="Arial" pitchFamily="34" charset="0"/>
              </a:rPr>
              <a:t> and </a:t>
            </a:r>
            <a:r>
              <a:rPr lang="en-US" sz="3200" b="0" dirty="0" err="1">
                <a:solidFill>
                  <a:schemeClr val="tx1"/>
                </a:solidFill>
                <a:latin typeface="Arial" pitchFamily="34" charset="0"/>
                <a:cs typeface="Arial" pitchFamily="34" charset="0"/>
              </a:rPr>
              <a:t>Kersten</a:t>
            </a:r>
            <a:r>
              <a:rPr lang="en-US" sz="3200" b="0" dirty="0">
                <a:solidFill>
                  <a:schemeClr val="tx1"/>
                </a:solidFill>
                <a:latin typeface="Arial" pitchFamily="34" charset="0"/>
                <a:cs typeface="Arial" pitchFamily="34" charset="0"/>
              </a:rPr>
              <a:t> (1998) who found that older adults later recalled activities that they had previously rated as easy better than activities that they had previously rated as difficult.</a:t>
            </a:r>
          </a:p>
          <a:p>
            <a:pPr marL="571500" lvl="1" indent="-457200" eaLnBrk="0" hangingPunct="0">
              <a:buFontTx/>
              <a:buAutoNum type="arabicPeriod"/>
              <a:tabLst>
                <a:tab pos="457200" algn="l"/>
              </a:tabLst>
              <a:defRPr/>
            </a:pPr>
            <a:endParaRPr lang="en-US" sz="3200" b="0" dirty="0">
              <a:solidFill>
                <a:schemeClr val="tx1"/>
              </a:solidFill>
              <a:latin typeface="Arial" pitchFamily="34" charset="0"/>
              <a:cs typeface="Arial" pitchFamily="34" charset="0"/>
            </a:endParaRPr>
          </a:p>
          <a:p>
            <a:pPr marL="571500" lvl="1" indent="-457200" eaLnBrk="0" hangingPunct="0">
              <a:tabLst>
                <a:tab pos="457200" algn="l"/>
              </a:tabLst>
              <a:defRPr/>
            </a:pPr>
            <a:r>
              <a:rPr lang="en-US" sz="3200" b="0" dirty="0">
                <a:solidFill>
                  <a:schemeClr val="tx1"/>
                </a:solidFill>
                <a:latin typeface="Arial" pitchFamily="34" charset="0"/>
                <a:cs typeface="Arial" pitchFamily="34" charset="0"/>
              </a:rPr>
              <a:t>2. Older adults are sometimes more anxious than younger adults about their performance on cognitive activities (</a:t>
            </a:r>
            <a:r>
              <a:rPr lang="en-US" sz="3200" b="0" dirty="0" err="1">
                <a:solidFill>
                  <a:schemeClr val="tx1"/>
                </a:solidFill>
                <a:latin typeface="Arial" pitchFamily="34" charset="0"/>
                <a:cs typeface="Arial" pitchFamily="34" charset="0"/>
              </a:rPr>
              <a:t>Whitbourne</a:t>
            </a:r>
            <a:r>
              <a:rPr lang="en-US" sz="3200" b="0" dirty="0">
                <a:solidFill>
                  <a:schemeClr val="tx1"/>
                </a:solidFill>
                <a:latin typeface="Arial" pitchFamily="34" charset="0"/>
                <a:cs typeface="Arial" pitchFamily="34" charset="0"/>
              </a:rPr>
              <a:t>, 1976). Older adults may, therefore, have more task-irrelevant thoughts than do younger adults, especially during activities on which they believe they are not performing well. Processing of task-irrelevant information may result in fewer resources being available for task processing. This hypothesis is consistent with previous work showing that older adults have more difficulty than younger adults inhibiting task-irrelevant information (</a:t>
            </a:r>
            <a:r>
              <a:rPr lang="en-US" sz="3200" b="0" dirty="0" err="1">
                <a:solidFill>
                  <a:schemeClr val="tx1"/>
                </a:solidFill>
                <a:latin typeface="Arial" pitchFamily="34" charset="0"/>
                <a:cs typeface="Arial" pitchFamily="34" charset="0"/>
              </a:rPr>
              <a:t>Earles</a:t>
            </a:r>
            <a:r>
              <a:rPr lang="en-US" sz="3200" b="0" dirty="0">
                <a:solidFill>
                  <a:schemeClr val="tx1"/>
                </a:solidFill>
                <a:latin typeface="Arial" pitchFamily="34" charset="0"/>
                <a:cs typeface="Arial" pitchFamily="34" charset="0"/>
              </a:rPr>
              <a:t>, et al., 1997). </a:t>
            </a:r>
          </a:p>
          <a:p>
            <a:pPr marL="571500" lvl="1" indent="-457200" eaLnBrk="0" hangingPunct="0">
              <a:tabLst>
                <a:tab pos="457200" algn="l"/>
              </a:tabLst>
              <a:defRPr/>
            </a:pPr>
            <a:endParaRPr lang="en-US" sz="1800" b="0" dirty="0">
              <a:solidFill>
                <a:schemeClr val="tx1"/>
              </a:solidFill>
              <a:latin typeface="Arial" pitchFamily="34" charset="0"/>
              <a:cs typeface="Arial" pitchFamily="34" charset="0"/>
            </a:endParaRPr>
          </a:p>
          <a:p>
            <a:pPr marL="457200" indent="-457200" eaLnBrk="0" hangingPunct="0">
              <a:tabLst>
                <a:tab pos="457200" algn="l"/>
              </a:tabLst>
              <a:defRPr/>
            </a:pPr>
            <a:r>
              <a:rPr lang="en-US" sz="3200" b="0" dirty="0">
                <a:solidFill>
                  <a:schemeClr val="tx1"/>
                </a:solidFill>
                <a:latin typeface="Arial" pitchFamily="34" charset="0"/>
                <a:cs typeface="Arial" pitchFamily="34" charset="0"/>
              </a:rPr>
              <a:t>3. It is hypothesized that an increase in task difficulty increases anxiety and therefore decreases the memory performance of older adults. Older adults may be less able to inhibit self-evaluative and anxious thoughts, and thus these thoughts may interfere with working memory capacity. </a:t>
            </a:r>
          </a:p>
          <a:p>
            <a:pPr marL="457200" indent="-457200" eaLnBrk="0" hangingPunct="0">
              <a:tabLst>
                <a:tab pos="457200" algn="l"/>
              </a:tabLst>
              <a:defRPr/>
            </a:pPr>
            <a:endParaRPr lang="en-US" sz="3200" b="0" dirty="0">
              <a:solidFill>
                <a:schemeClr val="tx1"/>
              </a:solidFill>
              <a:latin typeface="Arial" pitchFamily="34" charset="0"/>
              <a:cs typeface="Arial" pitchFamily="34" charset="0"/>
            </a:endParaRPr>
          </a:p>
          <a:p>
            <a:pPr marL="457200" indent="-457200" algn="ctr" eaLnBrk="0" hangingPunct="0">
              <a:tabLst>
                <a:tab pos="457200" algn="l"/>
              </a:tabLst>
              <a:defRPr/>
            </a:pPr>
            <a:r>
              <a:rPr lang="en-US" sz="4800" dirty="0">
                <a:solidFill>
                  <a:srgbClr val="00447C"/>
                </a:solidFill>
                <a:latin typeface="Arial" pitchFamily="34" charset="0"/>
                <a:cs typeface="Arial" pitchFamily="34" charset="0"/>
              </a:rPr>
              <a:t>References</a:t>
            </a:r>
          </a:p>
          <a:p>
            <a:pPr marL="457200" indent="-457200" algn="ctr" eaLnBrk="0" hangingPunct="0">
              <a:tabLst>
                <a:tab pos="457200" algn="l"/>
              </a:tabLst>
              <a:defRPr/>
            </a:pPr>
            <a:endParaRPr lang="en-US" sz="2800" b="0" dirty="0">
              <a:latin typeface="Arial" pitchFamily="34" charset="0"/>
              <a:cs typeface="Arial" pitchFamily="34" charset="0"/>
            </a:endParaRPr>
          </a:p>
          <a:p>
            <a:pPr marL="457200" indent="-457200" eaLnBrk="0" hangingPunct="0">
              <a:buFontTx/>
              <a:buAutoNum type="arabicPeriod"/>
              <a:tabLst>
                <a:tab pos="457200" algn="l"/>
              </a:tabLst>
              <a:defRPr/>
            </a:pPr>
            <a:r>
              <a:rPr lang="en-US" sz="3200" b="0" dirty="0" err="1">
                <a:solidFill>
                  <a:schemeClr val="tx1"/>
                </a:solidFill>
                <a:latin typeface="Arial" pitchFamily="34" charset="0"/>
                <a:cs typeface="Arial" pitchFamily="34" charset="0"/>
              </a:rPr>
              <a:t>Earles</a:t>
            </a:r>
            <a:r>
              <a:rPr lang="en-US" sz="3200" b="0" dirty="0">
                <a:solidFill>
                  <a:schemeClr val="tx1"/>
                </a:solidFill>
                <a:latin typeface="Arial" pitchFamily="34" charset="0"/>
                <a:cs typeface="Arial" pitchFamily="34" charset="0"/>
              </a:rPr>
              <a:t>, J. L., Connor, L. T., </a:t>
            </a:r>
            <a:r>
              <a:rPr lang="en-US" sz="3200" b="0" dirty="0" err="1">
                <a:solidFill>
                  <a:schemeClr val="tx1"/>
                </a:solidFill>
                <a:latin typeface="Arial" pitchFamily="34" charset="0"/>
                <a:cs typeface="Arial" pitchFamily="34" charset="0"/>
              </a:rPr>
              <a:t>Frieske</a:t>
            </a:r>
            <a:r>
              <a:rPr lang="en-US" sz="3200" b="0" dirty="0">
                <a:solidFill>
                  <a:schemeClr val="tx1"/>
                </a:solidFill>
                <a:latin typeface="Arial" pitchFamily="34" charset="0"/>
                <a:cs typeface="Arial" pitchFamily="34" charset="0"/>
              </a:rPr>
              <a:t>, D., Park, D. C., &amp; Smith, A. D. (1997). Age differences in inhibition: Possible causes and consequences. </a:t>
            </a:r>
            <a:r>
              <a:rPr lang="en-US" sz="3200" b="0" i="1" dirty="0">
                <a:solidFill>
                  <a:schemeClr val="tx1"/>
                </a:solidFill>
                <a:latin typeface="Arial" pitchFamily="34" charset="0"/>
                <a:cs typeface="Arial" pitchFamily="34" charset="0"/>
              </a:rPr>
              <a:t>Aging, Neuropsychology, and Cognition, 4</a:t>
            </a:r>
            <a:r>
              <a:rPr lang="en-US" sz="3200" b="0" u="sng" dirty="0">
                <a:solidFill>
                  <a:schemeClr val="tx1"/>
                </a:solidFill>
                <a:latin typeface="Arial" pitchFamily="34" charset="0"/>
                <a:cs typeface="Arial" pitchFamily="34" charset="0"/>
              </a:rPr>
              <a:t>,</a:t>
            </a:r>
            <a:r>
              <a:rPr lang="en-US" sz="3200" b="0" dirty="0">
                <a:solidFill>
                  <a:schemeClr val="tx1"/>
                </a:solidFill>
                <a:latin typeface="Arial" pitchFamily="34" charset="0"/>
                <a:cs typeface="Arial" pitchFamily="34" charset="0"/>
              </a:rPr>
              <a:t> 45-57. </a:t>
            </a:r>
          </a:p>
          <a:p>
            <a:pPr marL="457200" indent="-457200" eaLnBrk="0" hangingPunct="0">
              <a:buFontTx/>
              <a:buAutoNum type="arabicPeriod"/>
              <a:tabLst>
                <a:tab pos="457200" algn="l"/>
              </a:tabLst>
              <a:defRPr/>
            </a:pPr>
            <a:endParaRPr lang="en-US" sz="3200" b="0" dirty="0">
              <a:solidFill>
                <a:schemeClr val="tx1"/>
              </a:solidFill>
              <a:latin typeface="Arial" pitchFamily="34" charset="0"/>
              <a:cs typeface="Arial" pitchFamily="34" charset="0"/>
            </a:endParaRPr>
          </a:p>
          <a:p>
            <a:pPr marL="457200" indent="-457200" eaLnBrk="0" hangingPunct="0">
              <a:buFontTx/>
              <a:buAutoNum type="arabicPeriod" startAt="2"/>
              <a:tabLst>
                <a:tab pos="457200" algn="l"/>
              </a:tabLst>
              <a:defRPr/>
            </a:pPr>
            <a:r>
              <a:rPr lang="en-US" sz="3200" b="0" dirty="0" err="1">
                <a:solidFill>
                  <a:schemeClr val="tx1"/>
                </a:solidFill>
                <a:latin typeface="Arial" pitchFamily="34" charset="0"/>
                <a:cs typeface="Arial" pitchFamily="34" charset="0"/>
              </a:rPr>
              <a:t>Earles</a:t>
            </a:r>
            <a:r>
              <a:rPr lang="en-US" sz="3200" b="0" dirty="0">
                <a:solidFill>
                  <a:schemeClr val="tx1"/>
                </a:solidFill>
                <a:latin typeface="Arial" pitchFamily="34" charset="0"/>
                <a:cs typeface="Arial" pitchFamily="34" charset="0"/>
              </a:rPr>
              <a:t>, J. L., &amp; </a:t>
            </a:r>
            <a:r>
              <a:rPr lang="en-US" sz="3200" b="0" dirty="0" err="1">
                <a:solidFill>
                  <a:schemeClr val="tx1"/>
                </a:solidFill>
                <a:latin typeface="Arial" pitchFamily="34" charset="0"/>
                <a:cs typeface="Arial" pitchFamily="34" charset="0"/>
              </a:rPr>
              <a:t>Kersten</a:t>
            </a:r>
            <a:r>
              <a:rPr lang="en-US" sz="3200" b="0" dirty="0">
                <a:solidFill>
                  <a:schemeClr val="tx1"/>
                </a:solidFill>
                <a:latin typeface="Arial" pitchFamily="34" charset="0"/>
                <a:cs typeface="Arial" pitchFamily="34" charset="0"/>
              </a:rPr>
              <a:t>, A.W. (1998). Influences of age and perceived activity difficulty on activity recall.  </a:t>
            </a:r>
            <a:r>
              <a:rPr lang="en-US" sz="3200" b="0" i="1" dirty="0">
                <a:solidFill>
                  <a:schemeClr val="tx1"/>
                </a:solidFill>
                <a:latin typeface="Arial" pitchFamily="34" charset="0"/>
                <a:cs typeface="Arial" pitchFamily="34" charset="0"/>
              </a:rPr>
              <a:t>Journals of Gerontology: Psychological Sciences, 53B</a:t>
            </a:r>
            <a:r>
              <a:rPr lang="en-US" sz="3200" b="0" u="sng" dirty="0">
                <a:solidFill>
                  <a:schemeClr val="tx1"/>
                </a:solidFill>
                <a:latin typeface="Arial" pitchFamily="34" charset="0"/>
                <a:cs typeface="Arial" pitchFamily="34" charset="0"/>
              </a:rPr>
              <a:t>, </a:t>
            </a:r>
            <a:r>
              <a:rPr lang="en-US" sz="3200" b="0" dirty="0">
                <a:solidFill>
                  <a:schemeClr val="tx1"/>
                </a:solidFill>
                <a:latin typeface="Arial" pitchFamily="34" charset="0"/>
                <a:cs typeface="Arial" pitchFamily="34" charset="0"/>
              </a:rPr>
              <a:t>P324-P328.</a:t>
            </a:r>
          </a:p>
          <a:p>
            <a:pPr marL="457200" indent="-457200" eaLnBrk="0" hangingPunct="0">
              <a:tabLst>
                <a:tab pos="457200" algn="l"/>
              </a:tabLst>
              <a:defRPr/>
            </a:pPr>
            <a:endParaRPr lang="en-US" sz="3200" b="0" dirty="0">
              <a:solidFill>
                <a:schemeClr val="tx1"/>
              </a:solidFill>
              <a:latin typeface="Arial" pitchFamily="34" charset="0"/>
              <a:cs typeface="Arial" pitchFamily="34" charset="0"/>
            </a:endParaRPr>
          </a:p>
          <a:p>
            <a:pPr marL="457200" indent="-457200" eaLnBrk="0" hangingPunct="0">
              <a:tabLst>
                <a:tab pos="457200" algn="l"/>
              </a:tabLst>
              <a:defRPr/>
            </a:pPr>
            <a:r>
              <a:rPr lang="en-US" sz="3200" b="0" dirty="0">
                <a:solidFill>
                  <a:schemeClr val="tx1"/>
                </a:solidFill>
                <a:latin typeface="Arial" pitchFamily="34" charset="0"/>
                <a:cs typeface="Arial" pitchFamily="34" charset="0"/>
              </a:rPr>
              <a:t>3.	</a:t>
            </a:r>
            <a:r>
              <a:rPr lang="en-US" sz="3200" b="0" dirty="0" err="1">
                <a:solidFill>
                  <a:schemeClr val="tx1"/>
                </a:solidFill>
                <a:latin typeface="Arial" pitchFamily="34" charset="0"/>
                <a:cs typeface="Arial" pitchFamily="34" charset="0"/>
              </a:rPr>
              <a:t>Whitbourne</a:t>
            </a:r>
            <a:r>
              <a:rPr lang="en-US" sz="3200" b="0" dirty="0">
                <a:solidFill>
                  <a:schemeClr val="tx1"/>
                </a:solidFill>
                <a:latin typeface="Arial" pitchFamily="34" charset="0"/>
                <a:cs typeface="Arial" pitchFamily="34" charset="0"/>
              </a:rPr>
              <a:t>, S. K. (1976). Test anxiety in elderly and young adults. </a:t>
            </a:r>
            <a:r>
              <a:rPr lang="en-US" sz="3200" b="0" i="1" dirty="0">
                <a:solidFill>
                  <a:schemeClr val="tx1"/>
                </a:solidFill>
                <a:latin typeface="Arial" pitchFamily="34" charset="0"/>
                <a:cs typeface="Arial" pitchFamily="34" charset="0"/>
              </a:rPr>
              <a:t>International Journal of Aging and Human Developmen</a:t>
            </a:r>
            <a:r>
              <a:rPr lang="en-US" sz="3200" b="0" dirty="0">
                <a:solidFill>
                  <a:schemeClr val="tx1"/>
                </a:solidFill>
                <a:latin typeface="Arial" pitchFamily="34" charset="0"/>
                <a:cs typeface="Arial" pitchFamily="34" charset="0"/>
              </a:rPr>
              <a:t>t, </a:t>
            </a:r>
            <a:r>
              <a:rPr lang="en-US" sz="3200" b="0" i="1" dirty="0">
                <a:solidFill>
                  <a:schemeClr val="tx1"/>
                </a:solidFill>
                <a:latin typeface="Arial" pitchFamily="34" charset="0"/>
                <a:cs typeface="Arial" pitchFamily="34" charset="0"/>
              </a:rPr>
              <a:t>7,</a:t>
            </a:r>
            <a:r>
              <a:rPr lang="en-US" sz="3200" b="0" dirty="0">
                <a:solidFill>
                  <a:schemeClr val="tx1"/>
                </a:solidFill>
                <a:latin typeface="Arial" pitchFamily="34" charset="0"/>
                <a:cs typeface="Arial" pitchFamily="34" charset="0"/>
              </a:rPr>
              <a:t> 201-210. </a:t>
            </a:r>
          </a:p>
          <a:p>
            <a:pPr marL="457200" indent="-457200" eaLnBrk="0" hangingPunct="0">
              <a:tabLst>
                <a:tab pos="457200" algn="l"/>
              </a:tabLst>
              <a:defRPr/>
            </a:pPr>
            <a:endParaRPr lang="en-US" sz="3200" b="0" dirty="0">
              <a:solidFill>
                <a:schemeClr val="tx1"/>
              </a:solidFill>
            </a:endParaRPr>
          </a:p>
        </p:txBody>
      </p:sp>
      <p:graphicFrame>
        <p:nvGraphicFramePr>
          <p:cNvPr id="1026" name="Object 120"/>
          <p:cNvGraphicFramePr>
            <a:graphicFrameLocks noChangeAspect="1"/>
          </p:cNvGraphicFramePr>
          <p:nvPr/>
        </p:nvGraphicFramePr>
        <p:xfrm>
          <a:off x="22326600" y="23698200"/>
          <a:ext cx="9601200" cy="6523038"/>
        </p:xfrm>
        <a:graphic>
          <a:graphicData uri="http://schemas.openxmlformats.org/presentationml/2006/ole">
            <mc:AlternateContent xmlns:mc="http://schemas.openxmlformats.org/markup-compatibility/2006">
              <mc:Choice xmlns:v="urn:schemas-microsoft-com:vml" Requires="v">
                <p:oleObj name="PSI Graph" r:id="rId2" imgW="16608240" imgH="10782720" progId="">
                  <p:embed/>
                </p:oleObj>
              </mc:Choice>
              <mc:Fallback>
                <p:oleObj name="PSI Graph" r:id="rId2" imgW="16608240" imgH="10782720" progId="">
                  <p:embed/>
                  <p:pic>
                    <p:nvPicPr>
                      <p:cNvPr id="1026" name="Object 1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326600" y="23698200"/>
                        <a:ext cx="9601200" cy="6523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34" name="Text Box 128"/>
          <p:cNvSpPr txBox="1">
            <a:spLocks noChangeArrowheads="1"/>
          </p:cNvSpPr>
          <p:nvPr/>
        </p:nvSpPr>
        <p:spPr bwMode="auto">
          <a:xfrm>
            <a:off x="19812001" y="31535688"/>
            <a:ext cx="22707600" cy="773112"/>
          </a:xfrm>
          <a:prstGeom prst="rect">
            <a:avLst/>
          </a:prstGeom>
          <a:noFill/>
          <a:ln w="12700">
            <a:noFill/>
            <a:miter lim="800000"/>
            <a:headEnd type="none" w="sm" len="sm"/>
            <a:tailEnd type="none" w="sm" len="sm"/>
          </a:ln>
        </p:spPr>
        <p:txBody>
          <a:bodyPr/>
          <a:lstStyle/>
          <a:p>
            <a:pPr algn="r" eaLnBrk="0" hangingPunct="0">
              <a:spcBef>
                <a:spcPct val="50000"/>
              </a:spcBef>
            </a:pPr>
            <a:r>
              <a:rPr lang="en-US" sz="2800" b="0" dirty="0">
                <a:solidFill>
                  <a:schemeClr val="tx1"/>
                </a:solidFill>
                <a:latin typeface="Arial" charset="0"/>
                <a:cs typeface="Arial" charset="0"/>
              </a:rPr>
              <a:t>Twenty-Fourth Annual Wilkes Honors College Symposium for Scholarly and Creative Research; April 10, 2026</a:t>
            </a:r>
          </a:p>
        </p:txBody>
      </p:sp>
      <p:pic>
        <p:nvPicPr>
          <p:cNvPr id="3" name="Picture 2">
            <a:extLst>
              <a:ext uri="{FF2B5EF4-FFF2-40B4-BE49-F238E27FC236}">
                <a16:creationId xmlns:a16="http://schemas.microsoft.com/office/drawing/2014/main" id="{6E299041-8365-4707-8057-3780E7256445}"/>
              </a:ext>
            </a:extLst>
          </p:cNvPr>
          <p:cNvPicPr>
            <a:picLocks noChangeAspect="1"/>
          </p:cNvPicPr>
          <p:nvPr/>
        </p:nvPicPr>
        <p:blipFill rotWithShape="1">
          <a:blip r:embed="rId4">
            <a:extLst>
              <a:ext uri="{28A0092B-C50C-407E-A947-70E740481C1C}">
                <a14:useLocalDpi xmlns:a14="http://schemas.microsoft.com/office/drawing/2010/main" val="0"/>
              </a:ext>
            </a:extLst>
          </a:blip>
          <a:srcRect l="22327" t="24341" r="22317" b="19507"/>
          <a:stretch/>
        </p:blipFill>
        <p:spPr>
          <a:xfrm>
            <a:off x="1389897" y="1147145"/>
            <a:ext cx="7164655" cy="4572000"/>
          </a:xfrm>
          <a:prstGeom prst="rect">
            <a:avLst/>
          </a:prstGeom>
        </p:spPr>
      </p:pic>
    </p:spTree>
  </p:cSld>
  <p:clrMapOvr>
    <a:masterClrMapping/>
  </p:clrMapOvr>
</p:sld>
</file>

<file path=ppt/theme/theme1.xml><?xml version="1.0" encoding="utf-8"?>
<a:theme xmlns:a="http://schemas.openxmlformats.org/drawingml/2006/main" name="Default Design">
  <a:themeElements>
    <a:clrScheme name="">
      <a:dk1>
        <a:srgbClr val="000000"/>
      </a:dk1>
      <a:lt1>
        <a:srgbClr val="000066"/>
      </a:lt1>
      <a:dk2>
        <a:srgbClr val="000000"/>
      </a:dk2>
      <a:lt2>
        <a:srgbClr val="969696"/>
      </a:lt2>
      <a:accent1>
        <a:srgbClr val="00CC99"/>
      </a:accent1>
      <a:accent2>
        <a:srgbClr val="3333CC"/>
      </a:accent2>
      <a:accent3>
        <a:srgbClr val="AAAAB8"/>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25400" cap="flat" cmpd="sng" algn="ctr">
          <a:solidFill>
            <a:srgbClr val="CC0000"/>
          </a:solidFill>
          <a:prstDash val="solid"/>
          <a:round/>
          <a:headEnd type="none" w="med" len="med"/>
          <a:tailEnd type="none" w="med" len="med"/>
        </a:ln>
        <a:effectLst>
          <a:outerShdw dist="161645" dir="2700000" algn="ctr" rotWithShape="0">
            <a:srgbClr val="006699">
              <a:alpha val="50000"/>
            </a:srgbClr>
          </a:outerShdw>
        </a:effectLst>
      </a:spPr>
      <a:bodyPr vert="horz" wrap="square" lIns="182880" tIns="182880" rIns="182880" bIns="18288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tab pos="461963" algn="l"/>
          </a:tabLst>
          <a:defRPr kumimoji="0" lang="en-US" sz="4000" b="1" i="0" u="none" strike="noStrike" cap="none" normalizeH="0" baseline="0" smtClean="0">
            <a:ln>
              <a:noFill/>
            </a:ln>
            <a:solidFill>
              <a:srgbClr val="006699"/>
            </a:solidFill>
            <a:effectLst/>
            <a:latin typeface="Arial Narrow" pitchFamily="34" charset="0"/>
          </a:defRPr>
        </a:defPPr>
      </a:lstStyle>
    </a:spDef>
    <a:lnDef>
      <a:spPr bwMode="auto">
        <a:xfrm>
          <a:off x="0" y="0"/>
          <a:ext cx="1" cy="1"/>
        </a:xfrm>
        <a:custGeom>
          <a:avLst/>
          <a:gdLst/>
          <a:ahLst/>
          <a:cxnLst/>
          <a:rect l="0" t="0" r="0" b="0"/>
          <a:pathLst/>
        </a:custGeom>
        <a:solidFill>
          <a:srgbClr val="FFFFFF"/>
        </a:solidFill>
        <a:ln w="25400" cap="flat" cmpd="sng" algn="ctr">
          <a:solidFill>
            <a:srgbClr val="CC0000"/>
          </a:solidFill>
          <a:prstDash val="solid"/>
          <a:round/>
          <a:headEnd type="none" w="med" len="med"/>
          <a:tailEnd type="none" w="med" len="med"/>
        </a:ln>
        <a:effectLst>
          <a:outerShdw dist="161645" dir="2700000" algn="ctr" rotWithShape="0">
            <a:srgbClr val="006699">
              <a:alpha val="50000"/>
            </a:srgbClr>
          </a:outerShdw>
        </a:effectLst>
      </a:spPr>
      <a:bodyPr vert="horz" wrap="square" lIns="182880" tIns="182880" rIns="182880" bIns="18288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tab pos="461963" algn="l"/>
          </a:tabLst>
          <a:defRPr kumimoji="0" lang="en-US" sz="4000" b="1" i="0" u="none" strike="noStrike" cap="none" normalizeH="0" baseline="0" smtClean="0">
            <a:ln>
              <a:noFill/>
            </a:ln>
            <a:solidFill>
              <a:srgbClr val="006699"/>
            </a:solidFill>
            <a:effectLst/>
            <a:latin typeface="Arial Narrow" pitchFamily="34" charset="0"/>
          </a:defRPr>
        </a:defPPr>
      </a:lstStyle>
    </a:lnDef>
  </a:objectDefaults>
  <a:extraClrSchemeLst>
    <a:extraClrScheme>
      <a:clrScheme name="Default Desig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5567</TotalTime>
  <Words>1039</Words>
  <Application>Microsoft Office PowerPoint</Application>
  <PresentationFormat>Custom</PresentationFormat>
  <Paragraphs>93</Paragraphs>
  <Slides>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Arial Narrow</vt:lpstr>
      <vt:lpstr>Times New Roman</vt:lpstr>
      <vt:lpstr>Default Design</vt:lpstr>
      <vt:lpstr>PSI Graph</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Influences of Age, Performance, and Context on Verbatim and Gist Recall of Verb-Noun Pairs</dc:title>
  <dc:creator>Julie Earles</dc:creator>
  <cp:lastModifiedBy>Calyssa Setterberg</cp:lastModifiedBy>
  <cp:revision>252</cp:revision>
  <cp:lastPrinted>2000-11-06T16:15:31Z</cp:lastPrinted>
  <dcterms:created xsi:type="dcterms:W3CDTF">1998-04-19T13:40:12Z</dcterms:created>
  <dcterms:modified xsi:type="dcterms:W3CDTF">2026-03-03T19:02:45Z</dcterms:modified>
</cp:coreProperties>
</file>