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32028"/>
            <a:ext cx="6899275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18370" y="3678428"/>
            <a:ext cx="3771900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116839"/>
            <a:ext cx="7999247" cy="163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40939" y="1809877"/>
            <a:ext cx="5975350" cy="331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hyperlink" Target="http://www.reed-mariculture.com/microalgae/nanno-group-l.JPG" TargetMode="External"/><Relationship Id="rId4" Type="http://schemas.openxmlformats.org/officeDocument/2006/relationships/image" Target="../media/image29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jpg"/><Relationship Id="rId6" Type="http://schemas.openxmlformats.org/officeDocument/2006/relationships/image" Target="../media/image38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2.jpg"/><Relationship Id="rId6" Type="http://schemas.openxmlformats.org/officeDocument/2006/relationships/image" Target="../media/image43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Relationship Id="rId4" Type="http://schemas.openxmlformats.org/officeDocument/2006/relationships/image" Target="../media/image46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5" Type="http://schemas.openxmlformats.org/officeDocument/2006/relationships/image" Target="../media/image53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Relationship Id="rId3" Type="http://schemas.openxmlformats.org/officeDocument/2006/relationships/image" Target="../media/image5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Relationship Id="rId3" Type="http://schemas.openxmlformats.org/officeDocument/2006/relationships/image" Target="../media/image65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g"/><Relationship Id="rId3" Type="http://schemas.openxmlformats.org/officeDocument/2006/relationships/image" Target="../media/image68.jpg"/><Relationship Id="rId4" Type="http://schemas.openxmlformats.org/officeDocument/2006/relationships/image" Target="../media/image69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206" y="878839"/>
            <a:ext cx="3803650" cy="2312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5000" b="1" i="1">
                <a:solidFill>
                  <a:srgbClr val="FFFFFF"/>
                </a:solidFill>
                <a:latin typeface="Times New Roman"/>
                <a:cs typeface="Times New Roman"/>
              </a:rPr>
              <a:t>Live</a:t>
            </a:r>
            <a:r>
              <a:rPr dirty="0" sz="5000" spc="-6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000" b="1" i="1">
                <a:solidFill>
                  <a:srgbClr val="FFFFFF"/>
                </a:solidFill>
                <a:latin typeface="Times New Roman"/>
                <a:cs typeface="Times New Roman"/>
              </a:rPr>
              <a:t>Feeds</a:t>
            </a:r>
            <a:r>
              <a:rPr dirty="0" sz="5000" spc="-5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000" spc="-25" b="1" i="1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5000" spc="-2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000" b="1" i="1">
                <a:solidFill>
                  <a:srgbClr val="FFFFFF"/>
                </a:solidFill>
                <a:latin typeface="Times New Roman"/>
                <a:cs typeface="Times New Roman"/>
              </a:rPr>
              <a:t>Marine</a:t>
            </a:r>
            <a:r>
              <a:rPr dirty="0" sz="5000" spc="-7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000" spc="-20" b="1" i="1">
                <a:solidFill>
                  <a:srgbClr val="FFFFFF"/>
                </a:solidFill>
                <a:latin typeface="Times New Roman"/>
                <a:cs typeface="Times New Roman"/>
              </a:rPr>
              <a:t>Fish </a:t>
            </a:r>
            <a:r>
              <a:rPr dirty="0" sz="5000" spc="-10" b="1" i="1">
                <a:solidFill>
                  <a:srgbClr val="FFFFFF"/>
                </a:solidFill>
                <a:latin typeface="Times New Roman"/>
                <a:cs typeface="Times New Roman"/>
              </a:rPr>
              <a:t>Larvae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254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</a:rPr>
              <a:t>Aquaculture</a:t>
            </a:r>
            <a:r>
              <a:rPr dirty="0" sz="2800" spc="-95">
                <a:solidFill>
                  <a:srgbClr val="FFFFFF"/>
                </a:solidFill>
              </a:rPr>
              <a:t> </a:t>
            </a:r>
            <a:r>
              <a:rPr dirty="0" sz="2800">
                <a:solidFill>
                  <a:srgbClr val="FFFFFF"/>
                </a:solidFill>
              </a:rPr>
              <a:t>Center</a:t>
            </a:r>
            <a:r>
              <a:rPr dirty="0" sz="2800" spc="-105">
                <a:solidFill>
                  <a:srgbClr val="FFFFFF"/>
                </a:solidFill>
              </a:rPr>
              <a:t> </a:t>
            </a:r>
            <a:r>
              <a:rPr dirty="0" sz="2800" spc="-25">
                <a:solidFill>
                  <a:srgbClr val="FFFFFF"/>
                </a:solidFill>
              </a:rPr>
              <a:t>for </a:t>
            </a:r>
            <a:r>
              <a:rPr dirty="0" sz="2800">
                <a:solidFill>
                  <a:srgbClr val="FFFFFF"/>
                </a:solidFill>
              </a:rPr>
              <a:t>Training,</a:t>
            </a:r>
            <a:r>
              <a:rPr dirty="0" sz="2800" spc="-100">
                <a:solidFill>
                  <a:srgbClr val="FFFFFF"/>
                </a:solidFill>
              </a:rPr>
              <a:t> </a:t>
            </a:r>
            <a:r>
              <a:rPr dirty="0" sz="2800">
                <a:solidFill>
                  <a:srgbClr val="FFFFFF"/>
                </a:solidFill>
              </a:rPr>
              <a:t>Education</a:t>
            </a:r>
            <a:r>
              <a:rPr dirty="0" sz="2800" spc="-95">
                <a:solidFill>
                  <a:srgbClr val="FFFFFF"/>
                </a:solidFill>
              </a:rPr>
              <a:t> </a:t>
            </a:r>
            <a:r>
              <a:rPr dirty="0" sz="2800" spc="-25">
                <a:solidFill>
                  <a:srgbClr val="FFFFFF"/>
                </a:solidFill>
              </a:rPr>
              <a:t>and </a:t>
            </a:r>
            <a:r>
              <a:rPr dirty="0" sz="2800" spc="-10">
                <a:solidFill>
                  <a:srgbClr val="FFFFFF"/>
                </a:solidFill>
              </a:rPr>
              <a:t>Demonstration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9232" y="614362"/>
            <a:ext cx="3419470" cy="55340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5978" y="5183678"/>
            <a:ext cx="1371591" cy="1600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1319" rIns="0" bIns="0" rtlCol="0" vert="horz">
            <a:spAutoFit/>
          </a:bodyPr>
          <a:lstStyle/>
          <a:p>
            <a:pPr marL="160782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FF00"/>
                </a:solidFill>
              </a:rPr>
              <a:t>Feeding</a:t>
            </a:r>
            <a:r>
              <a:rPr dirty="0" sz="5400" spc="-195">
                <a:solidFill>
                  <a:srgbClr val="FFFF00"/>
                </a:solidFill>
              </a:rPr>
              <a:t> </a:t>
            </a:r>
            <a:r>
              <a:rPr dirty="0" sz="5400" spc="-10">
                <a:solidFill>
                  <a:srgbClr val="FFFF00"/>
                </a:solidFill>
              </a:rPr>
              <a:t>Regime</a:t>
            </a:r>
            <a:endParaRPr sz="5400"/>
          </a:p>
        </p:txBody>
      </p:sp>
      <p:grpSp>
        <p:nvGrpSpPr>
          <p:cNvPr id="3" name="object 3" descr=""/>
          <p:cNvGrpSpPr/>
          <p:nvPr/>
        </p:nvGrpSpPr>
        <p:grpSpPr>
          <a:xfrm>
            <a:off x="609600" y="4800593"/>
            <a:ext cx="8382000" cy="152400"/>
            <a:chOff x="609600" y="4800593"/>
            <a:chExt cx="8382000" cy="152400"/>
          </a:xfrm>
        </p:grpSpPr>
        <p:sp>
          <p:nvSpPr>
            <p:cNvPr id="4" name="object 4" descr=""/>
            <p:cNvSpPr/>
            <p:nvPr/>
          </p:nvSpPr>
          <p:spPr>
            <a:xfrm>
              <a:off x="609600" y="4876800"/>
              <a:ext cx="8255000" cy="0"/>
            </a:xfrm>
            <a:custGeom>
              <a:avLst/>
              <a:gdLst/>
              <a:ahLst/>
              <a:cxnLst/>
              <a:rect l="l" t="t" r="r" b="b"/>
              <a:pathLst>
                <a:path w="8255000" h="0">
                  <a:moveTo>
                    <a:pt x="0" y="0"/>
                  </a:moveTo>
                  <a:lnTo>
                    <a:pt x="8255000" y="0"/>
                  </a:lnTo>
                </a:path>
              </a:pathLst>
            </a:custGeom>
            <a:ln w="508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839191" y="4800593"/>
              <a:ext cx="153035" cy="152400"/>
            </a:xfrm>
            <a:custGeom>
              <a:avLst/>
              <a:gdLst/>
              <a:ahLst/>
              <a:cxnLst/>
              <a:rect l="l" t="t" r="r" b="b"/>
              <a:pathLst>
                <a:path w="153034" h="152400">
                  <a:moveTo>
                    <a:pt x="12" y="0"/>
                  </a:moveTo>
                  <a:lnTo>
                    <a:pt x="0" y="152400"/>
                  </a:lnTo>
                  <a:lnTo>
                    <a:pt x="152412" y="762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92327" y="5051552"/>
            <a:ext cx="177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06728" y="5051552"/>
            <a:ext cx="20085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8369" algn="l"/>
                <a:tab pos="1842770" algn="l"/>
              </a:tabLst>
            </a:pP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18252" y="5051552"/>
            <a:ext cx="3302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385052" y="5051552"/>
            <a:ext cx="3302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18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451852" y="5051552"/>
            <a:ext cx="3302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21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518652" y="5051552"/>
            <a:ext cx="3302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24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219200" y="4191000"/>
            <a:ext cx="3200400" cy="0"/>
          </a:xfrm>
          <a:custGeom>
            <a:avLst/>
            <a:gdLst/>
            <a:ahLst/>
            <a:cxnLst/>
            <a:rect l="l" t="t" r="r" b="b"/>
            <a:pathLst>
              <a:path w="3200400" h="0">
                <a:moveTo>
                  <a:pt x="0" y="0"/>
                </a:moveTo>
                <a:lnTo>
                  <a:pt x="32004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3810000" y="36576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 h="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486400" y="2667000"/>
            <a:ext cx="3505200" cy="0"/>
          </a:xfrm>
          <a:custGeom>
            <a:avLst/>
            <a:gdLst/>
            <a:ahLst/>
            <a:cxnLst/>
            <a:rect l="l" t="t" r="r" b="b"/>
            <a:pathLst>
              <a:path w="3505200" h="0">
                <a:moveTo>
                  <a:pt x="0" y="0"/>
                </a:moveTo>
                <a:lnTo>
                  <a:pt x="35052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206500" y="2233595"/>
            <a:ext cx="6757034" cy="2418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4483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FFFFFF"/>
                </a:solidFill>
                <a:latin typeface="Times New Roman"/>
                <a:cs typeface="Times New Roman"/>
              </a:rPr>
              <a:t>microfeeds</a:t>
            </a:r>
            <a:endParaRPr sz="2200">
              <a:latin typeface="Times New Roman"/>
              <a:cs typeface="Times New Roman"/>
            </a:endParaRPr>
          </a:p>
          <a:p>
            <a:pPr marL="2489835" marR="182880" indent="722630">
              <a:lnSpc>
                <a:spcPct val="136300"/>
              </a:lnSpc>
              <a:spcBef>
                <a:spcPts val="600"/>
              </a:spcBef>
              <a:tabLst>
                <a:tab pos="3693160" algn="l"/>
                <a:tab pos="6565265" algn="l"/>
              </a:tabLst>
            </a:pPr>
            <a:r>
              <a:rPr dirty="0" u="heavy" sz="2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2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Enriched</a:t>
            </a:r>
            <a:r>
              <a:rPr dirty="0" u="heavy" sz="2200" spc="-114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2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Artemia</a:t>
            </a:r>
            <a:r>
              <a:rPr dirty="0" u="heavy" sz="2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sz="2200" b="1">
                <a:solidFill>
                  <a:srgbClr val="FFFFFF"/>
                </a:solidFill>
                <a:latin typeface="Times New Roman"/>
                <a:cs typeface="Times New Roman"/>
              </a:rPr>
              <a:t> Artemia</a:t>
            </a:r>
            <a:r>
              <a:rPr dirty="0" u="none" sz="22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2200" spc="-10" b="1">
                <a:solidFill>
                  <a:srgbClr val="FFFFFF"/>
                </a:solidFill>
                <a:latin typeface="Times New Roman"/>
                <a:cs typeface="Times New Roman"/>
              </a:rPr>
              <a:t>nauplii</a:t>
            </a:r>
            <a:endParaRPr sz="2200">
              <a:latin typeface="Times New Roman"/>
              <a:cs typeface="Times New Roman"/>
            </a:endParaRPr>
          </a:p>
          <a:p>
            <a:pPr marL="595630">
              <a:lnSpc>
                <a:spcPct val="100000"/>
              </a:lnSpc>
              <a:spcBef>
                <a:spcPts val="1675"/>
              </a:spcBef>
            </a:pPr>
            <a:r>
              <a:rPr dirty="0" sz="2200" b="1">
                <a:solidFill>
                  <a:srgbClr val="FFFFFF"/>
                </a:solidFill>
                <a:latin typeface="Times New Roman"/>
                <a:cs typeface="Times New Roman"/>
              </a:rPr>
              <a:t>enriched</a:t>
            </a:r>
            <a:r>
              <a:rPr dirty="0" sz="22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Times New Roman"/>
                <a:cs typeface="Times New Roman"/>
              </a:rPr>
              <a:t>rotifers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  <a:tabLst>
                <a:tab pos="751840" algn="l"/>
                <a:tab pos="3212465" algn="l"/>
              </a:tabLst>
            </a:pPr>
            <a:r>
              <a:rPr dirty="0" u="heavy" sz="2200" b="1">
                <a:solidFill>
                  <a:srgbClr val="FFFFFF"/>
                </a:solidFill>
                <a:uFill>
                  <a:solidFill>
                    <a:srgbClr val="00FF00"/>
                  </a:solidFill>
                </a:uFill>
                <a:latin typeface="Times New Roman"/>
                <a:cs typeface="Times New Roman"/>
              </a:rPr>
              <a:t>	Green</a:t>
            </a:r>
            <a:r>
              <a:rPr dirty="0" u="heavy" sz="2200" spc="-100" b="1">
                <a:solidFill>
                  <a:srgbClr val="FFFFFF"/>
                </a:solidFill>
                <a:uFill>
                  <a:solidFill>
                    <a:srgbClr val="00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200" spc="-10" b="1">
                <a:solidFill>
                  <a:srgbClr val="FFFFFF"/>
                </a:solidFill>
                <a:uFill>
                  <a:solidFill>
                    <a:srgbClr val="00FF00"/>
                  </a:solidFill>
                </a:uFill>
                <a:latin typeface="Times New Roman"/>
                <a:cs typeface="Times New Roman"/>
              </a:rPr>
              <a:t>water</a:t>
            </a:r>
            <a:r>
              <a:rPr dirty="0" u="heavy" sz="2200" b="1">
                <a:solidFill>
                  <a:srgbClr val="FFFFFF"/>
                </a:solidFill>
                <a:uFill>
                  <a:solidFill>
                    <a:srgbClr val="00FF00"/>
                  </a:solidFill>
                </a:uFill>
                <a:latin typeface="Times New Roman"/>
                <a:cs typeface="Times New Roman"/>
              </a:rPr>
              <a:t>	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191127" y="4962107"/>
            <a:ext cx="1143000" cy="1010919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805"/>
              </a:spcBef>
            </a:pP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Age</a:t>
            </a:r>
            <a:r>
              <a:rPr dirty="0" sz="2800" spc="-25" b="1">
                <a:solidFill>
                  <a:srgbClr val="FFFFFF"/>
                </a:solidFill>
                <a:latin typeface="Times New Roman"/>
                <a:cs typeface="Times New Roman"/>
              </a:rPr>
              <a:t> (d)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572" rIns="0" bIns="0" rtlCol="0" vert="horz">
            <a:spAutoFit/>
          </a:bodyPr>
          <a:lstStyle/>
          <a:p>
            <a:pPr marL="2649220">
              <a:lnSpc>
                <a:spcPct val="100000"/>
              </a:lnSpc>
              <a:spcBef>
                <a:spcPts val="100"/>
              </a:spcBef>
            </a:pPr>
            <a:r>
              <a:rPr dirty="0" sz="6000" spc="-10">
                <a:solidFill>
                  <a:srgbClr val="FFFF00"/>
                </a:solidFill>
              </a:rPr>
              <a:t>Rotifers</a:t>
            </a:r>
            <a:endParaRPr sz="6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8228" y="1376832"/>
            <a:ext cx="7162799" cy="53324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7302" y="1575307"/>
            <a:ext cx="70866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00"/>
                </a:solidFill>
              </a:rPr>
              <a:t>Why</a:t>
            </a:r>
            <a:r>
              <a:rPr dirty="0" sz="4400" spc="-20">
                <a:solidFill>
                  <a:srgbClr val="FFFF00"/>
                </a:solidFill>
              </a:rPr>
              <a:t> </a:t>
            </a:r>
            <a:r>
              <a:rPr dirty="0" sz="4400">
                <a:solidFill>
                  <a:srgbClr val="FFFF00"/>
                </a:solidFill>
              </a:rPr>
              <a:t>use</a:t>
            </a:r>
            <a:r>
              <a:rPr dirty="0" sz="4400" spc="-20">
                <a:solidFill>
                  <a:srgbClr val="FFFF00"/>
                </a:solidFill>
              </a:rPr>
              <a:t> </a:t>
            </a:r>
            <a:r>
              <a:rPr dirty="0" sz="4400">
                <a:solidFill>
                  <a:srgbClr val="FFFF00"/>
                </a:solidFill>
              </a:rPr>
              <a:t>rotifers</a:t>
            </a:r>
            <a:r>
              <a:rPr dirty="0" sz="4400" spc="-40">
                <a:solidFill>
                  <a:srgbClr val="FFFF00"/>
                </a:solidFill>
              </a:rPr>
              <a:t> </a:t>
            </a:r>
            <a:r>
              <a:rPr dirty="0" sz="4400">
                <a:solidFill>
                  <a:srgbClr val="FFFF00"/>
                </a:solidFill>
              </a:rPr>
              <a:t>as</a:t>
            </a:r>
            <a:r>
              <a:rPr dirty="0" sz="4400" spc="-20">
                <a:solidFill>
                  <a:srgbClr val="FFFF00"/>
                </a:solidFill>
              </a:rPr>
              <a:t> </a:t>
            </a:r>
            <a:r>
              <a:rPr dirty="0" sz="4400">
                <a:solidFill>
                  <a:srgbClr val="FFFF00"/>
                </a:solidFill>
              </a:rPr>
              <a:t>live</a:t>
            </a:r>
            <a:r>
              <a:rPr dirty="0" sz="4400" spc="-35">
                <a:solidFill>
                  <a:srgbClr val="FFFF00"/>
                </a:solidFill>
              </a:rPr>
              <a:t> </a:t>
            </a:r>
            <a:r>
              <a:rPr dirty="0" sz="4400" spc="-10">
                <a:solidFill>
                  <a:srgbClr val="FFFF00"/>
                </a:solidFill>
              </a:rPr>
              <a:t>food?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1107563" y="2762504"/>
            <a:ext cx="6379845" cy="2952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40765" indent="-1028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Excellent</a:t>
            </a:r>
            <a:r>
              <a:rPr dirty="0" sz="32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32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larval</a:t>
            </a:r>
            <a:r>
              <a:rPr dirty="0" sz="32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fish</a:t>
            </a:r>
            <a:r>
              <a:rPr dirty="0" sz="3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32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shellfish</a:t>
            </a:r>
            <a:endParaRPr sz="3200">
              <a:latin typeface="Times New Roman"/>
              <a:cs typeface="Times New Roman"/>
            </a:endParaRPr>
          </a:p>
          <a:p>
            <a:pPr marL="1040765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High</a:t>
            </a:r>
            <a:r>
              <a:rPr dirty="0" sz="3200" spc="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nutritional</a:t>
            </a:r>
            <a:r>
              <a:rPr dirty="0" sz="3200" spc="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quality</a:t>
            </a:r>
            <a:endParaRPr sz="3200">
              <a:latin typeface="Times New Roman"/>
              <a:cs typeface="Times New Roman"/>
            </a:endParaRPr>
          </a:p>
          <a:p>
            <a:pPr marL="1040765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Small</a:t>
            </a:r>
            <a:r>
              <a:rPr dirty="0" sz="3200" spc="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r>
              <a:rPr dirty="0" sz="3200" spc="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size</a:t>
            </a:r>
            <a:endParaRPr sz="3200">
              <a:latin typeface="Times New Roman"/>
              <a:cs typeface="Times New Roman"/>
            </a:endParaRPr>
          </a:p>
          <a:p>
            <a:pPr marL="1040765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Slow</a:t>
            </a:r>
            <a:r>
              <a:rPr dirty="0" sz="3200" spc="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swimming</a:t>
            </a:r>
            <a:r>
              <a:rPr dirty="0" sz="3200" spc="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rate</a:t>
            </a:r>
            <a:endParaRPr sz="3200">
              <a:latin typeface="Times New Roman"/>
              <a:cs typeface="Times New Roman"/>
            </a:endParaRPr>
          </a:p>
          <a:p>
            <a:pPr marL="1040765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High</a:t>
            </a:r>
            <a:r>
              <a:rPr dirty="0" sz="3200" spc="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rate</a:t>
            </a:r>
            <a:r>
              <a:rPr dirty="0" sz="3200" spc="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3200" spc="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reproduction</a:t>
            </a:r>
            <a:endParaRPr sz="3200">
              <a:latin typeface="Times New Roman"/>
              <a:cs typeface="Times New Roman"/>
            </a:endParaRPr>
          </a:p>
          <a:p>
            <a:pPr marL="1040765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Low</a:t>
            </a:r>
            <a:r>
              <a:rPr dirty="0" sz="3200" spc="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rate</a:t>
            </a:r>
            <a:r>
              <a:rPr dirty="0" sz="3200" spc="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3200" spc="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mortality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914400" y="2514600"/>
            <a:ext cx="7162800" cy="0"/>
          </a:xfrm>
          <a:custGeom>
            <a:avLst/>
            <a:gdLst/>
            <a:ahLst/>
            <a:cxnLst/>
            <a:rect l="l" t="t" r="r" b="b"/>
            <a:pathLst>
              <a:path w="7162800" h="0">
                <a:moveTo>
                  <a:pt x="0" y="0"/>
                </a:moveTo>
                <a:lnTo>
                  <a:pt x="7162800" y="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0802" y="356107"/>
            <a:ext cx="441896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00"/>
                </a:solidFill>
              </a:rPr>
              <a:t>What</a:t>
            </a:r>
            <a:r>
              <a:rPr dirty="0" sz="4400" spc="-25">
                <a:solidFill>
                  <a:srgbClr val="FFFF00"/>
                </a:solidFill>
              </a:rPr>
              <a:t> </a:t>
            </a:r>
            <a:r>
              <a:rPr dirty="0" sz="4400">
                <a:solidFill>
                  <a:srgbClr val="FFFF00"/>
                </a:solidFill>
              </a:rPr>
              <a:t>is</a:t>
            </a:r>
            <a:r>
              <a:rPr dirty="0" sz="4400" spc="-5">
                <a:solidFill>
                  <a:srgbClr val="FFFF00"/>
                </a:solidFill>
              </a:rPr>
              <a:t> </a:t>
            </a:r>
            <a:r>
              <a:rPr dirty="0" sz="4400">
                <a:solidFill>
                  <a:srgbClr val="FFFF00"/>
                </a:solidFill>
              </a:rPr>
              <a:t>a</a:t>
            </a:r>
            <a:r>
              <a:rPr dirty="0" sz="4400" spc="-5">
                <a:solidFill>
                  <a:srgbClr val="FFFF00"/>
                </a:solidFill>
              </a:rPr>
              <a:t> </a:t>
            </a:r>
            <a:r>
              <a:rPr dirty="0" sz="4400" spc="-10">
                <a:solidFill>
                  <a:srgbClr val="FFFF00"/>
                </a:solidFill>
              </a:rPr>
              <a:t>Rotifer?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721" y="3637509"/>
            <a:ext cx="3809999" cy="31480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93139" y="1345793"/>
            <a:ext cx="7347584" cy="481330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Microscopic</a:t>
            </a:r>
            <a:r>
              <a:rPr dirty="0" sz="3200" spc="-1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protozoan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Saltwater</a:t>
            </a:r>
            <a:r>
              <a:rPr dirty="0" sz="32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32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fresh</a:t>
            </a:r>
            <a:r>
              <a:rPr dirty="0" sz="32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r>
              <a:rPr dirty="0" sz="32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environments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Asexual</a:t>
            </a:r>
            <a:r>
              <a:rPr dirty="0" sz="32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sexual</a:t>
            </a:r>
            <a:r>
              <a:rPr dirty="0" sz="3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reproduction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3200">
              <a:latin typeface="Times New Roman"/>
              <a:cs typeface="Times New Roman"/>
            </a:endParaRPr>
          </a:p>
          <a:p>
            <a:pPr algn="ctr" marL="4184015" marR="252729">
              <a:lnSpc>
                <a:spcPct val="150000"/>
              </a:lnSpc>
              <a:spcBef>
                <a:spcPts val="5"/>
              </a:spcBef>
            </a:pP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Phylum</a:t>
            </a:r>
            <a:r>
              <a:rPr dirty="0" sz="3200" spc="-5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00"/>
                </a:solidFill>
                <a:latin typeface="Times New Roman"/>
                <a:cs typeface="Times New Roman"/>
              </a:rPr>
              <a:t>Rotifera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“wheel-bearer”</a:t>
            </a:r>
            <a:endParaRPr sz="3200">
              <a:latin typeface="Times New Roman"/>
              <a:cs typeface="Times New Roman"/>
            </a:endParaRPr>
          </a:p>
          <a:p>
            <a:pPr algn="ctr" marL="3923665">
              <a:lnSpc>
                <a:spcPct val="100000"/>
              </a:lnSpc>
              <a:spcBef>
                <a:spcPts val="1460"/>
              </a:spcBef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(&gt;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2000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species)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914400" y="1143000"/>
            <a:ext cx="7162800" cy="0"/>
          </a:xfrm>
          <a:custGeom>
            <a:avLst/>
            <a:gdLst/>
            <a:ahLst/>
            <a:cxnLst/>
            <a:rect l="l" t="t" r="r" b="b"/>
            <a:pathLst>
              <a:path w="7162800" h="0">
                <a:moveTo>
                  <a:pt x="0" y="0"/>
                </a:moveTo>
                <a:lnTo>
                  <a:pt x="7162800" y="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366013" rIns="0" bIns="0" rtlCol="0" vert="horz">
            <a:spAutoFit/>
          </a:bodyPr>
          <a:lstStyle/>
          <a:p>
            <a:pPr marL="1753235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00"/>
                </a:solidFill>
              </a:rPr>
              <a:t>Rotifer</a:t>
            </a:r>
            <a:r>
              <a:rPr dirty="0" sz="4400" spc="-45">
                <a:solidFill>
                  <a:srgbClr val="FFFF00"/>
                </a:solidFill>
              </a:rPr>
              <a:t> </a:t>
            </a:r>
            <a:r>
              <a:rPr dirty="0" sz="4400" spc="-10">
                <a:solidFill>
                  <a:srgbClr val="FFFF00"/>
                </a:solidFill>
              </a:rPr>
              <a:t>Corona</a:t>
            </a:r>
            <a:endParaRPr sz="4400"/>
          </a:p>
        </p:txBody>
      </p:sp>
      <p:grpSp>
        <p:nvGrpSpPr>
          <p:cNvPr id="3" name="object 3" descr=""/>
          <p:cNvGrpSpPr/>
          <p:nvPr/>
        </p:nvGrpSpPr>
        <p:grpSpPr>
          <a:xfrm>
            <a:off x="1229082" y="1610082"/>
            <a:ext cx="6772275" cy="4743450"/>
            <a:chOff x="1229082" y="1610082"/>
            <a:chExt cx="6772275" cy="47434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9082" y="1610082"/>
              <a:ext cx="6166444" cy="474344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705475" y="4953000"/>
              <a:ext cx="2295525" cy="0"/>
            </a:xfrm>
            <a:custGeom>
              <a:avLst/>
              <a:gdLst/>
              <a:ahLst/>
              <a:cxnLst/>
              <a:rect l="l" t="t" r="r" b="b"/>
              <a:pathLst>
                <a:path w="2295525" h="0">
                  <a:moveTo>
                    <a:pt x="2295525" y="0"/>
                  </a:moveTo>
                  <a:lnTo>
                    <a:pt x="0" y="0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562596" y="4867267"/>
              <a:ext cx="172085" cy="171450"/>
            </a:xfrm>
            <a:custGeom>
              <a:avLst/>
              <a:gdLst/>
              <a:ahLst/>
              <a:cxnLst/>
              <a:rect l="l" t="t" r="r" b="b"/>
              <a:pathLst>
                <a:path w="172085" h="171450">
                  <a:moveTo>
                    <a:pt x="171450" y="0"/>
                  </a:moveTo>
                  <a:lnTo>
                    <a:pt x="0" y="85737"/>
                  </a:lnTo>
                  <a:lnTo>
                    <a:pt x="171462" y="171449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7698740" y="4970779"/>
            <a:ext cx="9639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 b="1">
                <a:solidFill>
                  <a:srgbClr val="FFFFFF"/>
                </a:solidFill>
                <a:latin typeface="Times New Roman"/>
                <a:cs typeface="Times New Roman"/>
              </a:rPr>
              <a:t>Cilia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382520" algn="l"/>
              </a:tabLst>
            </a:pPr>
            <a:r>
              <a:rPr dirty="0" sz="3000"/>
              <a:t>Planktonic</a:t>
            </a:r>
            <a:r>
              <a:rPr dirty="0" sz="3000" spc="-80"/>
              <a:t> </a:t>
            </a:r>
            <a:r>
              <a:rPr dirty="0" sz="3000"/>
              <a:t>rotifers</a:t>
            </a:r>
            <a:r>
              <a:rPr dirty="0" sz="3000" spc="-80"/>
              <a:t> </a:t>
            </a:r>
            <a:r>
              <a:rPr dirty="0" sz="3000"/>
              <a:t>swim</a:t>
            </a:r>
            <a:r>
              <a:rPr dirty="0" sz="3000" spc="-95"/>
              <a:t> </a:t>
            </a:r>
            <a:r>
              <a:rPr dirty="0" sz="3000"/>
              <a:t>continuously</a:t>
            </a:r>
            <a:r>
              <a:rPr dirty="0" sz="3000" spc="-90"/>
              <a:t> </a:t>
            </a:r>
            <a:r>
              <a:rPr dirty="0" sz="3000" spc="-25"/>
              <a:t>and </a:t>
            </a:r>
            <a:r>
              <a:rPr dirty="0" sz="3000"/>
              <a:t>rarely</a:t>
            </a:r>
            <a:r>
              <a:rPr dirty="0" sz="3000" spc="-110"/>
              <a:t> </a:t>
            </a:r>
            <a:r>
              <a:rPr dirty="0" sz="3000" spc="-10"/>
              <a:t>attach.</a:t>
            </a:r>
            <a:r>
              <a:rPr dirty="0" sz="3000"/>
              <a:t>	</a:t>
            </a:r>
            <a:r>
              <a:rPr dirty="0" sz="3000" spc="-675"/>
              <a:t> </a:t>
            </a:r>
            <a:r>
              <a:rPr dirty="0" sz="3000"/>
              <a:t>The</a:t>
            </a:r>
            <a:r>
              <a:rPr dirty="0" sz="3000" spc="-30"/>
              <a:t> </a:t>
            </a:r>
            <a:r>
              <a:rPr dirty="0" sz="3000"/>
              <a:t>foot</a:t>
            </a:r>
            <a:r>
              <a:rPr dirty="0" sz="3000" spc="-20"/>
              <a:t> </a:t>
            </a:r>
            <a:r>
              <a:rPr dirty="0" sz="3000"/>
              <a:t>is</a:t>
            </a:r>
            <a:r>
              <a:rPr dirty="0" sz="3000" spc="-20"/>
              <a:t> </a:t>
            </a:r>
            <a:r>
              <a:rPr dirty="0" sz="3000"/>
              <a:t>used</a:t>
            </a:r>
            <a:r>
              <a:rPr dirty="0" sz="3000" spc="-25"/>
              <a:t> </a:t>
            </a:r>
            <a:r>
              <a:rPr dirty="0" sz="3000"/>
              <a:t>to</a:t>
            </a:r>
            <a:r>
              <a:rPr dirty="0" sz="3000" spc="-15"/>
              <a:t> </a:t>
            </a:r>
            <a:r>
              <a:rPr dirty="0" sz="3000"/>
              <a:t>attach when</a:t>
            </a:r>
            <a:r>
              <a:rPr dirty="0" sz="3000" spc="-15"/>
              <a:t> </a:t>
            </a:r>
            <a:r>
              <a:rPr dirty="0" sz="3000" spc="-10"/>
              <a:t>needed.</a:t>
            </a:r>
            <a:r>
              <a:rPr dirty="0" sz="3000"/>
              <a:t>	At</a:t>
            </a:r>
            <a:r>
              <a:rPr dirty="0" sz="3000" spc="-35"/>
              <a:t> </a:t>
            </a:r>
            <a:r>
              <a:rPr dirty="0" sz="3000"/>
              <a:t>the</a:t>
            </a:r>
            <a:r>
              <a:rPr dirty="0" sz="3000" spc="-15"/>
              <a:t> </a:t>
            </a:r>
            <a:r>
              <a:rPr dirty="0" sz="3000"/>
              <a:t>base</a:t>
            </a:r>
            <a:r>
              <a:rPr dirty="0" sz="3000" spc="-35"/>
              <a:t> </a:t>
            </a:r>
            <a:r>
              <a:rPr dirty="0" sz="3000"/>
              <a:t>of</a:t>
            </a:r>
            <a:r>
              <a:rPr dirty="0" sz="3000" spc="-20"/>
              <a:t> </a:t>
            </a:r>
            <a:r>
              <a:rPr dirty="0" sz="3000"/>
              <a:t>the</a:t>
            </a:r>
            <a:r>
              <a:rPr dirty="0" sz="3000" spc="-20"/>
              <a:t> </a:t>
            </a:r>
            <a:r>
              <a:rPr dirty="0" sz="3000"/>
              <a:t>foot</a:t>
            </a:r>
            <a:r>
              <a:rPr dirty="0" sz="3000" spc="-20"/>
              <a:t> </a:t>
            </a:r>
            <a:r>
              <a:rPr dirty="0" sz="3000" spc="-25"/>
              <a:t>are </a:t>
            </a:r>
            <a:r>
              <a:rPr dirty="0" sz="3000"/>
              <a:t>the</a:t>
            </a:r>
            <a:r>
              <a:rPr dirty="0" sz="3000" spc="-30"/>
              <a:t> </a:t>
            </a:r>
            <a:r>
              <a:rPr dirty="0" sz="3000"/>
              <a:t>toes</a:t>
            </a:r>
            <a:r>
              <a:rPr dirty="0" sz="3000" spc="-25"/>
              <a:t> </a:t>
            </a:r>
            <a:r>
              <a:rPr dirty="0" sz="3000"/>
              <a:t>used</a:t>
            </a:r>
            <a:r>
              <a:rPr dirty="0" sz="3000" spc="-35"/>
              <a:t> </a:t>
            </a:r>
            <a:r>
              <a:rPr dirty="0" sz="3000"/>
              <a:t>to</a:t>
            </a:r>
            <a:r>
              <a:rPr dirty="0" sz="3000" spc="-15"/>
              <a:t> </a:t>
            </a:r>
            <a:r>
              <a:rPr dirty="0" sz="3000"/>
              <a:t>attach</a:t>
            </a:r>
            <a:r>
              <a:rPr dirty="0" sz="3000" spc="-20"/>
              <a:t> </a:t>
            </a:r>
            <a:r>
              <a:rPr dirty="0" sz="3000"/>
              <a:t>to</a:t>
            </a:r>
            <a:r>
              <a:rPr dirty="0" sz="3000" spc="-20"/>
              <a:t> </a:t>
            </a:r>
            <a:r>
              <a:rPr dirty="0" sz="3000"/>
              <a:t>the</a:t>
            </a:r>
            <a:r>
              <a:rPr dirty="0" sz="3000" spc="-15"/>
              <a:t> </a:t>
            </a:r>
            <a:r>
              <a:rPr dirty="0" sz="3000" spc="-10"/>
              <a:t>substrate.</a:t>
            </a:r>
            <a:endParaRPr sz="3000"/>
          </a:p>
        </p:txBody>
      </p:sp>
      <p:grpSp>
        <p:nvGrpSpPr>
          <p:cNvPr id="3" name="object 3" descr=""/>
          <p:cNvGrpSpPr/>
          <p:nvPr/>
        </p:nvGrpSpPr>
        <p:grpSpPr>
          <a:xfrm>
            <a:off x="310938" y="2819400"/>
            <a:ext cx="4272280" cy="3786504"/>
            <a:chOff x="310938" y="2819400"/>
            <a:chExt cx="4272280" cy="378650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938" y="3511338"/>
              <a:ext cx="4272263" cy="30940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047875" y="2819399"/>
              <a:ext cx="171450" cy="1448435"/>
            </a:xfrm>
            <a:custGeom>
              <a:avLst/>
              <a:gdLst/>
              <a:ahLst/>
              <a:cxnLst/>
              <a:rect l="l" t="t" r="r" b="b"/>
              <a:pathLst>
                <a:path w="171450" h="1448435">
                  <a:moveTo>
                    <a:pt x="171450" y="1276362"/>
                  </a:moveTo>
                  <a:lnTo>
                    <a:pt x="114300" y="1276362"/>
                  </a:lnTo>
                  <a:lnTo>
                    <a:pt x="114300" y="0"/>
                  </a:lnTo>
                  <a:lnTo>
                    <a:pt x="102870" y="0"/>
                  </a:lnTo>
                  <a:lnTo>
                    <a:pt x="102870" y="1276362"/>
                  </a:lnTo>
                  <a:lnTo>
                    <a:pt x="91440" y="1276362"/>
                  </a:lnTo>
                  <a:lnTo>
                    <a:pt x="91440" y="0"/>
                  </a:lnTo>
                  <a:lnTo>
                    <a:pt x="57150" y="0"/>
                  </a:lnTo>
                  <a:lnTo>
                    <a:pt x="57150" y="1276362"/>
                  </a:lnTo>
                  <a:lnTo>
                    <a:pt x="0" y="1276350"/>
                  </a:lnTo>
                  <a:lnTo>
                    <a:pt x="85712" y="1447812"/>
                  </a:lnTo>
                  <a:lnTo>
                    <a:pt x="171450" y="12763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4881390" y="2381250"/>
            <a:ext cx="4076700" cy="3653154"/>
            <a:chOff x="4881390" y="2381250"/>
            <a:chExt cx="4076700" cy="365315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1390" y="2381250"/>
              <a:ext cx="4076693" cy="322897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705600" y="4271962"/>
              <a:ext cx="0" cy="1762125"/>
            </a:xfrm>
            <a:custGeom>
              <a:avLst/>
              <a:gdLst/>
              <a:ahLst/>
              <a:cxnLst/>
              <a:rect l="l" t="t" r="r" b="b"/>
              <a:pathLst>
                <a:path w="0" h="1762125">
                  <a:moveTo>
                    <a:pt x="0" y="1762125"/>
                  </a:moveTo>
                  <a:lnTo>
                    <a:pt x="0" y="0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619883" y="4129083"/>
              <a:ext cx="171450" cy="172085"/>
            </a:xfrm>
            <a:custGeom>
              <a:avLst/>
              <a:gdLst/>
              <a:ahLst/>
              <a:cxnLst/>
              <a:rect l="l" t="t" r="r" b="b"/>
              <a:pathLst>
                <a:path w="171450" h="172085">
                  <a:moveTo>
                    <a:pt x="85712" y="0"/>
                  </a:moveTo>
                  <a:lnTo>
                    <a:pt x="0" y="171462"/>
                  </a:lnTo>
                  <a:lnTo>
                    <a:pt x="171450" y="171450"/>
                  </a:lnTo>
                  <a:lnTo>
                    <a:pt x="85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831339" y="2383027"/>
            <a:ext cx="7175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FFFFFF"/>
                </a:solidFill>
                <a:latin typeface="Times New Roman"/>
                <a:cs typeface="Times New Roman"/>
              </a:rPr>
              <a:t>Foot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555740" y="6054915"/>
            <a:ext cx="7029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60" b="1">
                <a:solidFill>
                  <a:srgbClr val="FFFFFF"/>
                </a:solidFill>
                <a:latin typeface="Times New Roman"/>
                <a:cs typeface="Times New Roman"/>
              </a:rPr>
              <a:t>Toes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6502" y="154939"/>
            <a:ext cx="4649470" cy="788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i="1">
                <a:solidFill>
                  <a:srgbClr val="FFFF00"/>
                </a:solidFill>
                <a:latin typeface="Times New Roman"/>
                <a:cs typeface="Times New Roman"/>
              </a:rPr>
              <a:t>Species</a:t>
            </a:r>
            <a:r>
              <a:rPr dirty="0" sz="5000" spc="-60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000" i="1">
                <a:solidFill>
                  <a:srgbClr val="FFFF00"/>
                </a:solidFill>
                <a:latin typeface="Times New Roman"/>
                <a:cs typeface="Times New Roman"/>
              </a:rPr>
              <a:t>&amp;</a:t>
            </a:r>
            <a:r>
              <a:rPr dirty="0" sz="5000" spc="-60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000" spc="-10" i="1">
                <a:solidFill>
                  <a:srgbClr val="FFFF00"/>
                </a:solidFill>
                <a:latin typeface="Times New Roman"/>
                <a:cs typeface="Times New Roman"/>
              </a:rPr>
              <a:t>Strains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914400" y="1041400"/>
            <a:ext cx="7162800" cy="0"/>
          </a:xfrm>
          <a:custGeom>
            <a:avLst/>
            <a:gdLst/>
            <a:ahLst/>
            <a:cxnLst/>
            <a:rect l="l" t="t" r="r" b="b"/>
            <a:pathLst>
              <a:path w="7162800" h="0">
                <a:moveTo>
                  <a:pt x="0" y="0"/>
                </a:moveTo>
                <a:lnTo>
                  <a:pt x="7162800" y="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959323" y="1162303"/>
            <a:ext cx="3947795" cy="1489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5"/>
              </a:spcBef>
            </a:pPr>
            <a:r>
              <a:rPr dirty="0" u="sng" sz="32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Freshwater</a:t>
            </a:r>
            <a:r>
              <a:rPr dirty="0" u="none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3200" b="1" i="1">
                <a:solidFill>
                  <a:srgbClr val="FFFFFF"/>
                </a:solidFill>
                <a:latin typeface="Times New Roman"/>
                <a:cs typeface="Times New Roman"/>
              </a:rPr>
              <a:t>Brachionus</a:t>
            </a:r>
            <a:r>
              <a:rPr dirty="0" u="none" sz="3200" spc="-9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3200" spc="-10" b="1" i="1">
                <a:solidFill>
                  <a:srgbClr val="FFFFFF"/>
                </a:solidFill>
                <a:latin typeface="Times New Roman"/>
                <a:cs typeface="Times New Roman"/>
              </a:rPr>
              <a:t>rubens</a:t>
            </a:r>
            <a:r>
              <a:rPr dirty="0" u="none" sz="3200" spc="-1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3200" b="1" i="1">
                <a:solidFill>
                  <a:srgbClr val="FFFFFF"/>
                </a:solidFill>
                <a:latin typeface="Times New Roman"/>
                <a:cs typeface="Times New Roman"/>
              </a:rPr>
              <a:t>Brachionus</a:t>
            </a:r>
            <a:r>
              <a:rPr dirty="0" u="none" sz="3200" spc="-9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3200" spc="-10" b="1" i="1">
                <a:solidFill>
                  <a:srgbClr val="FFFFFF"/>
                </a:solidFill>
                <a:latin typeface="Times New Roman"/>
                <a:cs typeface="Times New Roman"/>
              </a:rPr>
              <a:t>calycflorus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3081" y="1162303"/>
            <a:ext cx="4421505" cy="1489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5"/>
              </a:spcBef>
            </a:pPr>
            <a:r>
              <a:rPr dirty="0" u="sng" sz="3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Marine</a:t>
            </a:r>
            <a:r>
              <a:rPr dirty="0" u="sng" sz="3200" spc="-6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2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Species</a:t>
            </a:r>
            <a:r>
              <a:rPr dirty="0" u="none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3200" b="1" i="1">
                <a:solidFill>
                  <a:srgbClr val="FFFFFF"/>
                </a:solidFill>
                <a:latin typeface="Times New Roman"/>
                <a:cs typeface="Times New Roman"/>
              </a:rPr>
              <a:t>Brachionus</a:t>
            </a:r>
            <a:r>
              <a:rPr dirty="0" u="none" sz="3200" spc="-10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3200" spc="-10" b="1" i="1">
                <a:solidFill>
                  <a:srgbClr val="FFFFFF"/>
                </a:solidFill>
                <a:latin typeface="Times New Roman"/>
                <a:cs typeface="Times New Roman"/>
              </a:rPr>
              <a:t>plicatilis</a:t>
            </a:r>
            <a:r>
              <a:rPr dirty="0" u="none" sz="3200" spc="-1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3200" b="1" i="1">
                <a:solidFill>
                  <a:srgbClr val="FFFFFF"/>
                </a:solidFill>
                <a:latin typeface="Times New Roman"/>
                <a:cs typeface="Times New Roman"/>
              </a:rPr>
              <a:t>Brachionus</a:t>
            </a:r>
            <a:r>
              <a:rPr dirty="0" u="none" sz="3200" spc="-12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3200" spc="-10" b="1" i="1">
                <a:solidFill>
                  <a:srgbClr val="FFFFFF"/>
                </a:solidFill>
                <a:latin typeface="Times New Roman"/>
                <a:cs typeface="Times New Roman"/>
              </a:rPr>
              <a:t>rotundiformis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059939" y="2932681"/>
            <a:ext cx="5869305" cy="3799204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1099820">
              <a:lnSpc>
                <a:spcPct val="100000"/>
              </a:lnSpc>
              <a:spcBef>
                <a:spcPts val="1140"/>
              </a:spcBef>
            </a:pPr>
            <a:r>
              <a:rPr dirty="0" sz="3800" b="1">
                <a:solidFill>
                  <a:srgbClr val="FFFF00"/>
                </a:solidFill>
                <a:latin typeface="Times New Roman"/>
                <a:cs typeface="Times New Roman"/>
              </a:rPr>
              <a:t>Three</a:t>
            </a:r>
            <a:r>
              <a:rPr dirty="0" sz="3800" spc="-8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800" spc="-10" b="1">
                <a:solidFill>
                  <a:srgbClr val="FFFF00"/>
                </a:solidFill>
                <a:latin typeface="Times New Roman"/>
                <a:cs typeface="Times New Roman"/>
              </a:rPr>
              <a:t>Strains</a:t>
            </a:r>
            <a:endParaRPr sz="3800">
              <a:latin typeface="Times New Roman"/>
              <a:cs typeface="Times New Roman"/>
            </a:endParaRPr>
          </a:p>
          <a:p>
            <a:pPr marL="237490" indent="-224790">
              <a:lnSpc>
                <a:spcPct val="100000"/>
              </a:lnSpc>
              <a:spcBef>
                <a:spcPts val="715"/>
              </a:spcBef>
              <a:buFont typeface="Times New Roman"/>
              <a:buChar char="•"/>
              <a:tabLst>
                <a:tab pos="237490" algn="l"/>
              </a:tabLst>
            </a:pPr>
            <a:r>
              <a:rPr dirty="0" sz="2600" spc="-20" b="1">
                <a:solidFill>
                  <a:srgbClr val="FFFFFF"/>
                </a:solidFill>
                <a:latin typeface="Times New Roman"/>
                <a:cs typeface="Times New Roman"/>
              </a:rPr>
              <a:t>L-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type</a:t>
            </a:r>
            <a:r>
              <a:rPr dirty="0" sz="26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(large</a:t>
            </a:r>
            <a:r>
              <a:rPr dirty="0" sz="26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type,</a:t>
            </a:r>
            <a:r>
              <a:rPr dirty="0" sz="26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 i="1">
                <a:solidFill>
                  <a:srgbClr val="FFFFFF"/>
                </a:solidFill>
                <a:latin typeface="Times New Roman"/>
                <a:cs typeface="Times New Roman"/>
              </a:rPr>
              <a:t>B.</a:t>
            </a:r>
            <a:r>
              <a:rPr dirty="0" sz="2600" spc="-1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 i="1">
                <a:solidFill>
                  <a:srgbClr val="FFFFFF"/>
                </a:solidFill>
                <a:latin typeface="Times New Roman"/>
                <a:cs typeface="Times New Roman"/>
              </a:rPr>
              <a:t>plicatilis)</a:t>
            </a:r>
            <a:endParaRPr sz="2600">
              <a:latin typeface="Times New Roman"/>
              <a:cs typeface="Times New Roman"/>
            </a:endParaRPr>
          </a:p>
          <a:p>
            <a:pPr lvl="1" marL="1118870" indent="-191770">
              <a:lnSpc>
                <a:spcPct val="100000"/>
              </a:lnSpc>
              <a:spcBef>
                <a:spcPts val="1245"/>
              </a:spcBef>
              <a:buChar char="-"/>
              <a:tabLst>
                <a:tab pos="1118870" algn="l"/>
              </a:tabLst>
            </a:pP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r>
              <a:rPr dirty="0" sz="26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length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200</a:t>
            </a:r>
            <a:r>
              <a:rPr dirty="0" sz="26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360</a:t>
            </a:r>
            <a:r>
              <a:rPr dirty="0" sz="2600" spc="-25" b="1">
                <a:solidFill>
                  <a:srgbClr val="FFFFFF"/>
                </a:solidFill>
                <a:latin typeface="Times New Roman"/>
                <a:cs typeface="Times New Roman"/>
              </a:rPr>
              <a:t> µm</a:t>
            </a:r>
            <a:endParaRPr sz="2600">
              <a:latin typeface="Times New Roman"/>
              <a:cs typeface="Times New Roman"/>
            </a:endParaRPr>
          </a:p>
          <a:p>
            <a:pPr marL="237490" indent="-224790">
              <a:lnSpc>
                <a:spcPct val="100000"/>
              </a:lnSpc>
              <a:spcBef>
                <a:spcPts val="1250"/>
              </a:spcBef>
              <a:buFont typeface="Times New Roman"/>
              <a:buChar char="•"/>
              <a:tabLst>
                <a:tab pos="237490" algn="l"/>
              </a:tabLst>
            </a:pP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S-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type</a:t>
            </a:r>
            <a:r>
              <a:rPr dirty="0" sz="26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(small</a:t>
            </a:r>
            <a:r>
              <a:rPr dirty="0" sz="26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type</a:t>
            </a:r>
            <a:r>
              <a:rPr dirty="0" sz="26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26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 i="1">
                <a:solidFill>
                  <a:srgbClr val="FFFFFF"/>
                </a:solidFill>
                <a:latin typeface="Times New Roman"/>
                <a:cs typeface="Times New Roman"/>
              </a:rPr>
              <a:t>B.</a:t>
            </a:r>
            <a:r>
              <a:rPr dirty="0" sz="2600" spc="-2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 i="1">
                <a:solidFill>
                  <a:srgbClr val="FFFFFF"/>
                </a:solidFill>
                <a:latin typeface="Times New Roman"/>
                <a:cs typeface="Times New Roman"/>
              </a:rPr>
              <a:t>rotundiformis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  <a:p>
            <a:pPr lvl="1" marL="1118870" indent="-191770">
              <a:lnSpc>
                <a:spcPct val="100000"/>
              </a:lnSpc>
              <a:spcBef>
                <a:spcPts val="1245"/>
              </a:spcBef>
              <a:buChar char="-"/>
              <a:tabLst>
                <a:tab pos="1118870" algn="l"/>
              </a:tabLst>
            </a:pP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r>
              <a:rPr dirty="0" sz="26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length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150</a:t>
            </a:r>
            <a:r>
              <a:rPr dirty="0" sz="26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220</a:t>
            </a:r>
            <a:r>
              <a:rPr dirty="0" sz="2600" spc="-25" b="1">
                <a:solidFill>
                  <a:srgbClr val="FFFFFF"/>
                </a:solidFill>
                <a:latin typeface="Times New Roman"/>
                <a:cs typeface="Times New Roman"/>
              </a:rPr>
              <a:t> µm</a:t>
            </a:r>
            <a:endParaRPr sz="2600">
              <a:latin typeface="Times New Roman"/>
              <a:cs typeface="Times New Roman"/>
            </a:endParaRPr>
          </a:p>
          <a:p>
            <a:pPr marL="237490" indent="-224790">
              <a:lnSpc>
                <a:spcPts val="2965"/>
              </a:lnSpc>
              <a:spcBef>
                <a:spcPts val="1250"/>
              </a:spcBef>
              <a:buFont typeface="Times New Roman"/>
              <a:buChar char="•"/>
              <a:tabLst>
                <a:tab pos="237490" algn="l"/>
              </a:tabLst>
            </a:pP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SS-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type</a:t>
            </a:r>
            <a:r>
              <a:rPr dirty="0" sz="26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(special</a:t>
            </a:r>
            <a:r>
              <a:rPr dirty="0" sz="26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small,</a:t>
            </a:r>
            <a:r>
              <a:rPr dirty="0" sz="26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 i="1">
                <a:solidFill>
                  <a:srgbClr val="FFFFFF"/>
                </a:solidFill>
                <a:latin typeface="Times New Roman"/>
                <a:cs typeface="Times New Roman"/>
              </a:rPr>
              <a:t>B.</a:t>
            </a:r>
            <a:r>
              <a:rPr dirty="0" sz="2600" spc="-3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 i="1">
                <a:solidFill>
                  <a:srgbClr val="FFFFFF"/>
                </a:solidFill>
                <a:latin typeface="Times New Roman"/>
                <a:cs typeface="Times New Roman"/>
              </a:rPr>
              <a:t>rotundiformis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  <a:p>
            <a:pPr lvl="1" marL="1118870" indent="-191770">
              <a:lnSpc>
                <a:spcPts val="2965"/>
              </a:lnSpc>
              <a:buChar char="-"/>
              <a:tabLst>
                <a:tab pos="1118870" algn="l"/>
              </a:tabLst>
            </a:pP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r>
              <a:rPr dirty="0" sz="26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length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70</a:t>
            </a:r>
            <a:r>
              <a:rPr dirty="0" sz="26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26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160</a:t>
            </a:r>
            <a:r>
              <a:rPr dirty="0" sz="2600" spc="-25" b="1">
                <a:solidFill>
                  <a:srgbClr val="FFFFFF"/>
                </a:solidFill>
                <a:latin typeface="Times New Roman"/>
                <a:cs typeface="Times New Roman"/>
              </a:rPr>
              <a:t> µm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8591" y="508507"/>
            <a:ext cx="47650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00"/>
                </a:solidFill>
              </a:rPr>
              <a:t>Optimal</a:t>
            </a:r>
            <a:r>
              <a:rPr dirty="0" sz="4400" spc="-35">
                <a:solidFill>
                  <a:srgbClr val="FFFF00"/>
                </a:solidFill>
              </a:rPr>
              <a:t> </a:t>
            </a:r>
            <a:r>
              <a:rPr dirty="0" sz="4400" spc="-10">
                <a:solidFill>
                  <a:srgbClr val="FFFF00"/>
                </a:solidFill>
              </a:rPr>
              <a:t>Conditions</a:t>
            </a:r>
            <a:endParaRPr sz="4400"/>
          </a:p>
        </p:txBody>
      </p:sp>
      <p:grpSp>
        <p:nvGrpSpPr>
          <p:cNvPr id="3" name="object 3" descr=""/>
          <p:cNvGrpSpPr/>
          <p:nvPr/>
        </p:nvGrpSpPr>
        <p:grpSpPr>
          <a:xfrm>
            <a:off x="1536191" y="4597920"/>
            <a:ext cx="7233284" cy="1386840"/>
            <a:chOff x="1536191" y="4597920"/>
            <a:chExt cx="7233284" cy="13868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6191" y="4636007"/>
              <a:ext cx="640079" cy="83515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0803" y="4597920"/>
              <a:ext cx="6908290" cy="89914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0803" y="5085587"/>
              <a:ext cx="4576570" cy="899159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729739" y="1674977"/>
            <a:ext cx="6697345" cy="4024629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80365" indent="-342265">
              <a:lnSpc>
                <a:spcPct val="100000"/>
              </a:lnSpc>
              <a:spcBef>
                <a:spcPts val="865"/>
              </a:spcBef>
              <a:buFont typeface="Times New Roman"/>
              <a:buChar char="•"/>
              <a:tabLst>
                <a:tab pos="380365" algn="l"/>
                <a:tab pos="1914525" algn="l"/>
              </a:tabLst>
            </a:pP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Salinity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	below</a:t>
            </a:r>
            <a:r>
              <a:rPr dirty="0" sz="32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35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 ppt</a:t>
            </a:r>
            <a:endParaRPr sz="3200">
              <a:latin typeface="Times New Roman"/>
              <a:cs typeface="Times New Roman"/>
            </a:endParaRPr>
          </a:p>
          <a:p>
            <a:pPr marL="380365" indent="-342265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80365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Temperature</a:t>
            </a:r>
            <a:r>
              <a:rPr dirty="0" sz="32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range</a:t>
            </a:r>
            <a:r>
              <a:rPr dirty="0" sz="3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27-</a:t>
            </a:r>
            <a:r>
              <a:rPr dirty="0" sz="32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32</a:t>
            </a:r>
            <a:r>
              <a:rPr dirty="0" baseline="25132" sz="3150" spc="-30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endParaRPr sz="3200">
              <a:latin typeface="Times New Roman"/>
              <a:cs typeface="Times New Roman"/>
            </a:endParaRPr>
          </a:p>
          <a:p>
            <a:pPr marL="380365" indent="-342265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80365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dirty="0" sz="3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hour</a:t>
            </a:r>
            <a:r>
              <a:rPr dirty="0" sz="32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photoperiod</a:t>
            </a:r>
            <a:endParaRPr sz="3200">
              <a:latin typeface="Times New Roman"/>
              <a:cs typeface="Times New Roman"/>
            </a:endParaRPr>
          </a:p>
          <a:p>
            <a:pPr marL="380365" indent="-342265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80365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Moderate</a:t>
            </a:r>
            <a:r>
              <a:rPr dirty="0" sz="3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32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low</a:t>
            </a:r>
            <a:r>
              <a:rPr dirty="0" sz="3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aeration</a:t>
            </a:r>
            <a:endParaRPr sz="3200">
              <a:latin typeface="Times New Roman"/>
              <a:cs typeface="Times New Roman"/>
            </a:endParaRPr>
          </a:p>
          <a:p>
            <a:pPr marL="380365" indent="-342265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80365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pH</a:t>
            </a:r>
            <a:r>
              <a:rPr dirty="0" sz="32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range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32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6.5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32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8.0</a:t>
            </a:r>
            <a:endParaRPr sz="3200">
              <a:latin typeface="Times New Roman"/>
              <a:cs typeface="Times New Roman"/>
            </a:endParaRPr>
          </a:p>
          <a:p>
            <a:pPr marL="381000" marR="3048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81000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Unionized</a:t>
            </a:r>
            <a:r>
              <a:rPr dirty="0" sz="32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ammonia</a:t>
            </a:r>
            <a:r>
              <a:rPr dirty="0" sz="32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concentrations: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dirty="0" sz="32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exceed</a:t>
            </a:r>
            <a:r>
              <a:rPr dirty="0" sz="32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mg/liter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914400" y="1371600"/>
            <a:ext cx="7162800" cy="0"/>
          </a:xfrm>
          <a:custGeom>
            <a:avLst/>
            <a:gdLst/>
            <a:ahLst/>
            <a:cxnLst/>
            <a:rect l="l" t="t" r="r" b="b"/>
            <a:pathLst>
              <a:path w="7162800" h="0">
                <a:moveTo>
                  <a:pt x="0" y="0"/>
                </a:moveTo>
                <a:lnTo>
                  <a:pt x="7162800" y="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415" y="516636"/>
            <a:ext cx="7860791" cy="12313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7402" rIns="0" bIns="0" rtlCol="0" vert="horz">
            <a:spAutoFit/>
          </a:bodyPr>
          <a:lstStyle/>
          <a:p>
            <a:pPr marL="39497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00"/>
                </a:solidFill>
              </a:rPr>
              <a:t>When</a:t>
            </a:r>
            <a:r>
              <a:rPr dirty="0" sz="4400" spc="-35">
                <a:solidFill>
                  <a:srgbClr val="FFFF00"/>
                </a:solidFill>
              </a:rPr>
              <a:t> </a:t>
            </a:r>
            <a:r>
              <a:rPr dirty="0" sz="4400">
                <a:solidFill>
                  <a:srgbClr val="FFFF00"/>
                </a:solidFill>
              </a:rPr>
              <a:t>the</a:t>
            </a:r>
            <a:r>
              <a:rPr dirty="0" sz="4400" spc="-35">
                <a:solidFill>
                  <a:srgbClr val="FFFF00"/>
                </a:solidFill>
              </a:rPr>
              <a:t> </a:t>
            </a:r>
            <a:r>
              <a:rPr dirty="0" sz="4400">
                <a:solidFill>
                  <a:srgbClr val="FFFF00"/>
                </a:solidFill>
              </a:rPr>
              <a:t>conditions</a:t>
            </a:r>
            <a:r>
              <a:rPr dirty="0" sz="4400" spc="-45">
                <a:solidFill>
                  <a:srgbClr val="FFFF00"/>
                </a:solidFill>
              </a:rPr>
              <a:t> </a:t>
            </a:r>
            <a:r>
              <a:rPr dirty="0" sz="4400">
                <a:solidFill>
                  <a:srgbClr val="FFFF00"/>
                </a:solidFill>
              </a:rPr>
              <a:t>are</a:t>
            </a:r>
            <a:r>
              <a:rPr dirty="0" sz="4400" spc="-30">
                <a:solidFill>
                  <a:srgbClr val="FFFF00"/>
                </a:solidFill>
              </a:rPr>
              <a:t> </a:t>
            </a:r>
            <a:r>
              <a:rPr dirty="0" sz="4400" spc="-10">
                <a:solidFill>
                  <a:srgbClr val="FFFF00"/>
                </a:solidFill>
              </a:rPr>
              <a:t>right</a:t>
            </a:r>
            <a:endParaRPr sz="4400"/>
          </a:p>
        </p:txBody>
      </p:sp>
      <p:grpSp>
        <p:nvGrpSpPr>
          <p:cNvPr id="4" name="object 4" descr=""/>
          <p:cNvGrpSpPr/>
          <p:nvPr/>
        </p:nvGrpSpPr>
        <p:grpSpPr>
          <a:xfrm>
            <a:off x="1924050" y="1851025"/>
            <a:ext cx="5257800" cy="3482975"/>
            <a:chOff x="1924050" y="1851025"/>
            <a:chExt cx="5257800" cy="34829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1634" y="1878622"/>
              <a:ext cx="5219693" cy="300671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933575" y="1860550"/>
              <a:ext cx="5238750" cy="3025775"/>
            </a:xfrm>
            <a:custGeom>
              <a:avLst/>
              <a:gdLst/>
              <a:ahLst/>
              <a:cxnLst/>
              <a:rect l="l" t="t" r="r" b="b"/>
              <a:pathLst>
                <a:path w="5238750" h="3025775">
                  <a:moveTo>
                    <a:pt x="0" y="0"/>
                  </a:moveTo>
                  <a:lnTo>
                    <a:pt x="5238750" y="0"/>
                  </a:lnTo>
                  <a:lnTo>
                    <a:pt x="5238750" y="3025775"/>
                  </a:lnTo>
                  <a:lnTo>
                    <a:pt x="0" y="302577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248400" y="4521200"/>
              <a:ext cx="0" cy="812800"/>
            </a:xfrm>
            <a:custGeom>
              <a:avLst/>
              <a:gdLst/>
              <a:ahLst/>
              <a:cxnLst/>
              <a:rect l="l" t="t" r="r" b="b"/>
              <a:pathLst>
                <a:path w="0" h="812800">
                  <a:moveTo>
                    <a:pt x="0" y="812800"/>
                  </a:moveTo>
                  <a:lnTo>
                    <a:pt x="0" y="0"/>
                  </a:lnTo>
                </a:path>
              </a:pathLst>
            </a:custGeom>
            <a:ln w="101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096013" y="4267205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87" y="0"/>
                  </a:moveTo>
                  <a:lnTo>
                    <a:pt x="0" y="304799"/>
                  </a:lnTo>
                  <a:lnTo>
                    <a:pt x="304800" y="304787"/>
                  </a:lnTo>
                  <a:lnTo>
                    <a:pt x="1523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200400" y="4851400"/>
              <a:ext cx="0" cy="482600"/>
            </a:xfrm>
            <a:custGeom>
              <a:avLst/>
              <a:gdLst/>
              <a:ahLst/>
              <a:cxnLst/>
              <a:rect l="l" t="t" r="r" b="b"/>
              <a:pathLst>
                <a:path w="0" h="482600">
                  <a:moveTo>
                    <a:pt x="0" y="482600"/>
                  </a:moveTo>
                  <a:lnTo>
                    <a:pt x="0" y="0"/>
                  </a:lnTo>
                </a:path>
              </a:pathLst>
            </a:custGeom>
            <a:ln w="1016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048013" y="459740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87" y="0"/>
                  </a:moveTo>
                  <a:lnTo>
                    <a:pt x="0" y="304800"/>
                  </a:lnTo>
                  <a:lnTo>
                    <a:pt x="304800" y="304787"/>
                  </a:lnTo>
                  <a:lnTo>
                    <a:pt x="1523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498717" y="5306377"/>
            <a:ext cx="1650364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Juvenile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024130" y="5306377"/>
            <a:ext cx="2350770" cy="95313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701040" marR="5080" indent="-688975">
              <a:lnSpc>
                <a:spcPts val="3460"/>
              </a:lnSpc>
              <a:spcBef>
                <a:spcPts val="535"/>
              </a:spcBef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Female</a:t>
            </a:r>
            <a:r>
              <a:rPr dirty="0" sz="3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with eggs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2391" y="356107"/>
            <a:ext cx="491617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00"/>
                </a:solidFill>
              </a:rPr>
              <a:t>Production</a:t>
            </a:r>
            <a:r>
              <a:rPr dirty="0" sz="4400" spc="-60">
                <a:solidFill>
                  <a:srgbClr val="FFFF00"/>
                </a:solidFill>
              </a:rPr>
              <a:t> </a:t>
            </a:r>
            <a:r>
              <a:rPr dirty="0" sz="4400" spc="-10">
                <a:solidFill>
                  <a:srgbClr val="FFFF00"/>
                </a:solidFill>
              </a:rPr>
              <a:t>Methods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316228"/>
            <a:ext cx="7065009" cy="45485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Cultures</a:t>
            </a:r>
            <a:r>
              <a:rPr dirty="0" sz="2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28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z="28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started</a:t>
            </a:r>
            <a:r>
              <a:rPr dirty="0" sz="28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dirty="0" sz="2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inoculations</a:t>
            </a:r>
            <a:r>
              <a:rPr dirty="0" sz="28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live</a:t>
            </a:r>
            <a:r>
              <a:rPr dirty="0" sz="28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rotifers</a:t>
            </a:r>
            <a:r>
              <a:rPr dirty="0" sz="28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8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dirty="0" sz="28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using</a:t>
            </a:r>
            <a:r>
              <a:rPr dirty="0" sz="28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cysts</a:t>
            </a:r>
            <a:r>
              <a:rPr dirty="0" sz="28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(resting</a:t>
            </a:r>
            <a:r>
              <a:rPr dirty="0" sz="28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eggs)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680"/>
              </a:spcBef>
              <a:buFont typeface="Times New Roman"/>
              <a:buChar char="•"/>
              <a:tabLst>
                <a:tab pos="354965" algn="l"/>
              </a:tabLst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Cysts</a:t>
            </a:r>
            <a:r>
              <a:rPr dirty="0" sz="28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dirty="0" sz="28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8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shelf</a:t>
            </a:r>
            <a:r>
              <a:rPr dirty="0" sz="28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dirty="0" sz="28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8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over</a:t>
            </a:r>
            <a:r>
              <a:rPr dirty="0" sz="28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dirty="0" sz="28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Times New Roman"/>
                <a:cs typeface="Times New Roman"/>
              </a:rPr>
              <a:t>year</a:t>
            </a:r>
            <a:endParaRPr sz="2800">
              <a:latin typeface="Times New Roman"/>
              <a:cs typeface="Times New Roman"/>
            </a:endParaRPr>
          </a:p>
          <a:p>
            <a:pPr marL="355600" marR="61594" indent="-342900">
              <a:lnSpc>
                <a:spcPct val="100000"/>
              </a:lnSpc>
              <a:spcBef>
                <a:spcPts val="1680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Rotifers</a:t>
            </a:r>
            <a:r>
              <a:rPr dirty="0" sz="28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28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z="28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produced</a:t>
            </a:r>
            <a:r>
              <a:rPr dirty="0" sz="28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using</a:t>
            </a:r>
            <a:r>
              <a:rPr dirty="0" sz="28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algae,</a:t>
            </a:r>
            <a:r>
              <a:rPr dirty="0" sz="28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yeast,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specialized</a:t>
            </a:r>
            <a:r>
              <a:rPr dirty="0" sz="2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products,</a:t>
            </a:r>
            <a:r>
              <a:rPr dirty="0" sz="28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8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8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combination</a:t>
            </a:r>
            <a:endParaRPr sz="2800">
              <a:latin typeface="Times New Roman"/>
              <a:cs typeface="Times New Roman"/>
            </a:endParaRPr>
          </a:p>
          <a:p>
            <a:pPr marL="355600" marR="243204" indent="-342900">
              <a:lnSpc>
                <a:spcPts val="3030"/>
              </a:lnSpc>
              <a:spcBef>
                <a:spcPts val="1720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Acceptable</a:t>
            </a:r>
            <a:r>
              <a:rPr dirty="0" sz="28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rotifer</a:t>
            </a:r>
            <a:r>
              <a:rPr dirty="0" sz="28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production</a:t>
            </a:r>
            <a:r>
              <a:rPr dirty="0" sz="28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ranges</a:t>
            </a:r>
            <a:r>
              <a:rPr dirty="0" sz="28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100</a:t>
            </a:r>
            <a:r>
              <a:rPr dirty="0" sz="28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28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500</a:t>
            </a:r>
            <a:r>
              <a:rPr dirty="0" sz="28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dirty="0" sz="28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5" b="1">
                <a:solidFill>
                  <a:srgbClr val="FFFFFF"/>
                </a:solidFill>
                <a:latin typeface="Times New Roman"/>
                <a:cs typeface="Times New Roman"/>
              </a:rPr>
              <a:t>ml</a:t>
            </a:r>
            <a:endParaRPr sz="2800">
              <a:latin typeface="Times New Roman"/>
              <a:cs typeface="Times New Roman"/>
            </a:endParaRPr>
          </a:p>
          <a:p>
            <a:pPr marL="355600" marR="81280" indent="-342900">
              <a:lnSpc>
                <a:spcPts val="3030"/>
              </a:lnSpc>
              <a:spcBef>
                <a:spcPts val="1664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2800" spc="-20" b="1">
                <a:solidFill>
                  <a:srgbClr val="FFFFFF"/>
                </a:solidFill>
                <a:latin typeface="Times New Roman"/>
                <a:cs typeface="Times New Roman"/>
              </a:rPr>
              <a:t>Super-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intensive</a:t>
            </a:r>
            <a:r>
              <a:rPr dirty="0" sz="28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culture</a:t>
            </a:r>
            <a:r>
              <a:rPr dirty="0" sz="28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requires</a:t>
            </a:r>
            <a:r>
              <a:rPr dirty="0" sz="28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specialized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labor,</a:t>
            </a:r>
            <a:r>
              <a:rPr dirty="0" sz="28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equipment</a:t>
            </a:r>
            <a:r>
              <a:rPr dirty="0" sz="28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8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techniques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914400" y="1219200"/>
            <a:ext cx="7162800" cy="0"/>
          </a:xfrm>
          <a:custGeom>
            <a:avLst/>
            <a:gdLst/>
            <a:ahLst/>
            <a:cxnLst/>
            <a:rect l="l" t="t" r="r" b="b"/>
            <a:pathLst>
              <a:path w="7162800" h="0">
                <a:moveTo>
                  <a:pt x="0" y="0"/>
                </a:moveTo>
                <a:lnTo>
                  <a:pt x="7162800" y="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1710" y="2936239"/>
            <a:ext cx="411924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i="1">
                <a:solidFill>
                  <a:srgbClr val="FFFF00"/>
                </a:solidFill>
                <a:latin typeface="Times New Roman"/>
                <a:cs typeface="Times New Roman"/>
              </a:rPr>
              <a:t>Why</a:t>
            </a:r>
            <a:r>
              <a:rPr dirty="0" sz="5000" spc="-65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000" i="1">
                <a:solidFill>
                  <a:srgbClr val="FFFF00"/>
                </a:solidFill>
                <a:latin typeface="Times New Roman"/>
                <a:cs typeface="Times New Roman"/>
              </a:rPr>
              <a:t>live</a:t>
            </a:r>
            <a:r>
              <a:rPr dirty="0" sz="5000" spc="-60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000" spc="-10" i="1">
                <a:solidFill>
                  <a:srgbClr val="FFFF00"/>
                </a:solidFill>
                <a:latin typeface="Times New Roman"/>
                <a:cs typeface="Times New Roman"/>
              </a:rPr>
              <a:t>feeds?</a:t>
            </a:r>
            <a:endParaRPr sz="5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401827"/>
            <a:ext cx="71882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26870" algn="l"/>
                <a:tab pos="7174865" algn="l"/>
              </a:tabLst>
            </a:pPr>
            <a:r>
              <a:rPr dirty="0" u="sng" sz="440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	Culture</a:t>
            </a:r>
            <a:r>
              <a:rPr dirty="0" u="sng" sz="4400" spc="-25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dirty="0" u="sng" sz="4400" spc="-1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Methods</a:t>
            </a:r>
            <a:r>
              <a:rPr dirty="0" u="sng" sz="440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	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2136139" y="1221254"/>
            <a:ext cx="5860415" cy="5064760"/>
          </a:xfrm>
          <a:prstGeom prst="rect">
            <a:avLst/>
          </a:prstGeom>
        </p:spPr>
        <p:txBody>
          <a:bodyPr wrap="square" lIns="0" tIns="221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dirty="0" sz="3400" spc="-10" b="1">
                <a:solidFill>
                  <a:srgbClr val="FFFF00"/>
                </a:solidFill>
                <a:latin typeface="Times New Roman"/>
                <a:cs typeface="Times New Roman"/>
              </a:rPr>
              <a:t>Continuous</a:t>
            </a:r>
            <a:endParaRPr sz="3400">
              <a:latin typeface="Times New Roman"/>
              <a:cs typeface="Times New Roman"/>
            </a:endParaRPr>
          </a:p>
          <a:p>
            <a:pPr marL="237490" indent="-224790">
              <a:lnSpc>
                <a:spcPct val="100000"/>
              </a:lnSpc>
              <a:spcBef>
                <a:spcPts val="1360"/>
              </a:spcBef>
              <a:buFont typeface="Times New Roman"/>
              <a:buChar char="•"/>
              <a:tabLst>
                <a:tab pos="237490" algn="l"/>
              </a:tabLst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Lasts</a:t>
            </a:r>
            <a:r>
              <a:rPr dirty="0" sz="28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r>
              <a:rPr dirty="0" sz="28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8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r>
              <a:rPr dirty="0" sz="28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endParaRPr sz="2800">
              <a:latin typeface="Times New Roman"/>
              <a:cs typeface="Times New Roman"/>
            </a:endParaRPr>
          </a:p>
          <a:p>
            <a:pPr marL="237490" indent="-224790">
              <a:lnSpc>
                <a:spcPct val="100000"/>
              </a:lnSpc>
              <a:spcBef>
                <a:spcPts val="1340"/>
              </a:spcBef>
              <a:buFont typeface="Times New Roman"/>
              <a:buChar char="•"/>
              <a:tabLst>
                <a:tab pos="237490" algn="l"/>
              </a:tabLst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Harvest</a:t>
            </a:r>
            <a:r>
              <a:rPr dirty="0" sz="28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r>
              <a:rPr dirty="0" sz="28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8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30%</a:t>
            </a:r>
            <a:r>
              <a:rPr dirty="0" sz="28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dirty="0" sz="28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5" b="1">
                <a:solidFill>
                  <a:srgbClr val="FFFFFF"/>
                </a:solidFill>
                <a:latin typeface="Times New Roman"/>
                <a:cs typeface="Times New Roman"/>
              </a:rPr>
              <a:t>day</a:t>
            </a:r>
            <a:endParaRPr sz="2800">
              <a:latin typeface="Times New Roman"/>
              <a:cs typeface="Times New Roman"/>
            </a:endParaRPr>
          </a:p>
          <a:p>
            <a:pPr marL="237490" indent="-224790">
              <a:lnSpc>
                <a:spcPct val="100000"/>
              </a:lnSpc>
              <a:spcBef>
                <a:spcPts val="1345"/>
              </a:spcBef>
              <a:buFont typeface="Times New Roman"/>
              <a:buChar char="•"/>
              <a:tabLst>
                <a:tab pos="237490" algn="l"/>
              </a:tabLst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Refill</a:t>
            </a:r>
            <a:r>
              <a:rPr dirty="0" sz="28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28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sterilized</a:t>
            </a:r>
            <a:r>
              <a:rPr dirty="0" sz="28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r>
              <a:rPr dirty="0" sz="28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daily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dirty="0" sz="3400" b="1">
                <a:solidFill>
                  <a:srgbClr val="FFFF00"/>
                </a:solidFill>
                <a:latin typeface="Times New Roman"/>
                <a:cs typeface="Times New Roman"/>
              </a:rPr>
              <a:t>Batch</a:t>
            </a:r>
            <a:r>
              <a:rPr dirty="0" sz="3400" spc="-6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(Our</a:t>
            </a:r>
            <a:r>
              <a:rPr dirty="0" sz="2800" spc="-9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00"/>
                </a:solidFill>
                <a:latin typeface="Times New Roman"/>
                <a:cs typeface="Times New Roman"/>
              </a:rPr>
              <a:t>Method)</a:t>
            </a:r>
            <a:endParaRPr sz="2800">
              <a:latin typeface="Times New Roman"/>
              <a:cs typeface="Times New Roman"/>
            </a:endParaRPr>
          </a:p>
          <a:p>
            <a:pPr marL="237490" indent="-224790">
              <a:lnSpc>
                <a:spcPct val="100000"/>
              </a:lnSpc>
              <a:spcBef>
                <a:spcPts val="1355"/>
              </a:spcBef>
              <a:buFont typeface="Times New Roman"/>
              <a:buChar char="•"/>
              <a:tabLst>
                <a:tab pos="237490" algn="l"/>
              </a:tabLst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Harvest</a:t>
            </a:r>
            <a:r>
              <a:rPr dirty="0" sz="28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dirty="0" sz="28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rotifers</a:t>
            </a:r>
            <a:r>
              <a:rPr dirty="0" sz="28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dirty="0" sz="28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28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8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28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endParaRPr sz="2800">
              <a:latin typeface="Times New Roman"/>
              <a:cs typeface="Times New Roman"/>
            </a:endParaRPr>
          </a:p>
          <a:p>
            <a:pPr marL="237490" indent="-224790">
              <a:lnSpc>
                <a:spcPct val="100000"/>
              </a:lnSpc>
              <a:spcBef>
                <a:spcPts val="1345"/>
              </a:spcBef>
              <a:buFont typeface="Times New Roman"/>
              <a:buChar char="•"/>
              <a:tabLst>
                <a:tab pos="237490" algn="l"/>
              </a:tabLst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Discard</a:t>
            </a:r>
            <a:r>
              <a:rPr dirty="0" sz="2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endParaRPr sz="2800">
              <a:latin typeface="Times New Roman"/>
              <a:cs typeface="Times New Roman"/>
            </a:endParaRPr>
          </a:p>
          <a:p>
            <a:pPr marL="237490" indent="-224790">
              <a:lnSpc>
                <a:spcPct val="100000"/>
              </a:lnSpc>
              <a:spcBef>
                <a:spcPts val="1345"/>
              </a:spcBef>
              <a:buFont typeface="Times New Roman"/>
              <a:buChar char="•"/>
              <a:tabLst>
                <a:tab pos="237490" algn="l"/>
              </a:tabLst>
            </a:pPr>
            <a:r>
              <a:rPr dirty="0" sz="2800" spc="-25" b="1">
                <a:solidFill>
                  <a:srgbClr val="FFFFFF"/>
                </a:solidFill>
                <a:latin typeface="Times New Roman"/>
                <a:cs typeface="Times New Roman"/>
              </a:rPr>
              <a:t>Re-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stock</a:t>
            </a:r>
            <a:r>
              <a:rPr dirty="0" sz="28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28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new</a:t>
            </a:r>
            <a:r>
              <a:rPr dirty="0" sz="28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r>
              <a:rPr dirty="0" sz="28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8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rotifers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088" rIns="0" bIns="0" rtlCol="0" vert="horz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dirty="0" u="sng" sz="4400" spc="-665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dirty="0" u="sng" sz="440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Intensive</a:t>
            </a:r>
            <a:r>
              <a:rPr dirty="0" u="sng" sz="4400" spc="-5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dirty="0" u="sng" sz="440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Production</a:t>
            </a:r>
            <a:r>
              <a:rPr dirty="0" u="sng" sz="4400" spc="-5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dirty="0" u="sng" sz="4400" spc="-1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Methods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1349" y="1071249"/>
            <a:ext cx="5410195" cy="354170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36540" y="5045200"/>
            <a:ext cx="290449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pH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adjustments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Oxygen</a:t>
            </a:r>
            <a:r>
              <a:rPr dirty="0" sz="24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gas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Nylon</a:t>
            </a:r>
            <a:r>
              <a:rPr dirty="0" sz="24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filtration</a:t>
            </a:r>
            <a:r>
              <a:rPr dirty="0" sz="24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mats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74139" y="4534737"/>
            <a:ext cx="3784600" cy="163322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 indent="2286000">
              <a:lnSpc>
                <a:spcPct val="100000"/>
              </a:lnSpc>
              <a:spcBef>
                <a:spcPts val="450"/>
              </a:spcBef>
            </a:pP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Requires: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Continuous</a:t>
            </a:r>
            <a:r>
              <a:rPr dirty="0" sz="24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supply</a:t>
            </a:r>
            <a:r>
              <a:rPr dirty="0" sz="24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4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algae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De-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foaming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agents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Filtration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 water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925515" y="6269300"/>
            <a:ext cx="52946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Diligent</a:t>
            </a:r>
            <a:r>
              <a:rPr dirty="0" sz="2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28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Constant</a:t>
            </a:r>
            <a:r>
              <a:rPr dirty="0" sz="28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Management!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57626" y="6118352"/>
            <a:ext cx="34290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Inside</a:t>
            </a:r>
            <a:r>
              <a:rPr dirty="0" sz="3000" spc="-5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Rotifer</a:t>
            </a:r>
            <a:r>
              <a:rPr dirty="0" sz="3000" spc="-6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000" spc="-20" b="1">
                <a:solidFill>
                  <a:srgbClr val="FFFF00"/>
                </a:solidFill>
                <a:latin typeface="Arial"/>
                <a:cs typeface="Arial"/>
              </a:rPr>
              <a:t>Tank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419" y="249493"/>
            <a:ext cx="7810496" cy="58515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474" y="346174"/>
            <a:ext cx="8382000" cy="628648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0739" y="1596858"/>
            <a:ext cx="7901305" cy="380746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80"/>
              </a:spcBef>
              <a:buClr>
                <a:srgbClr val="FFFFFF"/>
              </a:buClr>
              <a:buFont typeface="Times New Roman"/>
              <a:buChar char="•"/>
              <a:tabLst>
                <a:tab pos="354965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Rotifer</a:t>
            </a:r>
            <a:r>
              <a:rPr dirty="0" sz="32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cultures</a:t>
            </a:r>
            <a:r>
              <a:rPr dirty="0" sz="3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z="32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healthy</a:t>
            </a:r>
            <a:r>
              <a:rPr dirty="0" sz="32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if:</a:t>
            </a:r>
            <a:endParaRPr sz="32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spcBef>
                <a:spcPts val="675"/>
              </a:spcBef>
              <a:buFont typeface="Times New Roman"/>
              <a:buChar char="–"/>
              <a:tabLst>
                <a:tab pos="755650" algn="l"/>
              </a:tabLst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Rotifers</a:t>
            </a:r>
            <a:r>
              <a:rPr dirty="0" sz="28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z="28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swimming</a:t>
            </a:r>
            <a:r>
              <a:rPr dirty="0" sz="28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rapidly</a:t>
            </a:r>
            <a:endParaRPr sz="28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spcBef>
                <a:spcPts val="675"/>
              </a:spcBef>
              <a:buFont typeface="Times New Roman"/>
              <a:buChar char="–"/>
              <a:tabLst>
                <a:tab pos="755650" algn="l"/>
              </a:tabLst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Females</a:t>
            </a:r>
            <a:r>
              <a:rPr dirty="0" sz="28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28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eggs</a:t>
            </a:r>
            <a:r>
              <a:rPr dirty="0" sz="28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28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female</a:t>
            </a:r>
            <a:r>
              <a:rPr dirty="0" sz="28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ratio</a:t>
            </a:r>
            <a:r>
              <a:rPr dirty="0" sz="28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8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about</a:t>
            </a:r>
            <a:r>
              <a:rPr dirty="0" sz="28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1.2</a:t>
            </a:r>
            <a:r>
              <a:rPr dirty="0" sz="28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5" b="1">
                <a:solidFill>
                  <a:srgbClr val="FFFFFF"/>
                </a:solidFill>
                <a:latin typeface="Times New Roman"/>
                <a:cs typeface="Times New Roman"/>
              </a:rPr>
              <a:t>:1</a:t>
            </a:r>
            <a:endParaRPr sz="2800">
              <a:latin typeface="Times New Roman"/>
              <a:cs typeface="Times New Roman"/>
            </a:endParaRPr>
          </a:p>
          <a:p>
            <a:pPr lvl="1" marL="755650" indent="-285750">
              <a:lnSpc>
                <a:spcPct val="100000"/>
              </a:lnSpc>
              <a:spcBef>
                <a:spcPts val="670"/>
              </a:spcBef>
              <a:buFont typeface="Times New Roman"/>
              <a:buChar char="–"/>
              <a:tabLst>
                <a:tab pos="755650" algn="l"/>
              </a:tabLst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Little</a:t>
            </a:r>
            <a:r>
              <a:rPr dirty="0" sz="28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8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28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bacteria</a:t>
            </a:r>
            <a:r>
              <a:rPr dirty="0" sz="28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8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ciliates</a:t>
            </a:r>
            <a:r>
              <a:rPr dirty="0" sz="2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present</a:t>
            </a:r>
            <a:endParaRPr sz="2800">
              <a:latin typeface="Times New Roman"/>
              <a:cs typeface="Times New Roman"/>
            </a:endParaRPr>
          </a:p>
          <a:p>
            <a:pPr marL="355600" marR="55245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Cloudy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good</a:t>
            </a:r>
            <a:r>
              <a:rPr dirty="0" sz="32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sign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32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imminent crash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4965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Crashing</a:t>
            </a:r>
            <a:r>
              <a:rPr dirty="0" sz="3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cultures</a:t>
            </a:r>
            <a:r>
              <a:rPr dirty="0" sz="32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dirty="0" sz="32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dirty="0" sz="32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bad</a:t>
            </a:r>
            <a:r>
              <a:rPr dirty="0" sz="32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odor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0802" y="401827"/>
            <a:ext cx="44221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00"/>
                </a:solidFill>
              </a:rPr>
              <a:t>Culture</a:t>
            </a:r>
            <a:r>
              <a:rPr dirty="0" sz="4400" spc="-25">
                <a:solidFill>
                  <a:srgbClr val="FFFF00"/>
                </a:solidFill>
              </a:rPr>
              <a:t> </a:t>
            </a:r>
            <a:r>
              <a:rPr dirty="0" sz="4400" spc="-10">
                <a:solidFill>
                  <a:srgbClr val="FFFF00"/>
                </a:solidFill>
              </a:rPr>
              <a:t>Condition</a:t>
            </a:r>
            <a:endParaRPr sz="4400"/>
          </a:p>
        </p:txBody>
      </p:sp>
      <p:sp>
        <p:nvSpPr>
          <p:cNvPr id="4" name="object 4" descr=""/>
          <p:cNvSpPr/>
          <p:nvPr/>
        </p:nvSpPr>
        <p:spPr>
          <a:xfrm>
            <a:off x="914400" y="1219200"/>
            <a:ext cx="7162800" cy="0"/>
          </a:xfrm>
          <a:custGeom>
            <a:avLst/>
            <a:gdLst/>
            <a:ahLst/>
            <a:cxnLst/>
            <a:rect l="l" t="t" r="r" b="b"/>
            <a:pathLst>
              <a:path w="7162800" h="0">
                <a:moveTo>
                  <a:pt x="0" y="0"/>
                </a:moveTo>
                <a:lnTo>
                  <a:pt x="7162800" y="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343" y="444880"/>
            <a:ext cx="8000998" cy="599121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0333" rIns="0" bIns="0" rtlCol="0" vert="horz">
            <a:spAutoFit/>
          </a:bodyPr>
          <a:lstStyle/>
          <a:p>
            <a:pPr marL="143129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00"/>
                </a:solidFill>
              </a:rPr>
              <a:t>Our</a:t>
            </a:r>
            <a:r>
              <a:rPr dirty="0" sz="4400" spc="-15">
                <a:solidFill>
                  <a:srgbClr val="FFFF00"/>
                </a:solidFill>
              </a:rPr>
              <a:t> </a:t>
            </a:r>
            <a:r>
              <a:rPr dirty="0" sz="4400">
                <a:solidFill>
                  <a:srgbClr val="FFFF00"/>
                </a:solidFill>
              </a:rPr>
              <a:t>Rotifer</a:t>
            </a:r>
            <a:r>
              <a:rPr dirty="0" sz="4400" spc="-35">
                <a:solidFill>
                  <a:srgbClr val="FFFF00"/>
                </a:solidFill>
              </a:rPr>
              <a:t> </a:t>
            </a:r>
            <a:r>
              <a:rPr dirty="0" sz="4400" spc="-10">
                <a:solidFill>
                  <a:srgbClr val="FFFF00"/>
                </a:solidFill>
              </a:rPr>
              <a:t>Formula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993139" y="2000504"/>
            <a:ext cx="6993255" cy="37325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ts val="3840"/>
              </a:lnSpc>
              <a:spcBef>
                <a:spcPts val="105"/>
              </a:spcBef>
              <a:buFont typeface="Times New Roman"/>
              <a:buChar char="•"/>
              <a:tabLst>
                <a:tab pos="354965" algn="l"/>
                <a:tab pos="6570980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Fill</a:t>
            </a:r>
            <a:r>
              <a:rPr dirty="0" sz="3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tank</a:t>
            </a:r>
            <a:r>
              <a:rPr dirty="0" sz="32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3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seawater</a:t>
            </a:r>
            <a:r>
              <a:rPr dirty="0" sz="32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adjusted</a:t>
            </a:r>
            <a:r>
              <a:rPr dirty="0" sz="32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25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35 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ppt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Add</a:t>
            </a:r>
            <a:r>
              <a:rPr dirty="0" sz="32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liquid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chlorine</a:t>
            </a:r>
            <a:r>
              <a:rPr dirty="0" sz="3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(10%)</a:t>
            </a:r>
            <a:r>
              <a:rPr dirty="0" sz="32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3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mix</a:t>
            </a:r>
            <a:endParaRPr sz="3200">
              <a:latin typeface="Times New Roman"/>
              <a:cs typeface="Times New Roman"/>
            </a:endParaRPr>
          </a:p>
          <a:p>
            <a:pPr marL="355600" marR="309245" indent="-34290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Add</a:t>
            </a:r>
            <a:r>
              <a:rPr dirty="0" sz="32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sodium</a:t>
            </a:r>
            <a:r>
              <a:rPr dirty="0" sz="3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thiosulfate</a:t>
            </a:r>
            <a:r>
              <a:rPr dirty="0" sz="32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32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neutralize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chlorine</a:t>
            </a:r>
            <a:r>
              <a:rPr dirty="0" sz="32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3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areate.</a:t>
            </a:r>
            <a:endParaRPr sz="3200">
              <a:latin typeface="Times New Roman"/>
              <a:cs typeface="Times New Roman"/>
            </a:endParaRPr>
          </a:p>
          <a:p>
            <a:pPr marL="354965" marR="121285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Add</a:t>
            </a:r>
            <a:r>
              <a:rPr dirty="0" sz="3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inoculating</a:t>
            </a:r>
            <a:r>
              <a:rPr dirty="0" sz="3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rotifers</a:t>
            </a:r>
            <a:r>
              <a:rPr dirty="0" sz="32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minimum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32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150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250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dirty="0" sz="3200" spc="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ml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914400" y="1676400"/>
            <a:ext cx="7162800" cy="0"/>
          </a:xfrm>
          <a:custGeom>
            <a:avLst/>
            <a:gdLst/>
            <a:ahLst/>
            <a:cxnLst/>
            <a:rect l="l" t="t" r="r" b="b"/>
            <a:pathLst>
              <a:path w="7162800" h="0">
                <a:moveTo>
                  <a:pt x="0" y="0"/>
                </a:moveTo>
                <a:lnTo>
                  <a:pt x="7162800" y="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401827"/>
            <a:ext cx="71882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23010" algn="l"/>
                <a:tab pos="7174865" algn="l"/>
              </a:tabLst>
            </a:pPr>
            <a:r>
              <a:rPr dirty="0" u="sng" sz="440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	Production</a:t>
            </a:r>
            <a:r>
              <a:rPr dirty="0" u="sng" sz="4400" spc="-6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dirty="0" u="sng" sz="4400" spc="-1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Methods</a:t>
            </a:r>
            <a:r>
              <a:rPr dirty="0" u="sng" sz="440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	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1418589" y="1354048"/>
            <a:ext cx="6328410" cy="5146040"/>
          </a:xfrm>
          <a:prstGeom prst="rect">
            <a:avLst/>
          </a:prstGeom>
        </p:spPr>
        <p:txBody>
          <a:bodyPr wrap="square" lIns="0" tIns="256540" rIns="0" bIns="0" rtlCol="0" vert="horz">
            <a:spAutoFit/>
          </a:bodyPr>
          <a:lstStyle/>
          <a:p>
            <a:pPr marL="237490" indent="-224790">
              <a:lnSpc>
                <a:spcPct val="100000"/>
              </a:lnSpc>
              <a:spcBef>
                <a:spcPts val="2020"/>
              </a:spcBef>
              <a:buFont typeface="Times New Roman"/>
              <a:buChar char="•"/>
              <a:tabLst>
                <a:tab pos="237490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dirty="0" sz="3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light</a:t>
            </a:r>
            <a:r>
              <a:rPr dirty="0" sz="3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aeration</a:t>
            </a:r>
            <a:endParaRPr sz="3200">
              <a:latin typeface="Times New Roman"/>
              <a:cs typeface="Times New Roman"/>
            </a:endParaRPr>
          </a:p>
          <a:p>
            <a:pPr marL="237490" indent="-224790">
              <a:lnSpc>
                <a:spcPct val="100000"/>
              </a:lnSpc>
              <a:spcBef>
                <a:spcPts val="1920"/>
              </a:spcBef>
              <a:buFont typeface="Times New Roman"/>
              <a:buChar char="•"/>
              <a:tabLst>
                <a:tab pos="237490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Keep</a:t>
            </a:r>
            <a:r>
              <a:rPr dirty="0" sz="32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light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intensity</a:t>
            </a:r>
            <a:r>
              <a:rPr dirty="0" sz="3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3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minimum</a:t>
            </a:r>
            <a:endParaRPr sz="3200">
              <a:latin typeface="Times New Roman"/>
              <a:cs typeface="Times New Roman"/>
            </a:endParaRPr>
          </a:p>
          <a:p>
            <a:pPr marL="236854" marR="753110" indent="-224790">
              <a:lnSpc>
                <a:spcPct val="100000"/>
              </a:lnSpc>
              <a:spcBef>
                <a:spcPts val="1920"/>
              </a:spcBef>
              <a:buFont typeface="Times New Roman"/>
              <a:buChar char="•"/>
              <a:tabLst>
                <a:tab pos="238125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Feed</a:t>
            </a:r>
            <a:r>
              <a:rPr dirty="0" sz="3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live</a:t>
            </a:r>
            <a:r>
              <a:rPr dirty="0" sz="32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algae/algae</a:t>
            </a:r>
            <a:r>
              <a:rPr dirty="0" sz="32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paste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 and 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rotifer</a:t>
            </a:r>
            <a:r>
              <a:rPr dirty="0" sz="3200" spc="-1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diet</a:t>
            </a:r>
            <a:r>
              <a:rPr dirty="0" sz="32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daily</a:t>
            </a:r>
            <a:endParaRPr sz="3200">
              <a:latin typeface="Times New Roman"/>
              <a:cs typeface="Times New Roman"/>
            </a:endParaRPr>
          </a:p>
          <a:p>
            <a:pPr marL="236854" marR="240665" indent="-224790">
              <a:lnSpc>
                <a:spcPct val="100000"/>
              </a:lnSpc>
              <a:spcBef>
                <a:spcPts val="1920"/>
              </a:spcBef>
              <a:buFont typeface="Times New Roman"/>
              <a:buChar char="•"/>
              <a:tabLst>
                <a:tab pos="238125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dirty="0" sz="3200" spc="-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32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3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r>
              <a:rPr dirty="0" sz="3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rotifers</a:t>
            </a:r>
            <a:r>
              <a:rPr dirty="0" sz="32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dirty="0" sz="32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reach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500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750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dirty="0" sz="32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ml</a:t>
            </a:r>
            <a:endParaRPr sz="3200">
              <a:latin typeface="Times New Roman"/>
              <a:cs typeface="Times New Roman"/>
            </a:endParaRPr>
          </a:p>
          <a:p>
            <a:pPr marL="236854" marR="5080" indent="-224790">
              <a:lnSpc>
                <a:spcPct val="100000"/>
              </a:lnSpc>
              <a:spcBef>
                <a:spcPts val="1920"/>
              </a:spcBef>
              <a:buFont typeface="Times New Roman"/>
              <a:buChar char="•"/>
              <a:tabLst>
                <a:tab pos="238125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Harvest</a:t>
            </a:r>
            <a:r>
              <a:rPr dirty="0" sz="32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3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enrich</a:t>
            </a:r>
            <a:r>
              <a:rPr dirty="0" sz="32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32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feeding</a:t>
            </a:r>
            <a:r>
              <a:rPr dirty="0" sz="3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dirty="0" sz="32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3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inoculate</a:t>
            </a:r>
            <a:r>
              <a:rPr dirty="0" sz="32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new</a:t>
            </a:r>
            <a:r>
              <a:rPr dirty="0" sz="32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tanks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2898" y="356107"/>
            <a:ext cx="3395979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00"/>
                </a:solidFill>
              </a:rPr>
              <a:t>Feeding</a:t>
            </a:r>
            <a:r>
              <a:rPr dirty="0" sz="4400" spc="-260">
                <a:solidFill>
                  <a:srgbClr val="FFFF00"/>
                </a:solidFill>
              </a:rPr>
              <a:t> </a:t>
            </a:r>
            <a:r>
              <a:rPr dirty="0" sz="4400" spc="-10">
                <a:solidFill>
                  <a:srgbClr val="FFFF00"/>
                </a:solidFill>
              </a:rPr>
              <a:t>Algae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575" y="2078266"/>
            <a:ext cx="4571999" cy="3021010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914400" y="1219200"/>
            <a:ext cx="7162800" cy="0"/>
          </a:xfrm>
          <a:custGeom>
            <a:avLst/>
            <a:gdLst/>
            <a:ahLst/>
            <a:cxnLst/>
            <a:rect l="l" t="t" r="r" b="b"/>
            <a:pathLst>
              <a:path w="7162800" h="0">
                <a:moveTo>
                  <a:pt x="0" y="0"/>
                </a:moveTo>
                <a:lnTo>
                  <a:pt x="7162800" y="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459960" y="5202427"/>
            <a:ext cx="1634489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Live</a:t>
            </a:r>
            <a:r>
              <a:rPr dirty="0" sz="2800" spc="-1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Times New Roman"/>
                <a:cs typeface="Times New Roman"/>
              </a:rPr>
              <a:t>Algae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69714" y="1482839"/>
            <a:ext cx="6941184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 i="1">
                <a:solidFill>
                  <a:srgbClr val="FFFFFF"/>
                </a:solidFill>
                <a:latin typeface="Times New Roman"/>
                <a:cs typeface="Times New Roman"/>
              </a:rPr>
              <a:t>Nannochloropsis</a:t>
            </a:r>
            <a:r>
              <a:rPr dirty="0" sz="2800" spc="-9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 i="1">
                <a:solidFill>
                  <a:srgbClr val="FFFFFF"/>
                </a:solidFill>
                <a:latin typeface="Times New Roman"/>
                <a:cs typeface="Times New Roman"/>
              </a:rPr>
              <a:t>oculata</a:t>
            </a:r>
            <a:r>
              <a:rPr dirty="0" sz="2800" spc="-7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2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 i="1">
                <a:solidFill>
                  <a:srgbClr val="FFFFFF"/>
                </a:solidFill>
                <a:latin typeface="Times New Roman"/>
                <a:cs typeface="Times New Roman"/>
              </a:rPr>
              <a:t>Isochrysis</a:t>
            </a:r>
            <a:r>
              <a:rPr dirty="0" sz="2800" spc="-9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 i="1">
                <a:solidFill>
                  <a:srgbClr val="FFFFFF"/>
                </a:solidFill>
                <a:latin typeface="Times New Roman"/>
                <a:cs typeface="Times New Roman"/>
              </a:rPr>
              <a:t>galbana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087519" y="5126083"/>
            <a:ext cx="20542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Instant</a:t>
            </a:r>
            <a:r>
              <a:rPr dirty="0" sz="2800" spc="-1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Times New Roman"/>
                <a:cs typeface="Times New Roman"/>
              </a:rPr>
              <a:t>Algae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8" name="object 8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81562" y="2900362"/>
            <a:ext cx="4262437" cy="21050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0819" rIns="0" bIns="0" rtlCol="0" vert="horz">
            <a:spAutoFit/>
          </a:bodyPr>
          <a:lstStyle/>
          <a:p>
            <a:pPr marL="210439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Rotifer</a:t>
            </a:r>
            <a:r>
              <a:rPr dirty="0" sz="5400" spc="-275"/>
              <a:t> </a:t>
            </a:r>
            <a:r>
              <a:rPr dirty="0" sz="5400" spc="-10"/>
              <a:t>Diets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496" y="3587508"/>
            <a:ext cx="2438399" cy="30479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3143" y="3931631"/>
            <a:ext cx="2481259" cy="267652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9162" y="1071562"/>
            <a:ext cx="2381250" cy="23812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21878" y="1202228"/>
            <a:ext cx="1895475" cy="2527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76700" y="3009900"/>
            <a:ext cx="4953000" cy="3730625"/>
            <a:chOff x="4076700" y="3009900"/>
            <a:chExt cx="4953000" cy="3730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7444" y="3050644"/>
              <a:ext cx="4876796" cy="365442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095750" y="3028950"/>
              <a:ext cx="4914900" cy="3692525"/>
            </a:xfrm>
            <a:custGeom>
              <a:avLst/>
              <a:gdLst/>
              <a:ahLst/>
              <a:cxnLst/>
              <a:rect l="l" t="t" r="r" b="b"/>
              <a:pathLst>
                <a:path w="4914900" h="3692525">
                  <a:moveTo>
                    <a:pt x="0" y="0"/>
                  </a:moveTo>
                  <a:lnTo>
                    <a:pt x="4914900" y="0"/>
                  </a:lnTo>
                  <a:lnTo>
                    <a:pt x="4914900" y="3692525"/>
                  </a:lnTo>
                  <a:lnTo>
                    <a:pt x="0" y="369252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050" y="460450"/>
            <a:ext cx="3276599" cy="24574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046" y="3737446"/>
            <a:ext cx="3733800" cy="28003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25769" y="229968"/>
            <a:ext cx="3505199" cy="262889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40739" y="1544828"/>
            <a:ext cx="7320915" cy="4661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marR="674370" indent="-34290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Font typeface="Times New Roman"/>
              <a:buChar char="•"/>
              <a:tabLst>
                <a:tab pos="354965" algn="l"/>
              </a:tabLst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Bioencapsulation</a:t>
            </a:r>
            <a:r>
              <a:rPr dirty="0" sz="2800" spc="-8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28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feed</a:t>
            </a:r>
            <a:r>
              <a:rPr dirty="0" sz="28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rotifers</a:t>
            </a:r>
            <a:r>
              <a:rPr dirty="0" sz="28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nutrients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essential</a:t>
            </a:r>
            <a:r>
              <a:rPr dirty="0" sz="28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8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larval</a:t>
            </a:r>
            <a:r>
              <a:rPr dirty="0" sz="28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Times New Roman"/>
                <a:cs typeface="Times New Roman"/>
              </a:rPr>
              <a:t>fish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680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Enrichment</a:t>
            </a:r>
            <a:r>
              <a:rPr dirty="0" sz="28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increases</a:t>
            </a:r>
            <a:r>
              <a:rPr dirty="0" sz="28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Omega</a:t>
            </a:r>
            <a:r>
              <a:rPr dirty="0" sz="28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2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fatty</a:t>
            </a:r>
            <a:r>
              <a:rPr dirty="0" sz="2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acids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8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rotifers.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245"/>
              </a:spcBef>
              <a:buFont typeface="Times New Roman"/>
              <a:buChar char="•"/>
              <a:tabLst>
                <a:tab pos="354965" algn="l"/>
              </a:tabLst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Common</a:t>
            </a:r>
            <a:r>
              <a:rPr dirty="0" sz="28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enrichment</a:t>
            </a:r>
            <a:r>
              <a:rPr dirty="0" sz="28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products:</a:t>
            </a:r>
            <a:endParaRPr sz="2800">
              <a:latin typeface="Times New Roman"/>
              <a:cs typeface="Times New Roman"/>
            </a:endParaRPr>
          </a:p>
          <a:p>
            <a:pPr lvl="1" marL="756285" indent="-286385">
              <a:lnSpc>
                <a:spcPct val="100000"/>
              </a:lnSpc>
              <a:spcBef>
                <a:spcPts val="1520"/>
              </a:spcBef>
              <a:buFont typeface="Times New Roman"/>
              <a:buChar char="–"/>
              <a:tabLst>
                <a:tab pos="756285" algn="l"/>
              </a:tabLst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Algae</a:t>
            </a:r>
            <a:r>
              <a:rPr dirty="0" sz="24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live,</a:t>
            </a:r>
            <a:r>
              <a:rPr dirty="0" sz="24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frozen, or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dried</a:t>
            </a:r>
            <a:endParaRPr sz="2400">
              <a:latin typeface="Times New Roman"/>
              <a:cs typeface="Times New Roman"/>
            </a:endParaRPr>
          </a:p>
          <a:p>
            <a:pPr lvl="1" marL="756285" indent="-286385">
              <a:lnSpc>
                <a:spcPct val="100000"/>
              </a:lnSpc>
              <a:spcBef>
                <a:spcPts val="1440"/>
              </a:spcBef>
              <a:buFont typeface="Times New Roman"/>
              <a:buChar char="–"/>
              <a:tabLst>
                <a:tab pos="756285" algn="l"/>
              </a:tabLst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Emulsion</a:t>
            </a:r>
            <a:r>
              <a:rPr dirty="0" sz="24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products</a:t>
            </a:r>
            <a:r>
              <a:rPr dirty="0" sz="24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24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liquid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4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dry</a:t>
            </a:r>
            <a:endParaRPr sz="2400">
              <a:latin typeface="Times New Roman"/>
              <a:cs typeface="Times New Roman"/>
            </a:endParaRPr>
          </a:p>
          <a:p>
            <a:pPr lvl="2" marL="1155065" marR="288290" indent="-228600">
              <a:lnSpc>
                <a:spcPct val="130000"/>
              </a:lnSpc>
              <a:spcBef>
                <a:spcPts val="575"/>
              </a:spcBef>
              <a:buFont typeface="Times New Roman"/>
              <a:buChar char="•"/>
              <a:tabLst>
                <a:tab pos="1155065" algn="l"/>
              </a:tabLst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Selco</a:t>
            </a:r>
            <a:r>
              <a:rPr dirty="0" sz="24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(culture</a:t>
            </a:r>
            <a:r>
              <a:rPr dirty="0" sz="24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4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DHA</a:t>
            </a:r>
            <a:r>
              <a:rPr dirty="0" sz="24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protein),</a:t>
            </a:r>
            <a:r>
              <a:rPr dirty="0" sz="24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Microfeast,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Algamac,</a:t>
            </a:r>
            <a:r>
              <a:rPr dirty="0" sz="24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RotiRich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401827"/>
            <a:ext cx="71882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7625" algn="l"/>
                <a:tab pos="7174865" algn="l"/>
              </a:tabLst>
            </a:pPr>
            <a:r>
              <a:rPr dirty="0" u="sng" sz="440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	Rotifer</a:t>
            </a:r>
            <a:r>
              <a:rPr dirty="0" u="sng" sz="4400" spc="-55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dirty="0" u="sng" sz="4400" spc="-1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Enrichment</a:t>
            </a:r>
            <a:r>
              <a:rPr dirty="0" u="sng" sz="440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	</a:t>
            </a:r>
            <a:endParaRPr sz="4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56615" y="609600"/>
            <a:ext cx="8025765" cy="1254760"/>
            <a:chOff x="356615" y="609600"/>
            <a:chExt cx="8025765" cy="12547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455" y="618743"/>
              <a:ext cx="7775447" cy="114604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615" y="687324"/>
              <a:ext cx="3672839" cy="117652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09600" y="609600"/>
              <a:ext cx="7772400" cy="1143000"/>
            </a:xfrm>
            <a:custGeom>
              <a:avLst/>
              <a:gdLst/>
              <a:ahLst/>
              <a:cxnLst/>
              <a:rect l="l" t="t" r="r" b="b"/>
              <a:pathLst>
                <a:path w="7772400" h="1143000">
                  <a:moveTo>
                    <a:pt x="77724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7772400" y="1143000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5543550" cy="1143000"/>
          </a:xfrm>
          <a:prstGeom prst="rect"/>
          <a:solidFill>
            <a:srgbClr val="3366FF"/>
          </a:solidFill>
        </p:spPr>
        <p:txBody>
          <a:bodyPr wrap="square" lIns="0" tIns="21653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705"/>
              </a:spcBef>
            </a:pPr>
            <a:r>
              <a:rPr dirty="0" sz="4400" spc="-10">
                <a:solidFill>
                  <a:srgbClr val="FFFF00"/>
                </a:solidFill>
              </a:rPr>
              <a:t>Enrichment</a:t>
            </a:r>
            <a:endParaRPr sz="4400"/>
          </a:p>
        </p:txBody>
      </p:sp>
      <p:grpSp>
        <p:nvGrpSpPr>
          <p:cNvPr id="7" name="object 7" descr=""/>
          <p:cNvGrpSpPr/>
          <p:nvPr/>
        </p:nvGrpSpPr>
        <p:grpSpPr>
          <a:xfrm>
            <a:off x="4711700" y="3689205"/>
            <a:ext cx="929005" cy="264160"/>
            <a:chOff x="4711700" y="3689205"/>
            <a:chExt cx="929005" cy="264160"/>
          </a:xfrm>
        </p:grpSpPr>
        <p:sp>
          <p:nvSpPr>
            <p:cNvPr id="8" name="object 8" descr=""/>
            <p:cNvSpPr/>
            <p:nvPr/>
          </p:nvSpPr>
          <p:spPr>
            <a:xfrm>
              <a:off x="4725987" y="3727310"/>
              <a:ext cx="845185" cy="211454"/>
            </a:xfrm>
            <a:custGeom>
              <a:avLst/>
              <a:gdLst/>
              <a:ahLst/>
              <a:cxnLst/>
              <a:rect l="l" t="t" r="r" b="b"/>
              <a:pathLst>
                <a:path w="845185" h="211454">
                  <a:moveTo>
                    <a:pt x="0" y="211277"/>
                  </a:moveTo>
                  <a:lnTo>
                    <a:pt x="845096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546831" y="3689205"/>
              <a:ext cx="93980" cy="83185"/>
            </a:xfrm>
            <a:custGeom>
              <a:avLst/>
              <a:gdLst/>
              <a:ahLst/>
              <a:cxnLst/>
              <a:rect l="l" t="t" r="r" b="b"/>
              <a:pathLst>
                <a:path w="93979" h="83185">
                  <a:moveTo>
                    <a:pt x="0" y="0"/>
                  </a:moveTo>
                  <a:lnTo>
                    <a:pt x="20789" y="83159"/>
                  </a:lnTo>
                  <a:lnTo>
                    <a:pt x="93560" y="20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4802187" y="4581528"/>
            <a:ext cx="990600" cy="85725"/>
            <a:chOff x="4802187" y="4581528"/>
            <a:chExt cx="990600" cy="85725"/>
          </a:xfrm>
        </p:grpSpPr>
        <p:sp>
          <p:nvSpPr>
            <p:cNvPr id="11" name="object 11" descr=""/>
            <p:cNvSpPr/>
            <p:nvPr/>
          </p:nvSpPr>
          <p:spPr>
            <a:xfrm>
              <a:off x="4802187" y="4624387"/>
              <a:ext cx="919480" cy="0"/>
            </a:xfrm>
            <a:custGeom>
              <a:avLst/>
              <a:gdLst/>
              <a:ahLst/>
              <a:cxnLst/>
              <a:rect l="l" t="t" r="r" b="b"/>
              <a:pathLst>
                <a:path w="919479" h="0">
                  <a:moveTo>
                    <a:pt x="0" y="0"/>
                  </a:moveTo>
                  <a:lnTo>
                    <a:pt x="91916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707065" y="4581528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0" y="85724"/>
                  </a:lnTo>
                  <a:lnTo>
                    <a:pt x="85725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4254500" y="2559033"/>
            <a:ext cx="1538605" cy="632460"/>
            <a:chOff x="4254500" y="2559033"/>
            <a:chExt cx="1538605" cy="632460"/>
          </a:xfrm>
        </p:grpSpPr>
        <p:sp>
          <p:nvSpPr>
            <p:cNvPr id="14" name="object 14" descr=""/>
            <p:cNvSpPr/>
            <p:nvPr/>
          </p:nvSpPr>
          <p:spPr>
            <a:xfrm>
              <a:off x="4268787" y="2593517"/>
              <a:ext cx="1457960" cy="583565"/>
            </a:xfrm>
            <a:custGeom>
              <a:avLst/>
              <a:gdLst/>
              <a:ahLst/>
              <a:cxnLst/>
              <a:rect l="l" t="t" r="r" b="b"/>
              <a:pathLst>
                <a:path w="1457960" h="583564">
                  <a:moveTo>
                    <a:pt x="0" y="583069"/>
                  </a:moveTo>
                  <a:lnTo>
                    <a:pt x="1457667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697277" y="2559033"/>
              <a:ext cx="95885" cy="80010"/>
            </a:xfrm>
            <a:custGeom>
              <a:avLst/>
              <a:gdLst/>
              <a:ahLst/>
              <a:cxnLst/>
              <a:rect l="l" t="t" r="r" b="b"/>
              <a:pathLst>
                <a:path w="95885" h="80010">
                  <a:moveTo>
                    <a:pt x="0" y="0"/>
                  </a:moveTo>
                  <a:lnTo>
                    <a:pt x="31838" y="79590"/>
                  </a:lnTo>
                  <a:lnTo>
                    <a:pt x="95516" y="7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4254500" y="5905500"/>
            <a:ext cx="1538605" cy="632460"/>
            <a:chOff x="4254500" y="5905500"/>
            <a:chExt cx="1538605" cy="632460"/>
          </a:xfrm>
        </p:grpSpPr>
        <p:sp>
          <p:nvSpPr>
            <p:cNvPr id="17" name="object 17" descr=""/>
            <p:cNvSpPr/>
            <p:nvPr/>
          </p:nvSpPr>
          <p:spPr>
            <a:xfrm>
              <a:off x="4268787" y="5919787"/>
              <a:ext cx="1457960" cy="583565"/>
            </a:xfrm>
            <a:custGeom>
              <a:avLst/>
              <a:gdLst/>
              <a:ahLst/>
              <a:cxnLst/>
              <a:rect l="l" t="t" r="r" b="b"/>
              <a:pathLst>
                <a:path w="1457960" h="583565">
                  <a:moveTo>
                    <a:pt x="0" y="0"/>
                  </a:moveTo>
                  <a:lnTo>
                    <a:pt x="1457667" y="583069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697277" y="6457750"/>
              <a:ext cx="95885" cy="80010"/>
            </a:xfrm>
            <a:custGeom>
              <a:avLst/>
              <a:gdLst/>
              <a:ahLst/>
              <a:cxnLst/>
              <a:rect l="l" t="t" r="r" b="b"/>
              <a:pathLst>
                <a:path w="95885" h="80009">
                  <a:moveTo>
                    <a:pt x="31838" y="0"/>
                  </a:moveTo>
                  <a:lnTo>
                    <a:pt x="0" y="79590"/>
                  </a:lnTo>
                  <a:lnTo>
                    <a:pt x="95516" y="71640"/>
                  </a:lnTo>
                  <a:lnTo>
                    <a:pt x="31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4711700" y="5372100"/>
            <a:ext cx="929005" cy="264160"/>
            <a:chOff x="4711700" y="5372100"/>
            <a:chExt cx="929005" cy="264160"/>
          </a:xfrm>
        </p:grpSpPr>
        <p:sp>
          <p:nvSpPr>
            <p:cNvPr id="20" name="object 20" descr=""/>
            <p:cNvSpPr/>
            <p:nvPr/>
          </p:nvSpPr>
          <p:spPr>
            <a:xfrm>
              <a:off x="4725987" y="5386387"/>
              <a:ext cx="845185" cy="211454"/>
            </a:xfrm>
            <a:custGeom>
              <a:avLst/>
              <a:gdLst/>
              <a:ahLst/>
              <a:cxnLst/>
              <a:rect l="l" t="t" r="r" b="b"/>
              <a:pathLst>
                <a:path w="845185" h="211454">
                  <a:moveTo>
                    <a:pt x="0" y="0"/>
                  </a:moveTo>
                  <a:lnTo>
                    <a:pt x="845096" y="211277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546831" y="5552610"/>
              <a:ext cx="93980" cy="83185"/>
            </a:xfrm>
            <a:custGeom>
              <a:avLst/>
              <a:gdLst/>
              <a:ahLst/>
              <a:cxnLst/>
              <a:rect l="l" t="t" r="r" b="b"/>
              <a:pathLst>
                <a:path w="93979" h="83185">
                  <a:moveTo>
                    <a:pt x="20789" y="0"/>
                  </a:moveTo>
                  <a:lnTo>
                    <a:pt x="0" y="83159"/>
                  </a:lnTo>
                  <a:lnTo>
                    <a:pt x="93560" y="62382"/>
                  </a:lnTo>
                  <a:lnTo>
                    <a:pt x="207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3352800" y="4191000"/>
            <a:ext cx="1219200" cy="34607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187960">
              <a:lnSpc>
                <a:spcPct val="100000"/>
              </a:lnSpc>
              <a:spcBef>
                <a:spcPts val="32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Vitamins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200400" y="4881562"/>
            <a:ext cx="1219200" cy="34607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153035">
              <a:lnSpc>
                <a:spcPct val="100000"/>
              </a:lnSpc>
              <a:spcBef>
                <a:spcPts val="32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Pigments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971800" y="5562600"/>
            <a:ext cx="1219200" cy="34607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113030">
              <a:lnSpc>
                <a:spcPct val="100000"/>
              </a:lnSpc>
              <a:spcBef>
                <a:spcPts val="32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Probiotics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048000" y="3505200"/>
            <a:ext cx="1447800" cy="34607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119380">
              <a:lnSpc>
                <a:spcPct val="100000"/>
              </a:lnSpc>
              <a:spcBef>
                <a:spcPts val="32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Amino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acids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819400" y="2895600"/>
            <a:ext cx="1371600" cy="34607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145415">
              <a:lnSpc>
                <a:spcPct val="100000"/>
              </a:lnSpc>
              <a:spcBef>
                <a:spcPts val="32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Fatty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Acids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070" y="3315976"/>
            <a:ext cx="2806693" cy="2554281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914558" y="1823719"/>
            <a:ext cx="1546860" cy="1122680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What??</a:t>
            </a:r>
            <a:endParaRPr sz="2400">
              <a:latin typeface="Arial"/>
              <a:cs typeface="Arial"/>
            </a:endParaRPr>
          </a:p>
          <a:p>
            <a:pPr marL="521334">
              <a:lnSpc>
                <a:spcPct val="100000"/>
              </a:lnSpc>
              <a:spcBef>
                <a:spcPts val="144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Why??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924550" y="2343150"/>
            <a:ext cx="3086100" cy="4305300"/>
            <a:chOff x="5924550" y="2343150"/>
            <a:chExt cx="3086100" cy="4305300"/>
          </a:xfrm>
        </p:grpSpPr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3600" y="2362200"/>
              <a:ext cx="3051771" cy="4270883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5934075" y="2352675"/>
              <a:ext cx="3067050" cy="4286250"/>
            </a:xfrm>
            <a:custGeom>
              <a:avLst/>
              <a:gdLst/>
              <a:ahLst/>
              <a:cxnLst/>
              <a:rect l="l" t="t" r="r" b="b"/>
              <a:pathLst>
                <a:path w="3067050" h="4286250">
                  <a:moveTo>
                    <a:pt x="0" y="0"/>
                  </a:moveTo>
                  <a:lnTo>
                    <a:pt x="3067050" y="0"/>
                  </a:lnTo>
                  <a:lnTo>
                    <a:pt x="3067050" y="4286250"/>
                  </a:lnTo>
                  <a:lnTo>
                    <a:pt x="0" y="428625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6153150" y="133350"/>
            <a:ext cx="2705100" cy="2079625"/>
            <a:chOff x="6153150" y="133350"/>
            <a:chExt cx="2705100" cy="2079625"/>
          </a:xfrm>
        </p:grpSpPr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5883" y="156085"/>
              <a:ext cx="2666999" cy="2041522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6162675" y="142875"/>
              <a:ext cx="2686050" cy="2060575"/>
            </a:xfrm>
            <a:custGeom>
              <a:avLst/>
              <a:gdLst/>
              <a:ahLst/>
              <a:cxnLst/>
              <a:rect l="l" t="t" r="r" b="b"/>
              <a:pathLst>
                <a:path w="2686050" h="2060575">
                  <a:moveTo>
                    <a:pt x="0" y="0"/>
                  </a:moveTo>
                  <a:lnTo>
                    <a:pt x="2686050" y="0"/>
                  </a:lnTo>
                  <a:lnTo>
                    <a:pt x="2686050" y="2060575"/>
                  </a:lnTo>
                  <a:lnTo>
                    <a:pt x="0" y="206057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6350" y="-9525"/>
            <a:ext cx="3467100" cy="2600325"/>
            <a:chOff x="1276350" y="-9525"/>
            <a:chExt cx="3467100" cy="26003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7482" y="2082"/>
              <a:ext cx="3428995" cy="257174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285875" y="0"/>
              <a:ext cx="3448050" cy="2581275"/>
            </a:xfrm>
            <a:custGeom>
              <a:avLst/>
              <a:gdLst/>
              <a:ahLst/>
              <a:cxnLst/>
              <a:rect l="l" t="t" r="r" b="b"/>
              <a:pathLst>
                <a:path w="3448050" h="2581275">
                  <a:moveTo>
                    <a:pt x="3448050" y="0"/>
                  </a:moveTo>
                  <a:lnTo>
                    <a:pt x="3448050" y="2581275"/>
                  </a:lnTo>
                  <a:lnTo>
                    <a:pt x="0" y="25812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4095750" y="3867150"/>
            <a:ext cx="4305300" cy="2506980"/>
            <a:chOff x="4095750" y="3867150"/>
            <a:chExt cx="4305300" cy="25069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0" y="3886200"/>
              <a:ext cx="4270546" cy="247140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105275" y="3876675"/>
              <a:ext cx="4286250" cy="2487930"/>
            </a:xfrm>
            <a:custGeom>
              <a:avLst/>
              <a:gdLst/>
              <a:ahLst/>
              <a:cxnLst/>
              <a:rect l="l" t="t" r="r" b="b"/>
              <a:pathLst>
                <a:path w="4286250" h="2487929">
                  <a:moveTo>
                    <a:pt x="0" y="0"/>
                  </a:moveTo>
                  <a:lnTo>
                    <a:pt x="4286250" y="0"/>
                  </a:lnTo>
                  <a:lnTo>
                    <a:pt x="4286250" y="2487612"/>
                  </a:lnTo>
                  <a:lnTo>
                    <a:pt x="0" y="248761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508625" y="4246562"/>
            <a:ext cx="1577975" cy="355600"/>
          </a:xfrm>
          <a:prstGeom prst="rect">
            <a:avLst/>
          </a:prstGeom>
          <a:solidFill>
            <a:srgbClr val="3366FF">
              <a:alpha val="50195"/>
            </a:srgbClr>
          </a:solidFill>
          <a:ln w="19050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175895">
              <a:lnSpc>
                <a:spcPct val="100000"/>
              </a:lnSpc>
              <a:spcBef>
                <a:spcPts val="320"/>
              </a:spcBef>
            </a:pPr>
            <a:r>
              <a:rPr dirty="0" sz="1600" spc="-10" b="1">
                <a:solidFill>
                  <a:srgbClr val="FFFF00"/>
                </a:solidFill>
                <a:latin typeface="Arial"/>
                <a:cs typeface="Arial"/>
              </a:rPr>
              <a:t>Enrichments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192484" y="6383209"/>
            <a:ext cx="24911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dirty="0" sz="16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million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rotifers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(10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am)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703281" y="2663608"/>
            <a:ext cx="25044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bath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(28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6455" sz="157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C)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33636" y="6543020"/>
            <a:ext cx="10680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Harvesting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3212" y="3028950"/>
            <a:ext cx="2840355" cy="3506470"/>
            <a:chOff x="303212" y="3028950"/>
            <a:chExt cx="2840355" cy="350647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345" y="3050082"/>
              <a:ext cx="2801933" cy="3468219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12737" y="3038475"/>
              <a:ext cx="2821305" cy="3487420"/>
            </a:xfrm>
            <a:custGeom>
              <a:avLst/>
              <a:gdLst/>
              <a:ahLst/>
              <a:cxnLst/>
              <a:rect l="l" t="t" r="r" b="b"/>
              <a:pathLst>
                <a:path w="2821305" h="3487420">
                  <a:moveTo>
                    <a:pt x="0" y="0"/>
                  </a:moveTo>
                  <a:lnTo>
                    <a:pt x="2820987" y="0"/>
                  </a:lnTo>
                  <a:lnTo>
                    <a:pt x="2820987" y="3487267"/>
                  </a:lnTo>
                  <a:lnTo>
                    <a:pt x="0" y="3487267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3301281" y="385762"/>
            <a:ext cx="5485765" cy="3804920"/>
            <a:chOff x="3301281" y="385762"/>
            <a:chExt cx="5485765" cy="380492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1562" y="385762"/>
              <a:ext cx="3905250" cy="292417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6043" y="2968381"/>
              <a:ext cx="2028901" cy="121701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306043" y="2968381"/>
              <a:ext cx="2029460" cy="1217295"/>
            </a:xfrm>
            <a:custGeom>
              <a:avLst/>
              <a:gdLst/>
              <a:ahLst/>
              <a:cxnLst/>
              <a:rect l="l" t="t" r="r" b="b"/>
              <a:pathLst>
                <a:path w="2029460" h="1217295">
                  <a:moveTo>
                    <a:pt x="1624736" y="444030"/>
                  </a:moveTo>
                  <a:lnTo>
                    <a:pt x="1578940" y="364159"/>
                  </a:lnTo>
                  <a:lnTo>
                    <a:pt x="91605" y="1217015"/>
                  </a:lnTo>
                  <a:lnTo>
                    <a:pt x="0" y="1057262"/>
                  </a:lnTo>
                  <a:lnTo>
                    <a:pt x="1487335" y="204406"/>
                  </a:lnTo>
                  <a:lnTo>
                    <a:pt x="1441526" y="124536"/>
                  </a:lnTo>
                  <a:lnTo>
                    <a:pt x="2028901" y="0"/>
                  </a:lnTo>
                  <a:lnTo>
                    <a:pt x="1624736" y="44403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685800"/>
            <a:ext cx="4344670" cy="4956810"/>
            <a:chOff x="457200" y="685800"/>
            <a:chExt cx="4344670" cy="4956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685800"/>
              <a:ext cx="4344361" cy="495632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057400" y="901700"/>
              <a:ext cx="2405380" cy="336550"/>
            </a:xfrm>
            <a:custGeom>
              <a:avLst/>
              <a:gdLst/>
              <a:ahLst/>
              <a:cxnLst/>
              <a:rect l="l" t="t" r="r" b="b"/>
              <a:pathLst>
                <a:path w="2405379" h="336550">
                  <a:moveTo>
                    <a:pt x="2405062" y="0"/>
                  </a:moveTo>
                  <a:lnTo>
                    <a:pt x="0" y="0"/>
                  </a:lnTo>
                  <a:lnTo>
                    <a:pt x="0" y="336550"/>
                  </a:lnTo>
                  <a:lnTo>
                    <a:pt x="2405062" y="336550"/>
                  </a:lnTo>
                  <a:lnTo>
                    <a:pt x="2405062" y="0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47675" y="676275"/>
            <a:ext cx="4362450" cy="497205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4"/>
              </a:spcBef>
            </a:pPr>
            <a:endParaRPr sz="1600">
              <a:latin typeface="Times New Roman"/>
              <a:cs typeface="Times New Roman"/>
            </a:endParaRPr>
          </a:p>
          <a:p>
            <a:pPr marL="1797050">
              <a:lnSpc>
                <a:spcPct val="100000"/>
              </a:lnSpc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Cold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(5-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10 </a:t>
            </a:r>
            <a:r>
              <a:rPr dirty="0" baseline="26455" sz="1575" spc="-37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C)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7495" y="538670"/>
            <a:ext cx="3859210" cy="289242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7571" y="3659771"/>
            <a:ext cx="3887785" cy="291464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0819" rIns="0" bIns="0" rtlCol="0" vert="horz">
            <a:spAutoFit/>
          </a:bodyPr>
          <a:lstStyle/>
          <a:p>
            <a:pPr marL="153289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Rotifer</a:t>
            </a:r>
            <a:r>
              <a:rPr dirty="0" sz="5400" spc="-275"/>
              <a:t> </a:t>
            </a:r>
            <a:r>
              <a:rPr dirty="0" sz="5400" spc="-10"/>
              <a:t>Schedule</a:t>
            </a:r>
            <a:endParaRPr sz="5400"/>
          </a:p>
        </p:txBody>
      </p:sp>
      <p:sp>
        <p:nvSpPr>
          <p:cNvPr id="3" name="object 3" descr=""/>
          <p:cNvSpPr txBox="1"/>
          <p:nvPr/>
        </p:nvSpPr>
        <p:spPr>
          <a:xfrm>
            <a:off x="612140" y="1809877"/>
            <a:ext cx="115189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8:30</a:t>
            </a:r>
            <a:r>
              <a:rPr dirty="0" sz="2400" spc="-1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AM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9:00</a:t>
            </a:r>
            <a:r>
              <a:rPr dirty="0" sz="2400" spc="-1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AM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9:30</a:t>
            </a:r>
            <a:r>
              <a:rPr dirty="0" sz="2400" spc="-1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AM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2140" y="3272916"/>
            <a:ext cx="1304290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10:00</a:t>
            </a:r>
            <a:r>
              <a:rPr dirty="0" sz="2400" spc="-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AM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10:30</a:t>
            </a:r>
            <a:r>
              <a:rPr dirty="0" sz="2400" spc="-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AM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1:00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PM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5:00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PM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9:00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PM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2195195">
              <a:lnSpc>
                <a:spcPct val="100000"/>
              </a:lnSpc>
              <a:spcBef>
                <a:spcPts val="100"/>
              </a:spcBef>
            </a:pPr>
            <a:r>
              <a:rPr dirty="0"/>
              <a:t>Feed</a:t>
            </a:r>
            <a:r>
              <a:rPr dirty="0" spc="-20"/>
              <a:t> </a:t>
            </a:r>
            <a:r>
              <a:rPr dirty="0"/>
              <a:t>larvae</a:t>
            </a:r>
            <a:r>
              <a:rPr dirty="0" spc="-20"/>
              <a:t> </a:t>
            </a:r>
            <a:r>
              <a:rPr dirty="0"/>
              <a:t>enriched</a:t>
            </a:r>
            <a:r>
              <a:rPr dirty="0" spc="-30"/>
              <a:t> </a:t>
            </a:r>
            <a:r>
              <a:rPr dirty="0" spc="-10"/>
              <a:t>rotifers </a:t>
            </a:r>
            <a:r>
              <a:rPr dirty="0"/>
              <a:t>Assess</a:t>
            </a:r>
            <a:r>
              <a:rPr dirty="0" spc="-65"/>
              <a:t> </a:t>
            </a:r>
            <a:r>
              <a:rPr dirty="0"/>
              <a:t>rotifer</a:t>
            </a:r>
            <a:r>
              <a:rPr dirty="0" spc="-135"/>
              <a:t> </a:t>
            </a:r>
            <a:r>
              <a:rPr dirty="0" spc="-10"/>
              <a:t>populations</a:t>
            </a:r>
          </a:p>
          <a:p>
            <a:pPr marL="12700" marR="5080">
              <a:lnSpc>
                <a:spcPct val="100000"/>
              </a:lnSpc>
            </a:pPr>
            <a:r>
              <a:rPr dirty="0"/>
              <a:t>Harvest</a:t>
            </a:r>
            <a:r>
              <a:rPr dirty="0" spc="-80"/>
              <a:t> </a:t>
            </a:r>
            <a:r>
              <a:rPr dirty="0"/>
              <a:t>tank,</a:t>
            </a:r>
            <a:r>
              <a:rPr dirty="0" spc="-55"/>
              <a:t> </a:t>
            </a:r>
            <a:r>
              <a:rPr dirty="0"/>
              <a:t>prepare</a:t>
            </a:r>
            <a:r>
              <a:rPr dirty="0" spc="-60"/>
              <a:t> </a:t>
            </a:r>
            <a:r>
              <a:rPr dirty="0"/>
              <a:t>enrichment</a:t>
            </a:r>
            <a:r>
              <a:rPr dirty="0" spc="-75"/>
              <a:t> </a:t>
            </a:r>
            <a:r>
              <a:rPr dirty="0" spc="-10"/>
              <a:t>containers, </a:t>
            </a:r>
            <a:r>
              <a:rPr dirty="0"/>
              <a:t>restart</a:t>
            </a:r>
            <a:r>
              <a:rPr dirty="0" spc="-70"/>
              <a:t> </a:t>
            </a:r>
            <a:r>
              <a:rPr dirty="0"/>
              <a:t>clean</a:t>
            </a:r>
            <a:r>
              <a:rPr dirty="0" spc="-60"/>
              <a:t> </a:t>
            </a:r>
            <a:r>
              <a:rPr dirty="0" spc="-20"/>
              <a:t>tank</a:t>
            </a:r>
          </a:p>
          <a:p>
            <a:pPr marL="12700" marR="419734">
              <a:lnSpc>
                <a:spcPct val="100000"/>
              </a:lnSpc>
            </a:pPr>
            <a:r>
              <a:rPr dirty="0"/>
              <a:t>Enrich</a:t>
            </a:r>
            <a:r>
              <a:rPr dirty="0" spc="-25"/>
              <a:t> </a:t>
            </a:r>
            <a:r>
              <a:rPr dirty="0" spc="-10"/>
              <a:t>rotifers(2-</a:t>
            </a:r>
            <a:r>
              <a:rPr dirty="0"/>
              <a:t>4</a:t>
            </a:r>
            <a:r>
              <a:rPr dirty="0" spc="-60"/>
              <a:t> </a:t>
            </a:r>
            <a:r>
              <a:rPr dirty="0"/>
              <a:t>hour</a:t>
            </a:r>
            <a:r>
              <a:rPr dirty="0" spc="-65"/>
              <a:t> </a:t>
            </a:r>
            <a:r>
              <a:rPr dirty="0"/>
              <a:t>contact</a:t>
            </a:r>
            <a:r>
              <a:rPr dirty="0" spc="-30"/>
              <a:t> </a:t>
            </a:r>
            <a:r>
              <a:rPr dirty="0" spc="-10"/>
              <a:t>time) </a:t>
            </a:r>
            <a:r>
              <a:rPr dirty="0"/>
              <a:t>Refill</a:t>
            </a:r>
            <a:r>
              <a:rPr dirty="0" spc="-35"/>
              <a:t> </a:t>
            </a:r>
            <a:r>
              <a:rPr dirty="0"/>
              <a:t>algae</a:t>
            </a:r>
            <a:r>
              <a:rPr dirty="0" spc="-35"/>
              <a:t> </a:t>
            </a:r>
            <a:r>
              <a:rPr dirty="0" spc="-10"/>
              <a:t>containers,</a:t>
            </a:r>
            <a:r>
              <a:rPr dirty="0" spc="-145"/>
              <a:t> </a:t>
            </a:r>
            <a:r>
              <a:rPr dirty="0"/>
              <a:t>AM</a:t>
            </a:r>
            <a:r>
              <a:rPr dirty="0" spc="-10"/>
              <a:t> </a:t>
            </a:r>
            <a:r>
              <a:rPr dirty="0"/>
              <a:t>rotifer</a:t>
            </a:r>
            <a:r>
              <a:rPr dirty="0" spc="-75"/>
              <a:t> </a:t>
            </a:r>
            <a:r>
              <a:rPr dirty="0" spc="-10"/>
              <a:t>feeding </a:t>
            </a:r>
            <a:r>
              <a:rPr dirty="0"/>
              <a:t>Harvest,</a:t>
            </a:r>
            <a:r>
              <a:rPr dirty="0" spc="-60"/>
              <a:t> </a:t>
            </a:r>
            <a:r>
              <a:rPr dirty="0"/>
              <a:t>rinse,</a:t>
            </a:r>
            <a:r>
              <a:rPr dirty="0" spc="-45"/>
              <a:t> </a:t>
            </a:r>
            <a:r>
              <a:rPr dirty="0"/>
              <a:t>feed,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cold</a:t>
            </a:r>
            <a:r>
              <a:rPr dirty="0" spc="-45"/>
              <a:t> </a:t>
            </a:r>
            <a:r>
              <a:rPr dirty="0"/>
              <a:t>store</a:t>
            </a:r>
            <a:r>
              <a:rPr dirty="0" spc="-35"/>
              <a:t> </a:t>
            </a:r>
            <a:r>
              <a:rPr dirty="0" spc="-10"/>
              <a:t>rotifers </a:t>
            </a:r>
            <a:r>
              <a:rPr dirty="0"/>
              <a:t>Feed</a:t>
            </a:r>
            <a:r>
              <a:rPr dirty="0" spc="-20"/>
              <a:t> </a:t>
            </a:r>
            <a:r>
              <a:rPr dirty="0"/>
              <a:t>larvae</a:t>
            </a:r>
            <a:r>
              <a:rPr dirty="0" spc="-20"/>
              <a:t> </a:t>
            </a:r>
            <a:r>
              <a:rPr dirty="0"/>
              <a:t>enriched</a:t>
            </a:r>
            <a:r>
              <a:rPr dirty="0" spc="-30"/>
              <a:t> </a:t>
            </a:r>
            <a:r>
              <a:rPr dirty="0" spc="-10"/>
              <a:t>rotifers</a:t>
            </a:r>
          </a:p>
          <a:p>
            <a:pPr marL="12700">
              <a:lnSpc>
                <a:spcPct val="100000"/>
              </a:lnSpc>
            </a:pPr>
            <a:r>
              <a:rPr dirty="0"/>
              <a:t>Feed</a:t>
            </a:r>
            <a:r>
              <a:rPr dirty="0" spc="-20"/>
              <a:t> </a:t>
            </a:r>
            <a:r>
              <a:rPr dirty="0"/>
              <a:t>larvae</a:t>
            </a:r>
            <a:r>
              <a:rPr dirty="0" spc="-20"/>
              <a:t> </a:t>
            </a:r>
            <a:r>
              <a:rPr dirty="0"/>
              <a:t>enriched</a:t>
            </a:r>
            <a:r>
              <a:rPr dirty="0" spc="-30"/>
              <a:t> </a:t>
            </a:r>
            <a:r>
              <a:rPr dirty="0" spc="-10"/>
              <a:t>rotifers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4225" y="1076959"/>
            <a:ext cx="246253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10"/>
              <a:t>Artemia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3381" y="2194331"/>
            <a:ext cx="4776787" cy="358139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93139" y="1345793"/>
            <a:ext cx="7101840" cy="178117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lr>
                <a:srgbClr val="FFFFFF"/>
              </a:buClr>
              <a:buFont typeface="Times New Roman"/>
              <a:buChar char="•"/>
              <a:tabLst>
                <a:tab pos="354965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Microscopic</a:t>
            </a:r>
            <a:r>
              <a:rPr dirty="0" sz="32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crustacean</a:t>
            </a:r>
            <a:r>
              <a:rPr dirty="0" sz="3200" spc="-1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(brine</a:t>
            </a:r>
            <a:r>
              <a:rPr dirty="0" sz="32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shrimp)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4965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Saltwater</a:t>
            </a:r>
            <a:r>
              <a:rPr dirty="0" sz="3200" spc="-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environments</a:t>
            </a:r>
            <a:endParaRPr sz="32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4965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Sold</a:t>
            </a:r>
            <a:r>
              <a:rPr dirty="0" sz="32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cysts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0386" y="356107"/>
            <a:ext cx="498030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00"/>
                </a:solidFill>
              </a:rPr>
              <a:t>What</a:t>
            </a:r>
            <a:r>
              <a:rPr dirty="0" sz="4400" spc="-25">
                <a:solidFill>
                  <a:srgbClr val="FFFF00"/>
                </a:solidFill>
              </a:rPr>
              <a:t> </a:t>
            </a:r>
            <a:r>
              <a:rPr dirty="0" sz="4400">
                <a:solidFill>
                  <a:srgbClr val="FFFF00"/>
                </a:solidFill>
              </a:rPr>
              <a:t>is</a:t>
            </a:r>
            <a:r>
              <a:rPr dirty="0" sz="4400" spc="-15">
                <a:solidFill>
                  <a:srgbClr val="FFFF00"/>
                </a:solidFill>
              </a:rPr>
              <a:t> </a:t>
            </a:r>
            <a:r>
              <a:rPr dirty="0" sz="4400">
                <a:solidFill>
                  <a:srgbClr val="FFFF00"/>
                </a:solidFill>
              </a:rPr>
              <a:t>an</a:t>
            </a:r>
            <a:r>
              <a:rPr dirty="0" sz="4400" spc="-254">
                <a:solidFill>
                  <a:srgbClr val="FFFF00"/>
                </a:solidFill>
              </a:rPr>
              <a:t> </a:t>
            </a:r>
            <a:r>
              <a:rPr dirty="0" sz="4400" spc="-10">
                <a:solidFill>
                  <a:srgbClr val="FFFF00"/>
                </a:solidFill>
              </a:rPr>
              <a:t>Artemia?</a:t>
            </a:r>
            <a:endParaRPr sz="4400"/>
          </a:p>
        </p:txBody>
      </p:sp>
      <p:sp>
        <p:nvSpPr>
          <p:cNvPr id="4" name="object 4" descr=""/>
          <p:cNvSpPr/>
          <p:nvPr/>
        </p:nvSpPr>
        <p:spPr>
          <a:xfrm>
            <a:off x="914400" y="1143000"/>
            <a:ext cx="7162800" cy="0"/>
          </a:xfrm>
          <a:custGeom>
            <a:avLst/>
            <a:gdLst/>
            <a:ahLst/>
            <a:cxnLst/>
            <a:rect l="l" t="t" r="r" b="b"/>
            <a:pathLst>
              <a:path w="7162800" h="0">
                <a:moveTo>
                  <a:pt x="0" y="0"/>
                </a:moveTo>
                <a:lnTo>
                  <a:pt x="7162800" y="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221" y="3433547"/>
            <a:ext cx="4810112" cy="284638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5462" y="3414712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889" y="231885"/>
            <a:ext cx="5257787" cy="39433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1651" y="310453"/>
            <a:ext cx="2825737" cy="38099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562" y="4424362"/>
            <a:ext cx="2581275" cy="22669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36730" y="3431730"/>
            <a:ext cx="2173287" cy="327659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195" y="1073200"/>
            <a:ext cx="3581392" cy="25574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906" rIns="0" bIns="0" rtlCol="0" vert="horz">
            <a:spAutoFit/>
          </a:bodyPr>
          <a:lstStyle/>
          <a:p>
            <a:pPr marL="2413635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solidFill>
                  <a:srgbClr val="FFFF00"/>
                </a:solidFill>
              </a:rPr>
              <a:t>Decapsulation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916939" y="3679952"/>
            <a:ext cx="22701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Dehydrated</a:t>
            </a:r>
            <a:r>
              <a:rPr dirty="0" sz="24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cysts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2838" y="924638"/>
            <a:ext cx="3276597" cy="262096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098540" y="3603752"/>
            <a:ext cx="19824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Hydrated</a:t>
            </a:r>
            <a:r>
              <a:rPr dirty="0" sz="24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cysts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038600" y="2266942"/>
            <a:ext cx="1219200" cy="190500"/>
            <a:chOff x="4038600" y="2266942"/>
            <a:chExt cx="1219200" cy="190500"/>
          </a:xfrm>
        </p:grpSpPr>
        <p:sp>
          <p:nvSpPr>
            <p:cNvPr id="8" name="object 8" descr=""/>
            <p:cNvSpPr/>
            <p:nvPr/>
          </p:nvSpPr>
          <p:spPr>
            <a:xfrm>
              <a:off x="4038600" y="2362200"/>
              <a:ext cx="1060450" cy="0"/>
            </a:xfrm>
            <a:custGeom>
              <a:avLst/>
              <a:gdLst/>
              <a:ahLst/>
              <a:cxnLst/>
              <a:rect l="l" t="t" r="r" b="b"/>
              <a:pathLst>
                <a:path w="1060450" h="0">
                  <a:moveTo>
                    <a:pt x="0" y="0"/>
                  </a:moveTo>
                  <a:lnTo>
                    <a:pt x="1060450" y="0"/>
                  </a:lnTo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067292" y="2266942"/>
              <a:ext cx="191135" cy="190500"/>
            </a:xfrm>
            <a:custGeom>
              <a:avLst/>
              <a:gdLst/>
              <a:ahLst/>
              <a:cxnLst/>
              <a:rect l="l" t="t" r="r" b="b"/>
              <a:pathLst>
                <a:path w="191135" h="190500">
                  <a:moveTo>
                    <a:pt x="12" y="0"/>
                  </a:moveTo>
                  <a:lnTo>
                    <a:pt x="0" y="190500"/>
                  </a:lnTo>
                  <a:lnTo>
                    <a:pt x="190512" y="9526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5772160" y="3810000"/>
            <a:ext cx="190500" cy="2743200"/>
            <a:chOff x="5772160" y="3810000"/>
            <a:chExt cx="190500" cy="2743200"/>
          </a:xfrm>
        </p:grpSpPr>
        <p:sp>
          <p:nvSpPr>
            <p:cNvPr id="11" name="object 11" descr=""/>
            <p:cNvSpPr/>
            <p:nvPr/>
          </p:nvSpPr>
          <p:spPr>
            <a:xfrm>
              <a:off x="5867399" y="3810000"/>
              <a:ext cx="0" cy="2584450"/>
            </a:xfrm>
            <a:custGeom>
              <a:avLst/>
              <a:gdLst/>
              <a:ahLst/>
              <a:cxnLst/>
              <a:rect l="l" t="t" r="r" b="b"/>
              <a:pathLst>
                <a:path w="0" h="2584450">
                  <a:moveTo>
                    <a:pt x="0" y="0"/>
                  </a:moveTo>
                  <a:lnTo>
                    <a:pt x="0" y="2584450"/>
                  </a:lnTo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772160" y="6362692"/>
              <a:ext cx="190500" cy="191135"/>
            </a:xfrm>
            <a:custGeom>
              <a:avLst/>
              <a:gdLst/>
              <a:ahLst/>
              <a:cxnLst/>
              <a:rect l="l" t="t" r="r" b="b"/>
              <a:pathLst>
                <a:path w="190500" h="191134">
                  <a:moveTo>
                    <a:pt x="190500" y="12"/>
                  </a:moveTo>
                  <a:lnTo>
                    <a:pt x="0" y="0"/>
                  </a:lnTo>
                  <a:lnTo>
                    <a:pt x="95237" y="190512"/>
                  </a:lnTo>
                  <a:lnTo>
                    <a:pt x="190500" y="1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5184140" y="4899152"/>
            <a:ext cx="15474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+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chemicals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32409" y="994409"/>
            <a:ext cx="8681720" cy="4814570"/>
            <a:chOff x="232409" y="994409"/>
            <a:chExt cx="8681720" cy="4814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409" y="994409"/>
              <a:ext cx="4343399" cy="28955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5314" y="2136914"/>
              <a:ext cx="4338634" cy="325913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428999" y="4320438"/>
              <a:ext cx="1912620" cy="1471295"/>
            </a:xfrm>
            <a:custGeom>
              <a:avLst/>
              <a:gdLst/>
              <a:ahLst/>
              <a:cxnLst/>
              <a:rect l="l" t="t" r="r" b="b"/>
              <a:pathLst>
                <a:path w="1912620" h="1471295">
                  <a:moveTo>
                    <a:pt x="0" y="1470761"/>
                  </a:moveTo>
                  <a:lnTo>
                    <a:pt x="1911997" y="0"/>
                  </a:lnTo>
                </a:path>
              </a:pathLst>
            </a:custGeom>
            <a:ln w="349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295218" y="4267198"/>
              <a:ext cx="115570" cy="105410"/>
            </a:xfrm>
            <a:custGeom>
              <a:avLst/>
              <a:gdLst/>
              <a:ahLst/>
              <a:cxnLst/>
              <a:rect l="l" t="t" r="r" b="b"/>
              <a:pathLst>
                <a:path w="115570" h="105410">
                  <a:moveTo>
                    <a:pt x="114985" y="0"/>
                  </a:moveTo>
                  <a:lnTo>
                    <a:pt x="0" y="22364"/>
                  </a:lnTo>
                  <a:lnTo>
                    <a:pt x="63880" y="105409"/>
                  </a:lnTo>
                  <a:lnTo>
                    <a:pt x="11498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701289" y="5861367"/>
            <a:ext cx="36963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FFFF00"/>
                </a:solidFill>
                <a:latin typeface="Times New Roman"/>
                <a:cs typeface="Times New Roman"/>
              </a:rPr>
              <a:t>Decapsulated</a:t>
            </a:r>
            <a:r>
              <a:rPr dirty="0" sz="3600" spc="-12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 spc="-10" b="1">
                <a:solidFill>
                  <a:srgbClr val="FFFF00"/>
                </a:solidFill>
                <a:latin typeface="Times New Roman"/>
                <a:cs typeface="Times New Roman"/>
              </a:rPr>
              <a:t>cysts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" y="64300"/>
            <a:ext cx="9136843" cy="679369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3461" y="155498"/>
            <a:ext cx="4970551" cy="372903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933" y="307733"/>
            <a:ext cx="3484557" cy="464819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117340" y="3986172"/>
            <a:ext cx="3552190" cy="265811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308100">
              <a:lnSpc>
                <a:spcPct val="100000"/>
              </a:lnSpc>
              <a:spcBef>
                <a:spcPts val="650"/>
              </a:spcBef>
            </a:pPr>
            <a:r>
              <a:rPr dirty="0" sz="3600" spc="-10" b="1">
                <a:solidFill>
                  <a:srgbClr val="FFFFFF"/>
                </a:solidFill>
                <a:latin typeface="Times New Roman"/>
                <a:cs typeface="Times New Roman"/>
              </a:rPr>
              <a:t>Incubation</a:t>
            </a:r>
            <a:endParaRPr sz="3600">
              <a:latin typeface="Times New Roman"/>
              <a:cs typeface="Times New Roman"/>
            </a:endParaRPr>
          </a:p>
          <a:p>
            <a:pPr marL="330835" indent="-318135">
              <a:lnSpc>
                <a:spcPct val="100000"/>
              </a:lnSpc>
              <a:spcBef>
                <a:spcPts val="495"/>
              </a:spcBef>
              <a:buClr>
                <a:srgbClr val="FFFFFF"/>
              </a:buClr>
              <a:buSzPct val="75000"/>
              <a:buFont typeface="Wingdings"/>
              <a:buChar char=""/>
              <a:tabLst>
                <a:tab pos="330835" algn="l"/>
              </a:tabLst>
            </a:pP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Sterilized</a:t>
            </a:r>
            <a:r>
              <a:rPr dirty="0" sz="3200" spc="-7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>
                <a:solidFill>
                  <a:srgbClr val="FFFF00"/>
                </a:solidFill>
                <a:latin typeface="Times New Roman"/>
                <a:cs typeface="Times New Roman"/>
              </a:rPr>
              <a:t>water</a:t>
            </a:r>
            <a:endParaRPr sz="3200">
              <a:latin typeface="Times New Roman"/>
              <a:cs typeface="Times New Roman"/>
            </a:endParaRPr>
          </a:p>
          <a:p>
            <a:pPr marL="436245" indent="-423545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436245" algn="l"/>
              </a:tabLst>
            </a:pP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25-30</a:t>
            </a:r>
            <a:r>
              <a:rPr dirty="0" sz="3200" spc="-3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g/L</a:t>
            </a:r>
            <a:r>
              <a:rPr dirty="0" sz="3200" spc="-17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00"/>
                </a:solidFill>
                <a:latin typeface="Times New Roman"/>
                <a:cs typeface="Times New Roman"/>
              </a:rPr>
              <a:t>salinity</a:t>
            </a:r>
            <a:endParaRPr sz="3200">
              <a:latin typeface="Times New Roman"/>
              <a:cs typeface="Times New Roman"/>
            </a:endParaRPr>
          </a:p>
          <a:p>
            <a:pPr marL="436245" indent="-423545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436245" algn="l"/>
              </a:tabLst>
            </a:pP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28-30</a:t>
            </a:r>
            <a:r>
              <a:rPr dirty="0" sz="3200" spc="-2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-50" b="1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endParaRPr sz="3200">
              <a:latin typeface="Times New Roman"/>
              <a:cs typeface="Times New Roman"/>
            </a:endParaRPr>
          </a:p>
          <a:p>
            <a:pPr marL="428625" indent="-415925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428625" algn="l"/>
              </a:tabLst>
            </a:pPr>
            <a:r>
              <a:rPr dirty="0" sz="3200" spc="-10" b="1">
                <a:solidFill>
                  <a:srgbClr val="FFFF00"/>
                </a:solidFill>
                <a:latin typeface="Times New Roman"/>
                <a:cs typeface="Times New Roman"/>
              </a:rPr>
              <a:t>Vigorous</a:t>
            </a:r>
            <a:r>
              <a:rPr dirty="0" sz="3200" spc="-14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00"/>
                </a:solidFill>
                <a:latin typeface="Times New Roman"/>
                <a:cs typeface="Times New Roman"/>
              </a:rPr>
              <a:t>aeration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5722" y="917722"/>
            <a:ext cx="8988425" cy="4114800"/>
            <a:chOff x="155722" y="917722"/>
            <a:chExt cx="8988425" cy="4114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6525" y="1831925"/>
              <a:ext cx="4797474" cy="32003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722" y="917722"/>
              <a:ext cx="4219567" cy="3162292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993139" y="3995419"/>
            <a:ext cx="6718934" cy="1701800"/>
          </a:xfrm>
          <a:prstGeom prst="rect">
            <a:avLst/>
          </a:prstGeom>
        </p:spPr>
        <p:txBody>
          <a:bodyPr wrap="square" lIns="0" tIns="302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80"/>
              </a:spcBef>
            </a:pPr>
            <a:r>
              <a:rPr dirty="0" sz="3600" spc="-10" b="1">
                <a:solidFill>
                  <a:srgbClr val="FFFF00"/>
                </a:solidFill>
                <a:latin typeface="Times New Roman"/>
                <a:cs typeface="Times New Roman"/>
              </a:rPr>
              <a:t>“Umbrellas”</a:t>
            </a:r>
            <a:endParaRPr sz="36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2280"/>
              </a:spcBef>
            </a:pPr>
            <a:r>
              <a:rPr dirty="0" sz="3600" b="1">
                <a:solidFill>
                  <a:srgbClr val="FFFF00"/>
                </a:solidFill>
                <a:latin typeface="Times New Roman"/>
                <a:cs typeface="Times New Roman"/>
              </a:rPr>
              <a:t>First</a:t>
            </a:r>
            <a:r>
              <a:rPr dirty="0" sz="3600" spc="-5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 spc="-10" b="1">
                <a:solidFill>
                  <a:srgbClr val="FFFF00"/>
                </a:solidFill>
                <a:latin typeface="Times New Roman"/>
                <a:cs typeface="Times New Roman"/>
              </a:rPr>
              <a:t>instar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0992" rIns="0" bIns="0" rtlCol="0" vert="horz">
            <a:spAutoFit/>
          </a:bodyPr>
          <a:lstStyle/>
          <a:p>
            <a:pPr marL="435864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15-</a:t>
            </a:r>
            <a:r>
              <a:rPr dirty="0" sz="3600"/>
              <a:t>20</a:t>
            </a:r>
            <a:r>
              <a:rPr dirty="0" sz="3600" spc="5"/>
              <a:t> </a:t>
            </a:r>
            <a:r>
              <a:rPr dirty="0" sz="3600"/>
              <a:t>h</a:t>
            </a:r>
            <a:r>
              <a:rPr dirty="0" sz="3600" spc="5"/>
              <a:t> </a:t>
            </a:r>
            <a:r>
              <a:rPr dirty="0" sz="3600"/>
              <a:t>=</a:t>
            </a:r>
            <a:r>
              <a:rPr dirty="0" sz="3600" spc="5"/>
              <a:t> </a:t>
            </a:r>
            <a:r>
              <a:rPr dirty="0" sz="3600" spc="-10"/>
              <a:t>hatching</a:t>
            </a:r>
            <a:endParaRPr sz="36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381" y="313169"/>
            <a:ext cx="8610597" cy="645477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519" y="216269"/>
            <a:ext cx="8534398" cy="639762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9562" y="409575"/>
            <a:ext cx="8582660" cy="6048375"/>
            <a:chOff x="309562" y="409575"/>
            <a:chExt cx="8582660" cy="6048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562" y="409575"/>
              <a:ext cx="4533900" cy="604837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0965" y="536765"/>
              <a:ext cx="5230809" cy="39195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2681" y="846074"/>
            <a:ext cx="5791200" cy="51768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231514" y="6037579"/>
            <a:ext cx="26809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FFFF00"/>
                </a:solidFill>
                <a:latin typeface="Times New Roman"/>
                <a:cs typeface="Times New Roman"/>
              </a:rPr>
              <a:t>Second</a:t>
            </a:r>
            <a:r>
              <a:rPr dirty="0" sz="3600" spc="-4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 spc="-10" b="1">
                <a:solidFill>
                  <a:srgbClr val="FFFF00"/>
                </a:solidFill>
                <a:latin typeface="Times New Roman"/>
                <a:cs typeface="Times New Roman"/>
              </a:rPr>
              <a:t>instar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880" rIns="0" bIns="0" rtlCol="0" vert="horz">
            <a:spAutoFit/>
          </a:bodyPr>
          <a:lstStyle/>
          <a:p>
            <a:pPr marL="266319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Enrichment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226" y="459628"/>
            <a:ext cx="4100511" cy="307816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4527" y="3583927"/>
            <a:ext cx="4129081" cy="30956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8478" y="459278"/>
            <a:ext cx="2095500" cy="2794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2355" y="103568"/>
            <a:ext cx="5453057" cy="409098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560002" y="4440428"/>
            <a:ext cx="4524375" cy="215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0835" indent="-318135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SzPct val="85714"/>
              <a:buFont typeface="Wingdings"/>
              <a:buChar char=""/>
              <a:tabLst>
                <a:tab pos="330835" algn="l"/>
              </a:tabLst>
            </a:pP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Sterilized</a:t>
            </a:r>
            <a:r>
              <a:rPr dirty="0" sz="2800" spc="-9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1">
                <a:solidFill>
                  <a:srgbClr val="FFFF00"/>
                </a:solidFill>
                <a:latin typeface="Times New Roman"/>
                <a:cs typeface="Times New Roman"/>
              </a:rPr>
              <a:t>water</a:t>
            </a:r>
            <a:endParaRPr sz="2800">
              <a:latin typeface="Times New Roman"/>
              <a:cs typeface="Times New Roman"/>
            </a:endParaRPr>
          </a:p>
          <a:p>
            <a:pPr marL="382905" indent="-370205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82905" algn="l"/>
              </a:tabLst>
            </a:pPr>
            <a:r>
              <a:rPr dirty="0" sz="2800" spc="-10" b="1">
                <a:solidFill>
                  <a:srgbClr val="FFFF00"/>
                </a:solidFill>
                <a:latin typeface="Times New Roman"/>
                <a:cs typeface="Times New Roman"/>
              </a:rPr>
              <a:t>25-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30</a:t>
            </a:r>
            <a:r>
              <a:rPr dirty="0" sz="2800" spc="-2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g/L</a:t>
            </a:r>
            <a:r>
              <a:rPr dirty="0" sz="2800" spc="-17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00"/>
                </a:solidFill>
                <a:latin typeface="Times New Roman"/>
                <a:cs typeface="Times New Roman"/>
              </a:rPr>
              <a:t>salinity</a:t>
            </a:r>
            <a:endParaRPr sz="2800">
              <a:latin typeface="Times New Roman"/>
              <a:cs typeface="Times New Roman"/>
            </a:endParaRPr>
          </a:p>
          <a:p>
            <a:pPr marL="382905" indent="-370205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82905" algn="l"/>
              </a:tabLst>
            </a:pPr>
            <a:r>
              <a:rPr dirty="0" sz="2800" spc="-10" b="1">
                <a:solidFill>
                  <a:srgbClr val="FFFF00"/>
                </a:solidFill>
                <a:latin typeface="Times New Roman"/>
                <a:cs typeface="Times New Roman"/>
              </a:rPr>
              <a:t>26-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27</a:t>
            </a:r>
            <a:r>
              <a:rPr dirty="0" sz="2800" spc="-3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0" b="1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endParaRPr sz="2800">
              <a:latin typeface="Times New Roman"/>
              <a:cs typeface="Times New Roman"/>
            </a:endParaRPr>
          </a:p>
          <a:p>
            <a:pPr marL="382905" indent="-370205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82905" algn="l"/>
              </a:tabLst>
            </a:pP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Moderate</a:t>
            </a:r>
            <a:r>
              <a:rPr dirty="0" sz="2800" spc="-8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00"/>
                </a:solidFill>
                <a:latin typeface="Times New Roman"/>
                <a:cs typeface="Times New Roman"/>
              </a:rPr>
              <a:t>aeration</a:t>
            </a:r>
            <a:endParaRPr sz="2800">
              <a:latin typeface="Times New Roman"/>
              <a:cs typeface="Times New Roman"/>
            </a:endParaRPr>
          </a:p>
          <a:p>
            <a:pPr marL="382905" indent="-370205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  <a:tabLst>
                <a:tab pos="382905" algn="l"/>
              </a:tabLst>
            </a:pP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Enrichment</a:t>
            </a:r>
            <a:r>
              <a:rPr dirty="0" sz="2800" spc="-5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contact</a:t>
            </a:r>
            <a:r>
              <a:rPr dirty="0" sz="2800" spc="-6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24</a:t>
            </a:r>
            <a:r>
              <a:rPr dirty="0" sz="2800" spc="-8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1">
                <a:solidFill>
                  <a:srgbClr val="FFFF00"/>
                </a:solidFill>
                <a:latin typeface="Times New Roman"/>
                <a:cs typeface="Times New Roman"/>
              </a:rPr>
              <a:t>hrs.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037" y="414338"/>
            <a:ext cx="8047037" cy="604043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2625" y="314959"/>
            <a:ext cx="526224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Artemia</a:t>
            </a:r>
            <a:r>
              <a:rPr dirty="0" sz="5400" spc="-190"/>
              <a:t> </a:t>
            </a:r>
            <a:r>
              <a:rPr dirty="0" sz="5400" spc="-10"/>
              <a:t>Schedule</a:t>
            </a:r>
            <a:endParaRPr sz="5400"/>
          </a:p>
        </p:txBody>
      </p:sp>
      <p:sp>
        <p:nvSpPr>
          <p:cNvPr id="3" name="object 3" descr=""/>
          <p:cNvSpPr txBox="1"/>
          <p:nvPr/>
        </p:nvSpPr>
        <p:spPr>
          <a:xfrm>
            <a:off x="304165" y="1393952"/>
            <a:ext cx="1540510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8:30</a:t>
            </a:r>
            <a:r>
              <a:rPr dirty="0" sz="2400" spc="-1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AM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9-</a:t>
            </a:r>
            <a:r>
              <a:rPr dirty="0" sz="2400" spc="-35" b="1">
                <a:solidFill>
                  <a:srgbClr val="FFFFFF"/>
                </a:solidFill>
                <a:latin typeface="Times New Roman"/>
                <a:cs typeface="Times New Roman"/>
              </a:rPr>
              <a:t>11:00</a:t>
            </a:r>
            <a:r>
              <a:rPr dirty="0" sz="24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AM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35" b="1">
                <a:solidFill>
                  <a:srgbClr val="FFFFFF"/>
                </a:solidFill>
                <a:latin typeface="Times New Roman"/>
                <a:cs typeface="Times New Roman"/>
              </a:rPr>
              <a:t>11:30</a:t>
            </a:r>
            <a:r>
              <a:rPr dirty="0" sz="24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AM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1:00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PM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5:00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PM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9:00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PM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132964" y="1393952"/>
            <a:ext cx="6699884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8773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Feed</a:t>
            </a:r>
            <a:r>
              <a:rPr dirty="0" sz="2400" spc="-4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larvae</a:t>
            </a:r>
            <a:r>
              <a:rPr dirty="0" sz="2400" spc="-3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nauplii</a:t>
            </a:r>
            <a:r>
              <a:rPr dirty="0" sz="2400" spc="-2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and/or</a:t>
            </a:r>
            <a:r>
              <a:rPr dirty="0" sz="2400" spc="-6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00"/>
                </a:solidFill>
                <a:latin typeface="Times New Roman"/>
                <a:cs typeface="Times New Roman"/>
              </a:rPr>
              <a:t>enriched</a:t>
            </a:r>
            <a:r>
              <a:rPr dirty="0" sz="2400" spc="-16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00"/>
                </a:solidFill>
                <a:latin typeface="Times New Roman"/>
                <a:cs typeface="Times New Roman"/>
              </a:rPr>
              <a:t>Artemia Harvest</a:t>
            </a:r>
            <a:r>
              <a:rPr dirty="0" sz="2400" spc="-14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Artemia</a:t>
            </a: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FFFF00"/>
                </a:solidFill>
                <a:latin typeface="Times New Roman"/>
                <a:cs typeface="Times New Roman"/>
              </a:rPr>
              <a:t>tanks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Cold</a:t>
            </a:r>
            <a:r>
              <a:rPr dirty="0" sz="2400" spc="-5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store</a:t>
            </a:r>
            <a:r>
              <a:rPr dirty="0" sz="2400" spc="-4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harvested</a:t>
            </a:r>
            <a:r>
              <a:rPr dirty="0" sz="2400" spc="-6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nauplii,</a:t>
            </a:r>
            <a:r>
              <a:rPr dirty="0" sz="2400" spc="-6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start</a:t>
            </a:r>
            <a:r>
              <a:rPr dirty="0" sz="2400" spc="-5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enrichment</a:t>
            </a:r>
            <a:r>
              <a:rPr dirty="0" sz="2400" spc="-6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FFFF00"/>
                </a:solidFill>
                <a:latin typeface="Times New Roman"/>
                <a:cs typeface="Times New Roman"/>
              </a:rPr>
              <a:t>tank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Start</a:t>
            </a:r>
            <a:r>
              <a:rPr dirty="0" sz="2400" spc="-3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next</a:t>
            </a:r>
            <a:r>
              <a:rPr dirty="0" sz="2400" spc="-2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day</a:t>
            </a:r>
            <a:r>
              <a:rPr dirty="0" sz="2400" spc="-2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enrichment,</a:t>
            </a:r>
            <a:r>
              <a:rPr dirty="0" sz="2400" spc="-4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feed</a:t>
            </a:r>
            <a:r>
              <a:rPr dirty="0" sz="2400" spc="-4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00"/>
                </a:solidFill>
                <a:latin typeface="Times New Roman"/>
                <a:cs typeface="Times New Roman"/>
              </a:rPr>
              <a:t>larvae</a:t>
            </a:r>
            <a:endParaRPr sz="2400">
              <a:latin typeface="Times New Roman"/>
              <a:cs typeface="Times New Roman"/>
            </a:endParaRPr>
          </a:p>
          <a:p>
            <a:pPr marL="12700" marR="5164455">
              <a:lnSpc>
                <a:spcPct val="100000"/>
              </a:lnSpc>
            </a:pP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Feed</a:t>
            </a:r>
            <a:r>
              <a:rPr dirty="0" sz="2400" spc="-3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00"/>
                </a:solidFill>
                <a:latin typeface="Times New Roman"/>
                <a:cs typeface="Times New Roman"/>
              </a:rPr>
              <a:t>larvae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Feed</a:t>
            </a:r>
            <a:r>
              <a:rPr dirty="0" sz="2400" spc="-3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00"/>
                </a:solidFill>
                <a:latin typeface="Times New Roman"/>
                <a:cs typeface="Times New Roman"/>
              </a:rPr>
              <a:t>larvae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13765" y="3588511"/>
            <a:ext cx="75101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Feedings</a:t>
            </a:r>
            <a:r>
              <a:rPr dirty="0" sz="2400" spc="-4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should</a:t>
            </a:r>
            <a:r>
              <a:rPr dirty="0" sz="2400" spc="-2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be</a:t>
            </a:r>
            <a:r>
              <a:rPr dirty="0" sz="2400" spc="-3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spaced</a:t>
            </a:r>
            <a:r>
              <a:rPr dirty="0" sz="2400" spc="-3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out</a:t>
            </a:r>
            <a:r>
              <a:rPr dirty="0" sz="2400" spc="-3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during</a:t>
            </a:r>
            <a:r>
              <a:rPr dirty="0" sz="2400" spc="-3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24</a:t>
            </a:r>
            <a:r>
              <a:rPr dirty="0" sz="2400" spc="-3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period</a:t>
            </a:r>
            <a:r>
              <a:rPr dirty="0" sz="2400" spc="-3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~</a:t>
            </a:r>
            <a:r>
              <a:rPr dirty="0" sz="2400" spc="-3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00"/>
                </a:solidFill>
                <a:latin typeface="Times New Roman"/>
                <a:cs typeface="Times New Roman"/>
              </a:rPr>
              <a:t>4-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6</a:t>
            </a:r>
            <a:r>
              <a:rPr dirty="0" sz="2400" spc="-4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FFFF00"/>
                </a:solidFill>
                <a:latin typeface="Times New Roman"/>
                <a:cs typeface="Times New Roman"/>
              </a:rPr>
              <a:t>hrs.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62380" marR="5080" indent="-302260">
              <a:lnSpc>
                <a:spcPct val="100000"/>
              </a:lnSpc>
              <a:spcBef>
                <a:spcPts val="100"/>
              </a:spcBef>
            </a:pPr>
            <a:r>
              <a:rPr dirty="0" sz="5000" i="1">
                <a:solidFill>
                  <a:srgbClr val="FFFF00"/>
                </a:solidFill>
                <a:latin typeface="Times New Roman"/>
                <a:cs typeface="Times New Roman"/>
              </a:rPr>
              <a:t>Important</a:t>
            </a:r>
            <a:r>
              <a:rPr dirty="0" sz="5000" spc="-110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000" i="1">
                <a:solidFill>
                  <a:srgbClr val="FFFF00"/>
                </a:solidFill>
                <a:latin typeface="Times New Roman"/>
                <a:cs typeface="Times New Roman"/>
              </a:rPr>
              <a:t>Criteria</a:t>
            </a:r>
            <a:r>
              <a:rPr dirty="0" sz="5000" spc="-90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000" spc="-25" i="1">
                <a:solidFill>
                  <a:srgbClr val="FFFF00"/>
                </a:solidFill>
                <a:latin typeface="Times New Roman"/>
                <a:cs typeface="Times New Roman"/>
              </a:rPr>
              <a:t>For</a:t>
            </a:r>
            <a:r>
              <a:rPr dirty="0" sz="5000" spc="-25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000" i="1">
                <a:solidFill>
                  <a:srgbClr val="FFFF00"/>
                </a:solidFill>
                <a:latin typeface="Times New Roman"/>
                <a:cs typeface="Times New Roman"/>
              </a:rPr>
              <a:t>Selecting</a:t>
            </a:r>
            <a:r>
              <a:rPr dirty="0" sz="5000" spc="-30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000" i="1">
                <a:solidFill>
                  <a:srgbClr val="FFFF00"/>
                </a:solidFill>
                <a:latin typeface="Times New Roman"/>
                <a:cs typeface="Times New Roman"/>
              </a:rPr>
              <a:t>Live</a:t>
            </a:r>
            <a:r>
              <a:rPr dirty="0" sz="5000" spc="-5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000" spc="-10" i="1">
                <a:solidFill>
                  <a:srgbClr val="FFFF00"/>
                </a:solidFill>
                <a:latin typeface="Times New Roman"/>
                <a:cs typeface="Times New Roman"/>
              </a:rPr>
              <a:t>Feeds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21739" y="1884172"/>
            <a:ext cx="6875145" cy="2037080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243840" indent="-231140">
              <a:lnSpc>
                <a:spcPct val="100000"/>
              </a:lnSpc>
              <a:spcBef>
                <a:spcPts val="1540"/>
              </a:spcBef>
              <a:buFont typeface="Times New Roman"/>
              <a:buChar char="•"/>
              <a:tabLst>
                <a:tab pos="243840" algn="l"/>
              </a:tabLst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24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z="24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appropriate</a:t>
            </a:r>
            <a:r>
              <a:rPr dirty="0" sz="24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size</a:t>
            </a:r>
            <a:r>
              <a:rPr dirty="0" sz="24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4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target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species?</a:t>
            </a:r>
            <a:endParaRPr sz="2400">
              <a:latin typeface="Times New Roman"/>
              <a:cs typeface="Times New Roman"/>
            </a:endParaRPr>
          </a:p>
          <a:p>
            <a:pPr marL="243840" marR="5080" indent="-231775">
              <a:lnSpc>
                <a:spcPct val="100000"/>
              </a:lnSpc>
              <a:spcBef>
                <a:spcPts val="1440"/>
              </a:spcBef>
              <a:buFont typeface="Times New Roman"/>
              <a:buChar char="•"/>
              <a:tabLst>
                <a:tab pos="243840" algn="l"/>
              </a:tabLst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nutritional</a:t>
            </a:r>
            <a:r>
              <a:rPr dirty="0" sz="24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quality</a:t>
            </a:r>
            <a:r>
              <a:rPr dirty="0" sz="24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adequate</a:t>
            </a:r>
            <a:r>
              <a:rPr dirty="0" sz="24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4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good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growth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survival</a:t>
            </a:r>
            <a:r>
              <a:rPr dirty="0" sz="24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target</a:t>
            </a:r>
            <a:r>
              <a:rPr dirty="0" sz="24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species?</a:t>
            </a:r>
            <a:endParaRPr sz="2400">
              <a:latin typeface="Times New Roman"/>
              <a:cs typeface="Times New Roman"/>
            </a:endParaRPr>
          </a:p>
          <a:p>
            <a:pPr marL="243840" indent="-231140">
              <a:lnSpc>
                <a:spcPct val="100000"/>
              </a:lnSpc>
              <a:spcBef>
                <a:spcPts val="1440"/>
              </a:spcBef>
              <a:buFont typeface="Times New Roman"/>
              <a:buChar char="•"/>
              <a:tabLst>
                <a:tab pos="243840" algn="l"/>
              </a:tabLst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24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z="24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z="24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produced</a:t>
            </a:r>
            <a:r>
              <a:rPr dirty="0" sz="24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cost</a:t>
            </a:r>
            <a:r>
              <a:rPr dirty="0" sz="24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effectively?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914400" y="1752600"/>
            <a:ext cx="7162800" cy="0"/>
          </a:xfrm>
          <a:custGeom>
            <a:avLst/>
            <a:gdLst/>
            <a:ahLst/>
            <a:cxnLst/>
            <a:rect l="l" t="t" r="r" b="b"/>
            <a:pathLst>
              <a:path w="7162800" h="0">
                <a:moveTo>
                  <a:pt x="0" y="0"/>
                </a:moveTo>
                <a:lnTo>
                  <a:pt x="7162800" y="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-4762" y="4432300"/>
            <a:ext cx="9153525" cy="2418080"/>
            <a:chOff x="-4762" y="4432300"/>
            <a:chExt cx="9153525" cy="24180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90" y="4451431"/>
              <a:ext cx="3162299" cy="239235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4440237"/>
              <a:ext cx="3171825" cy="2402205"/>
            </a:xfrm>
            <a:custGeom>
              <a:avLst/>
              <a:gdLst/>
              <a:ahLst/>
              <a:cxnLst/>
              <a:rect l="l" t="t" r="r" b="b"/>
              <a:pathLst>
                <a:path w="3171825" h="2402204">
                  <a:moveTo>
                    <a:pt x="0" y="0"/>
                  </a:moveTo>
                  <a:lnTo>
                    <a:pt x="3171825" y="0"/>
                  </a:lnTo>
                  <a:lnTo>
                    <a:pt x="3171825" y="2401887"/>
                  </a:lnTo>
                  <a:lnTo>
                    <a:pt x="0" y="24018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0532" y="4447832"/>
              <a:ext cx="2895595" cy="239235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181350" y="4438650"/>
              <a:ext cx="2908300" cy="2405380"/>
            </a:xfrm>
            <a:custGeom>
              <a:avLst/>
              <a:gdLst/>
              <a:ahLst/>
              <a:cxnLst/>
              <a:rect l="l" t="t" r="r" b="b"/>
              <a:pathLst>
                <a:path w="2908300" h="2405379">
                  <a:moveTo>
                    <a:pt x="0" y="0"/>
                  </a:moveTo>
                  <a:lnTo>
                    <a:pt x="2908300" y="0"/>
                  </a:lnTo>
                  <a:lnTo>
                    <a:pt x="2908300" y="2405062"/>
                  </a:lnTo>
                  <a:lnTo>
                    <a:pt x="0" y="240506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0" y="4445000"/>
              <a:ext cx="3047999" cy="239838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091237" y="4440237"/>
              <a:ext cx="3053080" cy="2402205"/>
            </a:xfrm>
            <a:custGeom>
              <a:avLst/>
              <a:gdLst/>
              <a:ahLst/>
              <a:cxnLst/>
              <a:rect l="l" t="t" r="r" b="b"/>
              <a:pathLst>
                <a:path w="3053079" h="2402204">
                  <a:moveTo>
                    <a:pt x="3052762" y="2401887"/>
                  </a:moveTo>
                  <a:lnTo>
                    <a:pt x="0" y="2401887"/>
                  </a:lnTo>
                  <a:lnTo>
                    <a:pt x="0" y="0"/>
                  </a:lnTo>
                  <a:lnTo>
                    <a:pt x="3052762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383539"/>
            <a:ext cx="7188200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13610" algn="l"/>
                <a:tab pos="7174865" algn="l"/>
              </a:tabLst>
            </a:pPr>
            <a:r>
              <a:rPr dirty="0" u="sng" sz="500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	Live</a:t>
            </a:r>
            <a:r>
              <a:rPr dirty="0" u="sng" sz="5000" spc="-25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dirty="0" u="sng" sz="5000" spc="-1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Feeds</a:t>
            </a:r>
            <a:r>
              <a:rPr dirty="0" u="sng" sz="500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	</a:t>
            </a:r>
            <a:endParaRPr sz="5000"/>
          </a:p>
        </p:txBody>
      </p:sp>
      <p:sp>
        <p:nvSpPr>
          <p:cNvPr id="3" name="object 3" descr=""/>
          <p:cNvSpPr txBox="1"/>
          <p:nvPr/>
        </p:nvSpPr>
        <p:spPr>
          <a:xfrm>
            <a:off x="459740" y="1609458"/>
            <a:ext cx="6704965" cy="378460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dirty="0" sz="28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live</a:t>
            </a:r>
            <a:r>
              <a:rPr dirty="0" sz="28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feeds</a:t>
            </a:r>
            <a:r>
              <a:rPr dirty="0" sz="28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most</a:t>
            </a:r>
            <a:r>
              <a:rPr dirty="0" sz="28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commonly</a:t>
            </a:r>
            <a:r>
              <a:rPr dirty="0" sz="28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r>
              <a:rPr dirty="0" sz="28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Times New Roman"/>
                <a:cs typeface="Times New Roman"/>
              </a:rPr>
              <a:t>are:</a:t>
            </a:r>
            <a:endParaRPr sz="2800">
              <a:latin typeface="Times New Roman"/>
              <a:cs typeface="Times New Roman"/>
            </a:endParaRPr>
          </a:p>
          <a:p>
            <a:pPr marL="469900" marR="2806700">
              <a:lnSpc>
                <a:spcPct val="110000"/>
              </a:lnSpc>
              <a:spcBef>
                <a:spcPts val="15"/>
              </a:spcBef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Rotifers</a:t>
            </a:r>
            <a:r>
              <a:rPr dirty="0" sz="2400" spc="-8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dirty="0" sz="2400" b="1" i="1">
                <a:solidFill>
                  <a:srgbClr val="FFFFFF"/>
                </a:solidFill>
                <a:latin typeface="Times New Roman"/>
                <a:cs typeface="Times New Roman"/>
              </a:rPr>
              <a:t>Brachionus</a:t>
            </a:r>
            <a:r>
              <a:rPr dirty="0" sz="2400" spc="-6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 i="1">
                <a:solidFill>
                  <a:srgbClr val="FFFFFF"/>
                </a:solidFill>
                <a:latin typeface="Times New Roman"/>
                <a:cs typeface="Times New Roman"/>
              </a:rPr>
              <a:t>sp.)</a:t>
            </a:r>
            <a:r>
              <a:rPr dirty="0" sz="2400" spc="-2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 i="1">
                <a:solidFill>
                  <a:srgbClr val="FFFFFF"/>
                </a:solidFill>
                <a:latin typeface="Times New Roman"/>
                <a:cs typeface="Times New Roman"/>
              </a:rPr>
              <a:t>Artemia</a:t>
            </a:r>
            <a:r>
              <a:rPr dirty="0" sz="2400" spc="-4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 i="1">
                <a:solidFill>
                  <a:srgbClr val="FFFFFF"/>
                </a:solidFill>
                <a:latin typeface="Times New Roman"/>
                <a:cs typeface="Times New Roman"/>
              </a:rPr>
              <a:t>sp.</a:t>
            </a:r>
            <a:r>
              <a:rPr dirty="0" sz="2400" spc="-1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(brine</a:t>
            </a:r>
            <a:r>
              <a:rPr dirty="0" sz="24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shrimp)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2400">
              <a:latin typeface="Times New Roman"/>
              <a:cs typeface="Times New Roman"/>
            </a:endParaRPr>
          </a:p>
          <a:p>
            <a:pPr marL="469265" marR="2309495" indent="-457200">
              <a:lnSpc>
                <a:spcPct val="109500"/>
              </a:lnSpc>
            </a:pP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dirty="0" sz="28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live</a:t>
            </a:r>
            <a:r>
              <a:rPr dirty="0" sz="28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feeds</a:t>
            </a:r>
            <a:r>
              <a:rPr dirty="0" sz="28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include: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Molluscan</a:t>
            </a:r>
            <a:r>
              <a:rPr dirty="0" sz="24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trochophore</a:t>
            </a:r>
            <a:r>
              <a:rPr dirty="0" sz="24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larvae Ciliates</a:t>
            </a:r>
            <a:endParaRPr sz="2400">
              <a:latin typeface="Times New Roman"/>
              <a:cs typeface="Times New Roman"/>
            </a:endParaRPr>
          </a:p>
          <a:p>
            <a:pPr marL="469265" marR="4342765">
              <a:lnSpc>
                <a:spcPct val="110000"/>
              </a:lnSpc>
            </a:pP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Copepods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Wild</a:t>
            </a:r>
            <a:r>
              <a:rPr dirty="0" sz="24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plankton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355784" y="2381072"/>
            <a:ext cx="5200650" cy="4232275"/>
            <a:chOff x="3355784" y="2381072"/>
            <a:chExt cx="5200650" cy="42322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5590" y="2381072"/>
              <a:ext cx="2990843" cy="21002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5784" y="4346384"/>
              <a:ext cx="3019423" cy="22669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591" y="193039"/>
            <a:ext cx="6287135" cy="788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i="1">
                <a:solidFill>
                  <a:srgbClr val="FFFF00"/>
                </a:solidFill>
                <a:latin typeface="Times New Roman"/>
                <a:cs typeface="Times New Roman"/>
              </a:rPr>
              <a:t>What</a:t>
            </a:r>
            <a:r>
              <a:rPr dirty="0" sz="5000" spc="-25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000" i="1">
                <a:solidFill>
                  <a:srgbClr val="FFFF00"/>
                </a:solidFill>
                <a:latin typeface="Times New Roman"/>
                <a:cs typeface="Times New Roman"/>
              </a:rPr>
              <a:t>makes</a:t>
            </a:r>
            <a:r>
              <a:rPr dirty="0" sz="5000" spc="-5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000" i="1">
                <a:solidFill>
                  <a:srgbClr val="FFFF00"/>
                </a:solidFill>
                <a:latin typeface="Times New Roman"/>
                <a:cs typeface="Times New Roman"/>
              </a:rPr>
              <a:t>good</a:t>
            </a:r>
            <a:r>
              <a:rPr dirty="0" sz="5000" spc="-30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000" spc="-10" i="1">
                <a:solidFill>
                  <a:srgbClr val="FFFF00"/>
                </a:solidFill>
                <a:latin typeface="Times New Roman"/>
                <a:cs typeface="Times New Roman"/>
              </a:rPr>
              <a:t>prey?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914400" y="1066800"/>
            <a:ext cx="7162800" cy="0"/>
          </a:xfrm>
          <a:custGeom>
            <a:avLst/>
            <a:gdLst/>
            <a:ahLst/>
            <a:cxnLst/>
            <a:rect l="l" t="t" r="r" b="b"/>
            <a:pathLst>
              <a:path w="7162800" h="0">
                <a:moveTo>
                  <a:pt x="0" y="0"/>
                </a:moveTo>
                <a:lnTo>
                  <a:pt x="7162800" y="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73982" y="1240027"/>
            <a:ext cx="8264525" cy="33547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276860" indent="4445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solidFill>
                  <a:srgbClr val="FFFF00"/>
                </a:solidFill>
                <a:latin typeface="Times New Roman"/>
                <a:cs typeface="Times New Roman"/>
              </a:rPr>
              <a:t>Size</a:t>
            </a:r>
            <a:r>
              <a:rPr dirty="0" sz="2600" spc="-3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26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prey</a:t>
            </a:r>
            <a:r>
              <a:rPr dirty="0" sz="26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size</a:t>
            </a:r>
            <a:r>
              <a:rPr dirty="0" sz="26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26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dependent</a:t>
            </a:r>
            <a:r>
              <a:rPr dirty="0" sz="26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upon</a:t>
            </a:r>
            <a:r>
              <a:rPr dirty="0" sz="26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fish</a:t>
            </a:r>
            <a:r>
              <a:rPr dirty="0" sz="26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larvae</a:t>
            </a:r>
            <a:r>
              <a:rPr dirty="0" sz="26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mouth</a:t>
            </a:r>
            <a:r>
              <a:rPr dirty="0" sz="26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size. </a:t>
            </a:r>
            <a:r>
              <a:rPr dirty="0" sz="2600" spc="-20" b="1">
                <a:solidFill>
                  <a:srgbClr val="FFFFFF"/>
                </a:solidFill>
                <a:latin typeface="Times New Roman"/>
                <a:cs typeface="Times New Roman"/>
              </a:rPr>
              <a:t>Typical</a:t>
            </a:r>
            <a:r>
              <a:rPr dirty="0" sz="26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initial</a:t>
            </a:r>
            <a:r>
              <a:rPr dirty="0" sz="26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prey</a:t>
            </a:r>
            <a:r>
              <a:rPr dirty="0" sz="26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size</a:t>
            </a:r>
            <a:r>
              <a:rPr dirty="0" sz="26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6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most</a:t>
            </a:r>
            <a:r>
              <a:rPr dirty="0" sz="26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fish</a:t>
            </a:r>
            <a:r>
              <a:rPr dirty="0" sz="26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larvae</a:t>
            </a:r>
            <a:r>
              <a:rPr dirty="0" sz="26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26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50-</a:t>
            </a:r>
            <a:r>
              <a:rPr dirty="0" sz="2600" spc="-25" b="1">
                <a:solidFill>
                  <a:srgbClr val="FFFFFF"/>
                </a:solidFill>
                <a:latin typeface="Times New Roman"/>
                <a:cs typeface="Times New Roman"/>
              </a:rPr>
              <a:t>120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microns</a:t>
            </a:r>
            <a:r>
              <a:rPr dirty="0" sz="2600" spc="-8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6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width.</a:t>
            </a:r>
            <a:endParaRPr sz="2600">
              <a:latin typeface="Times New Roman"/>
              <a:cs typeface="Times New Roman"/>
            </a:endParaRPr>
          </a:p>
          <a:p>
            <a:pPr marL="13335" marR="5080" indent="3810">
              <a:lnSpc>
                <a:spcPct val="100000"/>
              </a:lnSpc>
              <a:spcBef>
                <a:spcPts val="620"/>
              </a:spcBef>
            </a:pPr>
            <a:r>
              <a:rPr dirty="0" sz="2600" b="1">
                <a:solidFill>
                  <a:srgbClr val="FFFF00"/>
                </a:solidFill>
                <a:latin typeface="Times New Roman"/>
                <a:cs typeface="Times New Roman"/>
              </a:rPr>
              <a:t>Movement</a:t>
            </a:r>
            <a:r>
              <a:rPr dirty="0" sz="2600" spc="-5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26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slow</a:t>
            </a:r>
            <a:r>
              <a:rPr dirty="0" sz="26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moving</a:t>
            </a:r>
            <a:r>
              <a:rPr dirty="0" sz="26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prey</a:t>
            </a:r>
            <a:r>
              <a:rPr dirty="0" sz="26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z="26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dirty="0" sz="26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easily</a:t>
            </a:r>
            <a:r>
              <a:rPr dirty="0" sz="26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captured</a:t>
            </a:r>
            <a:r>
              <a:rPr dirty="0" sz="26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25" b="1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fish</a:t>
            </a:r>
            <a:r>
              <a:rPr dirty="0" sz="26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larvae.</a:t>
            </a:r>
            <a:endParaRPr sz="2600">
              <a:latin typeface="Times New Roman"/>
              <a:cs typeface="Times New Roman"/>
            </a:endParaRPr>
          </a:p>
          <a:p>
            <a:pPr algn="just" marL="13335" marR="258445" indent="3810">
              <a:lnSpc>
                <a:spcPct val="100000"/>
              </a:lnSpc>
              <a:spcBef>
                <a:spcPts val="625"/>
              </a:spcBef>
            </a:pPr>
            <a:r>
              <a:rPr dirty="0" sz="2600" b="1">
                <a:solidFill>
                  <a:srgbClr val="FFFF00"/>
                </a:solidFill>
                <a:latin typeface="Times New Roman"/>
                <a:cs typeface="Times New Roman"/>
              </a:rPr>
              <a:t>Familiarity</a:t>
            </a:r>
            <a:r>
              <a:rPr dirty="0" sz="2600" spc="-4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26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fish</a:t>
            </a:r>
            <a:r>
              <a:rPr dirty="0" sz="26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larvae</a:t>
            </a:r>
            <a:r>
              <a:rPr dirty="0" sz="26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dirty="0" sz="26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learn</a:t>
            </a:r>
            <a:r>
              <a:rPr dirty="0" sz="26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6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locate</a:t>
            </a:r>
            <a:r>
              <a:rPr dirty="0" sz="26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6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capture </a:t>
            </a:r>
            <a:r>
              <a:rPr dirty="0" sz="2600" spc="-30" b="1">
                <a:solidFill>
                  <a:srgbClr val="FFFFFF"/>
                </a:solidFill>
                <a:latin typeface="Times New Roman"/>
                <a:cs typeface="Times New Roman"/>
              </a:rPr>
              <a:t>prey.</a:t>
            </a:r>
            <a:r>
              <a:rPr dirty="0" sz="26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6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dirty="0" sz="26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experience</a:t>
            </a:r>
            <a:r>
              <a:rPr dirty="0" sz="26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6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larvae</a:t>
            </a:r>
            <a:r>
              <a:rPr dirty="0" sz="26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dirty="0" sz="26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26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6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prey,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6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higher</a:t>
            </a:r>
            <a:r>
              <a:rPr dirty="0" sz="26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6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success</a:t>
            </a:r>
            <a:r>
              <a:rPr dirty="0" sz="26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rate.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4385" y="4645687"/>
            <a:ext cx="2971792" cy="22123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190608" y="3994017"/>
              <a:ext cx="2381885" cy="1236345"/>
            </a:xfrm>
            <a:custGeom>
              <a:avLst/>
              <a:gdLst/>
              <a:ahLst/>
              <a:cxnLst/>
              <a:rect l="l" t="t" r="r" b="b"/>
              <a:pathLst>
                <a:path w="2381884" h="1236345">
                  <a:moveTo>
                    <a:pt x="0" y="1236243"/>
                  </a:moveTo>
                  <a:lnTo>
                    <a:pt x="2381770" y="0"/>
                  </a:lnTo>
                </a:path>
              </a:pathLst>
            </a:custGeom>
            <a:ln w="5715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762232" y="3138159"/>
              <a:ext cx="1619885" cy="1711960"/>
            </a:xfrm>
            <a:custGeom>
              <a:avLst/>
              <a:gdLst/>
              <a:ahLst/>
              <a:cxnLst/>
              <a:rect l="l" t="t" r="r" b="b"/>
              <a:pathLst>
                <a:path w="1619884" h="1711960">
                  <a:moveTo>
                    <a:pt x="0" y="1711718"/>
                  </a:moveTo>
                  <a:lnTo>
                    <a:pt x="1619605" y="0"/>
                  </a:lnTo>
                </a:path>
              </a:pathLst>
            </a:custGeom>
            <a:ln w="5715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5402" y="497839"/>
            <a:ext cx="7012305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>
                <a:solidFill>
                  <a:srgbClr val="FFFF00"/>
                </a:solidFill>
              </a:rPr>
              <a:t>Larval</a:t>
            </a:r>
            <a:r>
              <a:rPr dirty="0" sz="5000" spc="-45">
                <a:solidFill>
                  <a:srgbClr val="FFFF00"/>
                </a:solidFill>
              </a:rPr>
              <a:t> </a:t>
            </a:r>
            <a:r>
              <a:rPr dirty="0" sz="5000">
                <a:solidFill>
                  <a:srgbClr val="FFFF00"/>
                </a:solidFill>
              </a:rPr>
              <a:t>Feeding</a:t>
            </a:r>
            <a:r>
              <a:rPr dirty="0" sz="5000" spc="-35">
                <a:solidFill>
                  <a:srgbClr val="FFFF00"/>
                </a:solidFill>
              </a:rPr>
              <a:t> </a:t>
            </a:r>
            <a:r>
              <a:rPr dirty="0" sz="5000" spc="-10">
                <a:solidFill>
                  <a:srgbClr val="FFFF00"/>
                </a:solidFill>
              </a:rPr>
              <a:t>Strategies</a:t>
            </a:r>
            <a:endParaRPr sz="5000"/>
          </a:p>
        </p:txBody>
      </p:sp>
      <p:sp>
        <p:nvSpPr>
          <p:cNvPr id="3" name="object 3" descr=""/>
          <p:cNvSpPr/>
          <p:nvPr/>
        </p:nvSpPr>
        <p:spPr>
          <a:xfrm>
            <a:off x="914400" y="1447800"/>
            <a:ext cx="7162800" cy="0"/>
          </a:xfrm>
          <a:custGeom>
            <a:avLst/>
            <a:gdLst/>
            <a:ahLst/>
            <a:cxnLst/>
            <a:rect l="l" t="t" r="r" b="b"/>
            <a:pathLst>
              <a:path w="7162800" h="0">
                <a:moveTo>
                  <a:pt x="0" y="0"/>
                </a:moveTo>
                <a:lnTo>
                  <a:pt x="7162800" y="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64133" y="1708404"/>
            <a:ext cx="7856220" cy="42799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Larval</a:t>
            </a:r>
            <a:r>
              <a:rPr dirty="0" sz="32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fish</a:t>
            </a:r>
            <a:r>
              <a:rPr dirty="0" sz="32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consume</a:t>
            </a:r>
            <a:r>
              <a:rPr dirty="0" sz="32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dirty="0" sz="3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food</a:t>
            </a:r>
            <a:r>
              <a:rPr dirty="0" sz="32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dirty="0" sz="32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dirty="0" sz="3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body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weight</a:t>
            </a:r>
            <a:r>
              <a:rPr dirty="0" sz="3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(50</a:t>
            </a:r>
            <a:r>
              <a:rPr dirty="0" sz="32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300%)</a:t>
            </a:r>
            <a:r>
              <a:rPr dirty="0" sz="32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dirty="0" sz="3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fish</a:t>
            </a:r>
            <a:r>
              <a:rPr dirty="0" sz="32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grow-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out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operations</a:t>
            </a:r>
            <a:r>
              <a:rPr dirty="0" sz="3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(2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10%)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3200">
              <a:latin typeface="Times New Roman"/>
              <a:cs typeface="Times New Roman"/>
            </a:endParaRPr>
          </a:p>
          <a:p>
            <a:pPr marL="2301240" marR="2479675" indent="222250">
              <a:lnSpc>
                <a:spcPct val="100000"/>
              </a:lnSpc>
            </a:pPr>
            <a:r>
              <a:rPr dirty="0" u="sng" sz="3000" spc="-3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Target</a:t>
            </a:r>
            <a:r>
              <a:rPr dirty="0" u="sng" sz="3000" spc="-1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0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Densities</a:t>
            </a:r>
            <a:r>
              <a:rPr dirty="0" u="none" sz="30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300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u="none" sz="30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3000" b="1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u="none" sz="30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3000" b="1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dirty="0" u="none" sz="30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3000" b="1">
                <a:solidFill>
                  <a:srgbClr val="FFFFFF"/>
                </a:solidFill>
                <a:latin typeface="Times New Roman"/>
                <a:cs typeface="Times New Roman"/>
              </a:rPr>
              <a:t>prey</a:t>
            </a:r>
            <a:r>
              <a:rPr dirty="0" u="none" sz="30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3000" b="1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dirty="0" u="none" sz="30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3000" spc="-25" b="1">
                <a:solidFill>
                  <a:srgbClr val="FFFFFF"/>
                </a:solidFill>
                <a:latin typeface="Times New Roman"/>
                <a:cs typeface="Times New Roman"/>
              </a:rPr>
              <a:t>ml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3000">
              <a:latin typeface="Times New Roman"/>
              <a:cs typeface="Times New Roman"/>
            </a:endParaRPr>
          </a:p>
          <a:p>
            <a:pPr marL="1929130" marR="2109470" indent="43815">
              <a:lnSpc>
                <a:spcPct val="100000"/>
              </a:lnSpc>
            </a:pPr>
            <a:r>
              <a:rPr dirty="0" u="sng" sz="30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Average</a:t>
            </a:r>
            <a:r>
              <a:rPr dirty="0" u="sng" sz="3000" spc="-10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Feeding</a:t>
            </a:r>
            <a:r>
              <a:rPr dirty="0" u="sng" sz="3000" spc="-114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0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Rates</a:t>
            </a:r>
            <a:r>
              <a:rPr dirty="0" u="none" sz="30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3000" b="1">
                <a:solidFill>
                  <a:srgbClr val="FFFFFF"/>
                </a:solidFill>
                <a:latin typeface="Times New Roman"/>
                <a:cs typeface="Times New Roman"/>
              </a:rPr>
              <a:t>200</a:t>
            </a:r>
            <a:r>
              <a:rPr dirty="0" u="none" sz="30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3000" b="1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u="none" sz="30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3000" b="1">
                <a:solidFill>
                  <a:srgbClr val="FFFFFF"/>
                </a:solidFill>
                <a:latin typeface="Times New Roman"/>
                <a:cs typeface="Times New Roman"/>
              </a:rPr>
              <a:t>600</a:t>
            </a:r>
            <a:r>
              <a:rPr dirty="0" u="none" sz="30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3000" b="1">
                <a:solidFill>
                  <a:srgbClr val="FFFFFF"/>
                </a:solidFill>
                <a:latin typeface="Times New Roman"/>
                <a:cs typeface="Times New Roman"/>
              </a:rPr>
              <a:t>prey</a:t>
            </a:r>
            <a:r>
              <a:rPr dirty="0" u="none" sz="30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3000" b="1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dirty="0" u="none" sz="30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3000" spc="-25" b="1">
                <a:solidFill>
                  <a:srgbClr val="FFFFFF"/>
                </a:solidFill>
                <a:latin typeface="Times New Roman"/>
                <a:cs typeface="Times New Roman"/>
              </a:rPr>
              <a:t>day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HBOI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Library</dc:creator>
  <dc:title>Rotifers</dc:title>
  <dcterms:created xsi:type="dcterms:W3CDTF">2025-05-19T15:14:45Z</dcterms:created>
  <dcterms:modified xsi:type="dcterms:W3CDTF">2025-05-19T15:14:45Z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2013-07-22T00:00:00Z</vt:filetime>
  </property>
  <property fmtid="{D5CDD505-2E9C-101B-9397-08002B2CF9AE}" pid="3" name="Creator">
    <vt:lpwstr>Acrobat PDFMaker 10.1 for PowerPoint</vt:lpwstr>
  </property>
  <property fmtid="{D5CDD505-2E9C-101B-9397-08002B2CF9AE}" pid="4" name="LastSaved">
    <vt:filetime>2025-05-19T00:00:00Z</vt:filetime>
  </property>
  <property fmtid="{D5CDD505-2E9C-101B-9397-08002B2CF9AE}" pid="5" name="Producer">
    <vt:lpwstr>Adobe PDF Library 10.0</vt:lpwstr>
  </property>
</Properties>
</file>