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67" r:id="rId12"/>
    <p:sldId id="266"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p:restoredTop sz="94665"/>
  </p:normalViewPr>
  <p:slideViewPr>
    <p:cSldViewPr snapToGrid="0" snapToObjects="1">
      <p:cViewPr>
        <p:scale>
          <a:sx n="81" d="100"/>
          <a:sy n="81" d="100"/>
        </p:scale>
        <p:origin x="-2504" y="-17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B9141-91C1-874E-942D-C524DA5B11DE}" type="datetimeFigureOut">
              <a:rPr lang="en-US" smtClean="0"/>
              <a:t>4/1/16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09DCA-2648-FC46-9DD1-58F00140C982}" type="slidenum">
              <a:rPr lang="en-US" smtClean="0"/>
              <a:t>‹#›</a:t>
            </a:fld>
            <a:endParaRPr lang="en-US"/>
          </a:p>
        </p:txBody>
      </p:sp>
    </p:spTree>
    <p:extLst>
      <p:ext uri="{BB962C8B-B14F-4D97-AF65-F5344CB8AC3E}">
        <p14:creationId xmlns:p14="http://schemas.microsoft.com/office/powerpoint/2010/main" val="153226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309DCA-2648-FC46-9DD1-58F00140C982}" type="slidenum">
              <a:rPr lang="en-US" smtClean="0"/>
              <a:t>3</a:t>
            </a:fld>
            <a:endParaRPr lang="en-US"/>
          </a:p>
        </p:txBody>
      </p:sp>
    </p:spTree>
    <p:extLst>
      <p:ext uri="{BB962C8B-B14F-4D97-AF65-F5344CB8AC3E}">
        <p14:creationId xmlns:p14="http://schemas.microsoft.com/office/powerpoint/2010/main" val="14722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404815018"/>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1A694-A5E3-A844-BD23-DB6A39C3D7DE}"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62367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06248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863492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757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16791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17139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616752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64333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49781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1A694-A5E3-A844-BD23-DB6A39C3D7DE}"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6075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31A694-A5E3-A844-BD23-DB6A39C3D7DE}"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22608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31A694-A5E3-A844-BD23-DB6A39C3D7DE}" type="datetimeFigureOut">
              <a:rPr lang="en-US" smtClean="0"/>
              <a:t>4/1/16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88109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31A694-A5E3-A844-BD23-DB6A39C3D7DE}" type="datetimeFigureOut">
              <a:rPr lang="en-US" smtClean="0"/>
              <a:t>4/1/16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72403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1A694-A5E3-A844-BD23-DB6A39C3D7DE}" type="datetimeFigureOut">
              <a:rPr lang="en-US" smtClean="0"/>
              <a:t>4/1/16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2050140894"/>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1A694-A5E3-A844-BD23-DB6A39C3D7DE}"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342889343"/>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031A694-A5E3-A844-BD23-DB6A39C3D7DE}" type="datetimeFigureOut">
              <a:rPr lang="en-US" smtClean="0"/>
              <a:t>4/1/16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E57F2C8-EC27-514F-83DB-883420B02CCB}" type="slidenum">
              <a:rPr lang="en-US" smtClean="0"/>
              <a:t>‹#›</a:t>
            </a:fld>
            <a:endParaRPr lang="en-US"/>
          </a:p>
        </p:txBody>
      </p:sp>
    </p:spTree>
    <p:extLst>
      <p:ext uri="{BB962C8B-B14F-4D97-AF65-F5344CB8AC3E}">
        <p14:creationId xmlns:p14="http://schemas.microsoft.com/office/powerpoint/2010/main" val="1242562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031A694-A5E3-A844-BD23-DB6A39C3D7DE}" type="datetimeFigureOut">
              <a:rPr lang="en-US" smtClean="0"/>
              <a:t>4/1/16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E57F2C8-EC27-514F-83DB-883420B02CCB}" type="slidenum">
              <a:rPr lang="en-US" smtClean="0"/>
              <a:t>‹#›</a:t>
            </a:fld>
            <a:endParaRPr lang="en-US"/>
          </a:p>
        </p:txBody>
      </p:sp>
    </p:spTree>
    <p:extLst>
      <p:ext uri="{BB962C8B-B14F-4D97-AF65-F5344CB8AC3E}">
        <p14:creationId xmlns:p14="http://schemas.microsoft.com/office/powerpoint/2010/main" val="62087391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iadmin@fau.edu" TargetMode="External"/><Relationship Id="rId4" Type="http://schemas.openxmlformats.org/officeDocument/2006/relationships/hyperlink" Target="mailto:fslife@fau.edu" TargetMode="External"/><Relationship Id="rId1" Type="http://schemas.openxmlformats.org/officeDocument/2006/relationships/slideLayout" Target="../slideLayouts/slideLayout2.xml"/><Relationship Id="rId2" Type="http://schemas.openxmlformats.org/officeDocument/2006/relationships/hyperlink" Target="mailto:fau.bocacoso@fa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www.fau.edu/getinvolv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121720"/>
            <a:ext cx="8676222" cy="3200400"/>
          </a:xfrm>
        </p:spPr>
        <p:txBody>
          <a:bodyPr>
            <a:normAutofit/>
          </a:bodyPr>
          <a:lstStyle/>
          <a:p>
            <a:r>
              <a:rPr lang="en-US" sz="5500" dirty="0" smtClean="0">
                <a:solidFill>
                  <a:srgbClr val="FF0000"/>
                </a:solidFill>
              </a:rPr>
              <a:t>Owl Central</a:t>
            </a:r>
            <a:endParaRPr lang="en-US" sz="5500" dirty="0">
              <a:solidFill>
                <a:srgbClr val="FF0000"/>
              </a:solidFill>
            </a:endParaRPr>
          </a:p>
        </p:txBody>
      </p:sp>
      <p:sp>
        <p:nvSpPr>
          <p:cNvPr id="3" name="Subtitle 2"/>
          <p:cNvSpPr>
            <a:spLocks noGrp="1"/>
          </p:cNvSpPr>
          <p:nvPr>
            <p:ph type="subTitle" idx="1"/>
          </p:nvPr>
        </p:nvSpPr>
        <p:spPr>
          <a:xfrm>
            <a:off x="1751012" y="4322120"/>
            <a:ext cx="8676222" cy="1905000"/>
          </a:xfrm>
        </p:spPr>
        <p:txBody>
          <a:bodyPr/>
          <a:lstStyle/>
          <a:p>
            <a:r>
              <a:rPr lang="en-US" dirty="0" smtClean="0">
                <a:solidFill>
                  <a:srgbClr val="0070C0"/>
                </a:solidFill>
              </a:rPr>
              <a:t>Quick Tutorial &amp; Guide</a:t>
            </a:r>
            <a:endParaRPr lang="en-US"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276599"/>
          </a:xfrm>
          <a:prstGeom prst="rect">
            <a:avLst/>
          </a:prstGeom>
        </p:spPr>
      </p:pic>
      <p:pic>
        <p:nvPicPr>
          <p:cNvPr id="4" name="Picture 3"/>
          <p:cNvPicPr>
            <a:picLocks noChangeAspect="1"/>
          </p:cNvPicPr>
          <p:nvPr/>
        </p:nvPicPr>
        <p:blipFill>
          <a:blip r:embed="rId3"/>
          <a:stretch>
            <a:fillRect/>
          </a:stretch>
        </p:blipFill>
        <p:spPr>
          <a:xfrm>
            <a:off x="4903077" y="4887311"/>
            <a:ext cx="2459420" cy="1844565"/>
          </a:xfrm>
          <a:prstGeom prst="rect">
            <a:avLst/>
          </a:prstGeom>
        </p:spPr>
      </p:pic>
    </p:spTree>
    <p:extLst>
      <p:ext uri="{BB962C8B-B14F-4D97-AF65-F5344CB8AC3E}">
        <p14:creationId xmlns:p14="http://schemas.microsoft.com/office/powerpoint/2010/main" val="102350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35" y="183931"/>
            <a:ext cx="11739016" cy="1108841"/>
          </a:xfrm>
        </p:spPr>
        <p:txBody>
          <a:bodyPr>
            <a:normAutofit/>
          </a:bodyPr>
          <a:lstStyle/>
          <a:p>
            <a:r>
              <a:rPr lang="en-US" sz="2800" dirty="0" smtClean="0">
                <a:solidFill>
                  <a:srgbClr val="0070C0"/>
                </a:solidFill>
                <a:latin typeface="American Typewriter" charset="0"/>
                <a:ea typeface="American Typewriter" charset="0"/>
                <a:cs typeface="American Typewriter" charset="0"/>
              </a:rPr>
              <a:t>Assigning positions to officers in your organization</a:t>
            </a:r>
            <a:endParaRPr lang="en-US" sz="2800" dirty="0">
              <a:solidFill>
                <a:srgbClr val="0070C0"/>
              </a:solidFill>
              <a:latin typeface="American Typewriter" charset="0"/>
              <a:ea typeface="American Typewriter" charset="0"/>
              <a:cs typeface="American Typewrit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35" y="1848774"/>
            <a:ext cx="6630415" cy="3761005"/>
          </a:xfrm>
          <a:prstGeom prst="rect">
            <a:avLst/>
          </a:prstGeom>
        </p:spPr>
      </p:pic>
      <p:sp>
        <p:nvSpPr>
          <p:cNvPr id="6" name="Rounded Rectangle 5"/>
          <p:cNvSpPr/>
          <p:nvPr/>
        </p:nvSpPr>
        <p:spPr>
          <a:xfrm>
            <a:off x="7819695" y="3486121"/>
            <a:ext cx="4146331" cy="2482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008881" y="3911541"/>
            <a:ext cx="3767958" cy="1631216"/>
          </a:xfrm>
          <a:prstGeom prst="rect">
            <a:avLst/>
          </a:prstGeom>
          <a:noFill/>
        </p:spPr>
        <p:txBody>
          <a:bodyPr wrap="square" rtlCol="0">
            <a:spAutoFit/>
          </a:bodyPr>
          <a:lstStyle/>
          <a:p>
            <a:r>
              <a:rPr lang="en-US" sz="2000" dirty="0" smtClean="0">
                <a:latin typeface="American Typewriter" charset="0"/>
                <a:ea typeface="American Typewriter" charset="0"/>
                <a:cs typeface="American Typewriter" charset="0"/>
              </a:rPr>
              <a:t>If a particular position has not been created yet in your Roster, you can create the position by clicking on “Manage Position”. </a:t>
            </a:r>
            <a:endParaRPr lang="en-US" sz="20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1052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2" y="-152465"/>
            <a:ext cx="8980049" cy="1545021"/>
          </a:xfrm>
        </p:spPr>
        <p:txBody>
          <a:bodyPr>
            <a:normAutofit/>
          </a:bodyPr>
          <a:lstStyle/>
          <a:p>
            <a:r>
              <a:rPr lang="en-US" sz="2600" dirty="0" smtClean="0">
                <a:solidFill>
                  <a:srgbClr val="0070C0"/>
                </a:solidFill>
                <a:latin typeface="American Typewriter" charset="0"/>
                <a:ea typeface="American Typewriter" charset="0"/>
                <a:cs typeface="American Typewriter" charset="0"/>
              </a:rPr>
              <a:t>Assigning positions to officers continued</a:t>
            </a:r>
            <a:r>
              <a:rPr lang="is-IS" sz="2600" dirty="0" smtClean="0">
                <a:solidFill>
                  <a:srgbClr val="0070C0"/>
                </a:solidFill>
                <a:latin typeface="American Typewriter" charset="0"/>
                <a:ea typeface="American Typewriter" charset="0"/>
                <a:cs typeface="American Typewriter" charset="0"/>
              </a:rPr>
              <a:t>…</a:t>
            </a:r>
            <a:r>
              <a:rPr lang="en-US" sz="2600" dirty="0" smtClean="0">
                <a:solidFill>
                  <a:srgbClr val="0070C0"/>
                </a:solidFill>
                <a:latin typeface="American Typewriter" charset="0"/>
                <a:ea typeface="American Typewriter" charset="0"/>
                <a:cs typeface="American Typewriter" charset="0"/>
              </a:rPr>
              <a:t> </a:t>
            </a:r>
            <a:endParaRPr lang="en-US" sz="2600" dirty="0">
              <a:solidFill>
                <a:srgbClr val="0070C0"/>
              </a:solidFill>
              <a:latin typeface="American Typewriter" charset="0"/>
              <a:ea typeface="American Typewriter" charset="0"/>
              <a:cs typeface="American Typewrit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94" y="1432486"/>
            <a:ext cx="3373820" cy="5061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82" y="4236594"/>
            <a:ext cx="6687794" cy="2148440"/>
          </a:xfrm>
          <a:prstGeom prst="rect">
            <a:avLst/>
          </a:prstGeom>
        </p:spPr>
      </p:pic>
      <p:sp>
        <p:nvSpPr>
          <p:cNvPr id="6" name="Rounded Rectangle 5"/>
          <p:cNvSpPr/>
          <p:nvPr/>
        </p:nvSpPr>
        <p:spPr>
          <a:xfrm>
            <a:off x="4272456" y="823726"/>
            <a:ext cx="3499945" cy="17236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TextBox 6"/>
          <p:cNvSpPr txBox="1"/>
          <p:nvPr/>
        </p:nvSpPr>
        <p:spPr>
          <a:xfrm>
            <a:off x="4382816" y="1177710"/>
            <a:ext cx="3358055" cy="1015663"/>
          </a:xfrm>
          <a:prstGeom prst="rect">
            <a:avLst/>
          </a:prstGeom>
          <a:noFill/>
        </p:spPr>
        <p:txBody>
          <a:bodyPr wrap="square" rtlCol="0">
            <a:spAutoFit/>
          </a:bodyPr>
          <a:lstStyle/>
          <a:p>
            <a:r>
              <a:rPr lang="en-US" sz="2000" dirty="0" smtClean="0">
                <a:solidFill>
                  <a:srgbClr val="00B0F0"/>
                </a:solidFill>
                <a:latin typeface="American Typewriter" charset="0"/>
                <a:ea typeface="American Typewriter" charset="0"/>
                <a:cs typeface="American Typewriter" charset="0"/>
              </a:rPr>
              <a:t>1) Click on “Manage Roster”. You will then see the following screen. </a:t>
            </a:r>
            <a:endParaRPr lang="en-US" sz="2000" dirty="0">
              <a:solidFill>
                <a:srgbClr val="00B0F0"/>
              </a:solidFill>
              <a:latin typeface="American Typewriter" charset="0"/>
              <a:ea typeface="American Typewriter" charset="0"/>
              <a:cs typeface="American Typewriter" charset="0"/>
            </a:endParaRPr>
          </a:p>
        </p:txBody>
      </p:sp>
      <p:sp>
        <p:nvSpPr>
          <p:cNvPr id="8" name="Rounded Rectangle 7"/>
          <p:cNvSpPr/>
          <p:nvPr/>
        </p:nvSpPr>
        <p:spPr>
          <a:xfrm>
            <a:off x="293214" y="2538760"/>
            <a:ext cx="2937122" cy="1538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B0F0"/>
                </a:solidFill>
                <a:latin typeface="American Typewriter" charset="0"/>
                <a:ea typeface="American Typewriter" charset="0"/>
                <a:cs typeface="American Typewriter" charset="0"/>
              </a:rPr>
              <a:t>2) Click on “Edit Positions”. You can add the title of positions to every member in your organization.</a:t>
            </a:r>
            <a:endParaRPr lang="en-US" dirty="0">
              <a:solidFill>
                <a:srgbClr val="00B0F0"/>
              </a:solidFill>
              <a:latin typeface="American Typewriter" charset="0"/>
              <a:ea typeface="American Typewriter" charset="0"/>
              <a:cs typeface="American Typewriter"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337" y="3972275"/>
            <a:ext cx="2994697" cy="2677078"/>
          </a:xfrm>
          <a:prstGeom prst="rect">
            <a:avLst/>
          </a:prstGeom>
        </p:spPr>
      </p:pic>
      <p:sp>
        <p:nvSpPr>
          <p:cNvPr id="11" name="Rounded Rectangle 10"/>
          <p:cNvSpPr/>
          <p:nvPr/>
        </p:nvSpPr>
        <p:spPr>
          <a:xfrm>
            <a:off x="8471657" y="2051631"/>
            <a:ext cx="3358055" cy="165594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3) Select the title(s) of position by checking off the boxes for each member.</a:t>
            </a:r>
            <a:endParaRPr lang="en-US" sz="2000" dirty="0"/>
          </a:p>
        </p:txBody>
      </p:sp>
    </p:spTree>
    <p:extLst>
      <p:ext uri="{BB962C8B-B14F-4D97-AF65-F5344CB8AC3E}">
        <p14:creationId xmlns:p14="http://schemas.microsoft.com/office/powerpoint/2010/main" val="105461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65" y="357351"/>
            <a:ext cx="5464339" cy="604345"/>
          </a:xfrm>
        </p:spPr>
        <p:txBody>
          <a:bodyPr>
            <a:normAutofit fontScale="90000"/>
          </a:bodyPr>
          <a:lstStyle/>
          <a:p>
            <a:r>
              <a:rPr lang="en-US" dirty="0" smtClean="0">
                <a:solidFill>
                  <a:srgbClr val="FF0000"/>
                </a:solidFill>
                <a:latin typeface="American Typewriter" charset="0"/>
                <a:ea typeface="American Typewriter" charset="0"/>
                <a:cs typeface="American Typewriter" charset="0"/>
              </a:rPr>
              <a:t>Ending membership in the organization</a:t>
            </a:r>
            <a:endParaRPr lang="en-US" dirty="0">
              <a:solidFill>
                <a:srgbClr val="FF0000"/>
              </a:solidFill>
              <a:latin typeface="American Typewriter" charset="0"/>
              <a:ea typeface="American Typewriter" charset="0"/>
              <a:cs typeface="American Typewrit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212" y="1608086"/>
            <a:ext cx="9436184" cy="4083266"/>
          </a:xfrm>
        </p:spPr>
      </p:pic>
    </p:spTree>
    <p:extLst>
      <p:ext uri="{BB962C8B-B14F-4D97-AF65-F5344CB8AC3E}">
        <p14:creationId xmlns:p14="http://schemas.microsoft.com/office/powerpoint/2010/main" val="29650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62760"/>
            <a:ext cx="7624215" cy="935420"/>
          </a:xfrm>
        </p:spPr>
        <p:txBody>
          <a:bodyPr>
            <a:normAutofit/>
          </a:bodyPr>
          <a:lstStyle/>
          <a:p>
            <a:r>
              <a:rPr lang="en-US" sz="2600" dirty="0" smtClean="0">
                <a:solidFill>
                  <a:schemeClr val="tx1"/>
                </a:solidFill>
                <a:latin typeface="American Typewriter" charset="0"/>
                <a:ea typeface="American Typewriter" charset="0"/>
                <a:cs typeface="American Typewriter" charset="0"/>
              </a:rPr>
              <a:t>Creating and submitting </a:t>
            </a:r>
            <a:r>
              <a:rPr lang="en-US" sz="2600" smtClean="0">
                <a:solidFill>
                  <a:schemeClr val="tx1"/>
                </a:solidFill>
                <a:latin typeface="American Typewriter" charset="0"/>
                <a:ea typeface="American Typewriter" charset="0"/>
                <a:cs typeface="American Typewriter" charset="0"/>
              </a:rPr>
              <a:t>events / creating and submitting forms</a:t>
            </a:r>
            <a:endParaRPr lang="en-US" sz="2600" dirty="0">
              <a:solidFill>
                <a:schemeClr val="tx1"/>
              </a:solidFill>
              <a:latin typeface="American Typewriter" charset="0"/>
              <a:ea typeface="American Typewriter" charset="0"/>
              <a:cs typeface="American Typewrit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09" y="2072110"/>
            <a:ext cx="7441324" cy="840930"/>
          </a:xfrm>
        </p:spPr>
      </p:pic>
      <p:sp>
        <p:nvSpPr>
          <p:cNvPr id="5" name="Rounded Rectangle 4"/>
          <p:cNvSpPr/>
          <p:nvPr/>
        </p:nvSpPr>
        <p:spPr>
          <a:xfrm rot="614506">
            <a:off x="7978583" y="1530176"/>
            <a:ext cx="3894083" cy="17815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latin typeface="American Typewriter" charset="0"/>
                <a:ea typeface="American Typewriter" charset="0"/>
                <a:cs typeface="American Typewriter" charset="0"/>
              </a:rPr>
              <a:t>You are able to create and manage events for the organization’s calendar.</a:t>
            </a:r>
            <a:endParaRPr lang="en-US" sz="2000" dirty="0">
              <a:solidFill>
                <a:srgbClr val="C00000"/>
              </a:solidFill>
              <a:latin typeface="American Typewriter" charset="0"/>
              <a:ea typeface="American Typewriter" charset="0"/>
              <a:cs typeface="American Typewriter"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09" y="4567328"/>
            <a:ext cx="7310821" cy="1224655"/>
          </a:xfrm>
          <a:prstGeom prst="rect">
            <a:avLst/>
          </a:prstGeom>
        </p:spPr>
      </p:pic>
      <p:sp>
        <p:nvSpPr>
          <p:cNvPr id="7" name="Rounded Rectangle 6"/>
          <p:cNvSpPr/>
          <p:nvPr/>
        </p:nvSpPr>
        <p:spPr>
          <a:xfrm>
            <a:off x="8276897" y="4320436"/>
            <a:ext cx="3578772" cy="1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merican Typewriter" charset="0"/>
                <a:ea typeface="American Typewriter" charset="0"/>
                <a:cs typeface="American Typewriter" charset="0"/>
              </a:rPr>
              <a:t>Create and manage your forms by clicking on “Forms”. </a:t>
            </a:r>
            <a:endParaRPr lang="en-US"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88243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292" y="-14982"/>
            <a:ext cx="5806447" cy="1108841"/>
          </a:xfrm>
        </p:spPr>
        <p:txBody>
          <a:bodyPr>
            <a:normAutofit/>
          </a:bodyPr>
          <a:lstStyle/>
          <a:p>
            <a:r>
              <a:rPr lang="en-US" sz="4000" dirty="0" smtClean="0">
                <a:solidFill>
                  <a:srgbClr val="00B0F0"/>
                </a:solidFill>
                <a:latin typeface="American Typewriter" charset="0"/>
                <a:ea typeface="American Typewriter" charset="0"/>
                <a:cs typeface="American Typewriter" charset="0"/>
              </a:rPr>
              <a:t>Quick summary</a:t>
            </a:r>
            <a:endParaRPr lang="en-US" sz="4000" dirty="0">
              <a:solidFill>
                <a:srgbClr val="00B0F0"/>
              </a:solidFill>
              <a:latin typeface="American Typewriter" charset="0"/>
              <a:ea typeface="American Typewriter" charset="0"/>
              <a:cs typeface="American Typewriter" charset="0"/>
            </a:endParaRPr>
          </a:p>
        </p:txBody>
      </p:sp>
      <p:sp>
        <p:nvSpPr>
          <p:cNvPr id="4" name="Frame 3"/>
          <p:cNvSpPr/>
          <p:nvPr/>
        </p:nvSpPr>
        <p:spPr>
          <a:xfrm>
            <a:off x="614851" y="1180690"/>
            <a:ext cx="646386" cy="5517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614850" y="2168746"/>
            <a:ext cx="646387" cy="57938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614850" y="3339857"/>
            <a:ext cx="646387" cy="5281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14850" y="4459729"/>
            <a:ext cx="646387" cy="53602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158" y="1093859"/>
            <a:ext cx="2172216" cy="47835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158" y="2047925"/>
            <a:ext cx="4682358" cy="79370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158" y="3276855"/>
            <a:ext cx="4398580" cy="6541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158" y="4366231"/>
            <a:ext cx="3682472" cy="2425043"/>
          </a:xfrm>
          <a:prstGeom prst="rect">
            <a:avLst/>
          </a:prstGeom>
        </p:spPr>
      </p:pic>
    </p:spTree>
    <p:extLst>
      <p:ext uri="{BB962C8B-B14F-4D97-AF65-F5344CB8AC3E}">
        <p14:creationId xmlns:p14="http://schemas.microsoft.com/office/powerpoint/2010/main" val="157316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0" y="0"/>
            <a:ext cx="8491318" cy="1797269"/>
          </a:xfrm>
        </p:spPr>
        <p:txBody>
          <a:bodyPr/>
          <a:lstStyle/>
          <a:p>
            <a:r>
              <a:rPr lang="en-US" dirty="0" smtClean="0">
                <a:solidFill>
                  <a:srgbClr val="FF0000"/>
                </a:solidFill>
                <a:latin typeface="American Typewriter" charset="0"/>
                <a:ea typeface="American Typewriter" charset="0"/>
                <a:cs typeface="American Typewriter" charset="0"/>
              </a:rPr>
              <a:t>Other features for organizations on owl central</a:t>
            </a:r>
            <a:endParaRPr lang="en-US" dirty="0">
              <a:solidFill>
                <a:srgbClr val="FF0000"/>
              </a:solidFill>
              <a:latin typeface="American Typewriter" charset="0"/>
              <a:ea typeface="American Typewriter" charset="0"/>
              <a:cs typeface="American Typewriter" charset="0"/>
            </a:endParaRPr>
          </a:p>
        </p:txBody>
      </p:sp>
      <p:sp>
        <p:nvSpPr>
          <p:cNvPr id="4" name="TextBox 3"/>
          <p:cNvSpPr txBox="1"/>
          <p:nvPr/>
        </p:nvSpPr>
        <p:spPr>
          <a:xfrm>
            <a:off x="274310" y="2017986"/>
            <a:ext cx="10193993" cy="4324261"/>
          </a:xfrm>
          <a:prstGeom prst="rect">
            <a:avLst/>
          </a:prstGeom>
          <a:noFill/>
        </p:spPr>
        <p:txBody>
          <a:bodyPr wrap="square" rtlCol="0">
            <a:spAutoFit/>
          </a:bodyPr>
          <a:lstStyle/>
          <a:p>
            <a:pPr marL="457200" indent="-457200">
              <a:buAutoNum type="arabicParenR"/>
            </a:pPr>
            <a:r>
              <a:rPr lang="en-US" sz="2500" dirty="0" smtClean="0">
                <a:latin typeface="American Typewriter" charset="0"/>
                <a:ea typeface="American Typewriter" charset="0"/>
                <a:cs typeface="American Typewriter" charset="0"/>
              </a:rPr>
              <a:t>News Articles: Create and write articles about the latest news on your organization. </a:t>
            </a:r>
          </a:p>
          <a:p>
            <a:pPr marL="457200" indent="-457200">
              <a:buAutoNum type="arabicParenR"/>
            </a:pPr>
            <a:r>
              <a:rPr lang="en-US" sz="2500" dirty="0" smtClean="0">
                <a:latin typeface="American Typewriter" charset="0"/>
                <a:ea typeface="American Typewriter" charset="0"/>
                <a:cs typeface="American Typewriter" charset="0"/>
              </a:rPr>
              <a:t>About: Edit and update your organization’s profile</a:t>
            </a:r>
          </a:p>
          <a:p>
            <a:pPr marL="457200" indent="-457200">
              <a:buAutoNum type="arabicParenR"/>
            </a:pPr>
            <a:r>
              <a:rPr lang="en-US" sz="2500" dirty="0" smtClean="0">
                <a:latin typeface="American Typewriter" charset="0"/>
                <a:ea typeface="American Typewriter" charset="0"/>
                <a:cs typeface="American Typewriter" charset="0"/>
              </a:rPr>
              <a:t>Gallery: Upload pictures and create albums regarding your organization</a:t>
            </a:r>
          </a:p>
          <a:p>
            <a:pPr marL="457200" indent="-457200">
              <a:buAutoNum type="arabicParenR"/>
            </a:pPr>
            <a:r>
              <a:rPr lang="en-US" sz="2500" dirty="0" smtClean="0">
                <a:latin typeface="American Typewriter" charset="0"/>
                <a:ea typeface="American Typewriter" charset="0"/>
                <a:cs typeface="American Typewriter" charset="0"/>
              </a:rPr>
              <a:t>Documents: Upload relevant documents for your organization</a:t>
            </a:r>
          </a:p>
          <a:p>
            <a:pPr marL="457200" indent="-457200">
              <a:buAutoNum type="arabicParenR"/>
            </a:pPr>
            <a:r>
              <a:rPr lang="en-US" sz="2500" dirty="0" smtClean="0">
                <a:latin typeface="American Typewriter" charset="0"/>
                <a:ea typeface="American Typewriter" charset="0"/>
                <a:cs typeface="American Typewriter" charset="0"/>
              </a:rPr>
              <a:t>Forms: Create and manage forms</a:t>
            </a:r>
          </a:p>
          <a:p>
            <a:pPr marL="457200" indent="-457200">
              <a:buAutoNum type="arabicParenR"/>
            </a:pPr>
            <a:r>
              <a:rPr lang="en-US" sz="2500" dirty="0" smtClean="0">
                <a:latin typeface="American Typewriter" charset="0"/>
                <a:ea typeface="American Typewriter" charset="0"/>
                <a:cs typeface="American Typewriter" charset="0"/>
              </a:rPr>
              <a:t>Elections: You are able to allow your members to vote through Owl Central.  </a:t>
            </a:r>
          </a:p>
          <a:p>
            <a:pPr marL="457200" indent="-457200">
              <a:buAutoNum type="arabicParenR"/>
            </a:pPr>
            <a:r>
              <a:rPr lang="en-US" sz="2500" dirty="0" smtClean="0">
                <a:latin typeface="American Typewriter" charset="0"/>
                <a:ea typeface="American Typewriter" charset="0"/>
                <a:cs typeface="American Typewriter" charset="0"/>
              </a:rPr>
              <a:t>Interests: Rank and manage selected interests in importance of your organization for the search bar.</a:t>
            </a:r>
            <a:endParaRPr lang="en-US" sz="25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05080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18" y="199697"/>
            <a:ext cx="9905998" cy="1905000"/>
          </a:xfrm>
        </p:spPr>
        <p:txBody>
          <a:bodyPr>
            <a:normAutofit/>
          </a:bodyPr>
          <a:lstStyle/>
          <a:p>
            <a:pPr algn="ctr"/>
            <a:r>
              <a:rPr lang="en-US" sz="6000" u="sng" dirty="0" smtClean="0">
                <a:solidFill>
                  <a:srgbClr val="FF0000"/>
                </a:solidFill>
              </a:rPr>
              <a:t>Need more Help</a:t>
            </a:r>
            <a:r>
              <a:rPr lang="en-US" sz="6000" dirty="0" smtClean="0">
                <a:solidFill>
                  <a:srgbClr val="FF0000"/>
                </a:solidFill>
              </a:rPr>
              <a:t>?</a:t>
            </a:r>
            <a:endParaRPr lang="en-US" sz="6000" dirty="0">
              <a:solidFill>
                <a:srgbClr val="FF0000"/>
              </a:solidFill>
            </a:endParaRPr>
          </a:p>
        </p:txBody>
      </p:sp>
      <p:sp>
        <p:nvSpPr>
          <p:cNvPr id="4" name="TextBox 3"/>
          <p:cNvSpPr txBox="1"/>
          <p:nvPr/>
        </p:nvSpPr>
        <p:spPr>
          <a:xfrm>
            <a:off x="283779" y="2522483"/>
            <a:ext cx="11603421" cy="3146451"/>
          </a:xfrm>
          <a:prstGeom prst="rect">
            <a:avLst/>
          </a:prstGeom>
          <a:noFill/>
        </p:spPr>
        <p:txBody>
          <a:bodyPr wrap="square" rtlCol="0">
            <a:spAutoFit/>
          </a:bodyPr>
          <a:lstStyle/>
          <a:p>
            <a:pPr algn="ctr"/>
            <a:r>
              <a:rPr lang="en-US" sz="5000" dirty="0" smtClean="0">
                <a:solidFill>
                  <a:srgbClr val="FF0000"/>
                </a:solidFill>
              </a:rPr>
              <a:t>COSO: </a:t>
            </a:r>
            <a:r>
              <a:rPr lang="en-US" sz="5000" dirty="0" smtClean="0">
                <a:solidFill>
                  <a:srgbClr val="FF0000"/>
                </a:solidFill>
                <a:hlinkClick r:id="rId2"/>
              </a:rPr>
              <a:t>fau.bocacoso@fau.edu</a:t>
            </a:r>
            <a:endParaRPr lang="en-US" sz="5000" dirty="0" smtClean="0">
              <a:solidFill>
                <a:srgbClr val="FF0000"/>
              </a:solidFill>
            </a:endParaRPr>
          </a:p>
          <a:p>
            <a:pPr algn="ctr"/>
            <a:r>
              <a:rPr lang="en-US" sz="5000" dirty="0" smtClean="0">
                <a:solidFill>
                  <a:srgbClr val="FF0000"/>
                </a:solidFill>
              </a:rPr>
              <a:t>SI: </a:t>
            </a:r>
            <a:r>
              <a:rPr lang="en-US" sz="5000" dirty="0" smtClean="0">
                <a:solidFill>
                  <a:srgbClr val="FF0000"/>
                </a:solidFill>
                <a:hlinkClick r:id="rId3"/>
              </a:rPr>
              <a:t>siadmin@fau.edu</a:t>
            </a:r>
            <a:endParaRPr lang="en-US" sz="5000" dirty="0" smtClean="0">
              <a:solidFill>
                <a:srgbClr val="FF0000"/>
              </a:solidFill>
            </a:endParaRPr>
          </a:p>
          <a:p>
            <a:pPr algn="ctr"/>
            <a:r>
              <a:rPr lang="en-US" sz="5000" dirty="0" err="1" smtClean="0">
                <a:solidFill>
                  <a:srgbClr val="FF0000"/>
                </a:solidFill>
              </a:rPr>
              <a:t>FSLife</a:t>
            </a:r>
            <a:r>
              <a:rPr lang="en-US" sz="5000" dirty="0" smtClean="0">
                <a:solidFill>
                  <a:srgbClr val="FF0000"/>
                </a:solidFill>
              </a:rPr>
              <a:t>: </a:t>
            </a:r>
            <a:r>
              <a:rPr lang="en-US" sz="5000" dirty="0" smtClean="0">
                <a:solidFill>
                  <a:srgbClr val="FF0000"/>
                </a:solidFill>
                <a:hlinkClick r:id="rId4"/>
              </a:rPr>
              <a:t>fslife@fau.edu</a:t>
            </a:r>
            <a:r>
              <a:rPr lang="en-US" sz="5000" dirty="0" smtClean="0">
                <a:solidFill>
                  <a:srgbClr val="FF0000"/>
                </a:solidFill>
              </a:rPr>
              <a:t> </a:t>
            </a:r>
          </a:p>
          <a:p>
            <a:endParaRPr lang="en-US" sz="5000" dirty="0"/>
          </a:p>
        </p:txBody>
      </p:sp>
    </p:spTree>
    <p:extLst>
      <p:ext uri="{BB962C8B-B14F-4D97-AF65-F5344CB8AC3E}">
        <p14:creationId xmlns:p14="http://schemas.microsoft.com/office/powerpoint/2010/main" val="150716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8015"/>
            <a:ext cx="8891752" cy="1008637"/>
          </a:xfrm>
        </p:spPr>
        <p:txBody>
          <a:bodyPr>
            <a:noAutofit/>
          </a:bodyPr>
          <a:lstStyle/>
          <a:p>
            <a:pPr algn="ctr"/>
            <a:r>
              <a:rPr lang="en-US" sz="3000" dirty="0" smtClean="0">
                <a:solidFill>
                  <a:srgbClr val="FF0000"/>
                </a:solidFill>
                <a:latin typeface="American Typewriter" charset="0"/>
                <a:ea typeface="American Typewriter" charset="0"/>
                <a:cs typeface="American Typewriter" charset="0"/>
              </a:rPr>
              <a:t>Go to </a:t>
            </a:r>
            <a:r>
              <a:rPr lang="en-US" sz="3000" dirty="0">
                <a:solidFill>
                  <a:srgbClr val="FF0000"/>
                </a:solidFill>
                <a:latin typeface="American Typewriter" charset="0"/>
                <a:ea typeface="American Typewriter" charset="0"/>
                <a:cs typeface="American Typewriter" charset="0"/>
              </a:rPr>
              <a:t>https://</a:t>
            </a:r>
            <a:r>
              <a:rPr lang="en-US" sz="3000" dirty="0" err="1">
                <a:solidFill>
                  <a:srgbClr val="FF0000"/>
                </a:solidFill>
                <a:latin typeface="American Typewriter" charset="0"/>
                <a:ea typeface="American Typewriter" charset="0"/>
                <a:cs typeface="American Typewriter" charset="0"/>
              </a:rPr>
              <a:t>fau.collegiatelink.net</a:t>
            </a:r>
            <a:r>
              <a:rPr lang="en-US" sz="4000" dirty="0">
                <a:latin typeface="Abadi MT Condensed Extra Bold" charset="0"/>
                <a:ea typeface="Abadi MT Condensed Extra Bold" charset="0"/>
                <a:cs typeface="Abadi MT Condensed Extra Bold" charset="0"/>
              </a:rPr>
              <a:t/>
            </a:r>
            <a:br>
              <a:rPr lang="en-US" sz="4000" dirty="0">
                <a:latin typeface="Abadi MT Condensed Extra Bold" charset="0"/>
                <a:ea typeface="Abadi MT Condensed Extra Bold" charset="0"/>
                <a:cs typeface="Abadi MT Condensed Extra Bold" charset="0"/>
              </a:rPr>
            </a:br>
            <a:endParaRPr lang="en-US" sz="4000" dirty="0">
              <a:latin typeface="Abadi MT Condensed Extra Bold" charset="0"/>
              <a:ea typeface="Abadi MT Condensed Extra Bold" charset="0"/>
              <a:cs typeface="Abadi MT Condensed Extra Bol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703" y="945574"/>
            <a:ext cx="7252138" cy="4607173"/>
          </a:xfrm>
          <a:prstGeom prst="rect">
            <a:avLst/>
          </a:prstGeom>
        </p:spPr>
      </p:pic>
      <p:sp>
        <p:nvSpPr>
          <p:cNvPr id="3" name="TextBox 2"/>
          <p:cNvSpPr txBox="1"/>
          <p:nvPr/>
        </p:nvSpPr>
        <p:spPr>
          <a:xfrm>
            <a:off x="1221827" y="5873868"/>
            <a:ext cx="9829800" cy="553998"/>
          </a:xfrm>
          <a:prstGeom prst="rect">
            <a:avLst/>
          </a:prstGeom>
          <a:noFill/>
        </p:spPr>
        <p:txBody>
          <a:bodyPr wrap="square" rtlCol="0">
            <a:spAutoFit/>
          </a:bodyPr>
          <a:lstStyle/>
          <a:p>
            <a:pPr algn="ctr"/>
            <a:r>
              <a:rPr lang="en-US" sz="3000" dirty="0" smtClean="0">
                <a:solidFill>
                  <a:srgbClr val="FF0000"/>
                </a:solidFill>
                <a:latin typeface="American Typewriter" charset="0"/>
                <a:ea typeface="American Typewriter" charset="0"/>
                <a:cs typeface="American Typewriter" charset="0"/>
              </a:rPr>
              <a:t>Extra URL: </a:t>
            </a:r>
            <a:r>
              <a:rPr lang="en-US" sz="3000" dirty="0" smtClean="0">
                <a:solidFill>
                  <a:srgbClr val="FF0000"/>
                </a:solidFill>
                <a:latin typeface="American Typewriter" charset="0"/>
                <a:ea typeface="American Typewriter" charset="0"/>
                <a:cs typeface="American Typewriter" charset="0"/>
                <a:hlinkClick r:id="rId3"/>
              </a:rPr>
              <a:t>www.fau.edu/getinvolved</a:t>
            </a:r>
            <a:r>
              <a:rPr lang="en-US" sz="3000" dirty="0" smtClean="0">
                <a:solidFill>
                  <a:srgbClr val="FF0000"/>
                </a:solidFill>
                <a:latin typeface="American Typewriter" charset="0"/>
                <a:ea typeface="American Typewriter" charset="0"/>
                <a:cs typeface="American Typewriter" charset="0"/>
              </a:rPr>
              <a:t> works as well!</a:t>
            </a:r>
            <a:endParaRPr lang="en-US" sz="3000" dirty="0">
              <a:solidFill>
                <a:srgbClr val="FF0000"/>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70722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441175"/>
            <a:ext cx="5186855" cy="1310185"/>
          </a:xfrm>
        </p:spPr>
        <p:txBody>
          <a:bodyPr>
            <a:noAutofit/>
          </a:bodyPr>
          <a:lstStyle/>
          <a:p>
            <a:r>
              <a:rPr lang="en-US" sz="3000" dirty="0" smtClean="0">
                <a:solidFill>
                  <a:srgbClr val="0070C0"/>
                </a:solidFill>
                <a:latin typeface="American Typewriter" charset="0"/>
                <a:ea typeface="American Typewriter" charset="0"/>
                <a:cs typeface="American Typewriter" charset="0"/>
              </a:rPr>
              <a:t>Click on sign-in at top right corner.</a:t>
            </a:r>
            <a:endParaRPr lang="en-US" sz="3000" dirty="0">
              <a:solidFill>
                <a:srgbClr val="0070C0"/>
              </a:solidFill>
              <a:latin typeface="American Typewriter" charset="0"/>
              <a:ea typeface="American Typewriter" charset="0"/>
              <a:cs typeface="American Typewriter"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43712" y="614299"/>
            <a:ext cx="4541483" cy="2890293"/>
          </a:xfrm>
        </p:spPr>
      </p:pic>
      <p:sp>
        <p:nvSpPr>
          <p:cNvPr id="6" name="TextBox 5"/>
          <p:cNvSpPr txBox="1"/>
          <p:nvPr/>
        </p:nvSpPr>
        <p:spPr>
          <a:xfrm>
            <a:off x="189186" y="3720663"/>
            <a:ext cx="4950372" cy="1477328"/>
          </a:xfrm>
          <a:prstGeom prst="rect">
            <a:avLst/>
          </a:prstGeom>
          <a:noFill/>
        </p:spPr>
        <p:txBody>
          <a:bodyPr wrap="square" rtlCol="0">
            <a:spAutoFit/>
          </a:bodyPr>
          <a:lstStyle/>
          <a:p>
            <a:r>
              <a:rPr lang="en-US" sz="3000" dirty="0" smtClean="0">
                <a:solidFill>
                  <a:srgbClr val="0070C0"/>
                </a:solidFill>
                <a:latin typeface="American Typewriter" charset="0"/>
                <a:ea typeface="American Typewriter" charset="0"/>
                <a:cs typeface="American Typewriter" charset="0"/>
              </a:rPr>
              <a:t>TYPE IN USERNAME AND PASSWORD TO SIGN INTO OWLCENTRAL</a:t>
            </a:r>
            <a:endParaRPr lang="en-US" sz="3000" dirty="0">
              <a:solidFill>
                <a:srgbClr val="0070C0"/>
              </a:solidFill>
              <a:latin typeface="American Typewriter" charset="0"/>
              <a:ea typeface="American Typewriter" charset="0"/>
              <a:cs typeface="American Typewriter"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16" y="3720663"/>
            <a:ext cx="5827207" cy="2993364"/>
          </a:xfrm>
          <a:prstGeom prst="rect">
            <a:avLst/>
          </a:prstGeom>
        </p:spPr>
      </p:pic>
    </p:spTree>
    <p:extLst>
      <p:ext uri="{BB962C8B-B14F-4D97-AF65-F5344CB8AC3E}">
        <p14:creationId xmlns:p14="http://schemas.microsoft.com/office/powerpoint/2010/main" val="184981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8" y="461812"/>
            <a:ext cx="5344510" cy="1981843"/>
          </a:xfrm>
        </p:spPr>
        <p:txBody>
          <a:bodyPr>
            <a:noAutofit/>
          </a:bodyPr>
          <a:lstStyle/>
          <a:p>
            <a:r>
              <a:rPr lang="en-US" sz="3000" dirty="0" smtClean="0">
                <a:solidFill>
                  <a:srgbClr val="FF0000"/>
                </a:solidFill>
                <a:latin typeface="American Typewriter" charset="0"/>
                <a:ea typeface="American Typewriter" charset="0"/>
                <a:cs typeface="American Typewriter" charset="0"/>
              </a:rPr>
              <a:t>Click on the link at the top right or “Discover a new Organization”. </a:t>
            </a:r>
            <a:endParaRPr lang="en-US" sz="3000" dirty="0">
              <a:solidFill>
                <a:srgbClr val="FF0000"/>
              </a:solidFill>
              <a:latin typeface="American Typewriter" charset="0"/>
              <a:ea typeface="American Typewriter" charset="0"/>
              <a:cs typeface="American Typewriter" charset="0"/>
            </a:endParaRPr>
          </a:p>
        </p:txBody>
      </p:sp>
      <p:sp>
        <p:nvSpPr>
          <p:cNvPr id="5" name="TextBox 4"/>
          <p:cNvSpPr txBox="1"/>
          <p:nvPr/>
        </p:nvSpPr>
        <p:spPr>
          <a:xfrm>
            <a:off x="220718" y="4041437"/>
            <a:ext cx="6261315" cy="1477328"/>
          </a:xfrm>
          <a:prstGeom prst="rect">
            <a:avLst/>
          </a:prstGeom>
          <a:noFill/>
        </p:spPr>
        <p:txBody>
          <a:bodyPr wrap="square" rtlCol="0">
            <a:spAutoFit/>
          </a:bodyPr>
          <a:lstStyle/>
          <a:p>
            <a:r>
              <a:rPr lang="en-US" sz="3000" dirty="0" smtClean="0">
                <a:solidFill>
                  <a:srgbClr val="FF0000"/>
                </a:solidFill>
                <a:latin typeface="American Typewriter" charset="0"/>
                <a:ea typeface="American Typewriter" charset="0"/>
                <a:cs typeface="American Typewriter" charset="0"/>
              </a:rPr>
              <a:t>SEARCH FOR YOUR ORGANIZATION IN THE SEARCH BOX.</a:t>
            </a:r>
            <a:endParaRPr lang="en-US" sz="3000" dirty="0">
              <a:solidFill>
                <a:srgbClr val="FF0000"/>
              </a:solidFill>
              <a:latin typeface="American Typewriter" charset="0"/>
              <a:ea typeface="American Typewriter" charset="0"/>
              <a:cs typeface="American Typewriter"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7414" y="461812"/>
            <a:ext cx="4154214" cy="309178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794" y="4041437"/>
            <a:ext cx="5332488" cy="2732314"/>
          </a:xfrm>
          <a:prstGeom prst="rect">
            <a:avLst/>
          </a:prstGeom>
        </p:spPr>
      </p:pic>
    </p:spTree>
    <p:extLst>
      <p:ext uri="{BB962C8B-B14F-4D97-AF65-F5344CB8AC3E}">
        <p14:creationId xmlns:p14="http://schemas.microsoft.com/office/powerpoint/2010/main" val="120729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304" y="120870"/>
            <a:ext cx="9821917" cy="1905000"/>
          </a:xfrm>
        </p:spPr>
        <p:txBody>
          <a:bodyPr>
            <a:normAutofit/>
          </a:bodyPr>
          <a:lstStyle/>
          <a:p>
            <a:r>
              <a:rPr lang="en-US" sz="3000" dirty="0" smtClean="0">
                <a:solidFill>
                  <a:srgbClr val="0070C0"/>
                </a:solidFill>
                <a:latin typeface="American Typewriter" charset="0"/>
                <a:ea typeface="American Typewriter" charset="0"/>
                <a:cs typeface="American Typewriter" charset="0"/>
              </a:rPr>
              <a:t>Click on “Join Organization” if not already. </a:t>
            </a:r>
            <a:endParaRPr lang="en-US" sz="3000" dirty="0">
              <a:solidFill>
                <a:srgbClr val="0070C0"/>
              </a:solidFill>
              <a:latin typeface="American Typewriter" charset="0"/>
              <a:ea typeface="American Typewriter" charset="0"/>
              <a:cs typeface="American Typewrit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3438" y="2025870"/>
            <a:ext cx="7183647" cy="2013826"/>
          </a:xfrm>
        </p:spPr>
      </p:pic>
      <p:sp>
        <p:nvSpPr>
          <p:cNvPr id="6" name="Rounded Rectangle 5"/>
          <p:cNvSpPr/>
          <p:nvPr/>
        </p:nvSpPr>
        <p:spPr>
          <a:xfrm>
            <a:off x="3673366" y="4601293"/>
            <a:ext cx="5565227" cy="14819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3962313" y="4834441"/>
            <a:ext cx="5276280" cy="1015663"/>
          </a:xfrm>
          <a:prstGeom prst="rect">
            <a:avLst/>
          </a:prstGeom>
          <a:noFill/>
        </p:spPr>
        <p:txBody>
          <a:bodyPr wrap="square" rtlCol="0">
            <a:spAutoFit/>
          </a:bodyPr>
          <a:lstStyle/>
          <a:p>
            <a:r>
              <a:rPr lang="en-US" sz="2000" dirty="0" smtClean="0">
                <a:solidFill>
                  <a:srgbClr val="0070C0"/>
                </a:solidFill>
                <a:latin typeface="American Typewriter" charset="0"/>
                <a:ea typeface="American Typewriter" charset="0"/>
                <a:cs typeface="American Typewriter" charset="0"/>
              </a:rPr>
              <a:t>*After clicking on join organization, you must wait for the approval to join from someone else in the organization!</a:t>
            </a:r>
            <a:endParaRPr lang="en-US" sz="2000" dirty="0">
              <a:solidFill>
                <a:srgbClr val="0070C0"/>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82559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213" y="548563"/>
            <a:ext cx="8071944" cy="1813034"/>
          </a:xfrm>
        </p:spPr>
        <p:txBody>
          <a:bodyPr>
            <a:normAutofit/>
          </a:bodyPr>
          <a:lstStyle/>
          <a:p>
            <a:pPr algn="ctr"/>
            <a:r>
              <a:rPr lang="en-US" sz="5000" dirty="0" smtClean="0">
                <a:solidFill>
                  <a:srgbClr val="FF0000"/>
                </a:solidFill>
                <a:latin typeface="Abadi MT Condensed Extra Bold" charset="0"/>
                <a:ea typeface="Abadi MT Condensed Extra Bold" charset="0"/>
                <a:cs typeface="Abadi MT Condensed Extra Bold" charset="0"/>
              </a:rPr>
              <a:t> </a:t>
            </a:r>
            <a:r>
              <a:rPr lang="en-US" sz="5000" dirty="0" smtClean="0">
                <a:solidFill>
                  <a:srgbClr val="FF0000"/>
                </a:solidFill>
                <a:latin typeface="American Typewriter" charset="0"/>
                <a:ea typeface="American Typewriter" charset="0"/>
                <a:cs typeface="American Typewriter" charset="0"/>
              </a:rPr>
              <a:t>CLICK ON ROSTER.</a:t>
            </a:r>
            <a:endParaRPr lang="en-US" sz="5000" dirty="0">
              <a:solidFill>
                <a:srgbClr val="FF0000"/>
              </a:solidFill>
              <a:latin typeface="American Typewriter" charset="0"/>
              <a:ea typeface="American Typewriter" charset="0"/>
              <a:cs typeface="American Typewrit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295" y="2787266"/>
            <a:ext cx="11041699" cy="964927"/>
          </a:xfrm>
        </p:spPr>
      </p:pic>
      <p:sp>
        <p:nvSpPr>
          <p:cNvPr id="6" name="Rounded Rectangle 5"/>
          <p:cNvSpPr/>
          <p:nvPr/>
        </p:nvSpPr>
        <p:spPr>
          <a:xfrm>
            <a:off x="2585545" y="4603531"/>
            <a:ext cx="7520152" cy="1450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61442" y="4787107"/>
            <a:ext cx="7078715" cy="1015663"/>
          </a:xfrm>
          <a:prstGeom prst="rect">
            <a:avLst/>
          </a:prstGeom>
          <a:noFill/>
        </p:spPr>
        <p:txBody>
          <a:bodyPr wrap="square" rtlCol="0">
            <a:spAutoFit/>
          </a:bodyPr>
          <a:lstStyle/>
          <a:p>
            <a:r>
              <a:rPr lang="en-US" dirty="0" smtClean="0">
                <a:solidFill>
                  <a:srgbClr val="FF0000"/>
                </a:solidFill>
                <a:latin typeface="American Typewriter" charset="0"/>
                <a:ea typeface="American Typewriter" charset="0"/>
                <a:cs typeface="American Typewriter" charset="0"/>
              </a:rPr>
              <a:t>*</a:t>
            </a:r>
            <a:r>
              <a:rPr lang="en-US" sz="2000" dirty="0" smtClean="0">
                <a:solidFill>
                  <a:srgbClr val="FF0000"/>
                </a:solidFill>
                <a:latin typeface="American Typewriter" charset="0"/>
                <a:ea typeface="American Typewriter" charset="0"/>
                <a:cs typeface="American Typewriter" charset="0"/>
              </a:rPr>
              <a:t>Not everyone can access or edit the organization’s roster. Only the Primary Contact, President, and Advisor have access to the Roster.</a:t>
            </a:r>
            <a:endParaRPr lang="en-US" dirty="0">
              <a:solidFill>
                <a:srgbClr val="FF0000"/>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27224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431" y="567559"/>
            <a:ext cx="9261203" cy="2207172"/>
          </a:xfrm>
        </p:spPr>
        <p:txBody>
          <a:bodyPr>
            <a:noAutofit/>
          </a:bodyPr>
          <a:lstStyle/>
          <a:p>
            <a:r>
              <a:rPr lang="en-US" sz="3000" dirty="0" smtClean="0">
                <a:solidFill>
                  <a:srgbClr val="00B0F0"/>
                </a:solidFill>
                <a:latin typeface="American Typewriter" charset="0"/>
                <a:ea typeface="American Typewriter" charset="0"/>
                <a:cs typeface="American Typewriter" charset="0"/>
              </a:rPr>
              <a:t/>
            </a:r>
            <a:br>
              <a:rPr lang="en-US" sz="3000" dirty="0" smtClean="0">
                <a:solidFill>
                  <a:srgbClr val="00B0F0"/>
                </a:solidFill>
                <a:latin typeface="American Typewriter" charset="0"/>
                <a:ea typeface="American Typewriter" charset="0"/>
                <a:cs typeface="American Typewriter" charset="0"/>
              </a:rPr>
            </a:br>
            <a:r>
              <a:rPr lang="en-US" sz="3000" dirty="0" smtClean="0">
                <a:solidFill>
                  <a:srgbClr val="00B0F0"/>
                </a:solidFill>
                <a:latin typeface="American Typewriter" charset="0"/>
                <a:ea typeface="American Typewriter" charset="0"/>
                <a:cs typeface="American Typewriter" charset="0"/>
              </a:rPr>
              <a:t>You can invite new members to join the organization by clicking on the blue button “Invite people”. </a:t>
            </a:r>
            <a:br>
              <a:rPr lang="en-US" sz="3000" dirty="0" smtClean="0">
                <a:solidFill>
                  <a:srgbClr val="00B0F0"/>
                </a:solidFill>
                <a:latin typeface="American Typewriter" charset="0"/>
                <a:ea typeface="American Typewriter" charset="0"/>
                <a:cs typeface="American Typewriter" charset="0"/>
              </a:rPr>
            </a:br>
            <a:r>
              <a:rPr lang="en-US" sz="3000" dirty="0" smtClean="0">
                <a:solidFill>
                  <a:srgbClr val="00B0F0"/>
                </a:solidFill>
                <a:latin typeface="American Typewriter" charset="0"/>
                <a:ea typeface="American Typewriter" charset="0"/>
                <a:cs typeface="American Typewriter" charset="0"/>
              </a:rPr>
              <a:t/>
            </a:r>
            <a:br>
              <a:rPr lang="en-US" sz="3000" dirty="0" smtClean="0">
                <a:solidFill>
                  <a:srgbClr val="00B0F0"/>
                </a:solidFill>
                <a:latin typeface="American Typewriter" charset="0"/>
                <a:ea typeface="American Typewriter" charset="0"/>
                <a:cs typeface="American Typewriter" charset="0"/>
              </a:rPr>
            </a:br>
            <a:r>
              <a:rPr lang="en-US" sz="3000" dirty="0" smtClean="0">
                <a:solidFill>
                  <a:srgbClr val="00B0F0"/>
                </a:solidFill>
                <a:latin typeface="American Typewriter" charset="0"/>
                <a:ea typeface="American Typewriter" charset="0"/>
                <a:cs typeface="American Typewriter" charset="0"/>
              </a:rPr>
              <a:t>You can manage your members and positions by clicking on “manage roster” or “manage positions”. </a:t>
            </a:r>
            <a:endParaRPr lang="en-US" sz="3000" dirty="0">
              <a:solidFill>
                <a:srgbClr val="00B0F0"/>
              </a:solidFill>
              <a:latin typeface="American Typewriter" charset="0"/>
              <a:ea typeface="American Typewriter" charset="0"/>
              <a:cs typeface="American Typewriter"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413" y="4204646"/>
            <a:ext cx="11836960" cy="1565533"/>
          </a:xfrm>
        </p:spPr>
      </p:pic>
    </p:spTree>
    <p:extLst>
      <p:ext uri="{BB962C8B-B14F-4D97-AF65-F5344CB8AC3E}">
        <p14:creationId xmlns:p14="http://schemas.microsoft.com/office/powerpoint/2010/main" val="99932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28" y="201614"/>
            <a:ext cx="5837212" cy="660899"/>
          </a:xfrm>
        </p:spPr>
        <p:txBody>
          <a:bodyPr>
            <a:noAutofit/>
          </a:bodyPr>
          <a:lstStyle/>
          <a:p>
            <a:r>
              <a:rPr lang="en-US" sz="4500" dirty="0" smtClean="0">
                <a:solidFill>
                  <a:srgbClr val="FF0000"/>
                </a:solidFill>
                <a:latin typeface="American Typewriter" charset="0"/>
                <a:ea typeface="American Typewriter" charset="0"/>
                <a:cs typeface="American Typewriter" charset="0"/>
              </a:rPr>
              <a:t>Inviting people</a:t>
            </a:r>
            <a:endParaRPr lang="en-US" sz="4500" dirty="0">
              <a:solidFill>
                <a:srgbClr val="FF0000"/>
              </a:solidFill>
              <a:latin typeface="American Typewriter" charset="0"/>
              <a:ea typeface="American Typewriter" charset="0"/>
              <a:cs typeface="American Typewrit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226" y="1099178"/>
            <a:ext cx="5632264" cy="3741652"/>
          </a:xfrm>
        </p:spPr>
      </p:pic>
      <p:sp>
        <p:nvSpPr>
          <p:cNvPr id="9" name="Rounded Rectangle 8"/>
          <p:cNvSpPr/>
          <p:nvPr/>
        </p:nvSpPr>
        <p:spPr>
          <a:xfrm>
            <a:off x="7144160" y="660899"/>
            <a:ext cx="4398579" cy="2417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753514" y="812938"/>
            <a:ext cx="3179869" cy="1938992"/>
          </a:xfrm>
          <a:prstGeom prst="rect">
            <a:avLst/>
          </a:prstGeom>
          <a:noFill/>
        </p:spPr>
        <p:txBody>
          <a:bodyPr wrap="square" rtlCol="0">
            <a:spAutoFit/>
          </a:bodyPr>
          <a:lstStyle/>
          <a:p>
            <a:r>
              <a:rPr lang="en-US" sz="2000" dirty="0" smtClean="0">
                <a:solidFill>
                  <a:srgbClr val="FF0000"/>
                </a:solidFill>
                <a:latin typeface="American Typewriter" charset="0"/>
                <a:ea typeface="American Typewriter" charset="0"/>
                <a:cs typeface="American Typewriter" charset="0"/>
              </a:rPr>
              <a:t>*Make sure to only use FAU email addresses when inviting others to join. Use ; separators to invite multiple people at once. </a:t>
            </a:r>
            <a:endParaRPr lang="en-US" sz="2000" dirty="0">
              <a:solidFill>
                <a:srgbClr val="FF0000"/>
              </a:solidFill>
              <a:latin typeface="American Typewriter" charset="0"/>
              <a:ea typeface="American Typewriter" charset="0"/>
              <a:cs typeface="American Typewriter" charset="0"/>
            </a:endParaRPr>
          </a:p>
        </p:txBody>
      </p:sp>
      <p:sp>
        <p:nvSpPr>
          <p:cNvPr id="7" name="Rounded Rectangle 6"/>
          <p:cNvSpPr/>
          <p:nvPr/>
        </p:nvSpPr>
        <p:spPr>
          <a:xfrm>
            <a:off x="7309698" y="3879123"/>
            <a:ext cx="4398579" cy="25697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22077" y="4194517"/>
            <a:ext cx="3720662" cy="1938992"/>
          </a:xfrm>
          <a:prstGeom prst="rect">
            <a:avLst/>
          </a:prstGeom>
          <a:noFill/>
        </p:spPr>
        <p:txBody>
          <a:bodyPr wrap="square" rtlCol="0">
            <a:spAutoFit/>
          </a:bodyPr>
          <a:lstStyle/>
          <a:p>
            <a:r>
              <a:rPr lang="en-US" sz="2000" dirty="0" smtClean="0">
                <a:solidFill>
                  <a:srgbClr val="FF0000"/>
                </a:solidFill>
                <a:latin typeface="American Typewriter" charset="0"/>
                <a:ea typeface="American Typewriter" charset="0"/>
                <a:cs typeface="American Typewriter" charset="0"/>
              </a:rPr>
              <a:t>Under “Prospective”, you can see if others have requested to join.</a:t>
            </a:r>
          </a:p>
          <a:p>
            <a:r>
              <a:rPr lang="en-US" sz="2000" dirty="0" smtClean="0">
                <a:solidFill>
                  <a:srgbClr val="FF0000"/>
                </a:solidFill>
                <a:latin typeface="American Typewriter" charset="0"/>
                <a:ea typeface="American Typewriter" charset="0"/>
                <a:cs typeface="American Typewriter" charset="0"/>
              </a:rPr>
              <a:t>Under “Pending”, you can see who you  have invited but not yet actually joined. </a:t>
            </a:r>
            <a:endParaRPr lang="en-US" sz="2000" dirty="0">
              <a:solidFill>
                <a:srgbClr val="FF0000"/>
              </a:solidFill>
              <a:latin typeface="American Typewriter" charset="0"/>
              <a:ea typeface="American Typewriter" charset="0"/>
              <a:cs typeface="American Typewriter"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27" y="5308952"/>
            <a:ext cx="5837213" cy="1072141"/>
          </a:xfrm>
          <a:prstGeom prst="rect">
            <a:avLst/>
          </a:prstGeom>
        </p:spPr>
      </p:pic>
    </p:spTree>
    <p:extLst>
      <p:ext uri="{BB962C8B-B14F-4D97-AF65-F5344CB8AC3E}">
        <p14:creationId xmlns:p14="http://schemas.microsoft.com/office/powerpoint/2010/main" val="119803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286468"/>
            <a:ext cx="6731876" cy="1442255"/>
          </a:xfrm>
        </p:spPr>
        <p:txBody>
          <a:bodyPr>
            <a:normAutofit fontScale="90000"/>
          </a:bodyPr>
          <a:lstStyle/>
          <a:p>
            <a:r>
              <a:rPr lang="en-US" sz="2000" dirty="0" smtClean="0">
                <a:solidFill>
                  <a:schemeClr val="tx1"/>
                </a:solidFill>
                <a:latin typeface="American Typewriter" charset="0"/>
                <a:ea typeface="American Typewriter" charset="0"/>
                <a:cs typeface="American Typewriter" charset="0"/>
              </a:rPr>
              <a:t>Click on manage position and the following screen will come up. Fill in the required information and set management access: </a:t>
            </a:r>
            <a:r>
              <a:rPr lang="en-US" sz="2000" i="1" dirty="0" smtClean="0">
                <a:solidFill>
                  <a:schemeClr val="tx1"/>
                </a:solidFill>
                <a:latin typeface="American Typewriter" charset="0"/>
                <a:ea typeface="American Typewriter" charset="0"/>
                <a:cs typeface="American Typewriter" charset="0"/>
              </a:rPr>
              <a:t>No access</a:t>
            </a:r>
            <a:r>
              <a:rPr lang="en-US" sz="2000" dirty="0" smtClean="0">
                <a:solidFill>
                  <a:schemeClr val="tx1"/>
                </a:solidFill>
                <a:latin typeface="American Typewriter" charset="0"/>
                <a:ea typeface="American Typewriter" charset="0"/>
                <a:cs typeface="American Typewriter" charset="0"/>
              </a:rPr>
              <a:t>, </a:t>
            </a:r>
            <a:r>
              <a:rPr lang="en-US" sz="2000" i="1" dirty="0" smtClean="0">
                <a:solidFill>
                  <a:schemeClr val="tx1"/>
                </a:solidFill>
                <a:latin typeface="American Typewriter" charset="0"/>
                <a:ea typeface="American Typewriter" charset="0"/>
                <a:cs typeface="American Typewriter" charset="0"/>
              </a:rPr>
              <a:t>all access</a:t>
            </a:r>
            <a:r>
              <a:rPr lang="en-US" sz="2000" dirty="0" smtClean="0">
                <a:solidFill>
                  <a:schemeClr val="tx1"/>
                </a:solidFill>
                <a:latin typeface="American Typewriter" charset="0"/>
                <a:ea typeface="American Typewriter" charset="0"/>
                <a:cs typeface="American Typewriter" charset="0"/>
              </a:rPr>
              <a:t>, or </a:t>
            </a:r>
            <a:r>
              <a:rPr lang="en-US" sz="2000" i="1" dirty="0" smtClean="0">
                <a:solidFill>
                  <a:schemeClr val="tx1"/>
                </a:solidFill>
                <a:latin typeface="American Typewriter" charset="0"/>
                <a:ea typeface="American Typewriter" charset="0"/>
                <a:cs typeface="American Typewriter" charset="0"/>
              </a:rPr>
              <a:t>limited access.</a:t>
            </a:r>
            <a:r>
              <a:rPr lang="en-US" sz="2000" dirty="0" smtClean="0">
                <a:solidFill>
                  <a:schemeClr val="tx1"/>
                </a:solidFill>
                <a:latin typeface="Abadi MT Condensed Extra Bold" charset="0"/>
                <a:ea typeface="Abadi MT Condensed Extra Bold" charset="0"/>
                <a:cs typeface="Abadi MT Condensed Extra Bold" charset="0"/>
              </a:rPr>
              <a:t/>
            </a:r>
            <a:br>
              <a:rPr lang="en-US" sz="2000" dirty="0" smtClean="0">
                <a:solidFill>
                  <a:schemeClr val="tx1"/>
                </a:solidFill>
                <a:latin typeface="Abadi MT Condensed Extra Bold" charset="0"/>
                <a:ea typeface="Abadi MT Condensed Extra Bold" charset="0"/>
                <a:cs typeface="Abadi MT Condensed Extra Bold" charset="0"/>
              </a:rPr>
            </a:br>
            <a:endParaRPr lang="en-US" sz="2000" dirty="0">
              <a:solidFill>
                <a:schemeClr val="tx1"/>
              </a:solidFill>
              <a:latin typeface="Abadi MT Condensed Extra Bold" charset="0"/>
              <a:ea typeface="Abadi MT Condensed Extra Bold" charset="0"/>
              <a:cs typeface="Abadi MT Condensed Extra Bol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014" y="2059210"/>
            <a:ext cx="6963389" cy="4310060"/>
          </a:xfrm>
        </p:spPr>
      </p:pic>
      <p:sp>
        <p:nvSpPr>
          <p:cNvPr id="5" name="Rounded Rectangle 4"/>
          <p:cNvSpPr/>
          <p:nvPr/>
        </p:nvSpPr>
        <p:spPr>
          <a:xfrm>
            <a:off x="7993116" y="167347"/>
            <a:ext cx="4067505" cy="3654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90959" y="286468"/>
            <a:ext cx="3324066" cy="3416320"/>
          </a:xfrm>
          <a:prstGeom prst="rect">
            <a:avLst/>
          </a:prstGeom>
          <a:noFill/>
        </p:spPr>
        <p:txBody>
          <a:bodyPr wrap="square" rtlCol="0">
            <a:spAutoFit/>
          </a:bodyPr>
          <a:lstStyle/>
          <a:p>
            <a:r>
              <a:rPr lang="en-US" dirty="0">
                <a:latin typeface="American Typewriter" charset="0"/>
                <a:ea typeface="American Typewriter" charset="0"/>
                <a:cs typeface="American Typewriter" charset="0"/>
              </a:rPr>
              <a:t>-</a:t>
            </a:r>
            <a:r>
              <a:rPr lang="en-US" i="1" u="sng" dirty="0">
                <a:latin typeface="American Typewriter" charset="0"/>
                <a:ea typeface="American Typewriter" charset="0"/>
                <a:cs typeface="American Typewriter" charset="0"/>
              </a:rPr>
              <a:t>No Access</a:t>
            </a:r>
            <a:r>
              <a:rPr lang="en-US" dirty="0">
                <a:latin typeface="American Typewriter" charset="0"/>
                <a:ea typeface="American Typewriter" charset="0"/>
                <a:cs typeface="American Typewriter" charset="0"/>
              </a:rPr>
              <a:t>: the member will not be able to edit or change anything for your organization’s page.</a:t>
            </a:r>
            <a:br>
              <a:rPr lang="en-US" dirty="0">
                <a:latin typeface="American Typewriter" charset="0"/>
                <a:ea typeface="American Typewriter" charset="0"/>
                <a:cs typeface="American Typewriter" charset="0"/>
              </a:rPr>
            </a:br>
            <a:r>
              <a:rPr lang="en-US" dirty="0">
                <a:latin typeface="American Typewriter" charset="0"/>
                <a:ea typeface="American Typewriter" charset="0"/>
                <a:cs typeface="American Typewriter" charset="0"/>
              </a:rPr>
              <a:t>-</a:t>
            </a:r>
            <a:r>
              <a:rPr lang="en-US" i="1" u="sng" dirty="0">
                <a:latin typeface="American Typewriter" charset="0"/>
                <a:ea typeface="American Typewriter" charset="0"/>
                <a:cs typeface="American Typewriter" charset="0"/>
              </a:rPr>
              <a:t>All access</a:t>
            </a:r>
            <a:r>
              <a:rPr lang="en-US" dirty="0">
                <a:latin typeface="American Typewriter" charset="0"/>
                <a:ea typeface="American Typewriter" charset="0"/>
                <a:cs typeface="American Typewriter" charset="0"/>
              </a:rPr>
              <a:t>: the member will be able to have all access to edit or change anything on your organization’s page.</a:t>
            </a:r>
            <a:br>
              <a:rPr lang="en-US" dirty="0">
                <a:latin typeface="American Typewriter" charset="0"/>
                <a:ea typeface="American Typewriter" charset="0"/>
                <a:cs typeface="American Typewriter" charset="0"/>
              </a:rPr>
            </a:br>
            <a:r>
              <a:rPr lang="en-US" dirty="0">
                <a:latin typeface="American Typewriter" charset="0"/>
                <a:ea typeface="American Typewriter" charset="0"/>
                <a:cs typeface="American Typewriter" charset="0"/>
              </a:rPr>
              <a:t>-</a:t>
            </a:r>
            <a:r>
              <a:rPr lang="en-US" i="1" u="sng" dirty="0">
                <a:latin typeface="American Typewriter" charset="0"/>
                <a:ea typeface="American Typewriter" charset="0"/>
                <a:cs typeface="American Typewriter" charset="0"/>
              </a:rPr>
              <a:t>Limited Access</a:t>
            </a:r>
            <a:r>
              <a:rPr lang="en-US" dirty="0">
                <a:latin typeface="American Typewriter" charset="0"/>
                <a:ea typeface="American Typewriter" charset="0"/>
                <a:cs typeface="American Typewriter" charset="0"/>
              </a:rPr>
              <a:t>: You are able to choose what the member has access to on your organization’s page. </a:t>
            </a:r>
          </a:p>
        </p:txBody>
      </p:sp>
      <p:sp>
        <p:nvSpPr>
          <p:cNvPr id="6" name="Rounded Rectangle 5"/>
          <p:cNvSpPr/>
          <p:nvPr/>
        </p:nvSpPr>
        <p:spPr>
          <a:xfrm>
            <a:off x="8135007" y="4214240"/>
            <a:ext cx="3925614" cy="245457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90959" y="4572000"/>
            <a:ext cx="3191289" cy="1384995"/>
          </a:xfrm>
          <a:prstGeom prst="rect">
            <a:avLst/>
          </a:prstGeom>
          <a:noFill/>
        </p:spPr>
        <p:txBody>
          <a:bodyPr wrap="square" rtlCol="0">
            <a:spAutoFit/>
          </a:bodyPr>
          <a:lstStyle/>
          <a:p>
            <a:r>
              <a:rPr lang="en-US" sz="2100" dirty="0" smtClean="0">
                <a:latin typeface="American Typewriter" charset="0"/>
                <a:ea typeface="American Typewriter" charset="0"/>
                <a:cs typeface="American Typewriter" charset="0"/>
              </a:rPr>
              <a:t>You can add the title of positions in your organization in “Position Name”.</a:t>
            </a:r>
            <a:endParaRPr lang="en-US" sz="21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93756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1959</TotalTime>
  <Words>503</Words>
  <Application>Microsoft Macintosh PowerPoint</Application>
  <PresentationFormat>Custom</PresentationFormat>
  <Paragraphs>44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Mesh</vt:lpstr>
      <vt:lpstr>Owl Central</vt:lpstr>
      <vt:lpstr>Go to https://fau.collegiatelink.net </vt:lpstr>
      <vt:lpstr>Click on sign-in at top right corner.</vt:lpstr>
      <vt:lpstr>Click on the link at the top right or “Discover a new Organization”. </vt:lpstr>
      <vt:lpstr>Click on “Join Organization” if not already. </vt:lpstr>
      <vt:lpstr> CLICK ON ROSTER.</vt:lpstr>
      <vt:lpstr> You can invite new members to join the organization by clicking on the blue button “Invite people”.   You can manage your members and positions by clicking on “manage roster” or “manage positions”. </vt:lpstr>
      <vt:lpstr>Inviting people</vt:lpstr>
      <vt:lpstr>Click on manage position and the following screen will come up. Fill in the required information and set management access: No access, all access, or limited access. </vt:lpstr>
      <vt:lpstr>Assigning positions to officers in your organization</vt:lpstr>
      <vt:lpstr>Assigning positions to officers continued… </vt:lpstr>
      <vt:lpstr>Ending membership in the organization</vt:lpstr>
      <vt:lpstr>Creating and submitting events / creating and submitting forms</vt:lpstr>
      <vt:lpstr>Quick summary</vt:lpstr>
      <vt:lpstr>Other features for organizations on owl central</vt:lpstr>
      <vt:lpstr>Need more Help?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OwlCentral</dc:title>
  <dc:creator>Jenny Lam</dc:creator>
  <cp:lastModifiedBy>Elaine Jahnsen</cp:lastModifiedBy>
  <cp:revision>33</cp:revision>
  <dcterms:created xsi:type="dcterms:W3CDTF">2016-02-10T21:13:51Z</dcterms:created>
  <dcterms:modified xsi:type="dcterms:W3CDTF">2016-04-01T12:42:30Z</dcterms:modified>
</cp:coreProperties>
</file>