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Default Extension="vml" ContentType="application/vnd.openxmlformats-officedocument.vmlDrawing"/>
  <Override PartName="/ppt/charts/chart10.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Lst>
  <p:notesMasterIdLst>
    <p:notesMasterId r:id="rId42"/>
  </p:notesMasterIdLst>
  <p:handoutMasterIdLst>
    <p:handoutMasterId r:id="rId43"/>
  </p:handoutMasterIdLst>
  <p:sldIdLst>
    <p:sldId id="284" r:id="rId5"/>
    <p:sldId id="285" r:id="rId6"/>
    <p:sldId id="357" r:id="rId7"/>
    <p:sldId id="314" r:id="rId8"/>
    <p:sldId id="328" r:id="rId9"/>
    <p:sldId id="287" r:id="rId10"/>
    <p:sldId id="317" r:id="rId11"/>
    <p:sldId id="290" r:id="rId12"/>
    <p:sldId id="289" r:id="rId13"/>
    <p:sldId id="318" r:id="rId14"/>
    <p:sldId id="292" r:id="rId15"/>
    <p:sldId id="291" r:id="rId16"/>
    <p:sldId id="319" r:id="rId17"/>
    <p:sldId id="294" r:id="rId18"/>
    <p:sldId id="293" r:id="rId19"/>
    <p:sldId id="320" r:id="rId20"/>
    <p:sldId id="295" r:id="rId21"/>
    <p:sldId id="330" r:id="rId22"/>
    <p:sldId id="296" r:id="rId23"/>
    <p:sldId id="321" r:id="rId24"/>
    <p:sldId id="298" r:id="rId25"/>
    <p:sldId id="297" r:id="rId26"/>
    <p:sldId id="350" r:id="rId27"/>
    <p:sldId id="299" r:id="rId28"/>
    <p:sldId id="300" r:id="rId29"/>
    <p:sldId id="365" r:id="rId30"/>
    <p:sldId id="366" r:id="rId31"/>
    <p:sldId id="349" r:id="rId32"/>
    <p:sldId id="332" r:id="rId33"/>
    <p:sldId id="334" r:id="rId34"/>
    <p:sldId id="336" r:id="rId35"/>
    <p:sldId id="370" r:id="rId36"/>
    <p:sldId id="373" r:id="rId37"/>
    <p:sldId id="342" r:id="rId38"/>
    <p:sldId id="344" r:id="rId39"/>
    <p:sldId id="368" r:id="rId40"/>
    <p:sldId id="367" r:id="rId41"/>
  </p:sldIdLst>
  <p:sldSz cx="9144000" cy="6858000" type="screen4x3"/>
  <p:notesSz cx="6954838" cy="9240838"/>
  <p:defaultTextStyle>
    <a:defPPr>
      <a:defRPr lang="en-US"/>
    </a:defPPr>
    <a:lvl1pPr algn="ctr" rtl="0" fontAlgn="base">
      <a:lnSpc>
        <a:spcPct val="80000"/>
      </a:lnSpc>
      <a:spcBef>
        <a:spcPct val="20000"/>
      </a:spcBef>
      <a:spcAft>
        <a:spcPct val="0"/>
      </a:spcAft>
      <a:buClr>
        <a:schemeClr val="accent2"/>
      </a:buClr>
      <a:buSzPct val="75000"/>
      <a:buFont typeface="Wingdings" pitchFamily="2" charset="2"/>
      <a:buChar char="n"/>
      <a:defRPr sz="1000" i="1" kern="1200">
        <a:solidFill>
          <a:schemeClr val="tx1"/>
        </a:solidFill>
        <a:latin typeface="Arial" charset="0"/>
        <a:ea typeface="+mn-ea"/>
        <a:cs typeface="+mn-cs"/>
      </a:defRPr>
    </a:lvl1pPr>
    <a:lvl2pPr marL="457200" algn="ctr" rtl="0" fontAlgn="base">
      <a:lnSpc>
        <a:spcPct val="80000"/>
      </a:lnSpc>
      <a:spcBef>
        <a:spcPct val="20000"/>
      </a:spcBef>
      <a:spcAft>
        <a:spcPct val="0"/>
      </a:spcAft>
      <a:buClr>
        <a:schemeClr val="accent2"/>
      </a:buClr>
      <a:buSzPct val="75000"/>
      <a:buFont typeface="Wingdings" pitchFamily="2" charset="2"/>
      <a:buChar char="n"/>
      <a:defRPr sz="1000" i="1" kern="1200">
        <a:solidFill>
          <a:schemeClr val="tx1"/>
        </a:solidFill>
        <a:latin typeface="Arial" charset="0"/>
        <a:ea typeface="+mn-ea"/>
        <a:cs typeface="+mn-cs"/>
      </a:defRPr>
    </a:lvl2pPr>
    <a:lvl3pPr marL="914400" algn="ctr" rtl="0" fontAlgn="base">
      <a:lnSpc>
        <a:spcPct val="80000"/>
      </a:lnSpc>
      <a:spcBef>
        <a:spcPct val="20000"/>
      </a:spcBef>
      <a:spcAft>
        <a:spcPct val="0"/>
      </a:spcAft>
      <a:buClr>
        <a:schemeClr val="accent2"/>
      </a:buClr>
      <a:buSzPct val="75000"/>
      <a:buFont typeface="Wingdings" pitchFamily="2" charset="2"/>
      <a:buChar char="n"/>
      <a:defRPr sz="1000" i="1" kern="1200">
        <a:solidFill>
          <a:schemeClr val="tx1"/>
        </a:solidFill>
        <a:latin typeface="Arial" charset="0"/>
        <a:ea typeface="+mn-ea"/>
        <a:cs typeface="+mn-cs"/>
      </a:defRPr>
    </a:lvl3pPr>
    <a:lvl4pPr marL="1371600" algn="ctr" rtl="0" fontAlgn="base">
      <a:lnSpc>
        <a:spcPct val="80000"/>
      </a:lnSpc>
      <a:spcBef>
        <a:spcPct val="20000"/>
      </a:spcBef>
      <a:spcAft>
        <a:spcPct val="0"/>
      </a:spcAft>
      <a:buClr>
        <a:schemeClr val="accent2"/>
      </a:buClr>
      <a:buSzPct val="75000"/>
      <a:buFont typeface="Wingdings" pitchFamily="2" charset="2"/>
      <a:buChar char="n"/>
      <a:defRPr sz="1000" i="1" kern="1200">
        <a:solidFill>
          <a:schemeClr val="tx1"/>
        </a:solidFill>
        <a:latin typeface="Arial" charset="0"/>
        <a:ea typeface="+mn-ea"/>
        <a:cs typeface="+mn-cs"/>
      </a:defRPr>
    </a:lvl4pPr>
    <a:lvl5pPr marL="1828800" algn="ctr" rtl="0" fontAlgn="base">
      <a:lnSpc>
        <a:spcPct val="80000"/>
      </a:lnSpc>
      <a:spcBef>
        <a:spcPct val="20000"/>
      </a:spcBef>
      <a:spcAft>
        <a:spcPct val="0"/>
      </a:spcAft>
      <a:buClr>
        <a:schemeClr val="accent2"/>
      </a:buClr>
      <a:buSzPct val="75000"/>
      <a:buFont typeface="Wingdings" pitchFamily="2" charset="2"/>
      <a:buChar char="n"/>
      <a:defRPr sz="1000" i="1" kern="1200">
        <a:solidFill>
          <a:schemeClr val="tx1"/>
        </a:solidFill>
        <a:latin typeface="Arial" charset="0"/>
        <a:ea typeface="+mn-ea"/>
        <a:cs typeface="+mn-cs"/>
      </a:defRPr>
    </a:lvl5pPr>
    <a:lvl6pPr marL="2286000" algn="l" defTabSz="914400" rtl="0" eaLnBrk="1" latinLnBrk="0" hangingPunct="1">
      <a:defRPr sz="1000" i="1" kern="1200">
        <a:solidFill>
          <a:schemeClr val="tx1"/>
        </a:solidFill>
        <a:latin typeface="Arial" charset="0"/>
        <a:ea typeface="+mn-ea"/>
        <a:cs typeface="+mn-cs"/>
      </a:defRPr>
    </a:lvl6pPr>
    <a:lvl7pPr marL="2743200" algn="l" defTabSz="914400" rtl="0" eaLnBrk="1" latinLnBrk="0" hangingPunct="1">
      <a:defRPr sz="1000" i="1" kern="1200">
        <a:solidFill>
          <a:schemeClr val="tx1"/>
        </a:solidFill>
        <a:latin typeface="Arial" charset="0"/>
        <a:ea typeface="+mn-ea"/>
        <a:cs typeface="+mn-cs"/>
      </a:defRPr>
    </a:lvl7pPr>
    <a:lvl8pPr marL="3200400" algn="l" defTabSz="914400" rtl="0" eaLnBrk="1" latinLnBrk="0" hangingPunct="1">
      <a:defRPr sz="1000" i="1" kern="1200">
        <a:solidFill>
          <a:schemeClr val="tx1"/>
        </a:solidFill>
        <a:latin typeface="Arial" charset="0"/>
        <a:ea typeface="+mn-ea"/>
        <a:cs typeface="+mn-cs"/>
      </a:defRPr>
    </a:lvl8pPr>
    <a:lvl9pPr marL="3657600" algn="l" defTabSz="914400" rtl="0" eaLnBrk="1" latinLnBrk="0" hangingPunct="1">
      <a:defRPr sz="10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99"/>
    <a:srgbClr val="000066"/>
    <a:srgbClr val="0000CC"/>
    <a:srgbClr val="FFFF00"/>
    <a:srgbClr val="66FFFF"/>
    <a:srgbClr val="E0E0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171" autoAdjust="0"/>
    <p:restoredTop sz="97754" autoAdjust="0"/>
  </p:normalViewPr>
  <p:slideViewPr>
    <p:cSldViewPr>
      <p:cViewPr varScale="1">
        <p:scale>
          <a:sx n="109" d="100"/>
          <a:sy n="109" d="100"/>
        </p:scale>
        <p:origin x="-438" y="-78"/>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0.11455641688199826"/>
          <c:y val="1.2000000000000012E-2"/>
          <c:w val="0.87683031869078842"/>
          <c:h val="0.88133333333333364"/>
        </c:manualLayout>
      </c:layout>
      <c:bar3DChart>
        <c:barDir val="col"/>
        <c:grouping val="stacked"/>
        <c:ser>
          <c:idx val="0"/>
          <c:order val="0"/>
          <c:tx>
            <c:strRef>
              <c:f>'e&amp;G-graph'!$A$32</c:f>
              <c:strCache>
                <c:ptCount val="1"/>
                <c:pt idx="0">
                  <c:v>General Revenue</c:v>
                </c:pt>
              </c:strCache>
            </c:strRef>
          </c:tx>
          <c:spPr>
            <a:solidFill>
              <a:srgbClr val="339966"/>
            </a:solidFill>
            <a:ln w="10994">
              <a:solidFill>
                <a:srgbClr val="000000"/>
              </a:solidFill>
              <a:prstDash val="solid"/>
            </a:ln>
          </c:spPr>
          <c:dPt>
            <c:idx val="1"/>
            <c:spPr>
              <a:solidFill>
                <a:srgbClr val="666699"/>
              </a:solidFill>
              <a:ln w="10994">
                <a:solidFill>
                  <a:srgbClr val="000000"/>
                </a:solidFill>
                <a:prstDash val="solid"/>
              </a:ln>
            </c:spPr>
          </c:dPt>
          <c:dPt>
            <c:idx val="3"/>
            <c:spPr>
              <a:solidFill>
                <a:srgbClr val="FF0000"/>
              </a:solidFill>
              <a:ln w="10994">
                <a:solidFill>
                  <a:srgbClr val="000000"/>
                </a:solidFill>
                <a:prstDash val="solid"/>
              </a:ln>
            </c:spPr>
          </c:dPt>
          <c:dPt>
            <c:idx val="5"/>
            <c:spPr>
              <a:solidFill>
                <a:schemeClr val="accent5">
                  <a:lumMod val="50000"/>
                </a:schemeClr>
              </a:solidFill>
              <a:ln w="10994">
                <a:solidFill>
                  <a:srgbClr val="000000"/>
                </a:solidFill>
                <a:prstDash val="solid"/>
              </a:ln>
            </c:spPr>
          </c:dPt>
          <c:dLbls>
            <c:dLbl>
              <c:idx val="0"/>
              <c:layout/>
              <c:tx>
                <c:rich>
                  <a:bodyPr/>
                  <a:lstStyle/>
                  <a:p>
                    <a:r>
                      <a:rPr lang="en-US" sz="900" dirty="0"/>
                      <a:t>General </a:t>
                    </a:r>
                    <a:endParaRPr lang="en-US" sz="900" dirty="0" smtClean="0"/>
                  </a:p>
                  <a:p>
                    <a:r>
                      <a:rPr lang="en-US" sz="900" dirty="0" smtClean="0"/>
                      <a:t>Revenue</a:t>
                    </a:r>
                  </a:p>
                  <a:p>
                    <a:r>
                      <a:rPr lang="en-US" sz="900" dirty="0" smtClean="0"/>
                      <a:t>$139,027,867 </a:t>
                    </a:r>
                    <a:endParaRPr lang="en-US" sz="900" dirty="0"/>
                  </a:p>
                </c:rich>
              </c:tx>
              <c:showVal val="1"/>
              <c:showSerName val="1"/>
            </c:dLbl>
            <c:dLbl>
              <c:idx val="1"/>
              <c:layout/>
              <c:tx>
                <c:rich>
                  <a:bodyPr/>
                  <a:lstStyle/>
                  <a:p>
                    <a:r>
                      <a:rPr lang="en-US" sz="900" dirty="0" smtClean="0"/>
                      <a:t> </a:t>
                    </a:r>
                    <a:r>
                      <a:rPr lang="en-US" sz="900" dirty="0"/>
                      <a:t>$239,999,427 </a:t>
                    </a:r>
                  </a:p>
                </c:rich>
              </c:tx>
              <c:showVal val="1"/>
              <c:showSerName val="1"/>
            </c:dLbl>
            <c:dLbl>
              <c:idx val="2"/>
              <c:layout/>
              <c:tx>
                <c:rich>
                  <a:bodyPr/>
                  <a:lstStyle/>
                  <a:p>
                    <a:r>
                      <a:rPr lang="en-US" sz="900" dirty="0"/>
                      <a:t>General </a:t>
                    </a:r>
                    <a:endParaRPr lang="en-US" sz="900" dirty="0" smtClean="0"/>
                  </a:p>
                  <a:p>
                    <a:r>
                      <a:rPr lang="en-US" sz="900" dirty="0" smtClean="0"/>
                      <a:t>Revenue</a:t>
                    </a:r>
                  </a:p>
                  <a:p>
                    <a:r>
                      <a:rPr lang="en-US" sz="900" dirty="0" smtClean="0"/>
                      <a:t>$36,274,314 </a:t>
                    </a:r>
                    <a:endParaRPr lang="en-US" sz="900" dirty="0"/>
                  </a:p>
                </c:rich>
              </c:tx>
              <c:showVal val="1"/>
              <c:showSerName val="1"/>
            </c:dLbl>
            <c:dLbl>
              <c:idx val="3"/>
              <c:layout/>
              <c:tx>
                <c:rich>
                  <a:bodyPr/>
                  <a:lstStyle/>
                  <a:p>
                    <a:r>
                      <a:rPr lang="en-US" sz="900" dirty="0" smtClean="0"/>
                      <a:t>$57,839,039 </a:t>
                    </a:r>
                    <a:endParaRPr lang="en-US" sz="900" dirty="0"/>
                  </a:p>
                </c:rich>
              </c:tx>
              <c:showVal val="1"/>
              <c:showSerName val="1"/>
            </c:dLbl>
            <c:dLbl>
              <c:idx val="4"/>
              <c:layout/>
              <c:tx>
                <c:rich>
                  <a:bodyPr/>
                  <a:lstStyle/>
                  <a:p>
                    <a:r>
                      <a:rPr lang="en-US" sz="900" dirty="0"/>
                      <a:t>General </a:t>
                    </a:r>
                    <a:endParaRPr lang="en-US" sz="900" dirty="0" smtClean="0"/>
                  </a:p>
                  <a:p>
                    <a:r>
                      <a:rPr lang="en-US" sz="900" dirty="0" smtClean="0"/>
                      <a:t>Revenue</a:t>
                    </a:r>
                  </a:p>
                  <a:p>
                    <a:r>
                      <a:rPr lang="en-US" sz="900" dirty="0" smtClean="0"/>
                      <a:t>$139,027,867 </a:t>
                    </a:r>
                    <a:endParaRPr lang="en-US" sz="900" dirty="0"/>
                  </a:p>
                </c:rich>
              </c:tx>
              <c:showVal val="1"/>
              <c:showSerName val="1"/>
            </c:dLbl>
            <c:dLbl>
              <c:idx val="5"/>
              <c:layout/>
              <c:tx>
                <c:rich>
                  <a:bodyPr/>
                  <a:lstStyle/>
                  <a:p>
                    <a:r>
                      <a:rPr lang="en-US" sz="900" dirty="0" smtClean="0"/>
                      <a:t>$</a:t>
                    </a:r>
                    <a:r>
                      <a:rPr lang="en-US" sz="900" dirty="0"/>
                      <a:t>239,999,427 </a:t>
                    </a:r>
                  </a:p>
                </c:rich>
              </c:tx>
              <c:showVal val="1"/>
              <c:showSerName val="1"/>
            </c:dLbl>
            <c:txPr>
              <a:bodyPr/>
              <a:lstStyle/>
              <a:p>
                <a:pPr>
                  <a:defRPr sz="900" b="1"/>
                </a:pPr>
                <a:endParaRPr lang="en-US"/>
              </a:p>
            </c:txPr>
            <c:showVal val="1"/>
            <c:showSerName val="1"/>
          </c:dLbls>
          <c:cat>
            <c:strRef>
              <c:f>'e&amp;G-graph'!$B$31:$G$31</c:f>
              <c:strCache>
                <c:ptCount val="6"/>
                <c:pt idx="0">
                  <c:v>Revenue
Budget 2009-10
$248,847,203</c:v>
                </c:pt>
                <c:pt idx="1">
                  <c:v>Expenditures
Budget 2009-10
$239,999,427</c:v>
                </c:pt>
                <c:pt idx="2">
                  <c:v>Revenue 1st Qtr           2009-10          $77,771,445</c:v>
                </c:pt>
                <c:pt idx="3">
                  <c:v>Expenditures         1st Qtr 2009-10  $57,839,039</c:v>
                </c:pt>
                <c:pt idx="4">
                  <c:v>Projected Revenue
Budget 2009-10
$248,847,203</c:v>
                </c:pt>
                <c:pt idx="5">
                  <c:v>Projected Expenditures
Budget 2009-10
$239,999,427</c:v>
                </c:pt>
              </c:strCache>
            </c:strRef>
          </c:cat>
          <c:val>
            <c:numRef>
              <c:f>'e&amp;G-graph'!$B$32:$G$32</c:f>
              <c:numCache>
                <c:formatCode>_("$"* #,##0_);_("$"* \(#,##0\);_("$"* "-"??_);_(@_)</c:formatCode>
                <c:ptCount val="6"/>
                <c:pt idx="0">
                  <c:v>139027867.25</c:v>
                </c:pt>
                <c:pt idx="1">
                  <c:v>239999427</c:v>
                </c:pt>
                <c:pt idx="2">
                  <c:v>36274313.800000004</c:v>
                </c:pt>
                <c:pt idx="3">
                  <c:v>57839039</c:v>
                </c:pt>
                <c:pt idx="4">
                  <c:v>139027867</c:v>
                </c:pt>
                <c:pt idx="5">
                  <c:v>239999427</c:v>
                </c:pt>
              </c:numCache>
            </c:numRef>
          </c:val>
        </c:ser>
        <c:ser>
          <c:idx val="1"/>
          <c:order val="1"/>
          <c:tx>
            <c:strRef>
              <c:f>'e&amp;G-graph'!$A$33</c:f>
              <c:strCache>
                <c:ptCount val="1"/>
                <c:pt idx="0">
                  <c:v>Lottery</c:v>
                </c:pt>
              </c:strCache>
            </c:strRef>
          </c:tx>
          <c:spPr>
            <a:solidFill>
              <a:srgbClr val="CC99FF"/>
            </a:solidFill>
            <a:ln w="10994">
              <a:solidFill>
                <a:srgbClr val="000000"/>
              </a:solidFill>
              <a:prstDash val="solid"/>
            </a:ln>
          </c:spPr>
          <c:dLbls>
            <c:dLbl>
              <c:idx val="0"/>
              <c:layout/>
              <c:tx>
                <c:rich>
                  <a:bodyPr/>
                  <a:lstStyle/>
                  <a:p>
                    <a:r>
                      <a:rPr lang="en-US" dirty="0" smtClean="0"/>
                      <a:t>Lottery</a:t>
                    </a:r>
                  </a:p>
                  <a:p>
                    <a:r>
                      <a:rPr lang="en-US" dirty="0" smtClean="0"/>
                      <a:t>$</a:t>
                    </a:r>
                    <a:r>
                      <a:rPr lang="en-US" dirty="0"/>
                      <a:t>14,001,547 </a:t>
                    </a:r>
                  </a:p>
                </c:rich>
              </c:tx>
              <c:showVal val="1"/>
              <c:showSerName val="1"/>
            </c:dLbl>
            <c:dLbl>
              <c:idx val="4"/>
              <c:layout/>
              <c:tx>
                <c:rich>
                  <a:bodyPr/>
                  <a:lstStyle/>
                  <a:p>
                    <a:r>
                      <a:rPr lang="en-US" dirty="0" smtClean="0"/>
                      <a:t>Lottery</a:t>
                    </a:r>
                  </a:p>
                  <a:p>
                    <a:r>
                      <a:rPr lang="en-US" dirty="0" smtClean="0"/>
                      <a:t>$14,001,547 </a:t>
                    </a:r>
                    <a:endParaRPr lang="en-US" dirty="0"/>
                  </a:p>
                </c:rich>
              </c:tx>
              <c:showVal val="1"/>
              <c:showSerName val="1"/>
            </c:dLbl>
            <c:txPr>
              <a:bodyPr/>
              <a:lstStyle/>
              <a:p>
                <a:pPr>
                  <a:defRPr sz="800" b="1"/>
                </a:pPr>
                <a:endParaRPr lang="en-US"/>
              </a:p>
            </c:txPr>
            <c:showVal val="1"/>
            <c:showSerName val="1"/>
          </c:dLbls>
          <c:cat>
            <c:strRef>
              <c:f>'e&amp;G-graph'!$B$31:$G$31</c:f>
              <c:strCache>
                <c:ptCount val="6"/>
                <c:pt idx="0">
                  <c:v>Revenue
Budget 2009-10
$248,847,203</c:v>
                </c:pt>
                <c:pt idx="1">
                  <c:v>Expenditures
Budget 2009-10
$239,999,427</c:v>
                </c:pt>
                <c:pt idx="2">
                  <c:v>Revenue 1st Qtr           2009-10          $77,771,445</c:v>
                </c:pt>
                <c:pt idx="3">
                  <c:v>Expenditures         1st Qtr 2009-10  $57,839,039</c:v>
                </c:pt>
                <c:pt idx="4">
                  <c:v>Projected Revenue
Budget 2009-10
$248,847,203</c:v>
                </c:pt>
                <c:pt idx="5">
                  <c:v>Projected Expenditures
Budget 2009-10
$239,999,427</c:v>
                </c:pt>
              </c:strCache>
            </c:strRef>
          </c:cat>
          <c:val>
            <c:numRef>
              <c:f>'e&amp;G-graph'!$B$33:$G$33</c:f>
              <c:numCache>
                <c:formatCode>General</c:formatCode>
                <c:ptCount val="6"/>
                <c:pt idx="0" formatCode="_(&quot;$&quot;* #,##0_);_(&quot;$&quot;* \(#,##0\);_(&quot;$&quot;* &quot;-&quot;??_);_(@_)">
                  <c:v>14001547</c:v>
                </c:pt>
                <c:pt idx="4" formatCode="_(&quot;$&quot;* #,##0_);_(&quot;$&quot;* \(#,##0\);_(&quot;$&quot;* &quot;-&quot;??_);_(@_)">
                  <c:v>14001547</c:v>
                </c:pt>
              </c:numCache>
            </c:numRef>
          </c:val>
        </c:ser>
        <c:ser>
          <c:idx val="3"/>
          <c:order val="2"/>
          <c:tx>
            <c:strRef>
              <c:f>'e&amp;G-graph'!$A$34</c:f>
              <c:strCache>
                <c:ptCount val="1"/>
                <c:pt idx="0">
                  <c:v>Student Fees</c:v>
                </c:pt>
              </c:strCache>
            </c:strRef>
          </c:tx>
          <c:spPr>
            <a:solidFill>
              <a:srgbClr val="FFFF99"/>
            </a:solidFill>
            <a:ln w="10994">
              <a:solidFill>
                <a:srgbClr val="000000"/>
              </a:solidFill>
              <a:prstDash val="solid"/>
            </a:ln>
          </c:spPr>
          <c:dLbls>
            <c:dLbl>
              <c:idx val="0"/>
              <c:layout/>
              <c:tx>
                <c:rich>
                  <a:bodyPr/>
                  <a:lstStyle/>
                  <a:p>
                    <a:r>
                      <a:rPr lang="en-US" sz="900" dirty="0"/>
                      <a:t>Student </a:t>
                    </a:r>
                    <a:r>
                      <a:rPr lang="en-US" sz="900" dirty="0" smtClean="0"/>
                      <a:t>Fees</a:t>
                    </a:r>
                  </a:p>
                  <a:p>
                    <a:r>
                      <a:rPr lang="en-US" sz="900" dirty="0" smtClean="0"/>
                      <a:t>83,662,724 </a:t>
                    </a:r>
                    <a:endParaRPr lang="en-US" sz="900" dirty="0"/>
                  </a:p>
                </c:rich>
              </c:tx>
              <c:showVal val="1"/>
              <c:showSerName val="1"/>
            </c:dLbl>
            <c:dLbl>
              <c:idx val="2"/>
              <c:layout/>
              <c:tx>
                <c:rich>
                  <a:bodyPr/>
                  <a:lstStyle/>
                  <a:p>
                    <a:r>
                      <a:rPr lang="en-US" dirty="0"/>
                      <a:t>Student </a:t>
                    </a:r>
                    <a:r>
                      <a:rPr lang="en-US" dirty="0" smtClean="0"/>
                      <a:t>Fees</a:t>
                    </a:r>
                  </a:p>
                  <a:p>
                    <a:r>
                      <a:rPr lang="en-US" dirty="0" smtClean="0"/>
                      <a:t>$41,063,620 </a:t>
                    </a:r>
                    <a:endParaRPr lang="en-US" dirty="0"/>
                  </a:p>
                </c:rich>
              </c:tx>
              <c:showVal val="1"/>
              <c:showSerName val="1"/>
            </c:dLbl>
            <c:dLbl>
              <c:idx val="3"/>
              <c:layout/>
              <c:tx>
                <c:rich>
                  <a:bodyPr/>
                  <a:lstStyle/>
                  <a:p>
                    <a:r>
                      <a:rPr lang="en-US" sz="900" dirty="0"/>
                      <a:t>Student </a:t>
                    </a:r>
                    <a:r>
                      <a:rPr lang="en-US" sz="900" dirty="0" smtClean="0"/>
                      <a:t>Fees</a:t>
                    </a:r>
                  </a:p>
                  <a:p>
                    <a:r>
                      <a:rPr lang="en-US" sz="900" dirty="0" smtClean="0"/>
                      <a:t>$5,550,885 </a:t>
                    </a:r>
                    <a:endParaRPr lang="en-US" sz="900" dirty="0"/>
                  </a:p>
                </c:rich>
              </c:tx>
              <c:showVal val="1"/>
              <c:showSerName val="1"/>
            </c:dLbl>
            <c:dLbl>
              <c:idx val="4"/>
              <c:layout/>
              <c:tx>
                <c:rich>
                  <a:bodyPr/>
                  <a:lstStyle/>
                  <a:p>
                    <a:r>
                      <a:rPr lang="en-US" dirty="0"/>
                      <a:t>Student </a:t>
                    </a:r>
                    <a:r>
                      <a:rPr lang="en-US" dirty="0" smtClean="0"/>
                      <a:t>Fees</a:t>
                    </a:r>
                  </a:p>
                  <a:p>
                    <a:r>
                      <a:rPr lang="en-US" dirty="0" smtClean="0"/>
                      <a:t>$83,662,724 </a:t>
                    </a:r>
                    <a:endParaRPr lang="en-US" dirty="0"/>
                  </a:p>
                </c:rich>
              </c:tx>
              <c:showVal val="1"/>
              <c:showSerName val="1"/>
            </c:dLbl>
            <c:txPr>
              <a:bodyPr/>
              <a:lstStyle/>
              <a:p>
                <a:pPr>
                  <a:defRPr sz="900" b="1">
                    <a:solidFill>
                      <a:srgbClr val="000066"/>
                    </a:solidFill>
                  </a:defRPr>
                </a:pPr>
                <a:endParaRPr lang="en-US"/>
              </a:p>
            </c:txPr>
            <c:showVal val="1"/>
            <c:showSerName val="1"/>
          </c:dLbls>
          <c:cat>
            <c:strRef>
              <c:f>'e&amp;G-graph'!$B$31:$G$31</c:f>
              <c:strCache>
                <c:ptCount val="6"/>
                <c:pt idx="0">
                  <c:v>Revenue
Budget 2009-10
$248,847,203</c:v>
                </c:pt>
                <c:pt idx="1">
                  <c:v>Expenditures
Budget 2009-10
$239,999,427</c:v>
                </c:pt>
                <c:pt idx="2">
                  <c:v>Revenue 1st Qtr           2009-10          $77,771,445</c:v>
                </c:pt>
                <c:pt idx="3">
                  <c:v>Expenditures         1st Qtr 2009-10  $57,839,039</c:v>
                </c:pt>
                <c:pt idx="4">
                  <c:v>Projected Revenue
Budget 2009-10
$248,847,203</c:v>
                </c:pt>
                <c:pt idx="5">
                  <c:v>Projected Expenditures
Budget 2009-10
$239,999,427</c:v>
                </c:pt>
              </c:strCache>
            </c:strRef>
          </c:cat>
          <c:val>
            <c:numRef>
              <c:f>'e&amp;G-graph'!$B$34:$G$34</c:f>
              <c:numCache>
                <c:formatCode>General</c:formatCode>
                <c:ptCount val="6"/>
                <c:pt idx="0" formatCode="_(&quot;$&quot;* #,##0_);_(&quot;$&quot;* \(#,##0\);_(&quot;$&quot;* &quot;-&quot;??_);_(@_)">
                  <c:v>83662724</c:v>
                </c:pt>
                <c:pt idx="2" formatCode="_(&quot;$&quot;* #,##0_);_(&quot;$&quot;* \(#,##0\);_(&quot;$&quot;* &quot;-&quot;??_);_(@_)">
                  <c:v>41063620.020000003</c:v>
                </c:pt>
                <c:pt idx="4" formatCode="_(&quot;$&quot;* #,##0_);_(&quot;$&quot;* \(#,##0\);_(&quot;$&quot;* &quot;-&quot;??_);_(@_)">
                  <c:v>83662724</c:v>
                </c:pt>
              </c:numCache>
            </c:numRef>
          </c:val>
        </c:ser>
        <c:ser>
          <c:idx val="2"/>
          <c:order val="3"/>
          <c:tx>
            <c:strRef>
              <c:f>'e&amp;G-graph'!$A$35</c:f>
              <c:strCache>
                <c:ptCount val="1"/>
                <c:pt idx="0">
                  <c:v>Federal Grants</c:v>
                </c:pt>
              </c:strCache>
            </c:strRef>
          </c:tx>
          <c:spPr>
            <a:solidFill>
              <a:srgbClr val="66FFFF"/>
            </a:solidFill>
            <a:ln w="10994">
              <a:solidFill>
                <a:srgbClr val="000000"/>
              </a:solidFill>
              <a:prstDash val="solid"/>
            </a:ln>
          </c:spPr>
          <c:dLbls>
            <c:dLbl>
              <c:idx val="0"/>
              <c:layout>
                <c:manualLayout>
                  <c:x val="1.5432098765432163E-3"/>
                  <c:y val="-1.9642228626261478E-2"/>
                </c:manualLayout>
              </c:layout>
              <c:tx>
                <c:rich>
                  <a:bodyPr/>
                  <a:lstStyle/>
                  <a:p>
                    <a:r>
                      <a:rPr lang="en-US" dirty="0" smtClean="0"/>
                      <a:t>Federal Grants  </a:t>
                    </a:r>
                  </a:p>
                  <a:p>
                    <a:r>
                      <a:rPr lang="en-US" dirty="0" smtClean="0"/>
                      <a:t>$</a:t>
                    </a:r>
                    <a:r>
                      <a:rPr lang="en-US" dirty="0"/>
                      <a:t>12,155,065 </a:t>
                    </a:r>
                  </a:p>
                </c:rich>
              </c:tx>
              <c:showVal val="1"/>
              <c:showSerName val="1"/>
            </c:dLbl>
            <c:dLbl>
              <c:idx val="2"/>
              <c:layout>
                <c:manualLayout>
                  <c:x val="1.2345679012345711E-2"/>
                  <c:y val="-3.3672391930733854E-2"/>
                </c:manualLayout>
              </c:layout>
              <c:tx>
                <c:rich>
                  <a:bodyPr/>
                  <a:lstStyle/>
                  <a:p>
                    <a:r>
                      <a:rPr lang="en-US" dirty="0" smtClean="0"/>
                      <a:t>Federal Grants  </a:t>
                    </a:r>
                  </a:p>
                  <a:p>
                    <a:r>
                      <a:rPr lang="en-US" dirty="0" smtClean="0"/>
                      <a:t>$</a:t>
                    </a:r>
                    <a:r>
                      <a:rPr lang="en-US" dirty="0"/>
                      <a:t>433,511 </a:t>
                    </a:r>
                  </a:p>
                </c:rich>
              </c:tx>
              <c:showVal val="1"/>
              <c:showSerName val="1"/>
            </c:dLbl>
            <c:dLbl>
              <c:idx val="3"/>
              <c:layout>
                <c:manualLayout>
                  <c:x val="6.1728395061728444E-3"/>
                  <c:y val="-3.9284457252522831E-2"/>
                </c:manualLayout>
              </c:layout>
              <c:tx>
                <c:rich>
                  <a:bodyPr/>
                  <a:lstStyle/>
                  <a:p>
                    <a:pPr>
                      <a:defRPr sz="800" b="1">
                        <a:solidFill>
                          <a:srgbClr val="000066"/>
                        </a:solidFill>
                      </a:defRPr>
                    </a:pPr>
                    <a:r>
                      <a:rPr lang="en-US" dirty="0" smtClean="0"/>
                      <a:t>Federal </a:t>
                    </a:r>
                    <a:r>
                      <a:rPr lang="en-US" dirty="0"/>
                      <a:t>Grants,  </a:t>
                    </a:r>
                    <a:endParaRPr lang="en-US" dirty="0" smtClean="0"/>
                  </a:p>
                  <a:p>
                    <a:pPr>
                      <a:defRPr sz="800" b="1">
                        <a:solidFill>
                          <a:srgbClr val="000066"/>
                        </a:solidFill>
                      </a:defRPr>
                    </a:pPr>
                    <a:r>
                      <a:rPr lang="en-US" dirty="0" smtClean="0"/>
                      <a:t>$</a:t>
                    </a:r>
                    <a:r>
                      <a:rPr lang="en-US" dirty="0"/>
                      <a:t>1,765,242 </a:t>
                    </a:r>
                  </a:p>
                </c:rich>
              </c:tx>
              <c:spPr/>
              <c:showVal val="1"/>
              <c:showSerName val="1"/>
            </c:dLbl>
            <c:dLbl>
              <c:idx val="4"/>
              <c:layout>
                <c:manualLayout>
                  <c:x val="-3.0864197530864257E-3"/>
                  <c:y val="-1.1224130643578002E-2"/>
                </c:manualLayout>
              </c:layout>
              <c:tx>
                <c:rich>
                  <a:bodyPr/>
                  <a:lstStyle/>
                  <a:p>
                    <a:r>
                      <a:rPr lang="en-US" dirty="0"/>
                      <a:t>Federal </a:t>
                    </a:r>
                    <a:r>
                      <a:rPr lang="en-US" dirty="0" smtClean="0"/>
                      <a:t>Grants</a:t>
                    </a:r>
                  </a:p>
                  <a:p>
                    <a:r>
                      <a:rPr lang="en-US" dirty="0" smtClean="0"/>
                      <a:t>$12,155,065 </a:t>
                    </a:r>
                    <a:endParaRPr lang="en-US" dirty="0"/>
                  </a:p>
                </c:rich>
              </c:tx>
              <c:showVal val="1"/>
              <c:showSerName val="1"/>
            </c:dLbl>
            <c:txPr>
              <a:bodyPr/>
              <a:lstStyle/>
              <a:p>
                <a:pPr>
                  <a:defRPr sz="900" b="1">
                    <a:solidFill>
                      <a:srgbClr val="000066"/>
                    </a:solidFill>
                  </a:defRPr>
                </a:pPr>
                <a:endParaRPr lang="en-US"/>
              </a:p>
            </c:txPr>
            <c:showVal val="1"/>
            <c:showSerName val="1"/>
          </c:dLbls>
          <c:cat>
            <c:strRef>
              <c:f>'e&amp;G-graph'!$B$31:$G$31</c:f>
              <c:strCache>
                <c:ptCount val="6"/>
                <c:pt idx="0">
                  <c:v>Revenue
Budget 2009-10
$248,847,203</c:v>
                </c:pt>
                <c:pt idx="1">
                  <c:v>Expenditures
Budget 2009-10
$239,999,427</c:v>
                </c:pt>
                <c:pt idx="2">
                  <c:v>Revenue 1st Qtr           2009-10          $77,771,445</c:v>
                </c:pt>
                <c:pt idx="3">
                  <c:v>Expenditures         1st Qtr 2009-10  $57,839,039</c:v>
                </c:pt>
                <c:pt idx="4">
                  <c:v>Projected Revenue
Budget 2009-10
$248,847,203</c:v>
                </c:pt>
                <c:pt idx="5">
                  <c:v>Projected Expenditures
Budget 2009-10
$239,999,427</c:v>
                </c:pt>
              </c:strCache>
            </c:strRef>
          </c:cat>
          <c:val>
            <c:numRef>
              <c:f>'e&amp;G-graph'!$B$35:$G$35</c:f>
              <c:numCache>
                <c:formatCode>General</c:formatCode>
                <c:ptCount val="6"/>
                <c:pt idx="0" formatCode="_(&quot;$&quot;* #,##0_);_(&quot;$&quot;* \(#,##0\);_(&quot;$&quot;* &quot;-&quot;??_);_(@_)">
                  <c:v>12155065</c:v>
                </c:pt>
                <c:pt idx="2" formatCode="_(&quot;$&quot;* #,##0_);_(&quot;$&quot;* \(#,##0\);_(&quot;$&quot;* &quot;-&quot;??_);_(@_)">
                  <c:v>433511</c:v>
                </c:pt>
                <c:pt idx="4" formatCode="_(&quot;$&quot;* #,##0_);_(&quot;$&quot;* \(#,##0\);_(&quot;$&quot;* &quot;-&quot;??_);_(@_)">
                  <c:v>12155065</c:v>
                </c:pt>
              </c:numCache>
            </c:numRef>
          </c:val>
        </c:ser>
        <c:dLbls>
          <c:showVal val="1"/>
          <c:showSerName val="1"/>
        </c:dLbls>
        <c:gapWidth val="0"/>
        <c:shape val="box"/>
        <c:axId val="68385408"/>
        <c:axId val="76284288"/>
        <c:axId val="0"/>
      </c:bar3DChart>
      <c:catAx>
        <c:axId val="68385408"/>
        <c:scaling>
          <c:orientation val="minMax"/>
        </c:scaling>
        <c:axPos val="b"/>
        <c:numFmt formatCode="General" sourceLinked="1"/>
        <c:tickLblPos val="low"/>
        <c:spPr>
          <a:ln w="2749">
            <a:solidFill>
              <a:srgbClr val="000000"/>
            </a:solidFill>
            <a:prstDash val="solid"/>
          </a:ln>
        </c:spPr>
        <c:txPr>
          <a:bodyPr rot="0" vert="horz"/>
          <a:lstStyle/>
          <a:p>
            <a:pPr>
              <a:defRPr sz="800" b="1" i="0" u="none" strike="noStrike" baseline="0">
                <a:solidFill>
                  <a:srgbClr val="000080"/>
                </a:solidFill>
                <a:latin typeface="Arial"/>
                <a:ea typeface="Arial"/>
                <a:cs typeface="Arial"/>
              </a:defRPr>
            </a:pPr>
            <a:endParaRPr lang="en-US"/>
          </a:p>
        </c:txPr>
        <c:crossAx val="76284288"/>
        <c:crosses val="autoZero"/>
        <c:auto val="1"/>
        <c:lblAlgn val="ctr"/>
        <c:lblOffset val="100"/>
        <c:tickLblSkip val="1"/>
        <c:tickMarkSkip val="1"/>
      </c:catAx>
      <c:valAx>
        <c:axId val="76284288"/>
        <c:scaling>
          <c:orientation val="minMax"/>
          <c:max val="250000000"/>
          <c:min val="0"/>
        </c:scaling>
        <c:axPos val="l"/>
        <c:majorGridlines>
          <c:spPr>
            <a:ln w="2749">
              <a:solidFill>
                <a:srgbClr val="000000"/>
              </a:solidFill>
              <a:prstDash val="solid"/>
            </a:ln>
          </c:spPr>
        </c:majorGridlines>
        <c:numFmt formatCode="_(&quot;$&quot;* #,##0_);_(&quot;$&quot;* \(#,##0\);_(&quot;$&quot;* &quot;-&quot;??_);_(@_)" sourceLinked="1"/>
        <c:tickLblPos val="nextTo"/>
        <c:spPr>
          <a:ln w="2749">
            <a:solidFill>
              <a:srgbClr val="000000"/>
            </a:solidFill>
            <a:prstDash val="solid"/>
          </a:ln>
        </c:spPr>
        <c:txPr>
          <a:bodyPr rot="0" vert="horz"/>
          <a:lstStyle/>
          <a:p>
            <a:pPr>
              <a:defRPr sz="1017" b="1" i="0" u="none" strike="noStrike" baseline="0">
                <a:solidFill>
                  <a:srgbClr val="000080"/>
                </a:solidFill>
                <a:latin typeface="Arial"/>
                <a:ea typeface="Arial"/>
                <a:cs typeface="Arial"/>
              </a:defRPr>
            </a:pPr>
            <a:endParaRPr lang="en-US"/>
          </a:p>
        </c:txPr>
        <c:crossAx val="68385408"/>
        <c:crosses val="autoZero"/>
        <c:crossBetween val="between"/>
        <c:majorUnit val="10000000"/>
      </c:valAx>
      <c:spPr>
        <a:noFill/>
        <a:ln w="21988">
          <a:noFill/>
        </a:ln>
      </c:spPr>
    </c:plotArea>
    <c:plotVisOnly val="1"/>
    <c:dispBlanksAs val="gap"/>
  </c:chart>
  <c:spPr>
    <a:solidFill>
      <a:srgbClr val="FFFFFF"/>
    </a:solidFill>
    <a:ln w="2749">
      <a:noFill/>
      <a:prstDash val="solid"/>
    </a:ln>
  </c:spPr>
  <c:txPr>
    <a:bodyPr/>
    <a:lstStyle/>
    <a:p>
      <a:pPr>
        <a:defRPr sz="1602" b="0" i="0" u="none" strike="noStrike" baseline="0">
          <a:solidFill>
            <a:srgbClr val="000000"/>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9.1800356506238898E-2"/>
          <c:y val="3.3639143730886847E-2"/>
          <c:w val="0.90552584670231728"/>
          <c:h val="0.88837920489296296"/>
        </c:manualLayout>
      </c:layout>
      <c:bar3DChart>
        <c:barDir val="col"/>
        <c:grouping val="clustered"/>
        <c:ser>
          <c:idx val="0"/>
          <c:order val="0"/>
          <c:spPr>
            <a:solidFill>
              <a:srgbClr val="0000FF"/>
            </a:solidFill>
            <a:ln w="9763">
              <a:solidFill>
                <a:srgbClr val="000000"/>
              </a:solidFill>
              <a:prstDash val="solid"/>
            </a:ln>
          </c:spPr>
          <c:dPt>
            <c:idx val="0"/>
            <c:spPr>
              <a:solidFill>
                <a:srgbClr val="008080"/>
              </a:solidFill>
              <a:ln w="9763">
                <a:solidFill>
                  <a:srgbClr val="000000"/>
                </a:solidFill>
                <a:prstDash val="solid"/>
              </a:ln>
            </c:spPr>
          </c:dPt>
          <c:dPt>
            <c:idx val="1"/>
            <c:spPr>
              <a:solidFill>
                <a:srgbClr val="666699"/>
              </a:solidFill>
              <a:ln w="9763">
                <a:solidFill>
                  <a:srgbClr val="000000"/>
                </a:solidFill>
                <a:prstDash val="solid"/>
              </a:ln>
            </c:spPr>
          </c:dPt>
          <c:dPt>
            <c:idx val="2"/>
            <c:spPr>
              <a:solidFill>
                <a:srgbClr val="FFFF00"/>
              </a:solidFill>
              <a:ln w="9763">
                <a:solidFill>
                  <a:srgbClr val="000000"/>
                </a:solidFill>
                <a:prstDash val="solid"/>
              </a:ln>
            </c:spPr>
          </c:dPt>
          <c:dPt>
            <c:idx val="3"/>
            <c:spPr>
              <a:solidFill>
                <a:srgbClr val="FF0000"/>
              </a:solidFill>
              <a:ln w="9763">
                <a:solidFill>
                  <a:srgbClr val="000000"/>
                </a:solidFill>
                <a:prstDash val="solid"/>
              </a:ln>
            </c:spPr>
          </c:dPt>
          <c:dLbls>
            <c:dLbl>
              <c:idx val="0"/>
              <c:layout>
                <c:manualLayout>
                  <c:x val="-5.2523543551411533E-3"/>
                  <c:y val="0.2622674008674663"/>
                </c:manualLayout>
              </c:layout>
              <c:showVal val="1"/>
            </c:dLbl>
            <c:dLbl>
              <c:idx val="1"/>
              <c:layout>
                <c:manualLayout>
                  <c:x val="-4.9494592104982913E-3"/>
                  <c:y val="0.26022015677297805"/>
                </c:manualLayout>
              </c:layout>
              <c:showVal val="1"/>
            </c:dLbl>
            <c:dLbl>
              <c:idx val="2"/>
              <c:layout>
                <c:manualLayout>
                  <c:x val="4.2660919056240771E-3"/>
                  <c:y val="0.25474225465939304"/>
                </c:manualLayout>
              </c:layout>
              <c:showVal val="1"/>
            </c:dLbl>
            <c:dLbl>
              <c:idx val="3"/>
              <c:layout>
                <c:manualLayout>
                  <c:x val="1.0807967742891474E-2"/>
                  <c:y val="0.24604697169447956"/>
                </c:manualLayout>
              </c:layout>
              <c:showVal val="1"/>
            </c:dLbl>
            <c:dLbl>
              <c:idx val="4"/>
              <c:layout>
                <c:manualLayout>
                  <c:xMode val="edge"/>
                  <c:yMode val="edge"/>
                  <c:x val="0.66934046345811682"/>
                  <c:y val="0.60550458715596256"/>
                </c:manualLayout>
              </c:layout>
              <c:showVal val="1"/>
            </c:dLbl>
            <c:dLbl>
              <c:idx val="5"/>
              <c:layout>
                <c:manualLayout>
                  <c:xMode val="edge"/>
                  <c:yMode val="edge"/>
                  <c:x val="0.80392156862745101"/>
                  <c:y val="0.60397553516820102"/>
                </c:manualLayout>
              </c:layout>
              <c:showVal val="1"/>
            </c:dLbl>
            <c:spPr>
              <a:noFill/>
              <a:ln w="19526">
                <a:noFill/>
              </a:ln>
            </c:spPr>
            <c:txPr>
              <a:bodyPr/>
              <a:lstStyle/>
              <a:p>
                <a:pPr algn="just">
                  <a:defRPr sz="1057" b="1" i="0" u="none" strike="noStrike" baseline="0">
                    <a:solidFill>
                      <a:srgbClr val="000066"/>
                    </a:solidFill>
                    <a:latin typeface="Arial"/>
                    <a:ea typeface="Arial"/>
                    <a:cs typeface="Arial"/>
                  </a:defRPr>
                </a:pPr>
                <a:endParaRPr lang="en-US"/>
              </a:p>
            </c:txPr>
            <c:showVal val="1"/>
          </c:dLbls>
          <c:cat>
            <c:strRef>
              <c:f>'OTHER -GRAPHS'!$B$1:$E$1</c:f>
              <c:strCache>
                <c:ptCount val="4"/>
                <c:pt idx="0">
                  <c:v>Revenue Budget 
2008-09</c:v>
                </c:pt>
                <c:pt idx="1">
                  <c:v>Expenditure Budget 
2008-09</c:v>
                </c:pt>
                <c:pt idx="2">
                  <c:v>Actual Revenue
4th Quarter 2008-09</c:v>
                </c:pt>
                <c:pt idx="3">
                  <c:v>Actual Expenditures
4th Quarter 2008-09</c:v>
                </c:pt>
              </c:strCache>
            </c:strRef>
          </c:cat>
          <c:val>
            <c:numRef>
              <c:f>'OTHER -GRAPHS'!$B$19:$E$19</c:f>
              <c:numCache>
                <c:formatCode>_("$"* #,##0_);_("$"* \(#,##0\);_("$"* "-"_);_(@_)</c:formatCode>
                <c:ptCount val="4"/>
                <c:pt idx="0">
                  <c:v>59787826</c:v>
                </c:pt>
                <c:pt idx="1">
                  <c:v>57993035</c:v>
                </c:pt>
                <c:pt idx="2">
                  <c:v>50204353.390000001</c:v>
                </c:pt>
                <c:pt idx="3">
                  <c:v>46892296.120000012</c:v>
                </c:pt>
              </c:numCache>
            </c:numRef>
          </c:val>
        </c:ser>
        <c:gapWidth val="0"/>
        <c:shape val="box"/>
        <c:axId val="129090688"/>
        <c:axId val="129092224"/>
        <c:axId val="0"/>
      </c:bar3DChart>
      <c:catAx>
        <c:axId val="129090688"/>
        <c:scaling>
          <c:orientation val="minMax"/>
        </c:scaling>
        <c:axPos val="b"/>
        <c:numFmt formatCode="General" sourceLinked="1"/>
        <c:tickLblPos val="nextTo"/>
        <c:spPr>
          <a:ln w="2441">
            <a:solidFill>
              <a:srgbClr val="000000"/>
            </a:solidFill>
            <a:prstDash val="solid"/>
          </a:ln>
        </c:spPr>
        <c:txPr>
          <a:bodyPr rot="0" vert="horz"/>
          <a:lstStyle/>
          <a:p>
            <a:pPr>
              <a:defRPr sz="826" b="1" i="0" u="none" strike="noStrike" baseline="0">
                <a:solidFill>
                  <a:srgbClr val="000080"/>
                </a:solidFill>
                <a:latin typeface="Arial"/>
                <a:ea typeface="Arial"/>
                <a:cs typeface="Arial"/>
              </a:defRPr>
            </a:pPr>
            <a:endParaRPr lang="en-US"/>
          </a:p>
        </c:txPr>
        <c:crossAx val="129092224"/>
        <c:crosses val="autoZero"/>
        <c:auto val="1"/>
        <c:lblAlgn val="ctr"/>
        <c:lblOffset val="100"/>
        <c:tickLblSkip val="1"/>
        <c:tickMarkSkip val="1"/>
      </c:catAx>
      <c:valAx>
        <c:axId val="129092224"/>
        <c:scaling>
          <c:orientation val="minMax"/>
          <c:max val="65000000"/>
          <c:min val="0"/>
        </c:scaling>
        <c:axPos val="l"/>
        <c:majorGridlines>
          <c:spPr>
            <a:ln w="2441">
              <a:solidFill>
                <a:srgbClr val="000000"/>
              </a:solidFill>
              <a:prstDash val="solid"/>
            </a:ln>
          </c:spPr>
        </c:majorGridlines>
        <c:numFmt formatCode="\$#,##0" sourceLinked="0"/>
        <c:tickLblPos val="nextTo"/>
        <c:spPr>
          <a:ln w="2441">
            <a:solidFill>
              <a:srgbClr val="000000"/>
            </a:solidFill>
            <a:prstDash val="solid"/>
          </a:ln>
        </c:spPr>
        <c:txPr>
          <a:bodyPr rot="0" vert="horz"/>
          <a:lstStyle/>
          <a:p>
            <a:pPr>
              <a:defRPr sz="923" b="1" i="0" u="none" strike="noStrike" baseline="0">
                <a:solidFill>
                  <a:srgbClr val="000080"/>
                </a:solidFill>
                <a:latin typeface="Arial"/>
                <a:ea typeface="Arial"/>
                <a:cs typeface="Arial"/>
              </a:defRPr>
            </a:pPr>
            <a:endParaRPr lang="en-US"/>
          </a:p>
        </c:txPr>
        <c:crossAx val="129090688"/>
        <c:crosses val="autoZero"/>
        <c:crossBetween val="between"/>
        <c:majorUnit val="5000000"/>
      </c:valAx>
      <c:spPr>
        <a:noFill/>
        <a:ln w="19526">
          <a:noFill/>
        </a:ln>
      </c:spPr>
    </c:plotArea>
    <c:plotVisOnly val="1"/>
    <c:dispBlanksAs val="gap"/>
  </c:chart>
  <c:spPr>
    <a:solidFill>
      <a:srgbClr val="FFFFFF"/>
    </a:solidFill>
    <a:ln w="2441">
      <a:noFill/>
      <a:prstDash val="solid"/>
    </a:ln>
  </c:spPr>
  <c:txPr>
    <a:bodyPr/>
    <a:lstStyle/>
    <a:p>
      <a:pPr>
        <a:defRPr sz="1787" b="0" i="0" u="none" strike="noStrike" baseline="0">
          <a:solidFill>
            <a:srgbClr val="000000"/>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9.1800356506238898E-2"/>
          <c:y val="3.3639143730886847E-2"/>
          <c:w val="0.90552584670231728"/>
          <c:h val="0.88837920489296263"/>
        </c:manualLayout>
      </c:layout>
      <c:bar3DChart>
        <c:barDir val="col"/>
        <c:grouping val="clustered"/>
        <c:ser>
          <c:idx val="0"/>
          <c:order val="0"/>
          <c:spPr>
            <a:solidFill>
              <a:srgbClr val="0000FF"/>
            </a:solidFill>
            <a:ln w="9763">
              <a:solidFill>
                <a:srgbClr val="000000"/>
              </a:solidFill>
              <a:prstDash val="solid"/>
            </a:ln>
          </c:spPr>
          <c:dPt>
            <c:idx val="0"/>
            <c:spPr>
              <a:solidFill>
                <a:srgbClr val="008080"/>
              </a:solidFill>
              <a:ln w="9763">
                <a:solidFill>
                  <a:srgbClr val="000000"/>
                </a:solidFill>
                <a:prstDash val="solid"/>
              </a:ln>
            </c:spPr>
          </c:dPt>
          <c:dPt>
            <c:idx val="1"/>
            <c:spPr>
              <a:solidFill>
                <a:srgbClr val="666699"/>
              </a:solidFill>
              <a:ln w="9763">
                <a:solidFill>
                  <a:srgbClr val="000000"/>
                </a:solidFill>
                <a:prstDash val="solid"/>
              </a:ln>
            </c:spPr>
          </c:dPt>
          <c:dPt>
            <c:idx val="2"/>
            <c:spPr>
              <a:solidFill>
                <a:srgbClr val="FFFF00"/>
              </a:solidFill>
              <a:ln w="9763">
                <a:solidFill>
                  <a:srgbClr val="000000"/>
                </a:solidFill>
                <a:prstDash val="solid"/>
              </a:ln>
            </c:spPr>
          </c:dPt>
          <c:dPt>
            <c:idx val="3"/>
            <c:spPr>
              <a:solidFill>
                <a:srgbClr val="FF0000"/>
              </a:solidFill>
              <a:ln w="9763">
                <a:solidFill>
                  <a:srgbClr val="000000"/>
                </a:solidFill>
                <a:prstDash val="solid"/>
              </a:ln>
            </c:spPr>
          </c:dPt>
          <c:dLbls>
            <c:dLbl>
              <c:idx val="0"/>
              <c:layout>
                <c:manualLayout>
                  <c:x val="-5.2523543551411533E-3"/>
                  <c:y val="0.2622674008674663"/>
                </c:manualLayout>
              </c:layout>
              <c:showVal val="1"/>
            </c:dLbl>
            <c:dLbl>
              <c:idx val="1"/>
              <c:layout>
                <c:manualLayout>
                  <c:x val="-4.9494592104982913E-3"/>
                  <c:y val="0.26022015677297805"/>
                </c:manualLayout>
              </c:layout>
              <c:showVal val="1"/>
            </c:dLbl>
            <c:dLbl>
              <c:idx val="2"/>
              <c:layout>
                <c:manualLayout>
                  <c:x val="4.2660919056240806E-3"/>
                  <c:y val="0.25474225465939293"/>
                </c:manualLayout>
              </c:layout>
              <c:showVal val="1"/>
            </c:dLbl>
            <c:dLbl>
              <c:idx val="3"/>
              <c:layout>
                <c:manualLayout>
                  <c:x val="1.0807967742891474E-2"/>
                  <c:y val="0.24604697169447962"/>
                </c:manualLayout>
              </c:layout>
              <c:showVal val="1"/>
            </c:dLbl>
            <c:dLbl>
              <c:idx val="4"/>
              <c:layout>
                <c:manualLayout>
                  <c:xMode val="edge"/>
                  <c:yMode val="edge"/>
                  <c:x val="0.66934046345811726"/>
                  <c:y val="0.60550458715596256"/>
                </c:manualLayout>
              </c:layout>
              <c:showVal val="1"/>
            </c:dLbl>
            <c:dLbl>
              <c:idx val="5"/>
              <c:layout>
                <c:manualLayout>
                  <c:xMode val="edge"/>
                  <c:yMode val="edge"/>
                  <c:x val="0.80392156862745101"/>
                  <c:y val="0.60397553516820124"/>
                </c:manualLayout>
              </c:layout>
              <c:showVal val="1"/>
            </c:dLbl>
            <c:spPr>
              <a:noFill/>
              <a:ln w="19526">
                <a:noFill/>
              </a:ln>
            </c:spPr>
            <c:txPr>
              <a:bodyPr/>
              <a:lstStyle/>
              <a:p>
                <a:pPr algn="just">
                  <a:defRPr sz="1057" b="1" i="0" u="none" strike="noStrike" baseline="0">
                    <a:solidFill>
                      <a:srgbClr val="000066"/>
                    </a:solidFill>
                    <a:latin typeface="Arial"/>
                    <a:ea typeface="Arial"/>
                    <a:cs typeface="Arial"/>
                  </a:defRPr>
                </a:pPr>
                <a:endParaRPr lang="en-US"/>
              </a:p>
            </c:txPr>
            <c:showVal val="1"/>
          </c:dLbls>
          <c:cat>
            <c:strRef>
              <c:f>'OTHER -GRAPHS'!$B$1:$E$1</c:f>
              <c:strCache>
                <c:ptCount val="4"/>
                <c:pt idx="0">
                  <c:v>Revenue Budget 
2008-09</c:v>
                </c:pt>
                <c:pt idx="1">
                  <c:v>Expenditure Budget 
2008-09</c:v>
                </c:pt>
                <c:pt idx="2">
                  <c:v>Actual Revenue
4th Quarter 2008-09</c:v>
                </c:pt>
                <c:pt idx="3">
                  <c:v>Actual Expenditures
4th Quarter 2008-09</c:v>
                </c:pt>
              </c:strCache>
            </c:strRef>
          </c:cat>
          <c:val>
            <c:numRef>
              <c:f>'OTHER -GRAPHS'!$B$2:$E$2</c:f>
              <c:numCache>
                <c:formatCode>_("$"* #,##0_);_("$"* \(#,##0\);_("$"* "-"??_);_(@_)</c:formatCode>
                <c:ptCount val="4"/>
                <c:pt idx="0">
                  <c:v>91783954</c:v>
                </c:pt>
                <c:pt idx="1">
                  <c:v>87954295</c:v>
                </c:pt>
                <c:pt idx="2">
                  <c:v>82970360.649999991</c:v>
                </c:pt>
                <c:pt idx="3">
                  <c:v>64680919</c:v>
                </c:pt>
              </c:numCache>
            </c:numRef>
          </c:val>
        </c:ser>
        <c:gapWidth val="0"/>
        <c:shape val="box"/>
        <c:axId val="129499520"/>
        <c:axId val="129501056"/>
        <c:axId val="0"/>
      </c:bar3DChart>
      <c:catAx>
        <c:axId val="129499520"/>
        <c:scaling>
          <c:orientation val="minMax"/>
        </c:scaling>
        <c:axPos val="b"/>
        <c:numFmt formatCode="General" sourceLinked="1"/>
        <c:tickLblPos val="nextTo"/>
        <c:spPr>
          <a:ln w="2441">
            <a:solidFill>
              <a:srgbClr val="000000"/>
            </a:solidFill>
            <a:prstDash val="solid"/>
          </a:ln>
        </c:spPr>
        <c:txPr>
          <a:bodyPr rot="0" vert="horz"/>
          <a:lstStyle/>
          <a:p>
            <a:pPr>
              <a:defRPr sz="826" b="1" i="0" u="none" strike="noStrike" baseline="0">
                <a:solidFill>
                  <a:srgbClr val="000080"/>
                </a:solidFill>
                <a:latin typeface="Arial"/>
                <a:ea typeface="Arial"/>
                <a:cs typeface="Arial"/>
              </a:defRPr>
            </a:pPr>
            <a:endParaRPr lang="en-US"/>
          </a:p>
        </c:txPr>
        <c:crossAx val="129501056"/>
        <c:crosses val="autoZero"/>
        <c:auto val="1"/>
        <c:lblAlgn val="ctr"/>
        <c:lblOffset val="100"/>
        <c:tickLblSkip val="1"/>
        <c:tickMarkSkip val="1"/>
      </c:catAx>
      <c:valAx>
        <c:axId val="129501056"/>
        <c:scaling>
          <c:orientation val="minMax"/>
          <c:max val="100000000"/>
          <c:min val="0"/>
        </c:scaling>
        <c:axPos val="l"/>
        <c:majorGridlines>
          <c:spPr>
            <a:ln w="2441">
              <a:solidFill>
                <a:srgbClr val="000000"/>
              </a:solidFill>
              <a:prstDash val="solid"/>
            </a:ln>
          </c:spPr>
        </c:majorGridlines>
        <c:numFmt formatCode="\$#,##0" sourceLinked="0"/>
        <c:tickLblPos val="nextTo"/>
        <c:spPr>
          <a:ln w="2441">
            <a:solidFill>
              <a:srgbClr val="000000"/>
            </a:solidFill>
            <a:prstDash val="solid"/>
          </a:ln>
        </c:spPr>
        <c:txPr>
          <a:bodyPr rot="0" vert="horz"/>
          <a:lstStyle/>
          <a:p>
            <a:pPr>
              <a:defRPr sz="923" b="1" i="0" u="none" strike="noStrike" baseline="0">
                <a:solidFill>
                  <a:srgbClr val="000080"/>
                </a:solidFill>
                <a:latin typeface="Arial"/>
                <a:ea typeface="Arial"/>
                <a:cs typeface="Arial"/>
              </a:defRPr>
            </a:pPr>
            <a:endParaRPr lang="en-US"/>
          </a:p>
        </c:txPr>
        <c:crossAx val="129499520"/>
        <c:crosses val="autoZero"/>
        <c:crossBetween val="between"/>
        <c:majorUnit val="10000000"/>
      </c:valAx>
      <c:spPr>
        <a:noFill/>
        <a:ln w="19526">
          <a:noFill/>
        </a:ln>
      </c:spPr>
    </c:plotArea>
    <c:plotVisOnly val="1"/>
    <c:dispBlanksAs val="gap"/>
  </c:chart>
  <c:spPr>
    <a:solidFill>
      <a:srgbClr val="FFFFFF"/>
    </a:solidFill>
    <a:ln w="2441">
      <a:noFill/>
      <a:prstDash val="solid"/>
    </a:ln>
  </c:spPr>
  <c:txPr>
    <a:bodyPr/>
    <a:lstStyle/>
    <a:p>
      <a:pPr>
        <a:defRPr sz="1787" b="0" i="0" u="none" strike="noStrike" baseline="0">
          <a:solidFill>
            <a:srgbClr val="000000"/>
          </a:solidFill>
          <a:latin typeface="Arial"/>
          <a:ea typeface="Arial"/>
          <a:cs typeface="Aria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view3D>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9.1800356506238898E-2"/>
          <c:y val="3.3639143730886847E-2"/>
          <c:w val="0.90552584670231728"/>
          <c:h val="0.88837920489296263"/>
        </c:manualLayout>
      </c:layout>
      <c:bar3DChart>
        <c:barDir val="col"/>
        <c:grouping val="clustered"/>
        <c:ser>
          <c:idx val="0"/>
          <c:order val="0"/>
          <c:spPr>
            <a:solidFill>
              <a:srgbClr val="0000FF"/>
            </a:solidFill>
            <a:ln w="9763">
              <a:solidFill>
                <a:srgbClr val="000000"/>
              </a:solidFill>
              <a:prstDash val="solid"/>
            </a:ln>
          </c:spPr>
          <c:dPt>
            <c:idx val="0"/>
            <c:spPr>
              <a:solidFill>
                <a:srgbClr val="008080"/>
              </a:solidFill>
              <a:ln w="9763">
                <a:solidFill>
                  <a:srgbClr val="000000"/>
                </a:solidFill>
                <a:prstDash val="solid"/>
              </a:ln>
            </c:spPr>
          </c:dPt>
          <c:dPt>
            <c:idx val="1"/>
            <c:spPr>
              <a:solidFill>
                <a:srgbClr val="666699"/>
              </a:solidFill>
              <a:ln w="9763">
                <a:solidFill>
                  <a:srgbClr val="000000"/>
                </a:solidFill>
                <a:prstDash val="solid"/>
              </a:ln>
            </c:spPr>
          </c:dPt>
          <c:dPt>
            <c:idx val="2"/>
            <c:spPr>
              <a:solidFill>
                <a:srgbClr val="FFFF00"/>
              </a:solidFill>
              <a:ln w="9763">
                <a:solidFill>
                  <a:srgbClr val="000000"/>
                </a:solidFill>
                <a:prstDash val="solid"/>
              </a:ln>
            </c:spPr>
          </c:dPt>
          <c:dPt>
            <c:idx val="3"/>
            <c:spPr>
              <a:solidFill>
                <a:srgbClr val="FF0000"/>
              </a:solidFill>
              <a:ln w="9763">
                <a:solidFill>
                  <a:srgbClr val="000000"/>
                </a:solidFill>
                <a:prstDash val="solid"/>
              </a:ln>
            </c:spPr>
          </c:dPt>
          <c:dLbls>
            <c:dLbl>
              <c:idx val="0"/>
              <c:layout>
                <c:manualLayout>
                  <c:x val="-5.2523543551411533E-3"/>
                  <c:y val="0.2622674008674663"/>
                </c:manualLayout>
              </c:layout>
              <c:showVal val="1"/>
            </c:dLbl>
            <c:dLbl>
              <c:idx val="1"/>
              <c:layout>
                <c:manualLayout>
                  <c:x val="-4.9494592104982913E-3"/>
                  <c:y val="0.26022015677297805"/>
                </c:manualLayout>
              </c:layout>
              <c:showVal val="1"/>
            </c:dLbl>
            <c:dLbl>
              <c:idx val="2"/>
              <c:layout>
                <c:manualLayout>
                  <c:x val="4.2660919056240806E-3"/>
                  <c:y val="0.25474225465939293"/>
                </c:manualLayout>
              </c:layout>
              <c:showVal val="1"/>
            </c:dLbl>
            <c:dLbl>
              <c:idx val="3"/>
              <c:layout>
                <c:manualLayout>
                  <c:x val="1.0807967742891474E-2"/>
                  <c:y val="0.24604697169447962"/>
                </c:manualLayout>
              </c:layout>
              <c:showVal val="1"/>
            </c:dLbl>
            <c:dLbl>
              <c:idx val="4"/>
              <c:layout>
                <c:manualLayout>
                  <c:xMode val="edge"/>
                  <c:yMode val="edge"/>
                  <c:x val="0.66934046345811726"/>
                  <c:y val="0.60550458715596256"/>
                </c:manualLayout>
              </c:layout>
              <c:showVal val="1"/>
            </c:dLbl>
            <c:dLbl>
              <c:idx val="5"/>
              <c:layout>
                <c:manualLayout>
                  <c:xMode val="edge"/>
                  <c:yMode val="edge"/>
                  <c:x val="0.80392156862745101"/>
                  <c:y val="0.60397553516820124"/>
                </c:manualLayout>
              </c:layout>
              <c:showVal val="1"/>
            </c:dLbl>
            <c:spPr>
              <a:noFill/>
              <a:ln w="19526">
                <a:noFill/>
              </a:ln>
            </c:spPr>
            <c:txPr>
              <a:bodyPr/>
              <a:lstStyle/>
              <a:p>
                <a:pPr algn="just">
                  <a:defRPr sz="1057" b="1" i="0" u="none" strike="noStrike" baseline="0">
                    <a:solidFill>
                      <a:srgbClr val="000066"/>
                    </a:solidFill>
                    <a:latin typeface="Arial"/>
                    <a:ea typeface="Arial"/>
                    <a:cs typeface="Arial"/>
                  </a:defRPr>
                </a:pPr>
                <a:endParaRPr lang="en-US"/>
              </a:p>
            </c:txPr>
            <c:showVal val="1"/>
          </c:dLbls>
          <c:cat>
            <c:strRef>
              <c:f>'OTHER -GRAPHS'!$B$5:$E$5</c:f>
              <c:strCache>
                <c:ptCount val="4"/>
                <c:pt idx="0">
                  <c:v>Revenue Budget 
2009-10</c:v>
                </c:pt>
                <c:pt idx="1">
                  <c:v>Expenditure Budget 
2009-10</c:v>
                </c:pt>
                <c:pt idx="2">
                  <c:v>Actual Revenue
4th Quarter 2009-10</c:v>
                </c:pt>
                <c:pt idx="3">
                  <c:v>Actual Expenditures
4th Quarter 2009-10</c:v>
                </c:pt>
              </c:strCache>
            </c:strRef>
          </c:cat>
          <c:val>
            <c:numRef>
              <c:f>'OTHER -GRAPHS'!$B$6:$E$6</c:f>
              <c:numCache>
                <c:formatCode>_("$"* #,##0_);_("$"* \(#,##0\);_("$"* "-"??_);_(@_)</c:formatCode>
                <c:ptCount val="4"/>
                <c:pt idx="0">
                  <c:v>13477518</c:v>
                </c:pt>
                <c:pt idx="1">
                  <c:v>13477617</c:v>
                </c:pt>
                <c:pt idx="2">
                  <c:v>13243527</c:v>
                </c:pt>
                <c:pt idx="3">
                  <c:v>13243527</c:v>
                </c:pt>
              </c:numCache>
            </c:numRef>
          </c:val>
        </c:ser>
        <c:gapWidth val="0"/>
        <c:shape val="box"/>
        <c:axId val="130045440"/>
        <c:axId val="130046976"/>
        <c:axId val="0"/>
      </c:bar3DChart>
      <c:catAx>
        <c:axId val="130045440"/>
        <c:scaling>
          <c:orientation val="minMax"/>
        </c:scaling>
        <c:axPos val="b"/>
        <c:numFmt formatCode="General" sourceLinked="1"/>
        <c:tickLblPos val="nextTo"/>
        <c:spPr>
          <a:ln w="2441">
            <a:solidFill>
              <a:srgbClr val="000000"/>
            </a:solidFill>
            <a:prstDash val="solid"/>
          </a:ln>
        </c:spPr>
        <c:txPr>
          <a:bodyPr rot="0" vert="horz"/>
          <a:lstStyle/>
          <a:p>
            <a:pPr>
              <a:defRPr sz="826" b="1" i="0" u="none" strike="noStrike" baseline="0">
                <a:solidFill>
                  <a:srgbClr val="000080"/>
                </a:solidFill>
                <a:latin typeface="Arial"/>
                <a:ea typeface="Arial"/>
                <a:cs typeface="Arial"/>
              </a:defRPr>
            </a:pPr>
            <a:endParaRPr lang="en-US"/>
          </a:p>
        </c:txPr>
        <c:crossAx val="130046976"/>
        <c:crosses val="autoZero"/>
        <c:auto val="1"/>
        <c:lblAlgn val="ctr"/>
        <c:lblOffset val="100"/>
        <c:tickLblSkip val="1"/>
        <c:tickMarkSkip val="1"/>
      </c:catAx>
      <c:valAx>
        <c:axId val="130046976"/>
        <c:scaling>
          <c:orientation val="minMax"/>
          <c:max val="14000000"/>
          <c:min val="0"/>
        </c:scaling>
        <c:axPos val="l"/>
        <c:majorGridlines>
          <c:spPr>
            <a:ln w="2441">
              <a:solidFill>
                <a:srgbClr val="000000"/>
              </a:solidFill>
              <a:prstDash val="solid"/>
            </a:ln>
          </c:spPr>
        </c:majorGridlines>
        <c:numFmt formatCode="\$#,##0" sourceLinked="0"/>
        <c:tickLblPos val="nextTo"/>
        <c:spPr>
          <a:ln w="2441">
            <a:solidFill>
              <a:srgbClr val="000000"/>
            </a:solidFill>
            <a:prstDash val="solid"/>
          </a:ln>
        </c:spPr>
        <c:txPr>
          <a:bodyPr rot="0" vert="horz"/>
          <a:lstStyle/>
          <a:p>
            <a:pPr>
              <a:defRPr sz="923" b="1" i="0" u="none" strike="noStrike" baseline="0">
                <a:solidFill>
                  <a:srgbClr val="000080"/>
                </a:solidFill>
                <a:latin typeface="Arial"/>
                <a:ea typeface="Arial"/>
                <a:cs typeface="Arial"/>
              </a:defRPr>
            </a:pPr>
            <a:endParaRPr lang="en-US"/>
          </a:p>
        </c:txPr>
        <c:crossAx val="130045440"/>
        <c:crosses val="autoZero"/>
        <c:crossBetween val="between"/>
        <c:majorUnit val="1000000"/>
      </c:valAx>
      <c:spPr>
        <a:noFill/>
        <a:ln w="19526">
          <a:noFill/>
        </a:ln>
      </c:spPr>
    </c:plotArea>
    <c:plotVisOnly val="1"/>
    <c:dispBlanksAs val="gap"/>
  </c:chart>
  <c:spPr>
    <a:solidFill>
      <a:srgbClr val="FFFFFF"/>
    </a:solidFill>
    <a:ln w="2441">
      <a:noFill/>
      <a:prstDash val="solid"/>
    </a:ln>
  </c:spPr>
  <c:txPr>
    <a:bodyPr/>
    <a:lstStyle/>
    <a:p>
      <a:pPr>
        <a:defRPr sz="1787" b="0" i="0" u="none" strike="noStrike" baseline="0">
          <a:solidFill>
            <a:srgbClr val="000000"/>
          </a:solidFill>
          <a:latin typeface="Arial"/>
          <a:ea typeface="Arial"/>
          <a:cs typeface="Aria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8.3778966131907884E-2"/>
          <c:y val="3.3639143730886847E-2"/>
          <c:w val="0.91354723707664887"/>
          <c:h val="0.88837920489296296"/>
        </c:manualLayout>
      </c:layout>
      <c:bar3DChart>
        <c:barDir val="col"/>
        <c:grouping val="clustered"/>
        <c:ser>
          <c:idx val="0"/>
          <c:order val="0"/>
          <c:spPr>
            <a:solidFill>
              <a:srgbClr val="0000FF"/>
            </a:solidFill>
            <a:ln w="9690">
              <a:solidFill>
                <a:srgbClr val="000000"/>
              </a:solidFill>
              <a:prstDash val="solid"/>
            </a:ln>
          </c:spPr>
          <c:dPt>
            <c:idx val="0"/>
            <c:spPr>
              <a:solidFill>
                <a:srgbClr val="008080"/>
              </a:solidFill>
              <a:ln w="9690">
                <a:solidFill>
                  <a:srgbClr val="000000"/>
                </a:solidFill>
                <a:prstDash val="solid"/>
              </a:ln>
            </c:spPr>
          </c:dPt>
          <c:dPt>
            <c:idx val="1"/>
            <c:spPr>
              <a:solidFill>
                <a:srgbClr val="666699"/>
              </a:solidFill>
              <a:ln w="9690">
                <a:solidFill>
                  <a:srgbClr val="000000"/>
                </a:solidFill>
                <a:prstDash val="solid"/>
              </a:ln>
            </c:spPr>
          </c:dPt>
          <c:dPt>
            <c:idx val="2"/>
            <c:spPr>
              <a:solidFill>
                <a:srgbClr val="FFFF00"/>
              </a:solidFill>
              <a:ln w="9690">
                <a:solidFill>
                  <a:srgbClr val="000000"/>
                </a:solidFill>
                <a:prstDash val="solid"/>
              </a:ln>
            </c:spPr>
          </c:dPt>
          <c:dPt>
            <c:idx val="3"/>
            <c:spPr>
              <a:solidFill>
                <a:srgbClr val="FF0000"/>
              </a:solidFill>
              <a:ln w="9690">
                <a:solidFill>
                  <a:srgbClr val="000000"/>
                </a:solidFill>
                <a:prstDash val="solid"/>
              </a:ln>
            </c:spPr>
          </c:dPt>
          <c:dLbls>
            <c:dLbl>
              <c:idx val="0"/>
              <c:layout>
                <c:manualLayout>
                  <c:x val="-5.3032749435982223E-3"/>
                  <c:y val="0.318553857932037"/>
                </c:manualLayout>
              </c:layout>
              <c:showVal val="1"/>
            </c:dLbl>
            <c:dLbl>
              <c:idx val="1"/>
              <c:layout>
                <c:manualLayout>
                  <c:x val="-8.7704627405812247E-4"/>
                  <c:y val="0.32492586232339643"/>
                </c:manualLayout>
              </c:layout>
              <c:showVal val="1"/>
            </c:dLbl>
            <c:dLbl>
              <c:idx val="2"/>
              <c:layout>
                <c:manualLayout>
                  <c:x val="-2.6897994327743846E-3"/>
                  <c:y val="0.32525238584635746"/>
                </c:manualLayout>
              </c:layout>
              <c:showVal val="1"/>
            </c:dLbl>
            <c:dLbl>
              <c:idx val="3"/>
              <c:layout>
                <c:manualLayout>
                  <c:x val="4.4102260282085524E-3"/>
                  <c:y val="0.33105317609124452"/>
                </c:manualLayout>
              </c:layout>
              <c:showVal val="1"/>
            </c:dLbl>
            <c:dLbl>
              <c:idx val="4"/>
              <c:layout>
                <c:manualLayout>
                  <c:xMode val="edge"/>
                  <c:yMode val="edge"/>
                  <c:x val="0.66844919786096268"/>
                  <c:y val="0.53058103975534843"/>
                </c:manualLayout>
              </c:layout>
              <c:showVal val="1"/>
            </c:dLbl>
            <c:dLbl>
              <c:idx val="5"/>
              <c:layout>
                <c:manualLayout>
                  <c:xMode val="edge"/>
                  <c:yMode val="edge"/>
                  <c:x val="0.80213903743315929"/>
                  <c:y val="0.52905198776758411"/>
                </c:manualLayout>
              </c:layout>
              <c:showVal val="1"/>
            </c:dLbl>
            <c:spPr>
              <a:noFill/>
              <a:ln w="19380">
                <a:noFill/>
              </a:ln>
            </c:spPr>
            <c:txPr>
              <a:bodyPr/>
              <a:lstStyle/>
              <a:p>
                <a:pPr algn="just">
                  <a:defRPr sz="1049" b="1" i="0" u="none" strike="noStrike" baseline="0">
                    <a:solidFill>
                      <a:srgbClr val="000066"/>
                    </a:solidFill>
                    <a:latin typeface="Arial"/>
                    <a:ea typeface="Arial"/>
                    <a:cs typeface="Arial"/>
                  </a:defRPr>
                </a:pPr>
                <a:endParaRPr lang="en-US"/>
              </a:p>
            </c:txPr>
            <c:showVal val="1"/>
          </c:dLbls>
          <c:cat>
            <c:strRef>
              <c:f>'OTHER -GRAPHS'!$B$1:$E$1</c:f>
              <c:strCache>
                <c:ptCount val="4"/>
                <c:pt idx="0">
                  <c:v>Revenue Budget 
2008-09</c:v>
                </c:pt>
                <c:pt idx="1">
                  <c:v>Expenditure Budget 
2008-09</c:v>
                </c:pt>
                <c:pt idx="2">
                  <c:v>Actual Revenue
4th Quarter 2008-09</c:v>
                </c:pt>
                <c:pt idx="3">
                  <c:v>Actual Expenditures
4th Quarter 2008-09</c:v>
                </c:pt>
              </c:strCache>
            </c:strRef>
          </c:cat>
          <c:val>
            <c:numRef>
              <c:f>'OTHER -GRAPHS'!$B$10:$E$10</c:f>
              <c:numCache>
                <c:formatCode>_("$"* #,##0_);_("$"* \(#,##0\);_("$"* "-"??_);_(@_)</c:formatCode>
                <c:ptCount val="4"/>
                <c:pt idx="0">
                  <c:v>6194924</c:v>
                </c:pt>
                <c:pt idx="1">
                  <c:v>6291622</c:v>
                </c:pt>
                <c:pt idx="2">
                  <c:v>6714819</c:v>
                </c:pt>
                <c:pt idx="3">
                  <c:v>5636152</c:v>
                </c:pt>
              </c:numCache>
            </c:numRef>
          </c:val>
        </c:ser>
        <c:gapWidth val="0"/>
        <c:shape val="box"/>
        <c:axId val="129763200"/>
        <c:axId val="129764736"/>
        <c:axId val="0"/>
      </c:bar3DChart>
      <c:catAx>
        <c:axId val="129763200"/>
        <c:scaling>
          <c:orientation val="minMax"/>
        </c:scaling>
        <c:axPos val="b"/>
        <c:numFmt formatCode="General" sourceLinked="1"/>
        <c:tickLblPos val="low"/>
        <c:spPr>
          <a:ln w="2423">
            <a:solidFill>
              <a:srgbClr val="000000"/>
            </a:solidFill>
            <a:prstDash val="solid"/>
          </a:ln>
        </c:spPr>
        <c:txPr>
          <a:bodyPr rot="0" vert="horz"/>
          <a:lstStyle/>
          <a:p>
            <a:pPr>
              <a:defRPr sz="820" b="1" i="0" u="none" strike="noStrike" baseline="0">
                <a:solidFill>
                  <a:srgbClr val="000080"/>
                </a:solidFill>
                <a:latin typeface="Arial"/>
                <a:ea typeface="Arial"/>
                <a:cs typeface="Arial"/>
              </a:defRPr>
            </a:pPr>
            <a:endParaRPr lang="en-US"/>
          </a:p>
        </c:txPr>
        <c:crossAx val="129764736"/>
        <c:crosses val="autoZero"/>
        <c:auto val="1"/>
        <c:lblAlgn val="ctr"/>
        <c:lblOffset val="100"/>
        <c:tickLblSkip val="1"/>
        <c:tickMarkSkip val="1"/>
      </c:catAx>
      <c:valAx>
        <c:axId val="129764736"/>
        <c:scaling>
          <c:orientation val="minMax"/>
          <c:max val="7000000"/>
          <c:min val="0"/>
        </c:scaling>
        <c:axPos val="l"/>
        <c:majorGridlines>
          <c:spPr>
            <a:ln w="2423">
              <a:solidFill>
                <a:srgbClr val="000000"/>
              </a:solidFill>
              <a:prstDash val="solid"/>
            </a:ln>
          </c:spPr>
        </c:majorGridlines>
        <c:numFmt formatCode="\$#,##0" sourceLinked="0"/>
        <c:tickLblPos val="nextTo"/>
        <c:spPr>
          <a:ln w="2423">
            <a:solidFill>
              <a:srgbClr val="000000"/>
            </a:solidFill>
            <a:prstDash val="solid"/>
          </a:ln>
        </c:spPr>
        <c:txPr>
          <a:bodyPr rot="0" vert="horz"/>
          <a:lstStyle/>
          <a:p>
            <a:pPr>
              <a:defRPr sz="916" b="1" i="0" u="none" strike="noStrike" baseline="0">
                <a:solidFill>
                  <a:srgbClr val="000080"/>
                </a:solidFill>
                <a:latin typeface="Arial"/>
                <a:ea typeface="Arial"/>
                <a:cs typeface="Arial"/>
              </a:defRPr>
            </a:pPr>
            <a:endParaRPr lang="en-US"/>
          </a:p>
        </c:txPr>
        <c:crossAx val="129763200"/>
        <c:crosses val="autoZero"/>
        <c:crossBetween val="between"/>
        <c:majorUnit val="500000"/>
        <c:minorUnit val="500000"/>
      </c:valAx>
      <c:spPr>
        <a:noFill/>
        <a:ln w="19380">
          <a:noFill/>
        </a:ln>
      </c:spPr>
    </c:plotArea>
    <c:plotVisOnly val="1"/>
    <c:dispBlanksAs val="gap"/>
  </c:chart>
  <c:spPr>
    <a:solidFill>
      <a:srgbClr val="FFFFFF"/>
    </a:solidFill>
    <a:ln w="2423">
      <a:noFill/>
      <a:prstDash val="solid"/>
    </a:ln>
  </c:spPr>
  <c:txPr>
    <a:bodyPr/>
    <a:lstStyle/>
    <a:p>
      <a:pPr>
        <a:defRPr sz="1774" b="0" i="0" u="none" strike="noStrike" baseline="0">
          <a:solidFill>
            <a:srgbClr val="000000"/>
          </a:solidFill>
          <a:latin typeface="Arial"/>
          <a:ea typeface="Arial"/>
          <a:cs typeface="Arial"/>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7.2128227960819316E-2"/>
          <c:y val="3.3587786259541987E-2"/>
          <c:w val="0.92520035618878371"/>
          <c:h val="0.88854961832061075"/>
        </c:manualLayout>
      </c:layout>
      <c:bar3DChart>
        <c:barDir val="col"/>
        <c:grouping val="clustered"/>
        <c:ser>
          <c:idx val="0"/>
          <c:order val="0"/>
          <c:spPr>
            <a:solidFill>
              <a:srgbClr val="0000FF"/>
            </a:solidFill>
            <a:ln w="9622">
              <a:solidFill>
                <a:srgbClr val="000000"/>
              </a:solidFill>
              <a:prstDash val="solid"/>
            </a:ln>
          </c:spPr>
          <c:dPt>
            <c:idx val="0"/>
            <c:spPr>
              <a:solidFill>
                <a:srgbClr val="008080"/>
              </a:solidFill>
              <a:ln w="9622">
                <a:solidFill>
                  <a:srgbClr val="000000"/>
                </a:solidFill>
                <a:prstDash val="solid"/>
              </a:ln>
            </c:spPr>
          </c:dPt>
          <c:dPt>
            <c:idx val="1"/>
            <c:spPr>
              <a:solidFill>
                <a:srgbClr val="666699"/>
              </a:solidFill>
              <a:ln w="9622">
                <a:solidFill>
                  <a:srgbClr val="000000"/>
                </a:solidFill>
                <a:prstDash val="solid"/>
              </a:ln>
            </c:spPr>
          </c:dPt>
          <c:dPt>
            <c:idx val="2"/>
            <c:spPr>
              <a:solidFill>
                <a:srgbClr val="FFFF00"/>
              </a:solidFill>
              <a:ln w="9622">
                <a:solidFill>
                  <a:srgbClr val="000000"/>
                </a:solidFill>
                <a:prstDash val="solid"/>
              </a:ln>
            </c:spPr>
          </c:dPt>
          <c:dPt>
            <c:idx val="3"/>
            <c:spPr>
              <a:solidFill>
                <a:srgbClr val="FF0000"/>
              </a:solidFill>
              <a:ln w="9622">
                <a:solidFill>
                  <a:srgbClr val="000000"/>
                </a:solidFill>
                <a:prstDash val="solid"/>
              </a:ln>
            </c:spPr>
          </c:dPt>
          <c:dLbls>
            <c:dLbl>
              <c:idx val="0"/>
              <c:layout>
                <c:manualLayout>
                  <c:x val="-6.1493779747518983E-3"/>
                  <c:y val="0.25338675771633434"/>
                </c:manualLayout>
              </c:layout>
              <c:showVal val="1"/>
            </c:dLbl>
            <c:dLbl>
              <c:idx val="1"/>
              <c:layout>
                <c:manualLayout>
                  <c:x val="-3.5990414741235237E-3"/>
                  <c:y val="0.26554743274162623"/>
                </c:manualLayout>
              </c:layout>
              <c:showVal val="1"/>
            </c:dLbl>
            <c:dLbl>
              <c:idx val="2"/>
              <c:layout>
                <c:manualLayout>
                  <c:x val="-1.9392995718486847E-3"/>
                  <c:y val="0.29963731061341903"/>
                </c:manualLayout>
              </c:layout>
              <c:showVal val="1"/>
            </c:dLbl>
            <c:dLbl>
              <c:idx val="3"/>
              <c:layout>
                <c:manualLayout>
                  <c:x val="1.5015088789121123E-3"/>
                  <c:y val="0.2882676277229933"/>
                </c:manualLayout>
              </c:layout>
              <c:showVal val="1"/>
            </c:dLbl>
            <c:dLbl>
              <c:idx val="4"/>
              <c:layout>
                <c:manualLayout>
                  <c:xMode val="edge"/>
                  <c:yMode val="edge"/>
                  <c:x val="0.67230632235084664"/>
                  <c:y val="0.48854961832061206"/>
                </c:manualLayout>
              </c:layout>
              <c:showVal val="1"/>
            </c:dLbl>
            <c:dLbl>
              <c:idx val="5"/>
              <c:layout>
                <c:manualLayout>
                  <c:xMode val="edge"/>
                  <c:yMode val="edge"/>
                  <c:x val="0.80409617097061448"/>
                  <c:y val="0.48702290076336052"/>
                </c:manualLayout>
              </c:layout>
              <c:showVal val="1"/>
            </c:dLbl>
            <c:spPr>
              <a:noFill/>
              <a:ln w="19244">
                <a:noFill/>
              </a:ln>
            </c:spPr>
            <c:txPr>
              <a:bodyPr/>
              <a:lstStyle/>
              <a:p>
                <a:pPr algn="just">
                  <a:defRPr sz="1042" b="1" i="0" u="none" strike="noStrike" baseline="0">
                    <a:solidFill>
                      <a:srgbClr val="000066"/>
                    </a:solidFill>
                    <a:latin typeface="Arial"/>
                    <a:ea typeface="Arial"/>
                    <a:cs typeface="Arial"/>
                  </a:defRPr>
                </a:pPr>
                <a:endParaRPr lang="en-US"/>
              </a:p>
            </c:txPr>
            <c:showVal val="1"/>
          </c:dLbls>
          <c:cat>
            <c:strRef>
              <c:f>'OTHER -GRAPHS'!$B$1:$E$1</c:f>
              <c:strCache>
                <c:ptCount val="4"/>
                <c:pt idx="0">
                  <c:v>Revenue Budget 
2008-09</c:v>
                </c:pt>
                <c:pt idx="1">
                  <c:v>Expenditure Budget 
2008-09</c:v>
                </c:pt>
                <c:pt idx="2">
                  <c:v>Actual Revenue
4th Quarter 2008-09</c:v>
                </c:pt>
                <c:pt idx="3">
                  <c:v>Actual Expenditures
4th Quarter 2008-09</c:v>
                </c:pt>
              </c:strCache>
            </c:strRef>
          </c:cat>
          <c:val>
            <c:numRef>
              <c:f>'OTHER -GRAPHS'!$B$13:$E$13</c:f>
              <c:numCache>
                <c:formatCode>_("$"* #,##0_);_("$"* \(#,##0\);_("$"* "-"??_);_(@_)</c:formatCode>
                <c:ptCount val="4"/>
                <c:pt idx="0">
                  <c:v>575000</c:v>
                </c:pt>
                <c:pt idx="1">
                  <c:v>650000</c:v>
                </c:pt>
                <c:pt idx="2">
                  <c:v>586036</c:v>
                </c:pt>
                <c:pt idx="3">
                  <c:v>602686</c:v>
                </c:pt>
              </c:numCache>
            </c:numRef>
          </c:val>
        </c:ser>
        <c:gapWidth val="0"/>
        <c:shape val="box"/>
        <c:axId val="130067456"/>
        <c:axId val="130597632"/>
        <c:axId val="0"/>
      </c:bar3DChart>
      <c:catAx>
        <c:axId val="130067456"/>
        <c:scaling>
          <c:orientation val="minMax"/>
        </c:scaling>
        <c:axPos val="b"/>
        <c:numFmt formatCode="General" sourceLinked="1"/>
        <c:tickLblPos val="low"/>
        <c:spPr>
          <a:ln w="2405">
            <a:solidFill>
              <a:srgbClr val="000000"/>
            </a:solidFill>
            <a:prstDash val="solid"/>
          </a:ln>
        </c:spPr>
        <c:txPr>
          <a:bodyPr rot="0" vert="horz"/>
          <a:lstStyle/>
          <a:p>
            <a:pPr>
              <a:defRPr sz="814" b="1" i="0" u="none" strike="noStrike" baseline="0">
                <a:solidFill>
                  <a:srgbClr val="000080"/>
                </a:solidFill>
                <a:latin typeface="Arial"/>
                <a:ea typeface="Arial"/>
                <a:cs typeface="Arial"/>
              </a:defRPr>
            </a:pPr>
            <a:endParaRPr lang="en-US"/>
          </a:p>
        </c:txPr>
        <c:crossAx val="130597632"/>
        <c:crossesAt val="0"/>
        <c:auto val="1"/>
        <c:lblAlgn val="ctr"/>
        <c:lblOffset val="100"/>
        <c:tickLblSkip val="1"/>
        <c:tickMarkSkip val="1"/>
      </c:catAx>
      <c:valAx>
        <c:axId val="130597632"/>
        <c:scaling>
          <c:orientation val="minMax"/>
          <c:max val="700000"/>
          <c:min val="0"/>
        </c:scaling>
        <c:axPos val="l"/>
        <c:majorGridlines>
          <c:spPr>
            <a:ln w="2405">
              <a:solidFill>
                <a:srgbClr val="000000"/>
              </a:solidFill>
              <a:prstDash val="solid"/>
            </a:ln>
          </c:spPr>
        </c:majorGridlines>
        <c:numFmt formatCode="\$#,##0" sourceLinked="0"/>
        <c:tickLblPos val="nextTo"/>
        <c:spPr>
          <a:ln w="2405">
            <a:solidFill>
              <a:srgbClr val="000000"/>
            </a:solidFill>
            <a:prstDash val="solid"/>
          </a:ln>
        </c:spPr>
        <c:txPr>
          <a:bodyPr rot="0" vert="horz"/>
          <a:lstStyle/>
          <a:p>
            <a:pPr>
              <a:defRPr sz="909" b="1" i="0" u="none" strike="noStrike" baseline="0">
                <a:solidFill>
                  <a:srgbClr val="000080"/>
                </a:solidFill>
                <a:latin typeface="Arial"/>
                <a:ea typeface="Arial"/>
                <a:cs typeface="Arial"/>
              </a:defRPr>
            </a:pPr>
            <a:endParaRPr lang="en-US"/>
          </a:p>
        </c:txPr>
        <c:crossAx val="130067456"/>
        <c:crosses val="autoZero"/>
        <c:crossBetween val="between"/>
        <c:majorUnit val="50000"/>
        <c:minorUnit val="50000"/>
      </c:valAx>
      <c:spPr>
        <a:noFill/>
        <a:ln w="19244">
          <a:noFill/>
        </a:ln>
      </c:spPr>
    </c:plotArea>
    <c:plotVisOnly val="1"/>
    <c:dispBlanksAs val="gap"/>
  </c:chart>
  <c:spPr>
    <a:solidFill>
      <a:srgbClr val="FFFFFF"/>
    </a:solidFill>
    <a:ln w="2405">
      <a:noFill/>
      <a:prstDash val="solid"/>
    </a:ln>
  </c:spPr>
  <c:txPr>
    <a:bodyPr/>
    <a:lstStyle/>
    <a:p>
      <a:pPr>
        <a:defRPr sz="1761"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0.10372349405361321"/>
          <c:y val="3.9589471159525616E-2"/>
          <c:w val="0.89007169256262264"/>
          <c:h val="0.87683347234801934"/>
        </c:manualLayout>
      </c:layout>
      <c:bar3DChart>
        <c:barDir val="col"/>
        <c:grouping val="clustered"/>
        <c:ser>
          <c:idx val="0"/>
          <c:order val="0"/>
          <c:spPr>
            <a:solidFill>
              <a:srgbClr val="0000FF"/>
            </a:solidFill>
            <a:ln w="9807">
              <a:solidFill>
                <a:srgbClr val="000000"/>
              </a:solidFill>
              <a:prstDash val="solid"/>
            </a:ln>
          </c:spPr>
          <c:dPt>
            <c:idx val="0"/>
            <c:spPr>
              <a:solidFill>
                <a:srgbClr val="008080"/>
              </a:solidFill>
              <a:ln w="9807">
                <a:solidFill>
                  <a:srgbClr val="000000"/>
                </a:solidFill>
                <a:prstDash val="solid"/>
              </a:ln>
            </c:spPr>
          </c:dPt>
          <c:dPt>
            <c:idx val="1"/>
            <c:spPr>
              <a:solidFill>
                <a:srgbClr val="666699"/>
              </a:solidFill>
              <a:ln w="9807">
                <a:solidFill>
                  <a:srgbClr val="000000"/>
                </a:solidFill>
                <a:prstDash val="solid"/>
              </a:ln>
            </c:spPr>
          </c:dPt>
          <c:dPt>
            <c:idx val="2"/>
            <c:spPr>
              <a:solidFill>
                <a:srgbClr val="FFFF00"/>
              </a:solidFill>
              <a:ln w="9807">
                <a:solidFill>
                  <a:srgbClr val="000000"/>
                </a:solidFill>
                <a:prstDash val="solid"/>
              </a:ln>
            </c:spPr>
          </c:dPt>
          <c:dPt>
            <c:idx val="3"/>
            <c:spPr>
              <a:solidFill>
                <a:srgbClr val="FF0000"/>
              </a:solidFill>
              <a:ln w="9807">
                <a:solidFill>
                  <a:srgbClr val="000000"/>
                </a:solidFill>
                <a:prstDash val="solid"/>
              </a:ln>
            </c:spPr>
          </c:dPt>
          <c:dPt>
            <c:idx val="4"/>
            <c:spPr>
              <a:solidFill>
                <a:srgbClr val="008080"/>
              </a:solidFill>
              <a:ln w="9807">
                <a:solidFill>
                  <a:srgbClr val="000000"/>
                </a:solidFill>
                <a:prstDash val="solid"/>
              </a:ln>
            </c:spPr>
          </c:dPt>
          <c:dPt>
            <c:idx val="5"/>
            <c:spPr>
              <a:solidFill>
                <a:srgbClr val="666699"/>
              </a:solidFill>
              <a:ln w="9807">
                <a:solidFill>
                  <a:srgbClr val="000000"/>
                </a:solidFill>
                <a:prstDash val="solid"/>
              </a:ln>
            </c:spPr>
          </c:dPt>
          <c:dLbls>
            <c:dLbl>
              <c:idx val="0"/>
              <c:layout>
                <c:manualLayout>
                  <c:x val="-1.5432098765432135E-3"/>
                  <c:y val="0.28663653970303421"/>
                </c:manualLayout>
              </c:layout>
              <c:showVal val="1"/>
            </c:dLbl>
            <c:dLbl>
              <c:idx val="1"/>
              <c:layout>
                <c:manualLayout>
                  <c:x val="-3.0864197530864343E-3"/>
                  <c:y val="0.28405422853453843"/>
                </c:manualLayout>
              </c:layout>
              <c:showVal val="1"/>
            </c:dLbl>
            <c:dLbl>
              <c:idx val="2"/>
              <c:layout>
                <c:manualLayout>
                  <c:x val="0"/>
                  <c:y val="0.10587475790832802"/>
                </c:manualLayout>
              </c:layout>
              <c:showVal val="1"/>
            </c:dLbl>
            <c:dLbl>
              <c:idx val="3"/>
              <c:layout>
                <c:manualLayout>
                  <c:x val="-1.5432098765432172E-3"/>
                  <c:y val="0.10071013557133662"/>
                </c:manualLayout>
              </c:layout>
              <c:showVal val="1"/>
            </c:dLbl>
            <c:dLbl>
              <c:idx val="4"/>
              <c:layout>
                <c:manualLayout>
                  <c:x val="0"/>
                  <c:y val="0.30471271788250603"/>
                </c:manualLayout>
              </c:layout>
              <c:showVal val="1"/>
            </c:dLbl>
            <c:dLbl>
              <c:idx val="5"/>
              <c:layout>
                <c:manualLayout>
                  <c:x val="-3.08641975308643E-3"/>
                  <c:y val="0.29954809554551332"/>
                </c:manualLayout>
              </c:layout>
              <c:showVal val="1"/>
            </c:dLbl>
            <c:txPr>
              <a:bodyPr/>
              <a:lstStyle/>
              <a:p>
                <a:pPr>
                  <a:defRPr sz="1200" b="1" baseline="0">
                    <a:solidFill>
                      <a:srgbClr val="000066"/>
                    </a:solidFill>
                  </a:defRPr>
                </a:pPr>
                <a:endParaRPr lang="en-US"/>
              </a:p>
            </c:txPr>
            <c:showVal val="1"/>
          </c:dLbls>
          <c:cat>
            <c:strRef>
              <c:f>'OTHER -GRAPHS'!$B$15:$G$15</c:f>
              <c:strCache>
                <c:ptCount val="6"/>
                <c:pt idx="0">
                  <c:v>Revenue Budget 2009-10</c:v>
                </c:pt>
                <c:pt idx="1">
                  <c:v>Expenditure Budget 2009-10</c:v>
                </c:pt>
                <c:pt idx="2">
                  <c:v>Revenue 1st Quarter 2009-10</c:v>
                </c:pt>
                <c:pt idx="3">
                  <c:v>Expenditure 1st Quarter 2009-10 </c:v>
                </c:pt>
                <c:pt idx="4">
                  <c:v>Projected Revenue Budget 2009-10</c:v>
                </c:pt>
                <c:pt idx="5">
                  <c:v>Projected  Expenditures        2009-10</c:v>
                </c:pt>
              </c:strCache>
            </c:strRef>
          </c:cat>
          <c:val>
            <c:numRef>
              <c:f>'OTHER -GRAPHS'!$B$16:$G$16</c:f>
              <c:numCache>
                <c:formatCode>_("$"* #,##0_);_("$"* \(#,##0\);_("$"* "-"??_);_(@_)</c:formatCode>
                <c:ptCount val="6"/>
                <c:pt idx="0">
                  <c:v>120527719</c:v>
                </c:pt>
                <c:pt idx="1">
                  <c:v>119915409</c:v>
                </c:pt>
                <c:pt idx="2">
                  <c:v>62626388.130000003</c:v>
                </c:pt>
                <c:pt idx="3">
                  <c:v>59508162.510000005</c:v>
                </c:pt>
                <c:pt idx="4">
                  <c:v>120527719</c:v>
                </c:pt>
                <c:pt idx="5">
                  <c:v>119915409</c:v>
                </c:pt>
              </c:numCache>
            </c:numRef>
          </c:val>
        </c:ser>
        <c:gapWidth val="0"/>
        <c:shape val="box"/>
        <c:axId val="84109184"/>
        <c:axId val="84110720"/>
        <c:axId val="0"/>
      </c:bar3DChart>
      <c:catAx>
        <c:axId val="84109184"/>
        <c:scaling>
          <c:orientation val="minMax"/>
        </c:scaling>
        <c:axPos val="b"/>
        <c:numFmt formatCode="General" sourceLinked="1"/>
        <c:tickLblPos val="low"/>
        <c:spPr>
          <a:ln w="2452">
            <a:solidFill>
              <a:srgbClr val="000000"/>
            </a:solidFill>
            <a:prstDash val="solid"/>
          </a:ln>
        </c:spPr>
        <c:txPr>
          <a:bodyPr rot="0" vert="horz"/>
          <a:lstStyle/>
          <a:p>
            <a:pPr>
              <a:defRPr sz="800" b="0" i="0" u="none" strike="noStrike" baseline="0">
                <a:solidFill>
                  <a:srgbClr val="000080"/>
                </a:solidFill>
                <a:latin typeface="Arial"/>
                <a:ea typeface="Arial"/>
                <a:cs typeface="Arial"/>
              </a:defRPr>
            </a:pPr>
            <a:endParaRPr lang="en-US"/>
          </a:p>
        </c:txPr>
        <c:crossAx val="84110720"/>
        <c:crosses val="autoZero"/>
        <c:auto val="1"/>
        <c:lblAlgn val="ctr"/>
        <c:lblOffset val="100"/>
        <c:tickLblSkip val="1"/>
        <c:tickMarkSkip val="1"/>
      </c:catAx>
      <c:valAx>
        <c:axId val="84110720"/>
        <c:scaling>
          <c:orientation val="minMax"/>
          <c:max val="130000000"/>
          <c:min val="0"/>
        </c:scaling>
        <c:axPos val="l"/>
        <c:majorGridlines>
          <c:spPr>
            <a:ln w="2452">
              <a:solidFill>
                <a:srgbClr val="000000"/>
              </a:solidFill>
              <a:prstDash val="solid"/>
            </a:ln>
          </c:spPr>
        </c:majorGridlines>
        <c:numFmt formatCode="\$#,##0" sourceLinked="0"/>
        <c:tickLblPos val="nextTo"/>
        <c:spPr>
          <a:ln w="2452">
            <a:solidFill>
              <a:srgbClr val="000000"/>
            </a:solidFill>
            <a:prstDash val="solid"/>
          </a:ln>
        </c:spPr>
        <c:txPr>
          <a:bodyPr rot="0" vert="horz"/>
          <a:lstStyle/>
          <a:p>
            <a:pPr>
              <a:defRPr sz="925" b="1" i="0" u="none" strike="noStrike" baseline="0">
                <a:solidFill>
                  <a:srgbClr val="000080"/>
                </a:solidFill>
                <a:latin typeface="Arial"/>
                <a:ea typeface="Arial"/>
                <a:cs typeface="Arial"/>
              </a:defRPr>
            </a:pPr>
            <a:endParaRPr lang="en-US"/>
          </a:p>
        </c:txPr>
        <c:crossAx val="84109184"/>
        <c:crosses val="autoZero"/>
        <c:crossBetween val="between"/>
        <c:majorUnit val="10000000"/>
      </c:valAx>
      <c:spPr>
        <a:noFill/>
        <a:ln w="25391">
          <a:noFill/>
        </a:ln>
      </c:spPr>
    </c:plotArea>
    <c:plotVisOnly val="1"/>
    <c:dispBlanksAs val="gap"/>
  </c:chart>
  <c:spPr>
    <a:solidFill>
      <a:srgbClr val="FFFFFF"/>
    </a:solidFill>
    <a:ln w="2452">
      <a:noFill/>
      <a:prstDash val="solid"/>
    </a:ln>
  </c:spPr>
  <c:txPr>
    <a:bodyPr/>
    <a:lstStyle/>
    <a:p>
      <a:pPr>
        <a:defRPr sz="1794"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8"/>
      <c:rotY val="1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9.5744763741795968E-2"/>
          <c:y val="3.9589471159525609E-2"/>
          <c:w val="0.89805042287443804"/>
          <c:h val="0.87683347234801789"/>
        </c:manualLayout>
      </c:layout>
      <c:bar3DChart>
        <c:barDir val="col"/>
        <c:grouping val="clustered"/>
        <c:ser>
          <c:idx val="0"/>
          <c:order val="0"/>
          <c:spPr>
            <a:solidFill>
              <a:srgbClr val="0000FF"/>
            </a:solidFill>
            <a:ln w="9724">
              <a:solidFill>
                <a:srgbClr val="000000"/>
              </a:solidFill>
              <a:prstDash val="solid"/>
            </a:ln>
          </c:spPr>
          <c:dPt>
            <c:idx val="0"/>
            <c:spPr>
              <a:solidFill>
                <a:srgbClr val="008080"/>
              </a:solidFill>
              <a:ln w="9724">
                <a:solidFill>
                  <a:srgbClr val="000000"/>
                </a:solidFill>
                <a:prstDash val="solid"/>
              </a:ln>
            </c:spPr>
          </c:dPt>
          <c:dPt>
            <c:idx val="1"/>
            <c:spPr>
              <a:solidFill>
                <a:srgbClr val="666699"/>
              </a:solidFill>
              <a:ln w="9724">
                <a:solidFill>
                  <a:srgbClr val="000000"/>
                </a:solidFill>
                <a:prstDash val="solid"/>
              </a:ln>
            </c:spPr>
          </c:dPt>
          <c:dPt>
            <c:idx val="2"/>
            <c:spPr>
              <a:solidFill>
                <a:srgbClr val="FFFF00"/>
              </a:solidFill>
              <a:ln w="9724">
                <a:solidFill>
                  <a:srgbClr val="000000"/>
                </a:solidFill>
                <a:prstDash val="solid"/>
              </a:ln>
            </c:spPr>
          </c:dPt>
          <c:dPt>
            <c:idx val="3"/>
            <c:spPr>
              <a:solidFill>
                <a:srgbClr val="FF0000"/>
              </a:solidFill>
              <a:ln w="9724">
                <a:solidFill>
                  <a:srgbClr val="000000"/>
                </a:solidFill>
                <a:prstDash val="solid"/>
              </a:ln>
            </c:spPr>
          </c:dPt>
          <c:dPt>
            <c:idx val="4"/>
            <c:spPr>
              <a:solidFill>
                <a:srgbClr val="008080"/>
              </a:solidFill>
              <a:ln w="9724">
                <a:solidFill>
                  <a:srgbClr val="000000"/>
                </a:solidFill>
                <a:prstDash val="solid"/>
              </a:ln>
            </c:spPr>
          </c:dPt>
          <c:dPt>
            <c:idx val="5"/>
            <c:spPr>
              <a:solidFill>
                <a:srgbClr val="666699"/>
              </a:solidFill>
              <a:ln w="9724">
                <a:solidFill>
                  <a:srgbClr val="000000"/>
                </a:solidFill>
                <a:prstDash val="solid"/>
              </a:ln>
            </c:spPr>
          </c:dPt>
          <c:dLbls>
            <c:dLbl>
              <c:idx val="0"/>
              <c:layout>
                <c:manualLayout>
                  <c:x val="5.1468099197880734E-3"/>
                  <c:y val="0.25355303057981077"/>
                </c:manualLayout>
              </c:layout>
              <c:tx>
                <c:rich>
                  <a:bodyPr/>
                  <a:lstStyle/>
                  <a:p>
                    <a:r>
                      <a:rPr lang="en-US" baseline="0" dirty="0">
                        <a:solidFill>
                          <a:srgbClr val="000066"/>
                        </a:solidFill>
                      </a:rPr>
                      <a:t> </a:t>
                    </a:r>
                    <a:r>
                      <a:rPr lang="en-US" baseline="0" dirty="0" smtClean="0">
                        <a:solidFill>
                          <a:srgbClr val="000066"/>
                        </a:solidFill>
                      </a:rPr>
                      <a:t>$75,716,907 </a:t>
                    </a:r>
                    <a:endParaRPr lang="en-US" baseline="0" dirty="0">
                      <a:solidFill>
                        <a:srgbClr val="000066"/>
                      </a:solidFill>
                    </a:endParaRPr>
                  </a:p>
                </c:rich>
              </c:tx>
              <c:showVal val="1"/>
            </c:dLbl>
            <c:dLbl>
              <c:idx val="1"/>
              <c:layout>
                <c:manualLayout>
                  <c:x val="3.6658326587681329E-3"/>
                  <c:y val="0.26797451087204366"/>
                </c:manualLayout>
              </c:layout>
              <c:showVal val="1"/>
            </c:dLbl>
            <c:dLbl>
              <c:idx val="2"/>
              <c:layout>
                <c:manualLayout>
                  <c:x val="1.7433218044006181E-3"/>
                  <c:y val="9.6040096567391528E-2"/>
                </c:manualLayout>
              </c:layout>
              <c:showVal val="1"/>
            </c:dLbl>
            <c:dLbl>
              <c:idx val="3"/>
              <c:layout>
                <c:manualLayout>
                  <c:x val="3.7407707214168693E-5"/>
                  <c:y val="9.2670254213944939E-2"/>
                </c:manualLayout>
              </c:layout>
              <c:showVal val="1"/>
            </c:dLbl>
            <c:dLbl>
              <c:idx val="4"/>
              <c:layout>
                <c:manualLayout>
                  <c:x val="-2.5514784751060997E-3"/>
                  <c:y val="0.25921777627126746"/>
                </c:manualLayout>
              </c:layout>
              <c:showVal val="1"/>
            </c:dLbl>
            <c:dLbl>
              <c:idx val="5"/>
              <c:layout>
                <c:manualLayout>
                  <c:x val="-2.924669463046091E-3"/>
                  <c:y val="0.26644558191048689"/>
                </c:manualLayout>
              </c:layout>
              <c:showVal val="1"/>
            </c:dLbl>
            <c:spPr>
              <a:noFill/>
              <a:ln w="19448">
                <a:noFill/>
              </a:ln>
            </c:spPr>
            <c:txPr>
              <a:bodyPr/>
              <a:lstStyle/>
              <a:p>
                <a:pPr algn="just">
                  <a:defRPr sz="1072" b="1" i="0" u="none" strike="noStrike" baseline="0">
                    <a:solidFill>
                      <a:srgbClr val="000066"/>
                    </a:solidFill>
                    <a:latin typeface="Arial"/>
                    <a:ea typeface="Arial"/>
                    <a:cs typeface="Arial"/>
                  </a:defRPr>
                </a:pPr>
                <a:endParaRPr lang="en-US"/>
              </a:p>
            </c:txPr>
            <c:showVal val="1"/>
          </c:dLbls>
          <c:cat>
            <c:strRef>
              <c:f>'OTHER -GRAPHS'!$B$18:$G$18</c:f>
              <c:strCache>
                <c:ptCount val="6"/>
                <c:pt idx="0">
                  <c:v>Revenue Budget 2009-10</c:v>
                </c:pt>
                <c:pt idx="1">
                  <c:v>Expenditure Budget 2009-10</c:v>
                </c:pt>
                <c:pt idx="2">
                  <c:v>Revenue 1st Quarter 2009-10</c:v>
                </c:pt>
                <c:pt idx="3">
                  <c:v>Expenditure 1st Quarter 2009-10</c:v>
                </c:pt>
                <c:pt idx="4">
                  <c:v>Projected Revenue Budget 2009-10</c:v>
                </c:pt>
                <c:pt idx="5">
                  <c:v>Projected  Expenditures       2009-10</c:v>
                </c:pt>
              </c:strCache>
            </c:strRef>
          </c:cat>
          <c:val>
            <c:numRef>
              <c:f>'OTHER -GRAPHS'!$B$19:$G$19</c:f>
              <c:numCache>
                <c:formatCode>_("$"* #,##0_);_("$"* \(#,##0\);_("$"* "-"??_);_(@_)</c:formatCode>
                <c:ptCount val="6"/>
                <c:pt idx="0">
                  <c:v>75592743</c:v>
                </c:pt>
                <c:pt idx="1">
                  <c:v>75592391</c:v>
                </c:pt>
                <c:pt idx="2">
                  <c:v>11284709.130000001</c:v>
                </c:pt>
                <c:pt idx="3">
                  <c:v>11390494</c:v>
                </c:pt>
                <c:pt idx="4">
                  <c:v>75716907</c:v>
                </c:pt>
                <c:pt idx="5">
                  <c:v>75592391</c:v>
                </c:pt>
              </c:numCache>
            </c:numRef>
          </c:val>
        </c:ser>
        <c:gapWidth val="0"/>
        <c:shape val="box"/>
        <c:axId val="86481536"/>
        <c:axId val="86487424"/>
        <c:axId val="0"/>
      </c:bar3DChart>
      <c:catAx>
        <c:axId val="86481536"/>
        <c:scaling>
          <c:orientation val="minMax"/>
        </c:scaling>
        <c:axPos val="b"/>
        <c:numFmt formatCode="General" sourceLinked="1"/>
        <c:tickLblPos val="low"/>
        <c:spPr>
          <a:ln w="2431">
            <a:solidFill>
              <a:srgbClr val="000000"/>
            </a:solidFill>
            <a:prstDash val="solid"/>
          </a:ln>
        </c:spPr>
        <c:txPr>
          <a:bodyPr rot="0" vert="horz"/>
          <a:lstStyle/>
          <a:p>
            <a:pPr>
              <a:defRPr sz="800" b="0" i="0" u="none" strike="noStrike" baseline="0">
                <a:solidFill>
                  <a:srgbClr val="000080"/>
                </a:solidFill>
                <a:latin typeface="Arial"/>
                <a:ea typeface="Arial"/>
                <a:cs typeface="Arial"/>
              </a:defRPr>
            </a:pPr>
            <a:endParaRPr lang="en-US"/>
          </a:p>
        </c:txPr>
        <c:crossAx val="86487424"/>
        <c:crosses val="autoZero"/>
        <c:auto val="1"/>
        <c:lblAlgn val="ctr"/>
        <c:lblOffset val="100"/>
        <c:tickLblSkip val="1"/>
        <c:tickMarkSkip val="1"/>
      </c:catAx>
      <c:valAx>
        <c:axId val="86487424"/>
        <c:scaling>
          <c:orientation val="minMax"/>
          <c:max val="80000000"/>
          <c:min val="0"/>
        </c:scaling>
        <c:axPos val="l"/>
        <c:majorGridlines>
          <c:spPr>
            <a:ln w="2431">
              <a:solidFill>
                <a:srgbClr val="000000"/>
              </a:solidFill>
              <a:prstDash val="solid"/>
            </a:ln>
          </c:spPr>
        </c:majorGridlines>
        <c:numFmt formatCode="\$#,##0" sourceLinked="0"/>
        <c:tickLblPos val="nextTo"/>
        <c:spPr>
          <a:ln w="2431">
            <a:solidFill>
              <a:srgbClr val="000000"/>
            </a:solidFill>
            <a:prstDash val="solid"/>
          </a:ln>
        </c:spPr>
        <c:txPr>
          <a:bodyPr rot="0" vert="horz"/>
          <a:lstStyle/>
          <a:p>
            <a:pPr>
              <a:defRPr sz="919" b="1" i="0" u="none" strike="noStrike" baseline="0">
                <a:solidFill>
                  <a:srgbClr val="000080"/>
                </a:solidFill>
                <a:latin typeface="Arial"/>
                <a:ea typeface="Arial"/>
                <a:cs typeface="Arial"/>
              </a:defRPr>
            </a:pPr>
            <a:endParaRPr lang="en-US"/>
          </a:p>
        </c:txPr>
        <c:crossAx val="86481536"/>
        <c:crosses val="autoZero"/>
        <c:crossBetween val="between"/>
        <c:majorUnit val="5000000"/>
      </c:valAx>
      <c:spPr>
        <a:noFill/>
        <a:ln w="19448">
          <a:noFill/>
        </a:ln>
      </c:spPr>
    </c:plotArea>
    <c:plotVisOnly val="1"/>
    <c:dispBlanksAs val="gap"/>
  </c:chart>
  <c:spPr>
    <a:solidFill>
      <a:srgbClr val="FFFFFF"/>
    </a:solidFill>
    <a:ln w="2431">
      <a:noFill/>
      <a:prstDash val="solid"/>
    </a:ln>
  </c:spPr>
  <c:txPr>
    <a:bodyPr/>
    <a:lstStyle/>
    <a:p>
      <a:pPr>
        <a:defRPr sz="1780"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9.5829636202307014E-2"/>
          <c:y val="3.9647633947712972E-2"/>
          <c:w val="0.89795918367346961"/>
          <c:h val="0.87665323951054708"/>
        </c:manualLayout>
      </c:layout>
      <c:bar3DChart>
        <c:barDir val="col"/>
        <c:grouping val="clustered"/>
        <c:ser>
          <c:idx val="0"/>
          <c:order val="0"/>
          <c:spPr>
            <a:solidFill>
              <a:srgbClr val="0000FF"/>
            </a:solidFill>
            <a:ln w="9633">
              <a:solidFill>
                <a:srgbClr val="000000"/>
              </a:solidFill>
              <a:prstDash val="solid"/>
            </a:ln>
          </c:spPr>
          <c:dPt>
            <c:idx val="0"/>
            <c:spPr>
              <a:solidFill>
                <a:srgbClr val="008080"/>
              </a:solidFill>
              <a:ln w="9633">
                <a:solidFill>
                  <a:srgbClr val="000000"/>
                </a:solidFill>
                <a:prstDash val="solid"/>
              </a:ln>
            </c:spPr>
          </c:dPt>
          <c:dPt>
            <c:idx val="1"/>
            <c:spPr>
              <a:solidFill>
                <a:srgbClr val="666699"/>
              </a:solidFill>
              <a:ln w="9633">
                <a:solidFill>
                  <a:srgbClr val="000000"/>
                </a:solidFill>
                <a:prstDash val="solid"/>
              </a:ln>
            </c:spPr>
          </c:dPt>
          <c:dPt>
            <c:idx val="2"/>
            <c:spPr>
              <a:solidFill>
                <a:srgbClr val="FFFF00"/>
              </a:solidFill>
              <a:ln w="9633">
                <a:solidFill>
                  <a:srgbClr val="000000"/>
                </a:solidFill>
                <a:prstDash val="solid"/>
              </a:ln>
            </c:spPr>
          </c:dPt>
          <c:dPt>
            <c:idx val="3"/>
            <c:spPr>
              <a:solidFill>
                <a:srgbClr val="FF0000"/>
              </a:solidFill>
              <a:ln w="9633">
                <a:solidFill>
                  <a:srgbClr val="000000"/>
                </a:solidFill>
                <a:prstDash val="solid"/>
              </a:ln>
            </c:spPr>
          </c:dPt>
          <c:dPt>
            <c:idx val="4"/>
            <c:spPr>
              <a:solidFill>
                <a:srgbClr val="008080"/>
              </a:solidFill>
              <a:ln w="9633">
                <a:solidFill>
                  <a:srgbClr val="000000"/>
                </a:solidFill>
                <a:prstDash val="solid"/>
              </a:ln>
            </c:spPr>
          </c:dPt>
          <c:dPt>
            <c:idx val="5"/>
            <c:spPr>
              <a:solidFill>
                <a:srgbClr val="666699"/>
              </a:solidFill>
              <a:ln w="9633">
                <a:solidFill>
                  <a:srgbClr val="000000"/>
                </a:solidFill>
                <a:prstDash val="solid"/>
              </a:ln>
            </c:spPr>
          </c:dPt>
          <c:dLbls>
            <c:dLbl>
              <c:idx val="0"/>
              <c:layout>
                <c:manualLayout>
                  <c:x val="-1.5723270440251595E-3"/>
                  <c:y val="0.24102564102564103"/>
                </c:manualLayout>
              </c:layout>
              <c:showVal val="1"/>
            </c:dLbl>
            <c:dLbl>
              <c:idx val="1"/>
              <c:layout>
                <c:manualLayout>
                  <c:x val="0"/>
                  <c:y val="0.23589743589743714"/>
                </c:manualLayout>
              </c:layout>
              <c:showVal val="1"/>
            </c:dLbl>
            <c:dLbl>
              <c:idx val="2"/>
              <c:layout>
                <c:manualLayout>
                  <c:x val="-3.1446540880502656E-3"/>
                  <c:y val="0.14615384615384616"/>
                </c:manualLayout>
              </c:layout>
              <c:showVal val="1"/>
            </c:dLbl>
            <c:dLbl>
              <c:idx val="3"/>
              <c:layout>
                <c:manualLayout>
                  <c:x val="0"/>
                  <c:y val="8.974358974358973E-2"/>
                </c:manualLayout>
              </c:layout>
              <c:showVal val="1"/>
            </c:dLbl>
            <c:dLbl>
              <c:idx val="4"/>
              <c:layout>
                <c:manualLayout>
                  <c:x val="-1.5723270440251617E-3"/>
                  <c:y val="0.24358974358974403"/>
                </c:manualLayout>
              </c:layout>
              <c:showVal val="1"/>
            </c:dLbl>
            <c:dLbl>
              <c:idx val="5"/>
              <c:layout>
                <c:manualLayout>
                  <c:x val="-6.2893081761006588E-3"/>
                  <c:y val="0.25128205128205211"/>
                </c:manualLayout>
              </c:layout>
              <c:showVal val="1"/>
            </c:dLbl>
            <c:txPr>
              <a:bodyPr/>
              <a:lstStyle/>
              <a:p>
                <a:pPr>
                  <a:defRPr sz="1200" b="1" baseline="0">
                    <a:solidFill>
                      <a:srgbClr val="000066"/>
                    </a:solidFill>
                  </a:defRPr>
                </a:pPr>
                <a:endParaRPr lang="en-US"/>
              </a:p>
            </c:txPr>
            <c:showVal val="1"/>
          </c:dLbls>
          <c:cat>
            <c:strRef>
              <c:f>'OTHER -GRAPHS'!$B$1:$G$1</c:f>
              <c:strCache>
                <c:ptCount val="6"/>
                <c:pt idx="0">
                  <c:v>Revenue Budget 2009-10</c:v>
                </c:pt>
                <c:pt idx="1">
                  <c:v>Expenditure Budget 2009-10</c:v>
                </c:pt>
                <c:pt idx="2">
                  <c:v>Revenue 1st Quarter 2009-10</c:v>
                </c:pt>
                <c:pt idx="3">
                  <c:v>Expenditure 1st Quarter 2009-10</c:v>
                </c:pt>
                <c:pt idx="4">
                  <c:v>Projected Revenue Budget 2009-10</c:v>
                </c:pt>
                <c:pt idx="5">
                  <c:v>Projected  Expenditures     2009-10</c:v>
                </c:pt>
              </c:strCache>
            </c:strRef>
          </c:cat>
          <c:val>
            <c:numRef>
              <c:f>'OTHER -GRAPHS'!$B$2:$G$2</c:f>
              <c:numCache>
                <c:formatCode>_("$"* #,##0_);_("$"* \(#,##0\);_("$"* "-"??_);_(@_)</c:formatCode>
                <c:ptCount val="6"/>
                <c:pt idx="0">
                  <c:v>88100644</c:v>
                </c:pt>
                <c:pt idx="1">
                  <c:v>87166681</c:v>
                </c:pt>
                <c:pt idx="2">
                  <c:v>33126399.550000001</c:v>
                </c:pt>
                <c:pt idx="3">
                  <c:v>17242204.609999999</c:v>
                </c:pt>
                <c:pt idx="4">
                  <c:v>88100644</c:v>
                </c:pt>
                <c:pt idx="5">
                  <c:v>89134206</c:v>
                </c:pt>
              </c:numCache>
            </c:numRef>
          </c:val>
        </c:ser>
        <c:dLbls>
          <c:showVal val="1"/>
        </c:dLbls>
        <c:gapWidth val="0"/>
        <c:shape val="box"/>
        <c:axId val="87171840"/>
        <c:axId val="87173376"/>
        <c:axId val="0"/>
      </c:bar3DChart>
      <c:catAx>
        <c:axId val="87171840"/>
        <c:scaling>
          <c:orientation val="minMax"/>
        </c:scaling>
        <c:axPos val="b"/>
        <c:numFmt formatCode="General" sourceLinked="1"/>
        <c:tickLblPos val="low"/>
        <c:spPr>
          <a:ln w="2408">
            <a:solidFill>
              <a:srgbClr val="000000"/>
            </a:solidFill>
            <a:prstDash val="solid"/>
          </a:ln>
        </c:spPr>
        <c:txPr>
          <a:bodyPr rot="0" vert="horz"/>
          <a:lstStyle/>
          <a:p>
            <a:pPr>
              <a:defRPr sz="834" b="0" i="0" u="none" strike="noStrike" baseline="0">
                <a:solidFill>
                  <a:srgbClr val="000080"/>
                </a:solidFill>
                <a:latin typeface="Arial"/>
                <a:ea typeface="Arial"/>
                <a:cs typeface="Arial"/>
              </a:defRPr>
            </a:pPr>
            <a:endParaRPr lang="en-US"/>
          </a:p>
        </c:txPr>
        <c:crossAx val="87173376"/>
        <c:crosses val="autoZero"/>
        <c:auto val="1"/>
        <c:lblAlgn val="ctr"/>
        <c:lblOffset val="100"/>
        <c:tickLblSkip val="1"/>
        <c:tickMarkSkip val="1"/>
      </c:catAx>
      <c:valAx>
        <c:axId val="87173376"/>
        <c:scaling>
          <c:orientation val="minMax"/>
          <c:max val="90000000"/>
          <c:min val="0"/>
        </c:scaling>
        <c:axPos val="l"/>
        <c:majorGridlines>
          <c:spPr>
            <a:ln w="2408">
              <a:solidFill>
                <a:srgbClr val="000000"/>
              </a:solidFill>
              <a:prstDash val="solid"/>
            </a:ln>
          </c:spPr>
        </c:majorGridlines>
        <c:numFmt formatCode="\$#,##0" sourceLinked="0"/>
        <c:tickLblPos val="nextTo"/>
        <c:spPr>
          <a:ln w="2408">
            <a:solidFill>
              <a:srgbClr val="000000"/>
            </a:solidFill>
            <a:prstDash val="solid"/>
          </a:ln>
        </c:spPr>
        <c:txPr>
          <a:bodyPr rot="0" vert="horz"/>
          <a:lstStyle/>
          <a:p>
            <a:pPr>
              <a:defRPr sz="910" b="1" i="0" u="none" strike="noStrike" baseline="0">
                <a:solidFill>
                  <a:srgbClr val="000080"/>
                </a:solidFill>
                <a:latin typeface="Arial"/>
                <a:ea typeface="Arial"/>
                <a:cs typeface="Arial"/>
              </a:defRPr>
            </a:pPr>
            <a:endParaRPr lang="en-US"/>
          </a:p>
        </c:txPr>
        <c:crossAx val="87171840"/>
        <c:crosses val="autoZero"/>
        <c:crossBetween val="between"/>
        <c:majorUnit val="5000000"/>
      </c:valAx>
      <c:spPr>
        <a:noFill/>
        <a:ln w="19266">
          <a:noFill/>
        </a:ln>
      </c:spPr>
    </c:plotArea>
    <c:plotVisOnly val="1"/>
    <c:dispBlanksAs val="gap"/>
  </c:chart>
  <c:spPr>
    <a:solidFill>
      <a:srgbClr val="FFFFFF"/>
    </a:solidFill>
    <a:ln w="2408">
      <a:noFill/>
      <a:prstDash val="solid"/>
    </a:ln>
  </c:spPr>
  <c:txPr>
    <a:bodyPr/>
    <a:lstStyle/>
    <a:p>
      <a:pPr>
        <a:defRPr sz="1764"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9.5744763741795968E-2"/>
          <c:y val="3.9589471159525609E-2"/>
          <c:w val="0.89805042287443804"/>
          <c:h val="0.87683347234801856"/>
        </c:manualLayout>
      </c:layout>
      <c:bar3DChart>
        <c:barDir val="col"/>
        <c:grouping val="stacked"/>
        <c:ser>
          <c:idx val="0"/>
          <c:order val="0"/>
          <c:spPr>
            <a:solidFill>
              <a:srgbClr val="0000FF"/>
            </a:solidFill>
            <a:ln w="9717">
              <a:solidFill>
                <a:srgbClr val="000000"/>
              </a:solidFill>
              <a:prstDash val="solid"/>
            </a:ln>
          </c:spPr>
          <c:dPt>
            <c:idx val="0"/>
            <c:spPr>
              <a:solidFill>
                <a:srgbClr val="008080"/>
              </a:solidFill>
              <a:ln w="9717">
                <a:solidFill>
                  <a:srgbClr val="000000"/>
                </a:solidFill>
                <a:prstDash val="solid"/>
              </a:ln>
            </c:spPr>
          </c:dPt>
          <c:dPt>
            <c:idx val="1"/>
            <c:spPr>
              <a:solidFill>
                <a:srgbClr val="666699"/>
              </a:solidFill>
              <a:ln w="9717">
                <a:solidFill>
                  <a:srgbClr val="000000"/>
                </a:solidFill>
                <a:prstDash val="solid"/>
              </a:ln>
            </c:spPr>
          </c:dPt>
          <c:dPt>
            <c:idx val="2"/>
            <c:spPr>
              <a:solidFill>
                <a:srgbClr val="FFFF00"/>
              </a:solidFill>
              <a:ln w="9717">
                <a:solidFill>
                  <a:srgbClr val="000000"/>
                </a:solidFill>
                <a:prstDash val="solid"/>
              </a:ln>
            </c:spPr>
          </c:dPt>
          <c:dPt>
            <c:idx val="3"/>
            <c:spPr>
              <a:solidFill>
                <a:srgbClr val="FF0000"/>
              </a:solidFill>
              <a:ln w="9717">
                <a:solidFill>
                  <a:srgbClr val="000000"/>
                </a:solidFill>
                <a:prstDash val="solid"/>
              </a:ln>
            </c:spPr>
          </c:dPt>
          <c:dPt>
            <c:idx val="4"/>
            <c:spPr>
              <a:solidFill>
                <a:srgbClr val="008080"/>
              </a:solidFill>
              <a:ln w="9717">
                <a:solidFill>
                  <a:srgbClr val="000000"/>
                </a:solidFill>
                <a:prstDash val="solid"/>
              </a:ln>
            </c:spPr>
          </c:dPt>
          <c:dPt>
            <c:idx val="5"/>
            <c:spPr>
              <a:solidFill>
                <a:srgbClr val="666699"/>
              </a:solidFill>
              <a:ln w="9717">
                <a:solidFill>
                  <a:srgbClr val="000000"/>
                </a:solidFill>
                <a:prstDash val="solid"/>
              </a:ln>
            </c:spPr>
          </c:dPt>
          <c:dLbls>
            <c:dLbl>
              <c:idx val="0"/>
              <c:layout>
                <c:manualLayout>
                  <c:x val="1.7522751244879579E-3"/>
                  <c:y val="2.7434282253180012E-2"/>
                </c:manualLayout>
              </c:layout>
              <c:showVal val="1"/>
            </c:dLbl>
            <c:dLbl>
              <c:idx val="1"/>
              <c:layout>
                <c:manualLayout>
                  <c:x val="-3.0776117938528876E-3"/>
                  <c:y val="2.8926509186351677E-2"/>
                </c:manualLayout>
              </c:layout>
              <c:showVal val="1"/>
            </c:dLbl>
            <c:dLbl>
              <c:idx val="2"/>
              <c:layout>
                <c:manualLayout>
                  <c:x val="-3.9637451860573616E-3"/>
                  <c:y val="1.6280234201494142E-2"/>
                </c:manualLayout>
              </c:layout>
              <c:showVal val="1"/>
            </c:dLbl>
            <c:dLbl>
              <c:idx val="3"/>
              <c:layout>
                <c:manualLayout>
                  <c:x val="4.287781784286352E-4"/>
                  <c:y val="1.6321017565112159E-2"/>
                </c:manualLayout>
              </c:layout>
              <c:showVal val="1"/>
            </c:dLbl>
            <c:dLbl>
              <c:idx val="4"/>
              <c:layout>
                <c:manualLayout>
                  <c:x val="4.4509039173841984E-4"/>
                  <c:y val="2.7855239248940046E-2"/>
                </c:manualLayout>
              </c:layout>
              <c:showVal val="1"/>
            </c:dLbl>
            <c:dLbl>
              <c:idx val="5"/>
              <c:layout>
                <c:manualLayout>
                  <c:x val="4.0713076753257534E-3"/>
                  <c:y val="2.6783363618009561E-2"/>
                </c:manualLayout>
              </c:layout>
              <c:showVal val="1"/>
            </c:dLbl>
            <c:spPr>
              <a:noFill/>
              <a:ln w="19434">
                <a:noFill/>
              </a:ln>
            </c:spPr>
            <c:txPr>
              <a:bodyPr/>
              <a:lstStyle/>
              <a:p>
                <a:pPr algn="just">
                  <a:defRPr sz="1069" b="1" i="0" u="none" strike="noStrike" baseline="0">
                    <a:solidFill>
                      <a:srgbClr val="000066"/>
                    </a:solidFill>
                    <a:latin typeface="Arial"/>
                    <a:ea typeface="Arial"/>
                    <a:cs typeface="Arial"/>
                  </a:defRPr>
                </a:pPr>
                <a:endParaRPr lang="en-US"/>
              </a:p>
            </c:txPr>
            <c:showVal val="1"/>
          </c:dLbls>
          <c:cat>
            <c:strRef>
              <c:f>'OTHER -GRAPHS'!$B$5:$G$5</c:f>
              <c:strCache>
                <c:ptCount val="6"/>
                <c:pt idx="0">
                  <c:v>Revenue Budget 2009-10</c:v>
                </c:pt>
                <c:pt idx="1">
                  <c:v>Expenditure Budget 2009-10</c:v>
                </c:pt>
                <c:pt idx="2">
                  <c:v>Revenue 1st Quarter 2009-10</c:v>
                </c:pt>
                <c:pt idx="3">
                  <c:v>Expenditure 1st Quarter 2009-10</c:v>
                </c:pt>
                <c:pt idx="4">
                  <c:v>Projected Revenue Budget 2009-10</c:v>
                </c:pt>
                <c:pt idx="5">
                  <c:v>Projected  Expenditures 2009-10</c:v>
                </c:pt>
              </c:strCache>
            </c:strRef>
          </c:cat>
          <c:val>
            <c:numRef>
              <c:f>'OTHER -GRAPHS'!$B$6:$G$6</c:f>
              <c:numCache>
                <c:formatCode>_("$"* #,##0_);_("$"* \(#,##0\);_("$"* "-"??_);_(@_)</c:formatCode>
                <c:ptCount val="6"/>
                <c:pt idx="0">
                  <c:v>12698375</c:v>
                </c:pt>
                <c:pt idx="1">
                  <c:v>12698375</c:v>
                </c:pt>
                <c:pt idx="2">
                  <c:v>5149136.13</c:v>
                </c:pt>
                <c:pt idx="3">
                  <c:v>3944714.56</c:v>
                </c:pt>
                <c:pt idx="4">
                  <c:v>12698375</c:v>
                </c:pt>
                <c:pt idx="5">
                  <c:v>12698375</c:v>
                </c:pt>
              </c:numCache>
            </c:numRef>
          </c:val>
        </c:ser>
        <c:gapWidth val="0"/>
        <c:shape val="box"/>
        <c:axId val="87426560"/>
        <c:axId val="87428096"/>
        <c:axId val="0"/>
      </c:bar3DChart>
      <c:catAx>
        <c:axId val="87426560"/>
        <c:scaling>
          <c:orientation val="minMax"/>
        </c:scaling>
        <c:axPos val="b"/>
        <c:numFmt formatCode="General" sourceLinked="1"/>
        <c:tickLblPos val="low"/>
        <c:spPr>
          <a:ln w="2429">
            <a:solidFill>
              <a:srgbClr val="000000"/>
            </a:solidFill>
            <a:prstDash val="solid"/>
          </a:ln>
        </c:spPr>
        <c:txPr>
          <a:bodyPr rot="0" vert="horz"/>
          <a:lstStyle/>
          <a:p>
            <a:pPr>
              <a:defRPr sz="839" b="0" i="0" u="none" strike="noStrike" baseline="0">
                <a:solidFill>
                  <a:srgbClr val="000080"/>
                </a:solidFill>
                <a:latin typeface="Arial"/>
                <a:ea typeface="Arial"/>
                <a:cs typeface="Arial"/>
              </a:defRPr>
            </a:pPr>
            <a:endParaRPr lang="en-US"/>
          </a:p>
        </c:txPr>
        <c:crossAx val="87428096"/>
        <c:crosses val="autoZero"/>
        <c:auto val="1"/>
        <c:lblAlgn val="ctr"/>
        <c:lblOffset val="100"/>
        <c:tickLblSkip val="1"/>
        <c:tickMarkSkip val="1"/>
      </c:catAx>
      <c:valAx>
        <c:axId val="87428096"/>
        <c:scaling>
          <c:orientation val="minMax"/>
          <c:max val="14000000"/>
          <c:min val="0"/>
        </c:scaling>
        <c:axPos val="l"/>
        <c:majorGridlines>
          <c:spPr>
            <a:ln w="2429">
              <a:solidFill>
                <a:srgbClr val="000000"/>
              </a:solidFill>
              <a:prstDash val="solid"/>
            </a:ln>
          </c:spPr>
        </c:majorGridlines>
        <c:numFmt formatCode="\$#,##0" sourceLinked="0"/>
        <c:tickLblPos val="nextTo"/>
        <c:spPr>
          <a:ln w="2429">
            <a:solidFill>
              <a:srgbClr val="000000"/>
            </a:solidFill>
            <a:prstDash val="solid"/>
          </a:ln>
        </c:spPr>
        <c:txPr>
          <a:bodyPr rot="0" vert="horz"/>
          <a:lstStyle/>
          <a:p>
            <a:pPr>
              <a:defRPr sz="919" b="1" i="0" u="none" strike="noStrike" baseline="0">
                <a:solidFill>
                  <a:srgbClr val="000080"/>
                </a:solidFill>
                <a:latin typeface="Arial"/>
                <a:ea typeface="Arial"/>
                <a:cs typeface="Arial"/>
              </a:defRPr>
            </a:pPr>
            <a:endParaRPr lang="en-US"/>
          </a:p>
        </c:txPr>
        <c:crossAx val="87426560"/>
        <c:crosses val="autoZero"/>
        <c:crossBetween val="between"/>
        <c:majorUnit val="1000000"/>
      </c:valAx>
      <c:spPr>
        <a:noFill/>
        <a:ln w="25382">
          <a:noFill/>
        </a:ln>
      </c:spPr>
    </c:plotArea>
    <c:plotVisOnly val="1"/>
    <c:dispBlanksAs val="gap"/>
  </c:chart>
  <c:spPr>
    <a:solidFill>
      <a:srgbClr val="FFFFFF"/>
    </a:solidFill>
    <a:ln w="2429">
      <a:noFill/>
      <a:prstDash val="solid"/>
    </a:ln>
  </c:spPr>
  <c:txPr>
    <a:bodyPr/>
    <a:lstStyle/>
    <a:p>
      <a:pPr>
        <a:defRPr sz="1779" b="0" i="0" u="none" strike="noStrike" baseline="0">
          <a:solidFill>
            <a:srgbClr val="000000"/>
          </a:solidFill>
          <a:latin typeface="Arial"/>
          <a:ea typeface="Arial"/>
          <a:cs typeface="Arial"/>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8.7766033429979698E-2"/>
          <c:y val="3.9589471159525609E-2"/>
          <c:w val="0.90602915318625432"/>
          <c:h val="0.87683347234801789"/>
        </c:manualLayout>
      </c:layout>
      <c:bar3DChart>
        <c:barDir val="col"/>
        <c:grouping val="clustered"/>
        <c:ser>
          <c:idx val="0"/>
          <c:order val="0"/>
          <c:spPr>
            <a:solidFill>
              <a:srgbClr val="0000FF"/>
            </a:solidFill>
            <a:ln w="9815">
              <a:solidFill>
                <a:srgbClr val="000000"/>
              </a:solidFill>
              <a:prstDash val="solid"/>
            </a:ln>
          </c:spPr>
          <c:dPt>
            <c:idx val="0"/>
            <c:spPr>
              <a:solidFill>
                <a:srgbClr val="008080"/>
              </a:solidFill>
              <a:ln w="9815">
                <a:solidFill>
                  <a:srgbClr val="000000"/>
                </a:solidFill>
                <a:prstDash val="solid"/>
              </a:ln>
            </c:spPr>
          </c:dPt>
          <c:dPt>
            <c:idx val="1"/>
            <c:spPr>
              <a:solidFill>
                <a:srgbClr val="666699"/>
              </a:solidFill>
              <a:ln w="9815">
                <a:solidFill>
                  <a:srgbClr val="000000"/>
                </a:solidFill>
                <a:prstDash val="solid"/>
              </a:ln>
            </c:spPr>
          </c:dPt>
          <c:dPt>
            <c:idx val="2"/>
            <c:spPr>
              <a:solidFill>
                <a:srgbClr val="FFFF00"/>
              </a:solidFill>
              <a:ln w="9815">
                <a:solidFill>
                  <a:srgbClr val="000000"/>
                </a:solidFill>
                <a:prstDash val="solid"/>
              </a:ln>
            </c:spPr>
          </c:dPt>
          <c:dPt>
            <c:idx val="3"/>
            <c:spPr>
              <a:solidFill>
                <a:srgbClr val="FF0000"/>
              </a:solidFill>
              <a:ln w="9815">
                <a:solidFill>
                  <a:srgbClr val="000000"/>
                </a:solidFill>
                <a:prstDash val="solid"/>
              </a:ln>
            </c:spPr>
          </c:dPt>
          <c:dPt>
            <c:idx val="4"/>
            <c:spPr>
              <a:solidFill>
                <a:srgbClr val="008080"/>
              </a:solidFill>
              <a:ln w="9815">
                <a:solidFill>
                  <a:srgbClr val="000000"/>
                </a:solidFill>
                <a:prstDash val="solid"/>
              </a:ln>
            </c:spPr>
          </c:dPt>
          <c:dPt>
            <c:idx val="5"/>
            <c:spPr>
              <a:solidFill>
                <a:srgbClr val="666699"/>
              </a:solidFill>
              <a:ln w="9815">
                <a:solidFill>
                  <a:srgbClr val="000000"/>
                </a:solidFill>
                <a:prstDash val="solid"/>
              </a:ln>
            </c:spPr>
          </c:dPt>
          <c:dLbls>
            <c:dLbl>
              <c:idx val="0"/>
              <c:layout>
                <c:manualLayout>
                  <c:x val="1.5432098765432165E-3"/>
                  <c:y val="0.29430582213691631"/>
                </c:manualLayout>
              </c:layout>
              <c:showVal val="1"/>
            </c:dLbl>
            <c:dLbl>
              <c:idx val="1"/>
              <c:layout>
                <c:manualLayout>
                  <c:x val="-1.0802469135802526E-2"/>
                  <c:y val="0.38899552143314142"/>
                </c:manualLayout>
              </c:layout>
              <c:showVal val="1"/>
            </c:dLbl>
            <c:dLbl>
              <c:idx val="2"/>
              <c:layout>
                <c:manualLayout>
                  <c:x val="3.086419753086489E-3"/>
                  <c:y val="8.7012156110044703E-2"/>
                </c:manualLayout>
              </c:layout>
              <c:showVal val="1"/>
            </c:dLbl>
            <c:dLbl>
              <c:idx val="3"/>
              <c:layout>
                <c:manualLayout>
                  <c:x val="-7.7160493827160906E-3"/>
                  <c:y val="6.6538707613563564E-2"/>
                </c:manualLayout>
              </c:layout>
              <c:showVal val="1"/>
            </c:dLbl>
            <c:dLbl>
              <c:idx val="4"/>
              <c:layout>
                <c:manualLayout>
                  <c:x val="-4.6296296296296511E-3"/>
                  <c:y val="0.32501599488163901"/>
                </c:manualLayout>
              </c:layout>
              <c:showVal val="1"/>
            </c:dLbl>
            <c:dLbl>
              <c:idx val="5"/>
              <c:layout>
                <c:manualLayout>
                  <c:x val="-7.7160493827160906E-3"/>
                  <c:y val="0.40435060780550364"/>
                </c:manualLayout>
              </c:layout>
              <c:showVal val="1"/>
            </c:dLbl>
            <c:txPr>
              <a:bodyPr/>
              <a:lstStyle/>
              <a:p>
                <a:pPr>
                  <a:defRPr sz="1200" b="1" baseline="0">
                    <a:solidFill>
                      <a:srgbClr val="000066"/>
                    </a:solidFill>
                  </a:defRPr>
                </a:pPr>
                <a:endParaRPr lang="en-US"/>
              </a:p>
            </c:txPr>
            <c:showVal val="1"/>
          </c:dLbls>
          <c:cat>
            <c:strRef>
              <c:f>'OTHER -GRAPHS'!$B$9:$G$9</c:f>
              <c:strCache>
                <c:ptCount val="6"/>
                <c:pt idx="0">
                  <c:v>Revenue Budget 2009-10</c:v>
                </c:pt>
                <c:pt idx="1">
                  <c:v>Expenditure Budget 2009-10</c:v>
                </c:pt>
                <c:pt idx="2">
                  <c:v>Revenue 1st Quarter 2009-10</c:v>
                </c:pt>
                <c:pt idx="3">
                  <c:v>Expenditure 1st Quarter 2009-10</c:v>
                </c:pt>
                <c:pt idx="4">
                  <c:v>Projected Revenue Budget 2009-10</c:v>
                </c:pt>
                <c:pt idx="5">
                  <c:v>Projected  Expenditures      2009-10</c:v>
                </c:pt>
              </c:strCache>
            </c:strRef>
          </c:cat>
          <c:val>
            <c:numRef>
              <c:f>'OTHER -GRAPHS'!$B$10:$G$10</c:f>
              <c:numCache>
                <c:formatCode>_("$"* #,##0_);_("$"* \(#,##0\);_("$"* "-"??_);_(@_)</c:formatCode>
                <c:ptCount val="6"/>
                <c:pt idx="0">
                  <c:v>6126190</c:v>
                </c:pt>
                <c:pt idx="1">
                  <c:v>7428720</c:v>
                </c:pt>
                <c:pt idx="2">
                  <c:v>3164671.68</c:v>
                </c:pt>
                <c:pt idx="3">
                  <c:v>861658.09</c:v>
                </c:pt>
                <c:pt idx="4">
                  <c:v>6126190</c:v>
                </c:pt>
                <c:pt idx="5">
                  <c:v>7428720</c:v>
                </c:pt>
              </c:numCache>
            </c:numRef>
          </c:val>
        </c:ser>
        <c:gapWidth val="0"/>
        <c:shape val="box"/>
        <c:axId val="92472832"/>
        <c:axId val="92474752"/>
        <c:axId val="0"/>
      </c:bar3DChart>
      <c:catAx>
        <c:axId val="92472832"/>
        <c:scaling>
          <c:orientation val="minMax"/>
        </c:scaling>
        <c:axPos val="b"/>
        <c:numFmt formatCode="General" sourceLinked="1"/>
        <c:tickLblPos val="low"/>
        <c:spPr>
          <a:ln w="2454">
            <a:solidFill>
              <a:srgbClr val="000000"/>
            </a:solidFill>
            <a:prstDash val="solid"/>
          </a:ln>
        </c:spPr>
        <c:txPr>
          <a:bodyPr rot="0" vert="horz"/>
          <a:lstStyle/>
          <a:p>
            <a:pPr>
              <a:defRPr sz="850" b="0" i="0" u="none" strike="noStrike" baseline="0">
                <a:solidFill>
                  <a:srgbClr val="000080"/>
                </a:solidFill>
                <a:latin typeface="Arial"/>
                <a:ea typeface="Arial"/>
                <a:cs typeface="Arial"/>
              </a:defRPr>
            </a:pPr>
            <a:endParaRPr lang="en-US"/>
          </a:p>
        </c:txPr>
        <c:crossAx val="92474752"/>
        <c:crosses val="autoZero"/>
        <c:auto val="1"/>
        <c:lblAlgn val="ctr"/>
        <c:lblOffset val="100"/>
        <c:tickLblSkip val="1"/>
        <c:tickMarkSkip val="1"/>
      </c:catAx>
      <c:valAx>
        <c:axId val="92474752"/>
        <c:scaling>
          <c:orientation val="minMax"/>
          <c:max val="7500000"/>
          <c:min val="0"/>
        </c:scaling>
        <c:axPos val="l"/>
        <c:majorGridlines>
          <c:spPr>
            <a:ln w="2454">
              <a:solidFill>
                <a:srgbClr val="000000"/>
              </a:solidFill>
              <a:prstDash val="solid"/>
            </a:ln>
          </c:spPr>
        </c:majorGridlines>
        <c:numFmt formatCode="\$#,##0" sourceLinked="0"/>
        <c:tickLblPos val="nextTo"/>
        <c:spPr>
          <a:ln w="2454">
            <a:solidFill>
              <a:srgbClr val="000000"/>
            </a:solidFill>
            <a:prstDash val="solid"/>
          </a:ln>
        </c:spPr>
        <c:txPr>
          <a:bodyPr rot="0" vert="horz"/>
          <a:lstStyle/>
          <a:p>
            <a:pPr>
              <a:defRPr sz="927" b="1" i="0" u="none" strike="noStrike" baseline="0">
                <a:solidFill>
                  <a:srgbClr val="000080"/>
                </a:solidFill>
                <a:latin typeface="Arial"/>
                <a:ea typeface="Arial"/>
                <a:cs typeface="Arial"/>
              </a:defRPr>
            </a:pPr>
            <a:endParaRPr lang="en-US"/>
          </a:p>
        </c:txPr>
        <c:crossAx val="92472832"/>
        <c:crosses val="autoZero"/>
        <c:crossBetween val="between"/>
        <c:majorUnit val="500000"/>
        <c:minorUnit val="500000"/>
      </c:valAx>
      <c:spPr>
        <a:noFill/>
        <a:ln w="19629">
          <a:noFill/>
        </a:ln>
      </c:spPr>
    </c:plotArea>
    <c:plotVisOnly val="1"/>
    <c:dispBlanksAs val="gap"/>
  </c:chart>
  <c:spPr>
    <a:noFill/>
    <a:ln w="2454">
      <a:noFill/>
      <a:prstDash val="solid"/>
    </a:ln>
  </c:spPr>
  <c:txPr>
    <a:bodyPr/>
    <a:lstStyle/>
    <a:p>
      <a:pPr>
        <a:defRPr sz="1797"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7.6173637904481534E-2"/>
          <c:y val="3.95314787701318E-2"/>
          <c:w val="0.91762661475630691"/>
          <c:h val="0.8770131771595937"/>
        </c:manualLayout>
      </c:layout>
      <c:bar3DChart>
        <c:barDir val="col"/>
        <c:grouping val="clustered"/>
        <c:ser>
          <c:idx val="0"/>
          <c:order val="0"/>
          <c:spPr>
            <a:solidFill>
              <a:srgbClr val="0000FF"/>
            </a:solidFill>
            <a:ln w="9724">
              <a:solidFill>
                <a:srgbClr val="000000"/>
              </a:solidFill>
              <a:prstDash val="solid"/>
            </a:ln>
          </c:spPr>
          <c:dPt>
            <c:idx val="0"/>
            <c:spPr>
              <a:solidFill>
                <a:srgbClr val="008080"/>
              </a:solidFill>
              <a:ln w="9724">
                <a:solidFill>
                  <a:srgbClr val="000000"/>
                </a:solidFill>
                <a:prstDash val="solid"/>
              </a:ln>
            </c:spPr>
          </c:dPt>
          <c:dPt>
            <c:idx val="1"/>
            <c:spPr>
              <a:solidFill>
                <a:srgbClr val="666699"/>
              </a:solidFill>
              <a:ln w="9724">
                <a:solidFill>
                  <a:srgbClr val="000000"/>
                </a:solidFill>
                <a:prstDash val="solid"/>
              </a:ln>
            </c:spPr>
          </c:dPt>
          <c:dPt>
            <c:idx val="2"/>
            <c:spPr>
              <a:solidFill>
                <a:srgbClr val="FFFF00"/>
              </a:solidFill>
              <a:ln w="9724">
                <a:solidFill>
                  <a:srgbClr val="000000"/>
                </a:solidFill>
                <a:prstDash val="solid"/>
              </a:ln>
            </c:spPr>
          </c:dPt>
          <c:dPt>
            <c:idx val="3"/>
            <c:spPr>
              <a:solidFill>
                <a:srgbClr val="FF0000"/>
              </a:solidFill>
              <a:ln w="9724">
                <a:solidFill>
                  <a:srgbClr val="000000"/>
                </a:solidFill>
                <a:prstDash val="solid"/>
              </a:ln>
            </c:spPr>
          </c:dPt>
          <c:dPt>
            <c:idx val="4"/>
            <c:spPr>
              <a:solidFill>
                <a:srgbClr val="008080"/>
              </a:solidFill>
              <a:ln w="9724">
                <a:solidFill>
                  <a:srgbClr val="000000"/>
                </a:solidFill>
                <a:prstDash val="solid"/>
              </a:ln>
            </c:spPr>
          </c:dPt>
          <c:dPt>
            <c:idx val="5"/>
            <c:spPr>
              <a:solidFill>
                <a:srgbClr val="666699"/>
              </a:solidFill>
              <a:ln w="9724">
                <a:solidFill>
                  <a:srgbClr val="000000"/>
                </a:solidFill>
                <a:prstDash val="solid"/>
              </a:ln>
            </c:spPr>
          </c:dPt>
          <c:dLbls>
            <c:dLbl>
              <c:idx val="0"/>
              <c:layout>
                <c:manualLayout>
                  <c:x val="-1.2461059190031189E-2"/>
                  <c:y val="0.21093750000000044"/>
                </c:manualLayout>
              </c:layout>
              <c:showVal val="1"/>
            </c:dLbl>
            <c:dLbl>
              <c:idx val="1"/>
              <c:layout>
                <c:manualLayout>
                  <c:x val="-6.230529595015597E-3"/>
                  <c:y val="0.21093750000000044"/>
                </c:manualLayout>
              </c:layout>
              <c:showVal val="1"/>
            </c:dLbl>
            <c:dLbl>
              <c:idx val="2"/>
              <c:layout>
                <c:manualLayout>
                  <c:x val="-3.115264797507795E-3"/>
                  <c:y val="4.6874999999999986E-2"/>
                </c:manualLayout>
              </c:layout>
              <c:showVal val="1"/>
            </c:dLbl>
            <c:dLbl>
              <c:idx val="3"/>
              <c:layout>
                <c:manualLayout>
                  <c:x val="0"/>
                  <c:y val="7.0312500000000208E-2"/>
                </c:manualLayout>
              </c:layout>
              <c:showVal val="1"/>
            </c:dLbl>
            <c:dLbl>
              <c:idx val="4"/>
              <c:layout>
                <c:manualLayout>
                  <c:x val="-1.557632398753894E-3"/>
                  <c:y val="0.21354166666666671"/>
                </c:manualLayout>
              </c:layout>
              <c:showVal val="1"/>
            </c:dLbl>
            <c:dLbl>
              <c:idx val="5"/>
              <c:layout>
                <c:manualLayout>
                  <c:x val="-1.2461059190031189E-2"/>
                  <c:y val="0.21093750000000044"/>
                </c:manualLayout>
              </c:layout>
              <c:showVal val="1"/>
            </c:dLbl>
            <c:txPr>
              <a:bodyPr/>
              <a:lstStyle/>
              <a:p>
                <a:pPr>
                  <a:defRPr sz="1100" b="1" baseline="0">
                    <a:solidFill>
                      <a:srgbClr val="000066"/>
                    </a:solidFill>
                  </a:defRPr>
                </a:pPr>
                <a:endParaRPr lang="en-US"/>
              </a:p>
            </c:txPr>
            <c:showVal val="1"/>
          </c:dLbls>
          <c:cat>
            <c:strRef>
              <c:f>'OTHER -GRAPHS'!$B$12:$G$12</c:f>
              <c:strCache>
                <c:ptCount val="6"/>
                <c:pt idx="0">
                  <c:v>Revenue           Budget                     2009-10</c:v>
                </c:pt>
                <c:pt idx="1">
                  <c:v>Expenditure             Budget                   2009-10</c:v>
                </c:pt>
                <c:pt idx="2">
                  <c:v>Revenue                1st Quarter           2009-10</c:v>
                </c:pt>
                <c:pt idx="3">
                  <c:v>Expenditure              1st Quarter           2009-10</c:v>
                </c:pt>
                <c:pt idx="4">
                  <c:v>Projected           Revenue Budget          2009-10</c:v>
                </c:pt>
                <c:pt idx="5">
                  <c:v>Projected  Expenditures      2009-10</c:v>
                </c:pt>
              </c:strCache>
            </c:strRef>
          </c:cat>
          <c:val>
            <c:numRef>
              <c:f>'OTHER -GRAPHS'!$B$13:$G$13</c:f>
              <c:numCache>
                <c:formatCode>_("$"* #,##0_);_("$"* \(#,##0\);_("$"* "-"??_);_(@_)</c:formatCode>
                <c:ptCount val="6"/>
                <c:pt idx="0">
                  <c:v>575000</c:v>
                </c:pt>
                <c:pt idx="1">
                  <c:v>575000</c:v>
                </c:pt>
                <c:pt idx="2">
                  <c:v>34537</c:v>
                </c:pt>
                <c:pt idx="3">
                  <c:v>101922.14</c:v>
                </c:pt>
                <c:pt idx="4">
                  <c:v>575000</c:v>
                </c:pt>
                <c:pt idx="5">
                  <c:v>575000</c:v>
                </c:pt>
              </c:numCache>
            </c:numRef>
          </c:val>
        </c:ser>
        <c:gapWidth val="0"/>
        <c:shape val="box"/>
        <c:axId val="121191808"/>
        <c:axId val="121201792"/>
        <c:axId val="0"/>
      </c:bar3DChart>
      <c:catAx>
        <c:axId val="121191808"/>
        <c:scaling>
          <c:orientation val="minMax"/>
        </c:scaling>
        <c:axPos val="b"/>
        <c:numFmt formatCode="General" sourceLinked="1"/>
        <c:tickLblPos val="low"/>
        <c:spPr>
          <a:ln w="2431">
            <a:solidFill>
              <a:srgbClr val="000000"/>
            </a:solidFill>
            <a:prstDash val="solid"/>
          </a:ln>
        </c:spPr>
        <c:txPr>
          <a:bodyPr rot="0" vert="horz"/>
          <a:lstStyle/>
          <a:p>
            <a:pPr>
              <a:defRPr sz="842" b="0" i="0" u="none" strike="noStrike" baseline="0">
                <a:solidFill>
                  <a:srgbClr val="000080"/>
                </a:solidFill>
                <a:latin typeface="Arial"/>
                <a:ea typeface="Arial"/>
                <a:cs typeface="Arial"/>
              </a:defRPr>
            </a:pPr>
            <a:endParaRPr lang="en-US"/>
          </a:p>
        </c:txPr>
        <c:crossAx val="121201792"/>
        <c:crossesAt val="0"/>
        <c:auto val="1"/>
        <c:lblAlgn val="ctr"/>
        <c:lblOffset val="100"/>
        <c:tickLblSkip val="1"/>
        <c:tickMarkSkip val="1"/>
      </c:catAx>
      <c:valAx>
        <c:axId val="121201792"/>
        <c:scaling>
          <c:orientation val="minMax"/>
          <c:max val="700000"/>
          <c:min val="0"/>
        </c:scaling>
        <c:axPos val="l"/>
        <c:majorGridlines>
          <c:spPr>
            <a:ln w="2431">
              <a:solidFill>
                <a:srgbClr val="000000"/>
              </a:solidFill>
              <a:prstDash val="solid"/>
            </a:ln>
          </c:spPr>
        </c:majorGridlines>
        <c:numFmt formatCode="\$#,##0" sourceLinked="0"/>
        <c:tickLblPos val="nextTo"/>
        <c:spPr>
          <a:ln w="2431">
            <a:solidFill>
              <a:srgbClr val="000000"/>
            </a:solidFill>
            <a:prstDash val="solid"/>
          </a:ln>
        </c:spPr>
        <c:txPr>
          <a:bodyPr rot="0" vert="horz"/>
          <a:lstStyle/>
          <a:p>
            <a:pPr>
              <a:defRPr sz="919" b="1" i="0" u="none" strike="noStrike" baseline="0">
                <a:solidFill>
                  <a:srgbClr val="000080"/>
                </a:solidFill>
                <a:latin typeface="Arial"/>
                <a:ea typeface="Arial"/>
                <a:cs typeface="Arial"/>
              </a:defRPr>
            </a:pPr>
            <a:endParaRPr lang="en-US"/>
          </a:p>
        </c:txPr>
        <c:crossAx val="121191808"/>
        <c:crosses val="autoZero"/>
        <c:crossBetween val="between"/>
        <c:majorUnit val="50000"/>
        <c:minorUnit val="50000"/>
      </c:valAx>
      <c:spPr>
        <a:noFill/>
        <a:ln w="19448">
          <a:noFill/>
        </a:ln>
      </c:spPr>
    </c:plotArea>
    <c:plotVisOnly val="1"/>
    <c:dispBlanksAs val="gap"/>
  </c:chart>
  <c:spPr>
    <a:solidFill>
      <a:srgbClr val="FFFFFF"/>
    </a:solidFill>
    <a:ln w="2431">
      <a:noFill/>
      <a:prstDash val="solid"/>
    </a:ln>
  </c:spPr>
  <c:txPr>
    <a:bodyPr/>
    <a:lstStyle/>
    <a:p>
      <a:pPr>
        <a:defRPr sz="1780" b="0" i="0" u="none" strike="noStrike" baseline="0">
          <a:solidFill>
            <a:srgbClr val="000000"/>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0.11455641688199825"/>
          <c:y val="1.1873350923482849E-2"/>
          <c:w val="0.87683031869078876"/>
          <c:h val="0.87203166226913442"/>
        </c:manualLayout>
      </c:layout>
      <c:bar3DChart>
        <c:barDir val="col"/>
        <c:grouping val="stacked"/>
        <c:ser>
          <c:idx val="0"/>
          <c:order val="0"/>
          <c:tx>
            <c:strRef>
              <c:f>'e&amp;G-graph'!$A$2</c:f>
              <c:strCache>
                <c:ptCount val="1"/>
                <c:pt idx="0">
                  <c:v>General Revenue</c:v>
                </c:pt>
              </c:strCache>
            </c:strRef>
          </c:tx>
          <c:spPr>
            <a:solidFill>
              <a:srgbClr val="FFFF00"/>
            </a:solidFill>
            <a:ln w="8582">
              <a:solidFill>
                <a:srgbClr val="000000"/>
              </a:solidFill>
              <a:prstDash val="solid"/>
            </a:ln>
          </c:spPr>
          <c:dPt>
            <c:idx val="0"/>
            <c:spPr>
              <a:solidFill>
                <a:srgbClr val="008000"/>
              </a:solidFill>
              <a:ln w="8582">
                <a:solidFill>
                  <a:srgbClr val="000000"/>
                </a:solidFill>
                <a:prstDash val="solid"/>
              </a:ln>
            </c:spPr>
          </c:dPt>
          <c:dPt>
            <c:idx val="1"/>
            <c:spPr>
              <a:solidFill>
                <a:srgbClr val="3366FF"/>
              </a:solidFill>
              <a:ln w="8582">
                <a:solidFill>
                  <a:srgbClr val="000000"/>
                </a:solidFill>
                <a:prstDash val="solid"/>
              </a:ln>
            </c:spPr>
          </c:dPt>
          <c:dPt>
            <c:idx val="2"/>
            <c:spPr>
              <a:solidFill>
                <a:srgbClr val="008000"/>
              </a:solidFill>
              <a:ln w="8582">
                <a:solidFill>
                  <a:srgbClr val="000000"/>
                </a:solidFill>
                <a:prstDash val="solid"/>
              </a:ln>
            </c:spPr>
          </c:dPt>
          <c:dPt>
            <c:idx val="3"/>
            <c:spPr>
              <a:solidFill>
                <a:srgbClr val="FF0000"/>
              </a:solidFill>
              <a:ln w="8582">
                <a:solidFill>
                  <a:srgbClr val="000000"/>
                </a:solidFill>
                <a:prstDash val="solid"/>
              </a:ln>
            </c:spPr>
          </c:dPt>
          <c:dLbls>
            <c:dLbl>
              <c:idx val="1"/>
              <c:layout/>
              <c:showVal val="1"/>
            </c:dLbl>
            <c:dLbl>
              <c:idx val="3"/>
              <c:layout/>
              <c:showVal val="1"/>
            </c:dLbl>
            <c:dLbl>
              <c:idx val="5"/>
              <c:showVal val="1"/>
            </c:dLbl>
            <c:spPr>
              <a:noFill/>
              <a:ln w="17165">
                <a:noFill/>
              </a:ln>
            </c:spPr>
            <c:txPr>
              <a:bodyPr/>
              <a:lstStyle/>
              <a:p>
                <a:pPr>
                  <a:defRPr sz="811" b="1" i="0" u="none" strike="noStrike" baseline="0">
                    <a:solidFill>
                      <a:srgbClr val="000066"/>
                    </a:solidFill>
                    <a:latin typeface="Arial"/>
                    <a:ea typeface="Arial"/>
                    <a:cs typeface="Arial"/>
                  </a:defRPr>
                </a:pPr>
                <a:endParaRPr lang="en-US"/>
              </a:p>
            </c:txPr>
            <c:showVal val="1"/>
            <c:showSerName val="1"/>
            <c:separator>
</c:separator>
          </c:dLbls>
          <c:cat>
            <c:strRef>
              <c:f>'e&amp;G-graph'!$B$1:$E$1</c:f>
              <c:strCache>
                <c:ptCount val="4"/>
                <c:pt idx="0">
                  <c:v>Revenue
Budget 2008-09
$260,525,485</c:v>
                </c:pt>
                <c:pt idx="1">
                  <c:v>Expenditure
Budget 2008-09
$260,637,592</c:v>
                </c:pt>
                <c:pt idx="2">
                  <c:v>Actual Revenue
4th Quarter 2008-09 
$261,167,343</c:v>
                </c:pt>
                <c:pt idx="3">
                  <c:v>Actual Expenditures
4th Quarter 2008-09 
$233,281,114</c:v>
                </c:pt>
              </c:strCache>
            </c:strRef>
          </c:cat>
          <c:val>
            <c:numRef>
              <c:f>'e&amp;G-graph'!$B$2:$E$2</c:f>
              <c:numCache>
                <c:formatCode>_("$"* #,##0_);_("$"* \(#,##0\);_("$"* "-"??_);_(@_)</c:formatCode>
                <c:ptCount val="4"/>
                <c:pt idx="0">
                  <c:v>166563979</c:v>
                </c:pt>
                <c:pt idx="1">
                  <c:v>260637592</c:v>
                </c:pt>
                <c:pt idx="2">
                  <c:v>167987315.30000001</c:v>
                </c:pt>
                <c:pt idx="3">
                  <c:v>233281114.06</c:v>
                </c:pt>
              </c:numCache>
            </c:numRef>
          </c:val>
        </c:ser>
        <c:ser>
          <c:idx val="1"/>
          <c:order val="1"/>
          <c:tx>
            <c:strRef>
              <c:f>'e&amp;G-graph'!$A$3</c:f>
              <c:strCache>
                <c:ptCount val="1"/>
                <c:pt idx="0">
                  <c:v>Lottery</c:v>
                </c:pt>
              </c:strCache>
            </c:strRef>
          </c:tx>
          <c:spPr>
            <a:solidFill>
              <a:srgbClr val="CC99FF"/>
            </a:solidFill>
            <a:ln w="8582">
              <a:solidFill>
                <a:srgbClr val="000000"/>
              </a:solidFill>
              <a:prstDash val="solid"/>
            </a:ln>
          </c:spPr>
          <c:dLbls>
            <c:txPr>
              <a:bodyPr/>
              <a:lstStyle/>
              <a:p>
                <a:pPr>
                  <a:defRPr sz="810" b="1">
                    <a:solidFill>
                      <a:srgbClr val="000066"/>
                    </a:solidFill>
                  </a:defRPr>
                </a:pPr>
                <a:endParaRPr lang="en-US"/>
              </a:p>
            </c:txPr>
            <c:showVal val="1"/>
            <c:showSerName val="1"/>
          </c:dLbls>
          <c:cat>
            <c:strRef>
              <c:f>'e&amp;G-graph'!$B$1:$E$1</c:f>
              <c:strCache>
                <c:ptCount val="4"/>
                <c:pt idx="0">
                  <c:v>Revenue
Budget 2008-09
$260,525,485</c:v>
                </c:pt>
                <c:pt idx="1">
                  <c:v>Expenditure
Budget 2008-09
$260,637,592</c:v>
                </c:pt>
                <c:pt idx="2">
                  <c:v>Actual Revenue
4th Quarter 2008-09 
$261,167,343</c:v>
                </c:pt>
                <c:pt idx="3">
                  <c:v>Actual Expenditures
4th Quarter 2008-09 
$233,281,114</c:v>
                </c:pt>
              </c:strCache>
            </c:strRef>
          </c:cat>
          <c:val>
            <c:numRef>
              <c:f>'e&amp;G-graph'!$B$3:$E$3</c:f>
              <c:numCache>
                <c:formatCode>General</c:formatCode>
                <c:ptCount val="4"/>
                <c:pt idx="0" formatCode="_(&quot;$&quot;* #,##0_);_(&quot;$&quot;* \(#,##0\);_(&quot;$&quot;* &quot;-&quot;??_);_(@_)">
                  <c:v>15967482</c:v>
                </c:pt>
                <c:pt idx="2" formatCode="_(&quot;$&quot;* #,##0_);_(&quot;$&quot;* \(#,##0\);_(&quot;$&quot;* &quot;-&quot;??_);_(@_)">
                  <c:v>16057928.779999986</c:v>
                </c:pt>
              </c:numCache>
            </c:numRef>
          </c:val>
        </c:ser>
        <c:ser>
          <c:idx val="2"/>
          <c:order val="2"/>
          <c:tx>
            <c:strRef>
              <c:f>'e&amp;G-graph'!$A$4</c:f>
              <c:strCache>
                <c:ptCount val="1"/>
                <c:pt idx="0">
                  <c:v>Student Fees</c:v>
                </c:pt>
              </c:strCache>
            </c:strRef>
          </c:tx>
          <c:spPr>
            <a:solidFill>
              <a:srgbClr val="FFFF00"/>
            </a:solidFill>
            <a:ln w="8582">
              <a:solidFill>
                <a:srgbClr val="000000"/>
              </a:solidFill>
              <a:prstDash val="solid"/>
            </a:ln>
          </c:spPr>
          <c:dLbls>
            <c:spPr>
              <a:noFill/>
              <a:ln w="17165">
                <a:noFill/>
              </a:ln>
            </c:spPr>
            <c:txPr>
              <a:bodyPr/>
              <a:lstStyle/>
              <a:p>
                <a:pPr>
                  <a:defRPr sz="811" b="1" i="0" u="none" strike="noStrike" baseline="0">
                    <a:solidFill>
                      <a:srgbClr val="000080"/>
                    </a:solidFill>
                    <a:latin typeface="Arial"/>
                    <a:ea typeface="Arial"/>
                    <a:cs typeface="Arial"/>
                  </a:defRPr>
                </a:pPr>
                <a:endParaRPr lang="en-US"/>
              </a:p>
            </c:txPr>
            <c:showVal val="1"/>
            <c:showSerName val="1"/>
            <c:separator>
</c:separator>
          </c:dLbls>
          <c:cat>
            <c:strRef>
              <c:f>'e&amp;G-graph'!$B$1:$E$1</c:f>
              <c:strCache>
                <c:ptCount val="4"/>
                <c:pt idx="0">
                  <c:v>Revenue
Budget 2008-09
$260,525,485</c:v>
                </c:pt>
                <c:pt idx="1">
                  <c:v>Expenditure
Budget 2008-09
$260,637,592</c:v>
                </c:pt>
                <c:pt idx="2">
                  <c:v>Actual Revenue
4th Quarter 2008-09 
$261,167,343</c:v>
                </c:pt>
                <c:pt idx="3">
                  <c:v>Actual Expenditures
4th Quarter 2008-09 
$233,281,114</c:v>
                </c:pt>
              </c:strCache>
            </c:strRef>
          </c:cat>
          <c:val>
            <c:numRef>
              <c:f>'e&amp;G-graph'!$B$4:$E$4</c:f>
              <c:numCache>
                <c:formatCode>General</c:formatCode>
                <c:ptCount val="4"/>
                <c:pt idx="0" formatCode="_(&quot;$&quot;* #,##0_);_(&quot;$&quot;* \(#,##0\);_(&quot;$&quot;* &quot;-&quot;??_);_(@_)">
                  <c:v>77994024</c:v>
                </c:pt>
                <c:pt idx="2" formatCode="_(&quot;$&quot;* #,##0_);_(&quot;$&quot;* \(#,##0\);_(&quot;$&quot;* &quot;-&quot;??_);_(@_)">
                  <c:v>77122099</c:v>
                </c:pt>
              </c:numCache>
            </c:numRef>
          </c:val>
        </c:ser>
        <c:dLbls>
          <c:showVal val="1"/>
          <c:showSerName val="1"/>
        </c:dLbls>
        <c:gapWidth val="0"/>
        <c:shape val="box"/>
        <c:axId val="120742272"/>
        <c:axId val="120743808"/>
        <c:axId val="0"/>
      </c:bar3DChart>
      <c:catAx>
        <c:axId val="120742272"/>
        <c:scaling>
          <c:orientation val="minMax"/>
        </c:scaling>
        <c:axPos val="b"/>
        <c:numFmt formatCode="General" sourceLinked="1"/>
        <c:tickLblPos val="low"/>
        <c:spPr>
          <a:ln w="2146">
            <a:solidFill>
              <a:srgbClr val="000000"/>
            </a:solidFill>
            <a:prstDash val="solid"/>
          </a:ln>
        </c:spPr>
        <c:txPr>
          <a:bodyPr rot="0" vert="horz"/>
          <a:lstStyle/>
          <a:p>
            <a:pPr>
              <a:defRPr sz="743" b="1" i="0" u="none" strike="noStrike" baseline="0">
                <a:solidFill>
                  <a:srgbClr val="000080"/>
                </a:solidFill>
                <a:latin typeface="Arial"/>
                <a:ea typeface="Arial"/>
                <a:cs typeface="Arial"/>
              </a:defRPr>
            </a:pPr>
            <a:endParaRPr lang="en-US"/>
          </a:p>
        </c:txPr>
        <c:crossAx val="120743808"/>
        <c:crosses val="autoZero"/>
        <c:auto val="1"/>
        <c:lblAlgn val="ctr"/>
        <c:lblOffset val="100"/>
        <c:tickLblSkip val="1"/>
        <c:tickMarkSkip val="1"/>
      </c:catAx>
      <c:valAx>
        <c:axId val="120743808"/>
        <c:scaling>
          <c:orientation val="minMax"/>
          <c:max val="270000000"/>
          <c:min val="0"/>
        </c:scaling>
        <c:axPos val="l"/>
        <c:majorGridlines>
          <c:spPr>
            <a:ln w="2146">
              <a:solidFill>
                <a:srgbClr val="000000"/>
              </a:solidFill>
              <a:prstDash val="solid"/>
            </a:ln>
          </c:spPr>
        </c:majorGridlines>
        <c:numFmt formatCode="_(&quot;$&quot;* #,##0_);_(&quot;$&quot;* \(#,##0\);_(&quot;$&quot;* &quot;-&quot;??_);_(@_)" sourceLinked="1"/>
        <c:tickLblPos val="nextTo"/>
        <c:spPr>
          <a:ln w="2146">
            <a:solidFill>
              <a:srgbClr val="000000"/>
            </a:solidFill>
            <a:prstDash val="solid"/>
          </a:ln>
        </c:spPr>
        <c:txPr>
          <a:bodyPr rot="0" vert="horz"/>
          <a:lstStyle/>
          <a:p>
            <a:pPr>
              <a:defRPr sz="794" b="1" i="0" u="none" strike="noStrike" baseline="0">
                <a:solidFill>
                  <a:srgbClr val="000080"/>
                </a:solidFill>
                <a:latin typeface="Arial"/>
                <a:ea typeface="Arial"/>
                <a:cs typeface="Arial"/>
              </a:defRPr>
            </a:pPr>
            <a:endParaRPr lang="en-US"/>
          </a:p>
        </c:txPr>
        <c:crossAx val="120742272"/>
        <c:crosses val="autoZero"/>
        <c:crossBetween val="between"/>
        <c:majorUnit val="10000000"/>
      </c:valAx>
      <c:spPr>
        <a:noFill/>
        <a:ln w="17165">
          <a:noFill/>
        </a:ln>
      </c:spPr>
    </c:plotArea>
    <c:plotVisOnly val="1"/>
    <c:dispBlanksAs val="gap"/>
  </c:chart>
  <c:spPr>
    <a:solidFill>
      <a:srgbClr val="FFFFFF"/>
    </a:solidFill>
    <a:ln w="2146">
      <a:noFill/>
      <a:prstDash val="solid"/>
    </a:ln>
  </c:spPr>
  <c:txPr>
    <a:bodyPr/>
    <a:lstStyle/>
    <a:p>
      <a:pPr>
        <a:defRPr sz="1267" b="0" i="0" u="none" strike="noStrike" baseline="0">
          <a:solidFill>
            <a:srgbClr val="000000"/>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view3D>
      <c:rotX val="11"/>
      <c:hPercent val="5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9.9821746880570508E-2"/>
          <c:y val="3.3639143730886847E-2"/>
          <c:w val="0.8975044563279857"/>
          <c:h val="0.88837920489296296"/>
        </c:manualLayout>
      </c:layout>
      <c:bar3DChart>
        <c:barDir val="col"/>
        <c:grouping val="clustered"/>
        <c:ser>
          <c:idx val="0"/>
          <c:order val="0"/>
          <c:spPr>
            <a:solidFill>
              <a:srgbClr val="0000FF"/>
            </a:solidFill>
            <a:ln w="9763">
              <a:solidFill>
                <a:srgbClr val="000000"/>
              </a:solidFill>
              <a:prstDash val="solid"/>
            </a:ln>
          </c:spPr>
          <c:dPt>
            <c:idx val="0"/>
            <c:spPr>
              <a:solidFill>
                <a:srgbClr val="008080"/>
              </a:solidFill>
              <a:ln w="9763">
                <a:solidFill>
                  <a:srgbClr val="000000"/>
                </a:solidFill>
                <a:prstDash val="solid"/>
              </a:ln>
            </c:spPr>
          </c:dPt>
          <c:dPt>
            <c:idx val="1"/>
            <c:spPr>
              <a:solidFill>
                <a:srgbClr val="666699"/>
              </a:solidFill>
              <a:ln w="9763">
                <a:solidFill>
                  <a:srgbClr val="000000"/>
                </a:solidFill>
                <a:prstDash val="solid"/>
              </a:ln>
            </c:spPr>
          </c:dPt>
          <c:dPt>
            <c:idx val="2"/>
            <c:spPr>
              <a:solidFill>
                <a:srgbClr val="FFFF00"/>
              </a:solidFill>
              <a:ln w="9763">
                <a:solidFill>
                  <a:srgbClr val="000000"/>
                </a:solidFill>
                <a:prstDash val="solid"/>
              </a:ln>
            </c:spPr>
          </c:dPt>
          <c:dPt>
            <c:idx val="3"/>
            <c:spPr>
              <a:solidFill>
                <a:srgbClr val="FF0000"/>
              </a:solidFill>
              <a:ln w="9763">
                <a:solidFill>
                  <a:srgbClr val="000000"/>
                </a:solidFill>
                <a:prstDash val="solid"/>
              </a:ln>
            </c:spPr>
          </c:dPt>
          <c:dLbls>
            <c:dLbl>
              <c:idx val="0"/>
              <c:layout>
                <c:manualLayout>
                  <c:x val="-8.3832385409950728E-3"/>
                  <c:y val="0.29698618924426701"/>
                </c:manualLayout>
              </c:layout>
              <c:showVal val="1"/>
            </c:dLbl>
            <c:dLbl>
              <c:idx val="1"/>
              <c:layout>
                <c:manualLayout>
                  <c:x val="-4.5949013401238754E-3"/>
                  <c:y val="0.29698618924426701"/>
                </c:manualLayout>
              </c:layout>
              <c:showVal val="1"/>
            </c:dLbl>
            <c:dLbl>
              <c:idx val="2"/>
              <c:layout>
                <c:manualLayout>
                  <c:x val="4.5410436080811183E-3"/>
                  <c:y val="0.31126968503937091"/>
                </c:manualLayout>
              </c:layout>
              <c:showVal val="1"/>
            </c:dLbl>
            <c:dLbl>
              <c:idx val="3"/>
              <c:layout>
                <c:manualLayout>
                  <c:x val="4.8869464711406504E-3"/>
                  <c:y val="0.30934444717847848"/>
                </c:manualLayout>
              </c:layout>
              <c:showVal val="1"/>
            </c:dLbl>
            <c:dLbl>
              <c:idx val="4"/>
              <c:layout>
                <c:manualLayout>
                  <c:xMode val="edge"/>
                  <c:yMode val="edge"/>
                  <c:x val="0.67023172905525852"/>
                  <c:y val="0.54128440366972475"/>
                </c:manualLayout>
              </c:layout>
              <c:showVal val="1"/>
            </c:dLbl>
            <c:dLbl>
              <c:idx val="5"/>
              <c:layout>
                <c:manualLayout>
                  <c:xMode val="edge"/>
                  <c:yMode val="edge"/>
                  <c:x val="0.79857397504456329"/>
                  <c:y val="0.53822629969419278"/>
                </c:manualLayout>
              </c:layout>
              <c:showVal val="1"/>
            </c:dLbl>
            <c:spPr>
              <a:noFill/>
              <a:ln w="19526">
                <a:noFill/>
              </a:ln>
            </c:spPr>
            <c:txPr>
              <a:bodyPr/>
              <a:lstStyle/>
              <a:p>
                <a:pPr algn="just">
                  <a:defRPr sz="1057" b="1" i="0" u="none" strike="noStrike" baseline="0">
                    <a:solidFill>
                      <a:srgbClr val="000066"/>
                    </a:solidFill>
                    <a:latin typeface="Arial"/>
                    <a:ea typeface="Arial"/>
                    <a:cs typeface="Arial"/>
                  </a:defRPr>
                </a:pPr>
                <a:endParaRPr lang="en-US"/>
              </a:p>
            </c:txPr>
            <c:showVal val="1"/>
          </c:dLbls>
          <c:cat>
            <c:strRef>
              <c:f>'OTHER -GRAPHS'!$B$1:$E$1</c:f>
              <c:strCache>
                <c:ptCount val="4"/>
                <c:pt idx="0">
                  <c:v>Revenue Budget 
2008-09</c:v>
                </c:pt>
                <c:pt idx="1">
                  <c:v>Expenditure Budget 
2008-09</c:v>
                </c:pt>
                <c:pt idx="2">
                  <c:v>Actual Revenue
4th Quarter 2008-09</c:v>
                </c:pt>
                <c:pt idx="3">
                  <c:v>Actual Expenditures
4th Quarter 2008-09</c:v>
                </c:pt>
              </c:strCache>
            </c:strRef>
          </c:cat>
          <c:val>
            <c:numRef>
              <c:f>'OTHER -GRAPHS'!$B$16:$E$16</c:f>
              <c:numCache>
                <c:formatCode>_("$"* #,##0_);_("$"* \(#,##0\);_("$"* "-"_);_(@_)</c:formatCode>
                <c:ptCount val="4"/>
                <c:pt idx="0">
                  <c:v>118685369</c:v>
                </c:pt>
                <c:pt idx="1">
                  <c:v>118411000</c:v>
                </c:pt>
                <c:pt idx="2">
                  <c:v>117528561</c:v>
                </c:pt>
                <c:pt idx="3">
                  <c:v>118276868</c:v>
                </c:pt>
              </c:numCache>
            </c:numRef>
          </c:val>
        </c:ser>
        <c:gapWidth val="0"/>
        <c:shape val="box"/>
        <c:axId val="128882560"/>
        <c:axId val="128884096"/>
        <c:axId val="0"/>
      </c:bar3DChart>
      <c:catAx>
        <c:axId val="128882560"/>
        <c:scaling>
          <c:orientation val="minMax"/>
        </c:scaling>
        <c:axPos val="b"/>
        <c:numFmt formatCode="General" sourceLinked="1"/>
        <c:tickLblPos val="low"/>
        <c:spPr>
          <a:ln w="2441">
            <a:solidFill>
              <a:srgbClr val="000000"/>
            </a:solidFill>
            <a:prstDash val="solid"/>
          </a:ln>
        </c:spPr>
        <c:txPr>
          <a:bodyPr rot="0" vert="horz"/>
          <a:lstStyle/>
          <a:p>
            <a:pPr>
              <a:defRPr sz="826" b="1" i="0" u="none" strike="noStrike" baseline="0">
                <a:solidFill>
                  <a:srgbClr val="000080"/>
                </a:solidFill>
                <a:latin typeface="Arial"/>
                <a:ea typeface="Arial"/>
                <a:cs typeface="Arial"/>
              </a:defRPr>
            </a:pPr>
            <a:endParaRPr lang="en-US"/>
          </a:p>
        </c:txPr>
        <c:crossAx val="128884096"/>
        <c:crosses val="autoZero"/>
        <c:auto val="1"/>
        <c:lblAlgn val="ctr"/>
        <c:lblOffset val="100"/>
        <c:tickLblSkip val="1"/>
        <c:tickMarkSkip val="1"/>
      </c:catAx>
      <c:valAx>
        <c:axId val="128884096"/>
        <c:scaling>
          <c:orientation val="minMax"/>
          <c:max val="130000000"/>
          <c:min val="0"/>
        </c:scaling>
        <c:axPos val="l"/>
        <c:majorGridlines>
          <c:spPr>
            <a:ln w="2441">
              <a:solidFill>
                <a:srgbClr val="000000"/>
              </a:solidFill>
              <a:prstDash val="solid"/>
            </a:ln>
          </c:spPr>
        </c:majorGridlines>
        <c:numFmt formatCode="\$#,##0" sourceLinked="0"/>
        <c:tickLblPos val="nextTo"/>
        <c:spPr>
          <a:ln w="2441">
            <a:solidFill>
              <a:srgbClr val="000000"/>
            </a:solidFill>
            <a:prstDash val="solid"/>
          </a:ln>
        </c:spPr>
        <c:txPr>
          <a:bodyPr rot="0" vert="horz"/>
          <a:lstStyle/>
          <a:p>
            <a:pPr>
              <a:defRPr sz="923" b="1" i="0" u="none" strike="noStrike" baseline="0">
                <a:solidFill>
                  <a:srgbClr val="000080"/>
                </a:solidFill>
                <a:latin typeface="Arial"/>
                <a:ea typeface="Arial"/>
                <a:cs typeface="Arial"/>
              </a:defRPr>
            </a:pPr>
            <a:endParaRPr lang="en-US"/>
          </a:p>
        </c:txPr>
        <c:crossAx val="128882560"/>
        <c:crosses val="autoZero"/>
        <c:crossBetween val="between"/>
        <c:majorUnit val="10000000"/>
      </c:valAx>
      <c:spPr>
        <a:noFill/>
        <a:ln w="19526">
          <a:noFill/>
        </a:ln>
      </c:spPr>
    </c:plotArea>
    <c:plotVisOnly val="1"/>
    <c:dispBlanksAs val="gap"/>
  </c:chart>
  <c:spPr>
    <a:solidFill>
      <a:srgbClr val="FFFFFF"/>
    </a:solidFill>
    <a:ln w="2441">
      <a:noFill/>
      <a:prstDash val="solid"/>
    </a:ln>
  </c:spPr>
  <c:txPr>
    <a:bodyPr/>
    <a:lstStyle/>
    <a:p>
      <a:pPr>
        <a:defRPr sz="1787"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0.5954</cdr:x>
      <cdr:y>0.26376</cdr:y>
    </cdr:from>
    <cdr:to>
      <cdr:x>0.60432</cdr:x>
      <cdr:y>0.30046</cdr:y>
    </cdr:to>
    <cdr:sp macro="" textlink="">
      <cdr:nvSpPr>
        <cdr:cNvPr id="242689" name="Text Box 1"/>
        <cdr:cNvSpPr txBox="1">
          <a:spLocks xmlns:a="http://schemas.openxmlformats.org/drawingml/2006/main" noChangeArrowheads="1"/>
        </cdr:cNvSpPr>
      </cdr:nvSpPr>
      <cdr:spPr bwMode="auto">
        <a:xfrm xmlns:a="http://schemas.openxmlformats.org/drawingml/2006/main">
          <a:off x="6405916" y="1719087"/>
          <a:ext cx="95926" cy="238785"/>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2" y="0"/>
            <a:ext cx="3014663" cy="461963"/>
          </a:xfrm>
          <a:prstGeom prst="rect">
            <a:avLst/>
          </a:prstGeom>
          <a:noFill/>
          <a:ln w="9525">
            <a:noFill/>
            <a:miter lim="800000"/>
            <a:headEnd/>
            <a:tailEnd/>
          </a:ln>
          <a:effectLst/>
        </p:spPr>
        <p:txBody>
          <a:bodyPr vert="horz" wrap="square" lIns="89020" tIns="44512" rIns="89020" bIns="44512" numCol="1" anchor="t" anchorCtr="0" compatLnSpc="1">
            <a:prstTxWarp prst="textNoShape">
              <a:avLst/>
            </a:prstTxWarp>
          </a:bodyPr>
          <a:lstStyle>
            <a:lvl1pPr algn="l" defTabSz="890507">
              <a:lnSpc>
                <a:spcPct val="100000"/>
              </a:lnSpc>
              <a:spcBef>
                <a:spcPct val="0"/>
              </a:spcBef>
              <a:buClrTx/>
              <a:buSzTx/>
              <a:buFontTx/>
              <a:buNone/>
              <a:defRPr sz="1200" i="0">
                <a:latin typeface="Arial" charset="0"/>
              </a:defRPr>
            </a:lvl1pPr>
          </a:lstStyle>
          <a:p>
            <a:pPr>
              <a:defRPr/>
            </a:pPr>
            <a:endParaRPr lang="en-US" dirty="0"/>
          </a:p>
        </p:txBody>
      </p:sp>
      <p:sp>
        <p:nvSpPr>
          <p:cNvPr id="286723" name="Rectangle 3"/>
          <p:cNvSpPr>
            <a:spLocks noGrp="1" noChangeArrowheads="1"/>
          </p:cNvSpPr>
          <p:nvPr>
            <p:ph type="dt" sz="quarter" idx="1"/>
          </p:nvPr>
        </p:nvSpPr>
        <p:spPr bwMode="auto">
          <a:xfrm>
            <a:off x="3938588" y="0"/>
            <a:ext cx="3014662" cy="461963"/>
          </a:xfrm>
          <a:prstGeom prst="rect">
            <a:avLst/>
          </a:prstGeom>
          <a:noFill/>
          <a:ln w="9525">
            <a:noFill/>
            <a:miter lim="800000"/>
            <a:headEnd/>
            <a:tailEnd/>
          </a:ln>
          <a:effectLst/>
        </p:spPr>
        <p:txBody>
          <a:bodyPr vert="horz" wrap="square" lIns="89020" tIns="44512" rIns="89020" bIns="44512" numCol="1" anchor="t" anchorCtr="0" compatLnSpc="1">
            <a:prstTxWarp prst="textNoShape">
              <a:avLst/>
            </a:prstTxWarp>
          </a:bodyPr>
          <a:lstStyle>
            <a:lvl1pPr algn="r" defTabSz="890507">
              <a:lnSpc>
                <a:spcPct val="100000"/>
              </a:lnSpc>
              <a:spcBef>
                <a:spcPct val="0"/>
              </a:spcBef>
              <a:buClrTx/>
              <a:buSzTx/>
              <a:buFontTx/>
              <a:buNone/>
              <a:defRPr sz="1200" i="0">
                <a:latin typeface="Arial" charset="0"/>
              </a:defRPr>
            </a:lvl1pPr>
          </a:lstStyle>
          <a:p>
            <a:pPr>
              <a:defRPr/>
            </a:pPr>
            <a:endParaRPr lang="en-US" dirty="0"/>
          </a:p>
        </p:txBody>
      </p:sp>
      <p:sp>
        <p:nvSpPr>
          <p:cNvPr id="286724" name="Rectangle 4"/>
          <p:cNvSpPr>
            <a:spLocks noGrp="1" noChangeArrowheads="1"/>
          </p:cNvSpPr>
          <p:nvPr>
            <p:ph type="ftr" sz="quarter" idx="2"/>
          </p:nvPr>
        </p:nvSpPr>
        <p:spPr bwMode="auto">
          <a:xfrm>
            <a:off x="2" y="8777290"/>
            <a:ext cx="3014663" cy="461962"/>
          </a:xfrm>
          <a:prstGeom prst="rect">
            <a:avLst/>
          </a:prstGeom>
          <a:noFill/>
          <a:ln w="9525">
            <a:noFill/>
            <a:miter lim="800000"/>
            <a:headEnd/>
            <a:tailEnd/>
          </a:ln>
          <a:effectLst/>
        </p:spPr>
        <p:txBody>
          <a:bodyPr vert="horz" wrap="square" lIns="89020" tIns="44512" rIns="89020" bIns="44512" numCol="1" anchor="b" anchorCtr="0" compatLnSpc="1">
            <a:prstTxWarp prst="textNoShape">
              <a:avLst/>
            </a:prstTxWarp>
          </a:bodyPr>
          <a:lstStyle>
            <a:lvl1pPr algn="l" defTabSz="890507">
              <a:lnSpc>
                <a:spcPct val="100000"/>
              </a:lnSpc>
              <a:spcBef>
                <a:spcPct val="0"/>
              </a:spcBef>
              <a:buClrTx/>
              <a:buSzTx/>
              <a:buFontTx/>
              <a:buNone/>
              <a:defRPr sz="1200" i="0">
                <a:latin typeface="Arial" charset="0"/>
              </a:defRPr>
            </a:lvl1pPr>
          </a:lstStyle>
          <a:p>
            <a:pPr>
              <a:defRPr/>
            </a:pPr>
            <a:endParaRPr lang="en-US" dirty="0"/>
          </a:p>
        </p:txBody>
      </p:sp>
      <p:sp>
        <p:nvSpPr>
          <p:cNvPr id="286725" name="Rectangle 5"/>
          <p:cNvSpPr>
            <a:spLocks noGrp="1" noChangeArrowheads="1"/>
          </p:cNvSpPr>
          <p:nvPr>
            <p:ph type="sldNum" sz="quarter" idx="3"/>
          </p:nvPr>
        </p:nvSpPr>
        <p:spPr bwMode="auto">
          <a:xfrm>
            <a:off x="3938588" y="8777290"/>
            <a:ext cx="3014662" cy="461962"/>
          </a:xfrm>
          <a:prstGeom prst="rect">
            <a:avLst/>
          </a:prstGeom>
          <a:noFill/>
          <a:ln w="9525">
            <a:noFill/>
            <a:miter lim="800000"/>
            <a:headEnd/>
            <a:tailEnd/>
          </a:ln>
          <a:effectLst/>
        </p:spPr>
        <p:txBody>
          <a:bodyPr vert="horz" wrap="square" lIns="89020" tIns="44512" rIns="89020" bIns="44512" numCol="1" anchor="b" anchorCtr="0" compatLnSpc="1">
            <a:prstTxWarp prst="textNoShape">
              <a:avLst/>
            </a:prstTxWarp>
          </a:bodyPr>
          <a:lstStyle>
            <a:lvl1pPr algn="r" defTabSz="890507">
              <a:lnSpc>
                <a:spcPct val="100000"/>
              </a:lnSpc>
              <a:spcBef>
                <a:spcPct val="0"/>
              </a:spcBef>
              <a:buClrTx/>
              <a:buSzTx/>
              <a:buFontTx/>
              <a:buNone/>
              <a:defRPr sz="1200" i="0">
                <a:latin typeface="Arial" charset="0"/>
              </a:defRPr>
            </a:lvl1pPr>
          </a:lstStyle>
          <a:p>
            <a:pPr>
              <a:defRPr/>
            </a:pPr>
            <a:fld id="{F648410C-1D34-4B2F-B668-AAF1149C200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2" y="0"/>
            <a:ext cx="3014663" cy="461963"/>
          </a:xfrm>
          <a:prstGeom prst="rect">
            <a:avLst/>
          </a:prstGeom>
          <a:noFill/>
          <a:ln w="9525">
            <a:noFill/>
            <a:miter lim="800000"/>
            <a:headEnd/>
            <a:tailEnd/>
          </a:ln>
          <a:effectLst/>
        </p:spPr>
        <p:txBody>
          <a:bodyPr vert="horz" wrap="square" lIns="90714" tIns="45359" rIns="90714" bIns="45359" numCol="1" anchor="t" anchorCtr="0" compatLnSpc="1">
            <a:prstTxWarp prst="textNoShape">
              <a:avLst/>
            </a:prstTxWarp>
          </a:bodyPr>
          <a:lstStyle>
            <a:lvl1pPr algn="l" defTabSz="907968">
              <a:lnSpc>
                <a:spcPct val="100000"/>
              </a:lnSpc>
              <a:spcBef>
                <a:spcPct val="0"/>
              </a:spcBef>
              <a:buClrTx/>
              <a:buSzTx/>
              <a:buFontTx/>
              <a:buNone/>
              <a:defRPr sz="1200" i="0">
                <a:latin typeface="Arial" charset="0"/>
              </a:defRPr>
            </a:lvl1pPr>
          </a:lstStyle>
          <a:p>
            <a:pPr>
              <a:defRPr/>
            </a:pPr>
            <a:endParaRPr lang="en-US" dirty="0"/>
          </a:p>
        </p:txBody>
      </p:sp>
      <p:sp>
        <p:nvSpPr>
          <p:cNvPr id="30723" name="Rectangle 3"/>
          <p:cNvSpPr>
            <a:spLocks noGrp="1" noChangeArrowheads="1"/>
          </p:cNvSpPr>
          <p:nvPr>
            <p:ph type="dt" idx="1"/>
          </p:nvPr>
        </p:nvSpPr>
        <p:spPr bwMode="auto">
          <a:xfrm>
            <a:off x="3938588" y="0"/>
            <a:ext cx="3014662" cy="461963"/>
          </a:xfrm>
          <a:prstGeom prst="rect">
            <a:avLst/>
          </a:prstGeom>
          <a:noFill/>
          <a:ln w="9525">
            <a:noFill/>
            <a:miter lim="800000"/>
            <a:headEnd/>
            <a:tailEnd/>
          </a:ln>
          <a:effectLst/>
        </p:spPr>
        <p:txBody>
          <a:bodyPr vert="horz" wrap="square" lIns="90714" tIns="45359" rIns="90714" bIns="45359" numCol="1" anchor="t" anchorCtr="0" compatLnSpc="1">
            <a:prstTxWarp prst="textNoShape">
              <a:avLst/>
            </a:prstTxWarp>
          </a:bodyPr>
          <a:lstStyle>
            <a:lvl1pPr algn="r" defTabSz="907968">
              <a:lnSpc>
                <a:spcPct val="100000"/>
              </a:lnSpc>
              <a:spcBef>
                <a:spcPct val="0"/>
              </a:spcBef>
              <a:buClrTx/>
              <a:buSzTx/>
              <a:buFontTx/>
              <a:buNone/>
              <a:defRPr sz="1200" i="0">
                <a:latin typeface="Arial" charset="0"/>
              </a:defRPr>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1174750" y="692150"/>
            <a:ext cx="4621213" cy="346551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95326" y="4389438"/>
            <a:ext cx="5564188" cy="4159250"/>
          </a:xfrm>
          <a:prstGeom prst="rect">
            <a:avLst/>
          </a:prstGeom>
          <a:noFill/>
          <a:ln w="9525">
            <a:noFill/>
            <a:miter lim="800000"/>
            <a:headEnd/>
            <a:tailEnd/>
          </a:ln>
          <a:effectLst/>
        </p:spPr>
        <p:txBody>
          <a:bodyPr vert="horz" wrap="square" lIns="90714" tIns="45359" rIns="90714" bIns="453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2" y="8777290"/>
            <a:ext cx="3014663" cy="461962"/>
          </a:xfrm>
          <a:prstGeom prst="rect">
            <a:avLst/>
          </a:prstGeom>
          <a:noFill/>
          <a:ln w="9525">
            <a:noFill/>
            <a:miter lim="800000"/>
            <a:headEnd/>
            <a:tailEnd/>
          </a:ln>
          <a:effectLst/>
        </p:spPr>
        <p:txBody>
          <a:bodyPr vert="horz" wrap="square" lIns="90714" tIns="45359" rIns="90714" bIns="45359" numCol="1" anchor="b" anchorCtr="0" compatLnSpc="1">
            <a:prstTxWarp prst="textNoShape">
              <a:avLst/>
            </a:prstTxWarp>
          </a:bodyPr>
          <a:lstStyle>
            <a:lvl1pPr algn="l" defTabSz="907968">
              <a:lnSpc>
                <a:spcPct val="100000"/>
              </a:lnSpc>
              <a:spcBef>
                <a:spcPct val="0"/>
              </a:spcBef>
              <a:buClrTx/>
              <a:buSzTx/>
              <a:buFontTx/>
              <a:buNone/>
              <a:defRPr sz="1200" i="0">
                <a:latin typeface="Arial" charset="0"/>
              </a:defRPr>
            </a:lvl1pPr>
          </a:lstStyle>
          <a:p>
            <a:pPr>
              <a:defRPr/>
            </a:pPr>
            <a:endParaRPr lang="en-US" dirty="0"/>
          </a:p>
        </p:txBody>
      </p:sp>
      <p:sp>
        <p:nvSpPr>
          <p:cNvPr id="30727" name="Rectangle 7"/>
          <p:cNvSpPr>
            <a:spLocks noGrp="1" noChangeArrowheads="1"/>
          </p:cNvSpPr>
          <p:nvPr>
            <p:ph type="sldNum" sz="quarter" idx="5"/>
          </p:nvPr>
        </p:nvSpPr>
        <p:spPr bwMode="auto">
          <a:xfrm>
            <a:off x="3938588" y="8777290"/>
            <a:ext cx="3014662" cy="461962"/>
          </a:xfrm>
          <a:prstGeom prst="rect">
            <a:avLst/>
          </a:prstGeom>
          <a:noFill/>
          <a:ln w="9525">
            <a:noFill/>
            <a:miter lim="800000"/>
            <a:headEnd/>
            <a:tailEnd/>
          </a:ln>
          <a:effectLst/>
        </p:spPr>
        <p:txBody>
          <a:bodyPr vert="horz" wrap="square" lIns="90714" tIns="45359" rIns="90714" bIns="45359" numCol="1" anchor="b" anchorCtr="0" compatLnSpc="1">
            <a:prstTxWarp prst="textNoShape">
              <a:avLst/>
            </a:prstTxWarp>
          </a:bodyPr>
          <a:lstStyle>
            <a:lvl1pPr algn="r" defTabSz="907968">
              <a:lnSpc>
                <a:spcPct val="100000"/>
              </a:lnSpc>
              <a:spcBef>
                <a:spcPct val="0"/>
              </a:spcBef>
              <a:buClrTx/>
              <a:buSzTx/>
              <a:buFontTx/>
              <a:buNone/>
              <a:defRPr sz="1200" i="0">
                <a:latin typeface="Arial" charset="0"/>
              </a:defRPr>
            </a:lvl1pPr>
          </a:lstStyle>
          <a:p>
            <a:pPr>
              <a:defRPr/>
            </a:pPr>
            <a:fld id="{0FBA7842-DF61-4BDF-8455-3657AD580D1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DF3A45F-816E-4F9C-9D57-CC4E44E6840C}" type="slidenum">
              <a:rPr lang="en-US" smtClean="0"/>
              <a:pPr/>
              <a:t>1</a:t>
            </a:fld>
            <a:endParaRPr lang="en-US" dirty="0" smtClean="0"/>
          </a:p>
        </p:txBody>
      </p:sp>
      <p:sp>
        <p:nvSpPr>
          <p:cNvPr id="48131" name="Rectangle 2"/>
          <p:cNvSpPr>
            <a:spLocks noGrp="1" noRot="1" noChangeAspect="1" noChangeArrowheads="1" noTextEdit="1"/>
          </p:cNvSpPr>
          <p:nvPr>
            <p:ph type="sldImg"/>
          </p:nvPr>
        </p:nvSpPr>
        <p:spPr>
          <a:xfrm>
            <a:off x="1174750" y="692150"/>
            <a:ext cx="4619625" cy="3465513"/>
          </a:xfrm>
          <a:ln/>
        </p:spPr>
      </p:sp>
      <p:sp>
        <p:nvSpPr>
          <p:cNvPr id="48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B016DC8-5AF0-4ADA-BFEF-EE17E4201B86}" type="slidenum">
              <a:rPr lang="en-US" smtClean="0"/>
              <a:pPr/>
              <a:t>11</a:t>
            </a:fld>
            <a:endParaRPr lang="en-US" dirty="0" smtClean="0"/>
          </a:p>
        </p:txBody>
      </p:sp>
      <p:sp>
        <p:nvSpPr>
          <p:cNvPr id="58371" name="Rectangle 2"/>
          <p:cNvSpPr>
            <a:spLocks noGrp="1" noRot="1" noChangeAspect="1" noChangeArrowheads="1" noTextEdit="1"/>
          </p:cNvSpPr>
          <p:nvPr>
            <p:ph type="sldImg"/>
          </p:nvPr>
        </p:nvSpPr>
        <p:spPr>
          <a:xfrm>
            <a:off x="1174750" y="692150"/>
            <a:ext cx="4619625" cy="3465513"/>
          </a:xfrm>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D459F97-BB81-4088-8203-25057C491470}" type="slidenum">
              <a:rPr lang="en-US" smtClean="0"/>
              <a:pPr/>
              <a:t>12</a:t>
            </a:fld>
            <a:endParaRPr lang="en-US" dirty="0" smtClean="0"/>
          </a:p>
        </p:txBody>
      </p:sp>
      <p:sp>
        <p:nvSpPr>
          <p:cNvPr id="59395" name="Rectangle 2"/>
          <p:cNvSpPr>
            <a:spLocks noGrp="1" noRot="1" noChangeAspect="1" noChangeArrowheads="1" noTextEdit="1"/>
          </p:cNvSpPr>
          <p:nvPr>
            <p:ph type="sldImg"/>
          </p:nvPr>
        </p:nvSpPr>
        <p:spPr>
          <a:xfrm>
            <a:off x="1174750" y="692150"/>
            <a:ext cx="4619625" cy="3465513"/>
          </a:xfrm>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BE103F8-2955-4002-A6F9-21D8E14238CF}" type="slidenum">
              <a:rPr lang="en-US" smtClean="0"/>
              <a:pPr/>
              <a:t>13</a:t>
            </a:fld>
            <a:endParaRPr lang="en-US" dirty="0" smtClean="0"/>
          </a:p>
        </p:txBody>
      </p:sp>
      <p:sp>
        <p:nvSpPr>
          <p:cNvPr id="60419" name="Rectangle 2"/>
          <p:cNvSpPr>
            <a:spLocks noGrp="1" noRot="1" noChangeAspect="1" noChangeArrowheads="1" noTextEdit="1"/>
          </p:cNvSpPr>
          <p:nvPr>
            <p:ph type="sldImg"/>
          </p:nvPr>
        </p:nvSpPr>
        <p:spPr>
          <a:xfrm>
            <a:off x="1174750" y="692150"/>
            <a:ext cx="4619625" cy="3465513"/>
          </a:xfrm>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7A3B102-32B3-4683-B1B8-969F5AC76491}" type="slidenum">
              <a:rPr lang="en-US" smtClean="0"/>
              <a:pPr/>
              <a:t>14</a:t>
            </a:fld>
            <a:endParaRPr lang="en-US" dirty="0" smtClean="0"/>
          </a:p>
        </p:txBody>
      </p:sp>
      <p:sp>
        <p:nvSpPr>
          <p:cNvPr id="61443" name="Rectangle 2"/>
          <p:cNvSpPr>
            <a:spLocks noGrp="1" noRot="1" noChangeAspect="1" noChangeArrowheads="1" noTextEdit="1"/>
          </p:cNvSpPr>
          <p:nvPr>
            <p:ph type="sldImg"/>
          </p:nvPr>
        </p:nvSpPr>
        <p:spPr>
          <a:xfrm>
            <a:off x="1174750" y="692150"/>
            <a:ext cx="4619625" cy="3465513"/>
          </a:xfrm>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9F79700-4865-46A9-AD19-40E6904A60D3}" type="slidenum">
              <a:rPr lang="en-US" smtClean="0"/>
              <a:pPr/>
              <a:t>15</a:t>
            </a:fld>
            <a:endParaRPr lang="en-US" dirty="0" smtClean="0"/>
          </a:p>
        </p:txBody>
      </p:sp>
      <p:sp>
        <p:nvSpPr>
          <p:cNvPr id="62467" name="Rectangle 2"/>
          <p:cNvSpPr>
            <a:spLocks noGrp="1" noRot="1" noChangeAspect="1" noChangeArrowheads="1" noTextEdit="1"/>
          </p:cNvSpPr>
          <p:nvPr>
            <p:ph type="sldImg"/>
          </p:nvPr>
        </p:nvSpPr>
        <p:spPr>
          <a:xfrm>
            <a:off x="1174750" y="692150"/>
            <a:ext cx="4619625" cy="3465513"/>
          </a:xfrm>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F5C54D8-718E-4BFA-BF9C-543473D42295}" type="slidenum">
              <a:rPr lang="en-US" smtClean="0"/>
              <a:pPr/>
              <a:t>16</a:t>
            </a:fld>
            <a:endParaRPr lang="en-US" dirty="0" smtClean="0"/>
          </a:p>
        </p:txBody>
      </p:sp>
      <p:sp>
        <p:nvSpPr>
          <p:cNvPr id="63491" name="Rectangle 2"/>
          <p:cNvSpPr>
            <a:spLocks noGrp="1" noRot="1" noChangeAspect="1" noChangeArrowheads="1" noTextEdit="1"/>
          </p:cNvSpPr>
          <p:nvPr>
            <p:ph type="sldImg"/>
          </p:nvPr>
        </p:nvSpPr>
        <p:spPr>
          <a:xfrm>
            <a:off x="1174750" y="692150"/>
            <a:ext cx="4619625" cy="3465513"/>
          </a:xfrm>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94225E5-CD9F-4FDD-A30B-9D8B025A6D7F}" type="slidenum">
              <a:rPr lang="en-US" smtClean="0"/>
              <a:pPr/>
              <a:t>17</a:t>
            </a:fld>
            <a:endParaRPr lang="en-US" dirty="0" smtClean="0"/>
          </a:p>
        </p:txBody>
      </p:sp>
      <p:sp>
        <p:nvSpPr>
          <p:cNvPr id="64515" name="Rectangle 2"/>
          <p:cNvSpPr>
            <a:spLocks noGrp="1" noRot="1" noChangeAspect="1" noChangeArrowheads="1" noTextEdit="1"/>
          </p:cNvSpPr>
          <p:nvPr>
            <p:ph type="sldImg"/>
          </p:nvPr>
        </p:nvSpPr>
        <p:spPr>
          <a:xfrm>
            <a:off x="1174750" y="692150"/>
            <a:ext cx="4619625" cy="3465513"/>
          </a:xfrm>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9853B0E-39A4-421C-A3D1-87FC500F247F}" type="slidenum">
              <a:rPr lang="en-US" smtClean="0"/>
              <a:pPr/>
              <a:t>18</a:t>
            </a:fld>
            <a:endParaRPr lang="en-US" dirty="0" smtClean="0"/>
          </a:p>
        </p:txBody>
      </p:sp>
      <p:sp>
        <p:nvSpPr>
          <p:cNvPr id="65539" name="Rectangle 2"/>
          <p:cNvSpPr>
            <a:spLocks noGrp="1" noRot="1" noChangeAspect="1" noChangeArrowheads="1" noTextEdit="1"/>
          </p:cNvSpPr>
          <p:nvPr>
            <p:ph type="sldImg"/>
          </p:nvPr>
        </p:nvSpPr>
        <p:spPr>
          <a:xfrm>
            <a:off x="1174750" y="692150"/>
            <a:ext cx="4619625" cy="3465513"/>
          </a:xfrm>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F229F72-6192-42F2-9932-EAFD5F831F57}" type="slidenum">
              <a:rPr lang="en-US" smtClean="0"/>
              <a:pPr/>
              <a:t>19</a:t>
            </a:fld>
            <a:endParaRPr lang="en-US" dirty="0" smtClean="0"/>
          </a:p>
        </p:txBody>
      </p:sp>
      <p:sp>
        <p:nvSpPr>
          <p:cNvPr id="66563" name="Rectangle 2"/>
          <p:cNvSpPr>
            <a:spLocks noGrp="1" noRot="1" noChangeAspect="1" noChangeArrowheads="1" noTextEdit="1"/>
          </p:cNvSpPr>
          <p:nvPr>
            <p:ph type="sldImg"/>
          </p:nvPr>
        </p:nvSpPr>
        <p:spPr>
          <a:xfrm>
            <a:off x="1174750" y="692150"/>
            <a:ext cx="4619625" cy="3465513"/>
          </a:xfrm>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F033112-DBC7-47E5-86FE-E442683A8792}" type="slidenum">
              <a:rPr lang="en-US" smtClean="0"/>
              <a:pPr/>
              <a:t>20</a:t>
            </a:fld>
            <a:endParaRPr lang="en-US" dirty="0" smtClean="0"/>
          </a:p>
        </p:txBody>
      </p:sp>
      <p:sp>
        <p:nvSpPr>
          <p:cNvPr id="67587" name="Rectangle 2"/>
          <p:cNvSpPr>
            <a:spLocks noGrp="1" noRot="1" noChangeAspect="1" noChangeArrowheads="1" noTextEdit="1"/>
          </p:cNvSpPr>
          <p:nvPr>
            <p:ph type="sldImg"/>
          </p:nvPr>
        </p:nvSpPr>
        <p:spPr>
          <a:xfrm>
            <a:off x="1174750" y="692150"/>
            <a:ext cx="4619625" cy="3465513"/>
          </a:xfrm>
          <a:ln/>
        </p:spPr>
      </p:sp>
      <p:sp>
        <p:nvSpPr>
          <p:cNvPr id="675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8A1B6F8-DA14-4C16-8FBD-94C729A528E0}" type="slidenum">
              <a:rPr lang="en-US" smtClean="0"/>
              <a:pPr/>
              <a:t>2</a:t>
            </a:fld>
            <a:endParaRPr lang="en-US" dirty="0" smtClean="0"/>
          </a:p>
        </p:txBody>
      </p:sp>
      <p:sp>
        <p:nvSpPr>
          <p:cNvPr id="49155" name="Rectangle 2"/>
          <p:cNvSpPr>
            <a:spLocks noGrp="1" noRot="1" noChangeAspect="1" noChangeArrowheads="1" noTextEdit="1"/>
          </p:cNvSpPr>
          <p:nvPr>
            <p:ph type="sldImg"/>
          </p:nvPr>
        </p:nvSpPr>
        <p:spPr>
          <a:xfrm>
            <a:off x="1174750" y="692150"/>
            <a:ext cx="4619625" cy="3465513"/>
          </a:xfrm>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76F2A83-1CEF-413B-BD15-EF1CFF302EC9}" type="slidenum">
              <a:rPr lang="en-US" smtClean="0"/>
              <a:pPr/>
              <a:t>21</a:t>
            </a:fld>
            <a:endParaRPr lang="en-US" dirty="0" smtClean="0"/>
          </a:p>
        </p:txBody>
      </p:sp>
      <p:sp>
        <p:nvSpPr>
          <p:cNvPr id="68611" name="Rectangle 2"/>
          <p:cNvSpPr>
            <a:spLocks noGrp="1" noRot="1" noChangeAspect="1" noChangeArrowheads="1" noTextEdit="1"/>
          </p:cNvSpPr>
          <p:nvPr>
            <p:ph type="sldImg"/>
          </p:nvPr>
        </p:nvSpPr>
        <p:spPr>
          <a:xfrm>
            <a:off x="1174750" y="692150"/>
            <a:ext cx="4619625" cy="3465513"/>
          </a:xfrm>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BF65962-186E-4944-90D2-70D4659A2D71}" type="slidenum">
              <a:rPr lang="en-US" smtClean="0"/>
              <a:pPr/>
              <a:t>22</a:t>
            </a:fld>
            <a:endParaRPr lang="en-US" dirty="0" smtClean="0"/>
          </a:p>
        </p:txBody>
      </p:sp>
      <p:sp>
        <p:nvSpPr>
          <p:cNvPr id="69635" name="Rectangle 2"/>
          <p:cNvSpPr>
            <a:spLocks noGrp="1" noRot="1" noChangeAspect="1" noChangeArrowheads="1" noTextEdit="1"/>
          </p:cNvSpPr>
          <p:nvPr>
            <p:ph type="sldImg"/>
          </p:nvPr>
        </p:nvSpPr>
        <p:spPr>
          <a:xfrm>
            <a:off x="1174750" y="692150"/>
            <a:ext cx="4619625" cy="3465513"/>
          </a:xfrm>
          <a:ln/>
        </p:spPr>
      </p:sp>
      <p:sp>
        <p:nvSpPr>
          <p:cNvPr id="696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4BEC7DC-751D-4AFE-B8EA-5E76CF85D11B}" type="slidenum">
              <a:rPr lang="en-US" smtClean="0"/>
              <a:pPr/>
              <a:t>23</a:t>
            </a:fld>
            <a:endParaRPr lang="en-US" dirty="0" smtClean="0"/>
          </a:p>
        </p:txBody>
      </p:sp>
      <p:sp>
        <p:nvSpPr>
          <p:cNvPr id="70659" name="Rectangle 2"/>
          <p:cNvSpPr>
            <a:spLocks noGrp="1" noRot="1" noChangeAspect="1" noChangeArrowheads="1" noTextEdit="1"/>
          </p:cNvSpPr>
          <p:nvPr>
            <p:ph type="sldImg"/>
          </p:nvPr>
        </p:nvSpPr>
        <p:spPr>
          <a:xfrm>
            <a:off x="1177925" y="692150"/>
            <a:ext cx="4619625" cy="3465513"/>
          </a:xfrm>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FD4AE19-63A7-44D2-BCCA-DCD70D391F22}" type="slidenum">
              <a:rPr lang="en-US" smtClean="0"/>
              <a:pPr/>
              <a:t>24</a:t>
            </a:fld>
            <a:endParaRPr lang="en-US" dirty="0" smtClean="0"/>
          </a:p>
        </p:txBody>
      </p:sp>
      <p:sp>
        <p:nvSpPr>
          <p:cNvPr id="71683" name="Rectangle 2"/>
          <p:cNvSpPr>
            <a:spLocks noGrp="1" noRot="1" noChangeAspect="1" noChangeArrowheads="1" noTextEdit="1"/>
          </p:cNvSpPr>
          <p:nvPr>
            <p:ph type="sldImg"/>
          </p:nvPr>
        </p:nvSpPr>
        <p:spPr>
          <a:xfrm>
            <a:off x="1174750" y="692150"/>
            <a:ext cx="4619625" cy="3465513"/>
          </a:xfrm>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229A02B-B9B6-41C3-A030-EBD597F031C2}" type="slidenum">
              <a:rPr lang="en-US" smtClean="0"/>
              <a:pPr/>
              <a:t>25</a:t>
            </a:fld>
            <a:endParaRPr lang="en-US" dirty="0" smtClean="0"/>
          </a:p>
        </p:txBody>
      </p:sp>
      <p:sp>
        <p:nvSpPr>
          <p:cNvPr id="72707" name="Rectangle 2"/>
          <p:cNvSpPr>
            <a:spLocks noGrp="1" noRot="1" noChangeAspect="1" noChangeArrowheads="1" noTextEdit="1"/>
          </p:cNvSpPr>
          <p:nvPr>
            <p:ph type="sldImg"/>
          </p:nvPr>
        </p:nvSpPr>
        <p:spPr>
          <a:xfrm>
            <a:off x="1174750" y="692150"/>
            <a:ext cx="4619625" cy="3465513"/>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BBDFB70-3DB1-47D5-B08A-CEC16ACCCC36}" type="slidenum">
              <a:rPr lang="en-US" smtClean="0"/>
              <a:pPr/>
              <a:t>26</a:t>
            </a:fld>
            <a:endParaRPr lang="en-US" dirty="0" smtClean="0"/>
          </a:p>
        </p:txBody>
      </p:sp>
      <p:sp>
        <p:nvSpPr>
          <p:cNvPr id="73731" name="Rectangle 2"/>
          <p:cNvSpPr>
            <a:spLocks noGrp="1" noRot="1" noChangeAspect="1" noChangeArrowheads="1" noTextEdit="1"/>
          </p:cNvSpPr>
          <p:nvPr>
            <p:ph type="sldImg"/>
          </p:nvPr>
        </p:nvSpPr>
        <p:spPr>
          <a:xfrm>
            <a:off x="1174750" y="692150"/>
            <a:ext cx="4619625" cy="3465513"/>
          </a:xfrm>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7DD563F-A7BC-42C1-AC06-EBB352DC0D2E}" type="slidenum">
              <a:rPr lang="en-US" smtClean="0"/>
              <a:pPr/>
              <a:t>27</a:t>
            </a:fld>
            <a:endParaRPr lang="en-US" dirty="0" smtClean="0"/>
          </a:p>
        </p:txBody>
      </p:sp>
      <p:sp>
        <p:nvSpPr>
          <p:cNvPr id="74755" name="Rectangle 2"/>
          <p:cNvSpPr>
            <a:spLocks noGrp="1" noRot="1" noChangeAspect="1" noChangeArrowheads="1" noTextEdit="1"/>
          </p:cNvSpPr>
          <p:nvPr>
            <p:ph type="sldImg"/>
          </p:nvPr>
        </p:nvSpPr>
        <p:spPr>
          <a:xfrm>
            <a:off x="1174750" y="692150"/>
            <a:ext cx="4619625" cy="3465513"/>
          </a:xfrm>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FCB0564-872D-40CE-87B2-2568F605B6F9}" type="slidenum">
              <a:rPr lang="en-US" smtClean="0"/>
              <a:pPr/>
              <a:t>28</a:t>
            </a:fld>
            <a:endParaRPr lang="en-US" dirty="0" smtClean="0"/>
          </a:p>
        </p:txBody>
      </p:sp>
      <p:sp>
        <p:nvSpPr>
          <p:cNvPr id="75779" name="Rectangle 2"/>
          <p:cNvSpPr>
            <a:spLocks noGrp="1" noRot="1" noChangeAspect="1" noChangeArrowheads="1" noTextEdit="1"/>
          </p:cNvSpPr>
          <p:nvPr>
            <p:ph type="sldImg"/>
          </p:nvPr>
        </p:nvSpPr>
        <p:spPr>
          <a:xfrm>
            <a:off x="1174750" y="692150"/>
            <a:ext cx="4619625" cy="3465513"/>
          </a:xfrm>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E39384E-0276-4C48-8F39-5C155F994AD1}" type="slidenum">
              <a:rPr lang="en-US" smtClean="0"/>
              <a:pPr/>
              <a:t>29</a:t>
            </a:fld>
            <a:endParaRPr lang="en-US" dirty="0" smtClean="0"/>
          </a:p>
        </p:txBody>
      </p:sp>
      <p:sp>
        <p:nvSpPr>
          <p:cNvPr id="76803" name="Rectangle 2"/>
          <p:cNvSpPr>
            <a:spLocks noGrp="1" noRot="1" noChangeAspect="1" noChangeArrowheads="1" noTextEdit="1"/>
          </p:cNvSpPr>
          <p:nvPr>
            <p:ph type="sldImg"/>
          </p:nvPr>
        </p:nvSpPr>
        <p:spPr>
          <a:xfrm>
            <a:off x="1174750" y="692150"/>
            <a:ext cx="4619625" cy="3465513"/>
          </a:xfrm>
          <a:ln/>
        </p:spPr>
      </p:sp>
      <p:sp>
        <p:nvSpPr>
          <p:cNvPr id="768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CBAAF65-946A-4A68-83CA-5BBE5911CD3B}" type="slidenum">
              <a:rPr lang="en-US" smtClean="0"/>
              <a:pPr/>
              <a:t>30</a:t>
            </a:fld>
            <a:endParaRPr lang="en-US" dirty="0" smtClean="0"/>
          </a:p>
        </p:txBody>
      </p:sp>
      <p:sp>
        <p:nvSpPr>
          <p:cNvPr id="77827" name="Rectangle 2"/>
          <p:cNvSpPr>
            <a:spLocks noGrp="1" noRot="1" noChangeAspect="1" noChangeArrowheads="1" noTextEdit="1"/>
          </p:cNvSpPr>
          <p:nvPr>
            <p:ph type="sldImg"/>
          </p:nvPr>
        </p:nvSpPr>
        <p:spPr>
          <a:xfrm>
            <a:off x="1174750" y="692150"/>
            <a:ext cx="4619625" cy="3465513"/>
          </a:xfrm>
          <a:ln/>
        </p:spPr>
      </p:sp>
      <p:sp>
        <p:nvSpPr>
          <p:cNvPr id="778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249A041-EEDB-4342-89DE-4AB9F4BDEBAD}" type="slidenum">
              <a:rPr lang="en-US" smtClean="0"/>
              <a:pPr/>
              <a:t>4</a:t>
            </a:fld>
            <a:endParaRPr lang="en-US" dirty="0" smtClean="0"/>
          </a:p>
        </p:txBody>
      </p:sp>
      <p:sp>
        <p:nvSpPr>
          <p:cNvPr id="51203" name="Rectangle 2"/>
          <p:cNvSpPr>
            <a:spLocks noGrp="1" noRot="1" noChangeAspect="1" noChangeArrowheads="1" noTextEdit="1"/>
          </p:cNvSpPr>
          <p:nvPr>
            <p:ph type="sldImg"/>
          </p:nvPr>
        </p:nvSpPr>
        <p:spPr>
          <a:xfrm>
            <a:off x="1174750" y="692150"/>
            <a:ext cx="4619625" cy="3465513"/>
          </a:xfrm>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B0F3BDA-8EDC-47DC-AD72-C86AF44A52D9}" type="slidenum">
              <a:rPr lang="en-US" smtClean="0"/>
              <a:pPr/>
              <a:t>31</a:t>
            </a:fld>
            <a:endParaRPr lang="en-US" dirty="0" smtClean="0"/>
          </a:p>
        </p:txBody>
      </p:sp>
      <p:sp>
        <p:nvSpPr>
          <p:cNvPr id="78851" name="Rectangle 2"/>
          <p:cNvSpPr>
            <a:spLocks noGrp="1" noRot="1" noChangeAspect="1" noChangeArrowheads="1" noTextEdit="1"/>
          </p:cNvSpPr>
          <p:nvPr>
            <p:ph type="sldImg"/>
          </p:nvPr>
        </p:nvSpPr>
        <p:spPr>
          <a:xfrm>
            <a:off x="1174750" y="692150"/>
            <a:ext cx="4619625" cy="3465513"/>
          </a:xfrm>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B0F3BDA-8EDC-47DC-AD72-C86AF44A52D9}" type="slidenum">
              <a:rPr lang="en-US" smtClean="0"/>
              <a:pPr/>
              <a:t>32</a:t>
            </a:fld>
            <a:endParaRPr lang="en-US" dirty="0" smtClean="0"/>
          </a:p>
        </p:txBody>
      </p:sp>
      <p:sp>
        <p:nvSpPr>
          <p:cNvPr id="78851" name="Rectangle 2"/>
          <p:cNvSpPr>
            <a:spLocks noGrp="1" noRot="1" noChangeAspect="1" noChangeArrowheads="1" noTextEdit="1"/>
          </p:cNvSpPr>
          <p:nvPr>
            <p:ph type="sldImg"/>
          </p:nvPr>
        </p:nvSpPr>
        <p:spPr>
          <a:xfrm>
            <a:off x="1174750" y="692150"/>
            <a:ext cx="4619625" cy="3465513"/>
          </a:xfrm>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B0F3BDA-8EDC-47DC-AD72-C86AF44A52D9}" type="slidenum">
              <a:rPr lang="en-US" smtClean="0"/>
              <a:pPr/>
              <a:t>33</a:t>
            </a:fld>
            <a:endParaRPr lang="en-US" dirty="0" smtClean="0"/>
          </a:p>
        </p:txBody>
      </p:sp>
      <p:sp>
        <p:nvSpPr>
          <p:cNvPr id="78851" name="Rectangle 2"/>
          <p:cNvSpPr>
            <a:spLocks noGrp="1" noRot="1" noChangeAspect="1" noChangeArrowheads="1" noTextEdit="1"/>
          </p:cNvSpPr>
          <p:nvPr>
            <p:ph type="sldImg"/>
          </p:nvPr>
        </p:nvSpPr>
        <p:spPr>
          <a:xfrm>
            <a:off x="1174750" y="692150"/>
            <a:ext cx="4619625" cy="3465513"/>
          </a:xfrm>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5BA12CE-36CE-45C3-A193-4E5579A9FBDB}" type="slidenum">
              <a:rPr lang="en-US" smtClean="0"/>
              <a:pPr/>
              <a:t>34</a:t>
            </a:fld>
            <a:endParaRPr lang="en-US" dirty="0" smtClean="0"/>
          </a:p>
        </p:txBody>
      </p:sp>
      <p:sp>
        <p:nvSpPr>
          <p:cNvPr id="81923" name="Rectangle 2"/>
          <p:cNvSpPr>
            <a:spLocks noGrp="1" noRot="1" noChangeAspect="1" noChangeArrowheads="1" noTextEdit="1"/>
          </p:cNvSpPr>
          <p:nvPr>
            <p:ph type="sldImg"/>
          </p:nvPr>
        </p:nvSpPr>
        <p:spPr>
          <a:xfrm>
            <a:off x="1174750" y="692150"/>
            <a:ext cx="4619625" cy="3465513"/>
          </a:xfrm>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AD35917-0B01-4FE8-9488-135BE9040511}" type="slidenum">
              <a:rPr lang="en-US" smtClean="0"/>
              <a:pPr/>
              <a:t>35</a:t>
            </a:fld>
            <a:endParaRPr lang="en-US" dirty="0" smtClean="0"/>
          </a:p>
        </p:txBody>
      </p:sp>
      <p:sp>
        <p:nvSpPr>
          <p:cNvPr id="82947" name="Rectangle 2"/>
          <p:cNvSpPr>
            <a:spLocks noGrp="1" noRot="1" noChangeAspect="1" noChangeArrowheads="1" noTextEdit="1"/>
          </p:cNvSpPr>
          <p:nvPr>
            <p:ph type="sldImg"/>
          </p:nvPr>
        </p:nvSpPr>
        <p:spPr>
          <a:xfrm>
            <a:off x="1174750" y="692150"/>
            <a:ext cx="4619625" cy="3465513"/>
          </a:xfrm>
          <a:ln/>
        </p:spPr>
      </p:sp>
      <p:sp>
        <p:nvSpPr>
          <p:cNvPr id="829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197B38C-4F66-4B73-8927-8F0696B25894}" type="slidenum">
              <a:rPr lang="en-US" smtClean="0"/>
              <a:pPr/>
              <a:t>36</a:t>
            </a:fld>
            <a:endParaRPr lang="en-US" dirty="0" smtClean="0"/>
          </a:p>
        </p:txBody>
      </p:sp>
      <p:sp>
        <p:nvSpPr>
          <p:cNvPr id="83971" name="Rectangle 2"/>
          <p:cNvSpPr>
            <a:spLocks noGrp="1" noRot="1" noChangeAspect="1" noChangeArrowheads="1" noTextEdit="1"/>
          </p:cNvSpPr>
          <p:nvPr>
            <p:ph type="sldImg"/>
          </p:nvPr>
        </p:nvSpPr>
        <p:spPr>
          <a:xfrm>
            <a:off x="1174750" y="692150"/>
            <a:ext cx="4619625" cy="3465513"/>
          </a:xfrm>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32B75D2-4DC1-4B40-9B00-0AD6D7D27966}" type="slidenum">
              <a:rPr lang="en-US" smtClean="0"/>
              <a:pPr/>
              <a:t>37</a:t>
            </a:fld>
            <a:endParaRPr lang="en-US" dirty="0" smtClean="0"/>
          </a:p>
        </p:txBody>
      </p:sp>
      <p:sp>
        <p:nvSpPr>
          <p:cNvPr id="84995" name="Rectangle 2"/>
          <p:cNvSpPr>
            <a:spLocks noGrp="1" noRot="1" noChangeAspect="1" noChangeArrowheads="1" noTextEdit="1"/>
          </p:cNvSpPr>
          <p:nvPr>
            <p:ph type="sldImg"/>
          </p:nvPr>
        </p:nvSpPr>
        <p:spPr>
          <a:xfrm>
            <a:off x="1174750" y="692150"/>
            <a:ext cx="4619625" cy="3465513"/>
          </a:xfrm>
          <a:ln/>
        </p:spPr>
      </p:sp>
      <p:sp>
        <p:nvSpPr>
          <p:cNvPr id="849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BA148C3-0E1A-4377-81EC-28D5AE76D898}" type="slidenum">
              <a:rPr lang="en-US" smtClean="0"/>
              <a:pPr/>
              <a:t>5</a:t>
            </a:fld>
            <a:endParaRPr lang="en-US" dirty="0" smtClean="0"/>
          </a:p>
        </p:txBody>
      </p:sp>
      <p:sp>
        <p:nvSpPr>
          <p:cNvPr id="52227" name="Rectangle 2"/>
          <p:cNvSpPr>
            <a:spLocks noGrp="1" noRot="1" noChangeAspect="1" noChangeArrowheads="1" noTextEdit="1"/>
          </p:cNvSpPr>
          <p:nvPr>
            <p:ph type="sldImg"/>
          </p:nvPr>
        </p:nvSpPr>
        <p:spPr>
          <a:xfrm>
            <a:off x="1174750" y="692150"/>
            <a:ext cx="4619625" cy="3465513"/>
          </a:xfrm>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1E6DCA3-9A57-4F23-9C3C-2EFADF4C606E}" type="slidenum">
              <a:rPr lang="en-US" smtClean="0"/>
              <a:pPr/>
              <a:t>6</a:t>
            </a:fld>
            <a:endParaRPr lang="en-US" dirty="0" smtClean="0"/>
          </a:p>
        </p:txBody>
      </p:sp>
      <p:sp>
        <p:nvSpPr>
          <p:cNvPr id="53251" name="Rectangle 2"/>
          <p:cNvSpPr>
            <a:spLocks noGrp="1" noRot="1" noChangeAspect="1" noChangeArrowheads="1" noTextEdit="1"/>
          </p:cNvSpPr>
          <p:nvPr>
            <p:ph type="sldImg"/>
          </p:nvPr>
        </p:nvSpPr>
        <p:spPr>
          <a:xfrm>
            <a:off x="1174750" y="692150"/>
            <a:ext cx="4619625" cy="3465513"/>
          </a:xfrm>
          <a:ln/>
        </p:spPr>
      </p:sp>
      <p:sp>
        <p:nvSpPr>
          <p:cNvPr id="532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2847A16-8EC8-4B8A-973F-2AE5F95E3B8C}" type="slidenum">
              <a:rPr lang="en-US" smtClean="0"/>
              <a:pPr/>
              <a:t>7</a:t>
            </a:fld>
            <a:endParaRPr lang="en-US" dirty="0" smtClean="0"/>
          </a:p>
        </p:txBody>
      </p:sp>
      <p:sp>
        <p:nvSpPr>
          <p:cNvPr id="54275" name="Rectangle 2"/>
          <p:cNvSpPr>
            <a:spLocks noGrp="1" noRot="1" noChangeAspect="1" noChangeArrowheads="1" noTextEdit="1"/>
          </p:cNvSpPr>
          <p:nvPr>
            <p:ph type="sldImg"/>
          </p:nvPr>
        </p:nvSpPr>
        <p:spPr>
          <a:xfrm>
            <a:off x="1174750" y="692150"/>
            <a:ext cx="4619625" cy="3465513"/>
          </a:xfrm>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C6ACC-2A51-4FAE-BD72-DB54B0EAAC6B}" type="slidenum">
              <a:rPr lang="en-US" smtClean="0"/>
              <a:pPr/>
              <a:t>8</a:t>
            </a:fld>
            <a:endParaRPr lang="en-US" dirty="0" smtClean="0"/>
          </a:p>
        </p:txBody>
      </p:sp>
      <p:sp>
        <p:nvSpPr>
          <p:cNvPr id="55299" name="Rectangle 2"/>
          <p:cNvSpPr>
            <a:spLocks noGrp="1" noRot="1" noChangeAspect="1" noChangeArrowheads="1" noTextEdit="1"/>
          </p:cNvSpPr>
          <p:nvPr>
            <p:ph type="sldImg"/>
          </p:nvPr>
        </p:nvSpPr>
        <p:spPr>
          <a:xfrm>
            <a:off x="1174750" y="692150"/>
            <a:ext cx="4619625" cy="3465513"/>
          </a:xfrm>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2F2F1B0-13CC-409C-9024-853F384B451E}" type="slidenum">
              <a:rPr lang="en-US" smtClean="0"/>
              <a:pPr/>
              <a:t>9</a:t>
            </a:fld>
            <a:endParaRPr lang="en-US" dirty="0" smtClean="0"/>
          </a:p>
        </p:txBody>
      </p:sp>
      <p:sp>
        <p:nvSpPr>
          <p:cNvPr id="56323" name="Rectangle 2"/>
          <p:cNvSpPr>
            <a:spLocks noGrp="1" noRot="1" noChangeAspect="1" noChangeArrowheads="1" noTextEdit="1"/>
          </p:cNvSpPr>
          <p:nvPr>
            <p:ph type="sldImg"/>
          </p:nvPr>
        </p:nvSpPr>
        <p:spPr>
          <a:xfrm>
            <a:off x="1174750" y="692150"/>
            <a:ext cx="4619625" cy="3465513"/>
          </a:xfrm>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46EF9DF-EE17-42A0-8473-9F8DDC263C08}" type="slidenum">
              <a:rPr lang="en-US" smtClean="0"/>
              <a:pPr/>
              <a:t>10</a:t>
            </a:fld>
            <a:endParaRPr lang="en-US" dirty="0" smtClean="0"/>
          </a:p>
        </p:txBody>
      </p:sp>
      <p:sp>
        <p:nvSpPr>
          <p:cNvPr id="57347" name="Rectangle 2"/>
          <p:cNvSpPr>
            <a:spLocks noGrp="1" noRot="1" noChangeAspect="1" noChangeArrowheads="1" noTextEdit="1"/>
          </p:cNvSpPr>
          <p:nvPr>
            <p:ph type="sldImg"/>
          </p:nvPr>
        </p:nvSpPr>
        <p:spPr>
          <a:xfrm>
            <a:off x="1174750" y="692150"/>
            <a:ext cx="4619625" cy="3465513"/>
          </a:xfrm>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99"/>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9463" cy="5564188"/>
            <a:chOff x="240" y="288"/>
            <a:chExt cx="5290" cy="3504"/>
          </a:xfrm>
        </p:grpSpPr>
        <p:sp>
          <p:nvSpPr>
            <p:cNvPr id="5" name="Rectangle 3"/>
            <p:cNvSpPr>
              <a:spLocks noChangeArrowheads="1"/>
            </p:cNvSpPr>
            <p:nvPr/>
          </p:nvSpPr>
          <p:spPr bwMode="blackWhite">
            <a:xfrm>
              <a:off x="240" y="288"/>
              <a:ext cx="5290" cy="3504"/>
            </a:xfrm>
            <a:prstGeom prst="rect">
              <a:avLst/>
            </a:prstGeom>
            <a:noFill/>
            <a:ln w="50800">
              <a:solidFill>
                <a:schemeClr val="tx1"/>
              </a:solidFill>
              <a:miter lim="800000"/>
              <a:headEnd/>
              <a:tailEnd/>
            </a:ln>
            <a:effectLst/>
          </p:spPr>
          <p:txBody>
            <a:bodyPr wrap="none" lIns="100299" tIns="50150" rIns="100299" bIns="50150"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6" name="Rectangle 4"/>
            <p:cNvSpPr>
              <a:spLocks noChangeArrowheads="1"/>
            </p:cNvSpPr>
            <p:nvPr/>
          </p:nvSpPr>
          <p:spPr bwMode="auto">
            <a:xfrm>
              <a:off x="285" y="336"/>
              <a:ext cx="5184" cy="3408"/>
            </a:xfrm>
            <a:prstGeom prst="rect">
              <a:avLst/>
            </a:prstGeom>
            <a:noFill/>
            <a:ln w="9525">
              <a:solidFill>
                <a:schemeClr val="tx1"/>
              </a:solidFill>
              <a:miter lim="800000"/>
              <a:headEnd/>
              <a:tailEnd/>
            </a:ln>
            <a:effectLst/>
          </p:spPr>
          <p:txBody>
            <a:bodyPr wrap="none" lIns="100299" tIns="50150" rIns="100299" bIns="50150"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7" name="Line 5"/>
            <p:cNvSpPr>
              <a:spLocks noChangeShapeType="1"/>
            </p:cNvSpPr>
            <p:nvPr/>
          </p:nvSpPr>
          <p:spPr bwMode="auto">
            <a:xfrm>
              <a:off x="576" y="2256"/>
              <a:ext cx="4608" cy="0"/>
            </a:xfrm>
            <a:prstGeom prst="line">
              <a:avLst/>
            </a:prstGeom>
            <a:noFill/>
            <a:ln w="19050">
              <a:solidFill>
                <a:schemeClr val="tx1"/>
              </a:solidFill>
              <a:round/>
              <a:headEnd/>
              <a:tailEnd/>
            </a:ln>
            <a:effectLst/>
          </p:spPr>
          <p:txBody>
            <a:bodyPr wrap="none" anchor="ctr"/>
            <a:lstStyle/>
            <a:p>
              <a:pPr>
                <a:defRPr/>
              </a:pPr>
              <a:endParaRPr lang="en-US" sz="2200" dirty="0">
                <a:latin typeface="Arial Rounded MT Bold" pitchFamily="34" charset="0"/>
              </a:endParaRPr>
            </a:p>
          </p:txBody>
        </p:sp>
      </p:grpSp>
      <p:sp>
        <p:nvSpPr>
          <p:cNvPr id="59398" name="Rectangle 6"/>
          <p:cNvSpPr>
            <a:spLocks noGrp="1" noChangeArrowheads="1"/>
          </p:cNvSpPr>
          <p:nvPr>
            <p:ph type="ctrTitle"/>
          </p:nvPr>
        </p:nvSpPr>
        <p:spPr bwMode="auto">
          <a:xfrm>
            <a:off x="1219200" y="838200"/>
            <a:ext cx="6781800" cy="2559050"/>
          </a:xfrm>
          <a:prstGeom prst="rect">
            <a:avLst/>
          </a:prstGeom>
          <a:noFill/>
          <a:ln>
            <a:miter lim="800000"/>
            <a:headEnd/>
            <a:tailEnd/>
          </a:ln>
        </p:spPr>
        <p:txBody>
          <a:bodyPr vert="horz" wrap="square" lIns="100299" tIns="50150" rIns="100299" bIns="50150" numCol="1" anchor="b" anchorCtr="1" compatLnSpc="1">
            <a:prstTxWarp prst="textNoShape">
              <a:avLst/>
            </a:prstTxWarp>
          </a:bodyPr>
          <a:lstStyle>
            <a:lvl1pPr>
              <a:defRPr/>
            </a:lvl1pPr>
          </a:lstStyle>
          <a:p>
            <a:r>
              <a:rPr lang="en-US"/>
              <a:t>Click to edit Master title style</a:t>
            </a:r>
          </a:p>
        </p:txBody>
      </p:sp>
      <p:sp>
        <p:nvSpPr>
          <p:cNvPr id="59399" name="Rectangle 7"/>
          <p:cNvSpPr>
            <a:spLocks noGrp="1" noChangeArrowheads="1"/>
          </p:cNvSpPr>
          <p:nvPr>
            <p:ph type="subTitle" idx="1"/>
          </p:nvPr>
        </p:nvSpPr>
        <p:spPr bwMode="auto">
          <a:xfrm>
            <a:off x="1371600" y="3733800"/>
            <a:ext cx="6400800" cy="1873250"/>
          </a:xfrm>
          <a:prstGeom prst="rect">
            <a:avLst/>
          </a:prstGeom>
          <a:noFill/>
          <a:ln>
            <a:miter lim="800000"/>
            <a:headEnd/>
            <a:tailEnd/>
          </a:ln>
        </p:spPr>
        <p:txBody>
          <a:bodyPr vert="horz" wrap="square" lIns="100299" tIns="50150" rIns="100299" bIns="50150" numCol="1" anchor="t" anchorCtr="0" compatLnSpc="1">
            <a:prstTxWarp prst="textNoShape">
              <a:avLst/>
            </a:prstTxWarp>
          </a:bodyPr>
          <a:lstStyle>
            <a:lvl1pPr marL="0" indent="0" algn="ctr">
              <a:defRPr/>
            </a:lvl1pPr>
          </a:lstStyle>
          <a:p>
            <a:r>
              <a:rPr lang="en-US"/>
              <a:t>Click to edit Master subtitle style</a:t>
            </a:r>
          </a:p>
        </p:txBody>
      </p:sp>
      <p:sp>
        <p:nvSpPr>
          <p:cNvPr id="8" name="Rectangle 8"/>
          <p:cNvSpPr>
            <a:spLocks noGrp="1" noChangeArrowheads="1"/>
          </p:cNvSpPr>
          <p:nvPr>
            <p:ph type="dt" sz="half" idx="10"/>
          </p:nvPr>
        </p:nvSpPr>
        <p:spPr>
          <a:xfrm>
            <a:off x="538163" y="6248400"/>
            <a:ext cx="2052637" cy="457200"/>
          </a:xfrm>
        </p:spPr>
        <p:txBody>
          <a:bodyPr/>
          <a:lstStyle>
            <a:lvl1pPr>
              <a:defRPr/>
            </a:lvl1pPr>
          </a:lstStyle>
          <a:p>
            <a:pPr>
              <a:defRPr/>
            </a:pPr>
            <a:endParaRPr lang="en-US" dirty="0"/>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dirty="0"/>
          </a:p>
        </p:txBody>
      </p:sp>
      <p:sp>
        <p:nvSpPr>
          <p:cNvPr id="10" name="Rectangle 10"/>
          <p:cNvSpPr>
            <a:spLocks noGrp="1" noChangeArrowheads="1"/>
          </p:cNvSpPr>
          <p:nvPr>
            <p:ph type="sldNum" sz="quarter" idx="12"/>
          </p:nvPr>
        </p:nvSpPr>
        <p:spPr>
          <a:xfrm>
            <a:off x="6788150" y="6259513"/>
            <a:ext cx="1905000" cy="455612"/>
          </a:xfrm>
        </p:spPr>
        <p:txBody>
          <a:bodyPr/>
          <a:lstStyle>
            <a:lvl1pPr>
              <a:defRPr sz="900" b="0">
                <a:solidFill>
                  <a:schemeClr val="tx1"/>
                </a:solidFill>
                <a:latin typeface="Arial" charset="0"/>
              </a:defRPr>
            </a:lvl1pPr>
          </a:lstStyle>
          <a:p>
            <a:pPr>
              <a:defRPr/>
            </a:pPr>
            <a:fld id="{F74B269B-52AB-459A-8037-F9EB36D10F3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3C1E6292-35C7-40AF-9696-10867E7D49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F008E9F0-5884-48F1-BE9A-C16C9CEBAA6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076E1CFC-286C-4D8C-9080-2360277413A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C6421F2B-424D-4BD8-A354-F519747BB46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9463" cy="5564188"/>
            <a:chOff x="240" y="288"/>
            <a:chExt cx="5290" cy="3504"/>
          </a:xfrm>
        </p:grpSpPr>
        <p:sp>
          <p:nvSpPr>
            <p:cNvPr id="5" name="Rectangle 3"/>
            <p:cNvSpPr>
              <a:spLocks noChangeArrowheads="1"/>
            </p:cNvSpPr>
            <p:nvPr/>
          </p:nvSpPr>
          <p:spPr bwMode="blackWhite">
            <a:xfrm>
              <a:off x="240" y="288"/>
              <a:ext cx="5290" cy="3504"/>
            </a:xfrm>
            <a:prstGeom prst="rect">
              <a:avLst/>
            </a:prstGeom>
            <a:noFill/>
            <a:ln w="50800">
              <a:solidFill>
                <a:schemeClr val="tx1"/>
              </a:solidFill>
              <a:miter lim="800000"/>
              <a:headEnd/>
              <a:tailEnd/>
            </a:ln>
            <a:effectLst/>
          </p:spPr>
          <p:txBody>
            <a:bodyPr wrap="none" lIns="100290" tIns="50145" rIns="100290" bIns="50145"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6" name="Rectangle 4"/>
            <p:cNvSpPr>
              <a:spLocks noChangeArrowheads="1"/>
            </p:cNvSpPr>
            <p:nvPr/>
          </p:nvSpPr>
          <p:spPr bwMode="auto">
            <a:xfrm>
              <a:off x="285" y="336"/>
              <a:ext cx="5184" cy="3408"/>
            </a:xfrm>
            <a:prstGeom prst="rect">
              <a:avLst/>
            </a:prstGeom>
            <a:noFill/>
            <a:ln w="9525">
              <a:solidFill>
                <a:schemeClr val="tx1"/>
              </a:solidFill>
              <a:miter lim="800000"/>
              <a:headEnd/>
              <a:tailEnd/>
            </a:ln>
            <a:effectLst/>
          </p:spPr>
          <p:txBody>
            <a:bodyPr wrap="none" lIns="100290" tIns="50145" rIns="100290" bIns="50145"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7" name="Line 5"/>
            <p:cNvSpPr>
              <a:spLocks noChangeShapeType="1"/>
            </p:cNvSpPr>
            <p:nvPr/>
          </p:nvSpPr>
          <p:spPr bwMode="auto">
            <a:xfrm>
              <a:off x="576" y="2256"/>
              <a:ext cx="4608" cy="0"/>
            </a:xfrm>
            <a:prstGeom prst="line">
              <a:avLst/>
            </a:prstGeom>
            <a:noFill/>
            <a:ln w="19050">
              <a:solidFill>
                <a:schemeClr val="tx1"/>
              </a:solidFill>
              <a:round/>
              <a:headEnd/>
              <a:tailEnd/>
            </a:ln>
            <a:effectLst/>
          </p:spPr>
          <p:txBody>
            <a:bodyPr wrap="none" anchor="ctr"/>
            <a:lstStyle/>
            <a:p>
              <a:pPr>
                <a:defRPr/>
              </a:pPr>
              <a:endParaRPr lang="en-US" sz="2200" dirty="0">
                <a:latin typeface="Arial Rounded MT Bold" pitchFamily="34" charset="0"/>
              </a:endParaRPr>
            </a:p>
          </p:txBody>
        </p:sp>
      </p:grpSp>
      <p:sp>
        <p:nvSpPr>
          <p:cNvPr id="209926"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2099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a:xfrm>
            <a:off x="538163" y="6248400"/>
            <a:ext cx="2052637" cy="457200"/>
          </a:xfrm>
        </p:spPr>
        <p:txBody>
          <a:bodyPr/>
          <a:lstStyle>
            <a:lvl1pPr>
              <a:defRPr/>
            </a:lvl1pPr>
          </a:lstStyle>
          <a:p>
            <a:pPr>
              <a:defRPr/>
            </a:pPr>
            <a:endParaRPr lang="en-US" dirty="0"/>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dirty="0"/>
          </a:p>
        </p:txBody>
      </p:sp>
      <p:sp>
        <p:nvSpPr>
          <p:cNvPr id="10" name="Rectangle 10"/>
          <p:cNvSpPr>
            <a:spLocks noGrp="1" noChangeArrowheads="1"/>
          </p:cNvSpPr>
          <p:nvPr>
            <p:ph type="sldNum" sz="quarter" idx="12"/>
          </p:nvPr>
        </p:nvSpPr>
        <p:spPr>
          <a:xfrm>
            <a:off x="6788150" y="6259513"/>
            <a:ext cx="1905000" cy="455612"/>
          </a:xfrm>
        </p:spPr>
        <p:txBody>
          <a:bodyPr/>
          <a:lstStyle>
            <a:lvl1pPr>
              <a:defRPr/>
            </a:lvl1pPr>
          </a:lstStyle>
          <a:p>
            <a:pPr>
              <a:defRPr/>
            </a:pPr>
            <a:fld id="{25BA7F0C-A694-4DF0-B914-36F546F0CA3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70285408-C11B-4A96-B644-34AD81AA8C2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4CE6DB49-867D-489C-B5A9-716935D21FD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6810FEE3-F43D-460C-8D72-0AF50F95B86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7A751C2D-6B03-4CBA-B2DA-436C5FA867E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D0E40346-FD8C-4AD8-9377-6BE88216814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2pPr>
              <a:defRPr baseline="0">
                <a:solidFill>
                  <a:srgbClr val="00006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69A67357-A02F-4641-B50E-76DEBD6F1D2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9A59CF60-6E28-42D9-84F7-87991A199CA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0930DE30-C5B9-4363-9FC1-068C9B466C0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6A765B25-4B73-4DC2-9DB2-AEF6AEE7FEB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66A6EACA-7714-4225-9221-4411D315257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806D242B-C40E-477D-A248-0A5F9C0EE010}"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9463" cy="5564188"/>
            <a:chOff x="240" y="288"/>
            <a:chExt cx="5290" cy="3504"/>
          </a:xfrm>
        </p:grpSpPr>
        <p:sp>
          <p:nvSpPr>
            <p:cNvPr id="5" name="Rectangle 3"/>
            <p:cNvSpPr>
              <a:spLocks noChangeArrowheads="1"/>
            </p:cNvSpPr>
            <p:nvPr/>
          </p:nvSpPr>
          <p:spPr bwMode="blackWhite">
            <a:xfrm>
              <a:off x="240" y="288"/>
              <a:ext cx="5290" cy="3504"/>
            </a:xfrm>
            <a:prstGeom prst="rect">
              <a:avLst/>
            </a:prstGeom>
            <a:noFill/>
            <a:ln w="50800">
              <a:solidFill>
                <a:schemeClr val="tx1"/>
              </a:solidFill>
              <a:miter lim="800000"/>
              <a:headEnd/>
              <a:tailEnd/>
            </a:ln>
            <a:effectLst/>
          </p:spPr>
          <p:txBody>
            <a:bodyPr wrap="none" lIns="100273" tIns="50136" rIns="100273" bIns="50136"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6" name="Rectangle 4"/>
            <p:cNvSpPr>
              <a:spLocks noChangeArrowheads="1"/>
            </p:cNvSpPr>
            <p:nvPr/>
          </p:nvSpPr>
          <p:spPr bwMode="auto">
            <a:xfrm>
              <a:off x="285" y="336"/>
              <a:ext cx="5184" cy="3408"/>
            </a:xfrm>
            <a:prstGeom prst="rect">
              <a:avLst/>
            </a:prstGeom>
            <a:noFill/>
            <a:ln w="9525">
              <a:solidFill>
                <a:schemeClr val="tx1"/>
              </a:solidFill>
              <a:miter lim="800000"/>
              <a:headEnd/>
              <a:tailEnd/>
            </a:ln>
            <a:effectLst/>
          </p:spPr>
          <p:txBody>
            <a:bodyPr wrap="none" lIns="100273" tIns="50136" rIns="100273" bIns="50136"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7" name="Line 5"/>
            <p:cNvSpPr>
              <a:spLocks noChangeShapeType="1"/>
            </p:cNvSpPr>
            <p:nvPr/>
          </p:nvSpPr>
          <p:spPr bwMode="auto">
            <a:xfrm>
              <a:off x="576" y="2256"/>
              <a:ext cx="4608" cy="0"/>
            </a:xfrm>
            <a:prstGeom prst="line">
              <a:avLst/>
            </a:prstGeom>
            <a:noFill/>
            <a:ln w="19050">
              <a:solidFill>
                <a:schemeClr val="tx1"/>
              </a:solidFill>
              <a:round/>
              <a:headEnd/>
              <a:tailEnd/>
            </a:ln>
            <a:effectLst/>
          </p:spPr>
          <p:txBody>
            <a:bodyPr wrap="none" anchor="ctr"/>
            <a:lstStyle/>
            <a:p>
              <a:pPr>
                <a:defRPr/>
              </a:pPr>
              <a:endParaRPr lang="en-US" sz="2200" dirty="0">
                <a:latin typeface="Arial Rounded MT Bold" pitchFamily="34" charset="0"/>
              </a:endParaRPr>
            </a:p>
          </p:txBody>
        </p:sp>
      </p:grpSp>
      <p:sp>
        <p:nvSpPr>
          <p:cNvPr id="226310"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226311"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a:xfrm>
            <a:off x="538163" y="6248400"/>
            <a:ext cx="2052637" cy="457200"/>
          </a:xfrm>
        </p:spPr>
        <p:txBody>
          <a:bodyPr/>
          <a:lstStyle>
            <a:lvl1pPr>
              <a:defRPr/>
            </a:lvl1pPr>
          </a:lstStyle>
          <a:p>
            <a:pPr>
              <a:defRPr/>
            </a:pPr>
            <a:endParaRPr lang="en-US" dirty="0"/>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dirty="0"/>
          </a:p>
        </p:txBody>
      </p:sp>
      <p:sp>
        <p:nvSpPr>
          <p:cNvPr id="10" name="Rectangle 10"/>
          <p:cNvSpPr>
            <a:spLocks noGrp="1" noChangeArrowheads="1"/>
          </p:cNvSpPr>
          <p:nvPr>
            <p:ph type="sldNum" sz="quarter" idx="12"/>
          </p:nvPr>
        </p:nvSpPr>
        <p:spPr>
          <a:xfrm>
            <a:off x="6788150" y="6259513"/>
            <a:ext cx="1905000" cy="455612"/>
          </a:xfrm>
        </p:spPr>
        <p:txBody>
          <a:bodyPr/>
          <a:lstStyle>
            <a:lvl1pPr>
              <a:defRPr/>
            </a:lvl1pPr>
          </a:lstStyle>
          <a:p>
            <a:pPr>
              <a:defRPr/>
            </a:pPr>
            <a:fld id="{B415667D-983E-4EA8-ABFC-FFF4B99C2ED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15073F3A-D3F5-4082-9AC6-E9CC985791C7}"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6FA005C9-0E78-443B-9DDB-E54B665C72E6}"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2DA98217-7A0E-4601-B96C-4623E8227BA6}"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0AD5FDAD-07F4-4156-A372-163C92F4C18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3748AACF-A0B1-4D89-AFB2-444299996AC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E87260DC-74CE-456F-B23A-A6B0167D62F3}"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B055FA58-1D60-44AC-BBE0-878AF9DA6BC8}"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ACD97FFE-4E8F-4520-9DC6-671630AF8E90}"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98B67380-A8E1-46CD-98C1-F1475A698C73}"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A5EF2525-84DC-47E2-B095-6951F3A0628B}"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7BFA31E5-F5A5-43AB-9750-12D5629D1AF2}"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9463" cy="5564188"/>
            <a:chOff x="240" y="288"/>
            <a:chExt cx="5290" cy="3504"/>
          </a:xfrm>
        </p:grpSpPr>
        <p:sp>
          <p:nvSpPr>
            <p:cNvPr id="5" name="Rectangle 3"/>
            <p:cNvSpPr>
              <a:spLocks noChangeArrowheads="1"/>
            </p:cNvSpPr>
            <p:nvPr/>
          </p:nvSpPr>
          <p:spPr bwMode="blackWhite">
            <a:xfrm>
              <a:off x="240" y="288"/>
              <a:ext cx="5290" cy="3504"/>
            </a:xfrm>
            <a:prstGeom prst="rect">
              <a:avLst/>
            </a:prstGeom>
            <a:noFill/>
            <a:ln w="50800">
              <a:solidFill>
                <a:schemeClr val="tx1"/>
              </a:solidFill>
              <a:miter lim="800000"/>
              <a:headEnd/>
              <a:tailEnd/>
            </a:ln>
            <a:effectLst/>
          </p:spPr>
          <p:txBody>
            <a:bodyPr wrap="none" lIns="100246" tIns="50123" rIns="100246" bIns="50123"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6" name="Rectangle 4"/>
            <p:cNvSpPr>
              <a:spLocks noChangeArrowheads="1"/>
            </p:cNvSpPr>
            <p:nvPr/>
          </p:nvSpPr>
          <p:spPr bwMode="auto">
            <a:xfrm>
              <a:off x="285" y="336"/>
              <a:ext cx="5184" cy="3408"/>
            </a:xfrm>
            <a:prstGeom prst="rect">
              <a:avLst/>
            </a:prstGeom>
            <a:noFill/>
            <a:ln w="9525">
              <a:solidFill>
                <a:schemeClr val="tx1"/>
              </a:solidFill>
              <a:miter lim="800000"/>
              <a:headEnd/>
              <a:tailEnd/>
            </a:ln>
            <a:effectLst/>
          </p:spPr>
          <p:txBody>
            <a:bodyPr wrap="none" lIns="100246" tIns="50123" rIns="100246" bIns="50123"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7" name="Line 5"/>
            <p:cNvSpPr>
              <a:spLocks noChangeShapeType="1"/>
            </p:cNvSpPr>
            <p:nvPr/>
          </p:nvSpPr>
          <p:spPr bwMode="auto">
            <a:xfrm>
              <a:off x="576" y="2256"/>
              <a:ext cx="4608" cy="0"/>
            </a:xfrm>
            <a:prstGeom prst="line">
              <a:avLst/>
            </a:prstGeom>
            <a:noFill/>
            <a:ln w="19050">
              <a:solidFill>
                <a:schemeClr val="tx1"/>
              </a:solidFill>
              <a:round/>
              <a:headEnd/>
              <a:tailEnd/>
            </a:ln>
            <a:effectLst/>
          </p:spPr>
          <p:txBody>
            <a:bodyPr wrap="none" anchor="ctr"/>
            <a:lstStyle/>
            <a:p>
              <a:pPr>
                <a:defRPr/>
              </a:pPr>
              <a:endParaRPr lang="en-US" sz="2200" dirty="0">
                <a:latin typeface="Arial Rounded MT Bold" pitchFamily="34" charset="0"/>
              </a:endParaRPr>
            </a:p>
          </p:txBody>
        </p:sp>
      </p:grpSp>
      <p:sp>
        <p:nvSpPr>
          <p:cNvPr id="236550"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236551"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a:xfrm>
            <a:off x="538163" y="6248400"/>
            <a:ext cx="2052637" cy="457200"/>
          </a:xfrm>
        </p:spPr>
        <p:txBody>
          <a:bodyPr/>
          <a:lstStyle>
            <a:lvl1pPr>
              <a:defRPr/>
            </a:lvl1pPr>
          </a:lstStyle>
          <a:p>
            <a:pPr>
              <a:defRPr/>
            </a:pPr>
            <a:endParaRPr lang="en-US" dirty="0"/>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dirty="0"/>
          </a:p>
        </p:txBody>
      </p:sp>
      <p:sp>
        <p:nvSpPr>
          <p:cNvPr id="10" name="Rectangle 10"/>
          <p:cNvSpPr>
            <a:spLocks noGrp="1" noChangeArrowheads="1"/>
          </p:cNvSpPr>
          <p:nvPr>
            <p:ph type="sldNum" sz="quarter" idx="12"/>
          </p:nvPr>
        </p:nvSpPr>
        <p:spPr>
          <a:xfrm>
            <a:off x="6788150" y="6259513"/>
            <a:ext cx="1905000" cy="455612"/>
          </a:xfrm>
        </p:spPr>
        <p:txBody>
          <a:bodyPr/>
          <a:lstStyle>
            <a:lvl1pPr>
              <a:defRPr/>
            </a:lvl1pPr>
          </a:lstStyle>
          <a:p>
            <a:pPr>
              <a:defRPr/>
            </a:pPr>
            <a:fld id="{D3B27836-5B97-461D-8F40-B923271B795D}"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60F3C53A-894D-46E5-A9DF-970A7D134D0F}"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0E0DB116-0FAB-466C-8872-BCC52757ABF4}"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B4BFD78B-E565-45B2-9414-8E58F3884EA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98F6BFB8-ADE1-41F4-B0B8-F1CFB8E1A96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A69F937B-AF28-4FE5-A6D9-7463F2D3DDBE}"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8B5C5FDC-6C28-43B4-AB18-4A41FF521E80}"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26F639E5-1F3B-4EF0-8E5A-C6190B990D94}"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AEA0DCA3-1B53-48DF-8737-3D3F2A6F7A66}"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97CA1EDA-E51D-4474-9FE4-6A95773DFB3E}"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96DAF7AE-C8F7-45C4-9E1C-82F2C23CCCA2}"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6B341437-D624-411C-851B-D157440DD12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CBCA550F-78C8-40EB-8A27-451EB89547E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A05ADB2B-C2E3-453E-AB81-22EFA25DC77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9AE3F0BD-9080-4722-B817-0EC3D0463DE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CB43BCBD-84EE-470A-9697-A6A8F02D666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3C010E79-7214-4C8A-A2F8-945EC102346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152400" y="152400"/>
            <a:ext cx="8839200" cy="6553200"/>
          </a:xfrm>
          <a:prstGeom prst="rect">
            <a:avLst/>
          </a:prstGeom>
          <a:noFill/>
          <a:ln w="44450">
            <a:solidFill>
              <a:srgbClr val="000080"/>
            </a:solidFill>
            <a:miter lim="800000"/>
            <a:headEnd/>
            <a:tailEnd/>
          </a:ln>
          <a:effectLst/>
        </p:spPr>
        <p:txBody>
          <a:bodyPr wrap="none" lIns="100299" tIns="50150" rIns="100299" bIns="50150"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58372" name="Rectangle 4"/>
          <p:cNvSpPr>
            <a:spLocks noChangeArrowheads="1"/>
          </p:cNvSpPr>
          <p:nvPr/>
        </p:nvSpPr>
        <p:spPr bwMode="blackWhite">
          <a:xfrm>
            <a:off x="233363" y="238125"/>
            <a:ext cx="8677275" cy="6362700"/>
          </a:xfrm>
          <a:prstGeom prst="rect">
            <a:avLst/>
          </a:prstGeom>
          <a:noFill/>
          <a:ln w="9525">
            <a:solidFill>
              <a:srgbClr val="000080"/>
            </a:solidFill>
            <a:miter lim="800000"/>
            <a:headEnd/>
            <a:tailEnd/>
          </a:ln>
          <a:effectLst/>
        </p:spPr>
        <p:txBody>
          <a:bodyPr wrap="none" lIns="100299" tIns="50150" rIns="100299" bIns="50150"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58376"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100299" tIns="50150" rIns="100299" bIns="50150" numCol="1" anchor="b" anchorCtr="0" compatLnSpc="1">
            <a:prstTxWarp prst="textNoShape">
              <a:avLst/>
            </a:prstTxWarp>
          </a:bodyPr>
          <a:lstStyle>
            <a:lvl1pPr algn="l">
              <a:lnSpc>
                <a:spcPct val="100000"/>
              </a:lnSpc>
              <a:spcBef>
                <a:spcPct val="0"/>
              </a:spcBef>
              <a:buClrTx/>
              <a:buSzTx/>
              <a:buFontTx/>
              <a:buNone/>
              <a:defRPr sz="1100" i="0">
                <a:latin typeface="Arial" charset="0"/>
              </a:defRPr>
            </a:lvl1pPr>
          </a:lstStyle>
          <a:p>
            <a:pPr>
              <a:defRPr/>
            </a:pPr>
            <a:endParaRPr lang="en-US" dirty="0"/>
          </a:p>
        </p:txBody>
      </p:sp>
      <p:sp>
        <p:nvSpPr>
          <p:cNvPr id="58377"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100299" tIns="50150" rIns="100299" bIns="50150" numCol="1" anchor="b" anchorCtr="0" compatLnSpc="1">
            <a:prstTxWarp prst="textNoShape">
              <a:avLst/>
            </a:prstTxWarp>
          </a:bodyPr>
          <a:lstStyle>
            <a:lvl1pPr>
              <a:lnSpc>
                <a:spcPct val="100000"/>
              </a:lnSpc>
              <a:spcBef>
                <a:spcPct val="0"/>
              </a:spcBef>
              <a:buClrTx/>
              <a:buSzTx/>
              <a:buFontTx/>
              <a:buNone/>
              <a:defRPr sz="1100" i="0">
                <a:latin typeface="Arial" charset="0"/>
              </a:defRPr>
            </a:lvl1pPr>
          </a:lstStyle>
          <a:p>
            <a:pPr>
              <a:defRPr/>
            </a:pPr>
            <a:endParaRPr lang="en-US" dirty="0"/>
          </a:p>
        </p:txBody>
      </p:sp>
      <p:sp>
        <p:nvSpPr>
          <p:cNvPr id="58378" name="Rectangle 10"/>
          <p:cNvSpPr>
            <a:spLocks noGrp="1" noChangeArrowheads="1"/>
          </p:cNvSpPr>
          <p:nvPr>
            <p:ph type="sldNum" sz="quarter" idx="4"/>
          </p:nvPr>
        </p:nvSpPr>
        <p:spPr bwMode="auto">
          <a:xfrm>
            <a:off x="6781800" y="6096000"/>
            <a:ext cx="1905000" cy="457200"/>
          </a:xfrm>
          <a:prstGeom prst="rect">
            <a:avLst/>
          </a:prstGeom>
          <a:noFill/>
          <a:ln w="9525">
            <a:noFill/>
            <a:miter lim="800000"/>
            <a:headEnd/>
            <a:tailEnd/>
          </a:ln>
          <a:effectLst/>
        </p:spPr>
        <p:txBody>
          <a:bodyPr vert="horz" wrap="square" lIns="100299" tIns="50150" rIns="100299" bIns="50150" numCol="1" anchor="b" anchorCtr="0" compatLnSpc="1">
            <a:prstTxWarp prst="textNoShape">
              <a:avLst/>
            </a:prstTxWarp>
          </a:bodyPr>
          <a:lstStyle>
            <a:lvl1pPr algn="r">
              <a:lnSpc>
                <a:spcPct val="100000"/>
              </a:lnSpc>
              <a:spcBef>
                <a:spcPct val="0"/>
              </a:spcBef>
              <a:buClrTx/>
              <a:buSzTx/>
              <a:buFontTx/>
              <a:buNone/>
              <a:defRPr sz="1000" b="1" i="0">
                <a:solidFill>
                  <a:srgbClr val="0000CC"/>
                </a:solidFill>
                <a:latin typeface="Arial Rounded MT Bold" pitchFamily="34" charset="0"/>
              </a:defRPr>
            </a:lvl1pPr>
          </a:lstStyle>
          <a:p>
            <a:pPr>
              <a:defRPr/>
            </a:pPr>
            <a:fld id="{AFF86E13-73AD-4B05-A75E-EA93F75B2A57}"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95"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Lst>
  <p:hf hdr="0" ftr="0" dt="0"/>
  <p:txStyles>
    <p:titleStyle>
      <a:lvl1pPr algn="ctr" defTabSz="1003300" rtl="0" eaLnBrk="0" fontAlgn="base" hangingPunct="0">
        <a:lnSpc>
          <a:spcPct val="80000"/>
        </a:lnSpc>
        <a:spcBef>
          <a:spcPct val="0"/>
        </a:spcBef>
        <a:spcAft>
          <a:spcPct val="0"/>
        </a:spcAft>
        <a:defRPr sz="3100">
          <a:solidFill>
            <a:schemeClr val="tx2"/>
          </a:solidFill>
          <a:latin typeface="+mj-lt"/>
          <a:ea typeface="+mj-ea"/>
          <a:cs typeface="+mj-cs"/>
        </a:defRPr>
      </a:lvl1pPr>
      <a:lvl2pPr algn="ctr" defTabSz="1003300" rtl="0" eaLnBrk="0" fontAlgn="base" hangingPunct="0">
        <a:lnSpc>
          <a:spcPct val="80000"/>
        </a:lnSpc>
        <a:spcBef>
          <a:spcPct val="0"/>
        </a:spcBef>
        <a:spcAft>
          <a:spcPct val="0"/>
        </a:spcAft>
        <a:defRPr sz="3100">
          <a:solidFill>
            <a:schemeClr val="tx2"/>
          </a:solidFill>
          <a:latin typeface="Arial Rounded MT Bold" pitchFamily="34" charset="0"/>
        </a:defRPr>
      </a:lvl2pPr>
      <a:lvl3pPr algn="ctr" defTabSz="1003300" rtl="0" eaLnBrk="0" fontAlgn="base" hangingPunct="0">
        <a:lnSpc>
          <a:spcPct val="80000"/>
        </a:lnSpc>
        <a:spcBef>
          <a:spcPct val="0"/>
        </a:spcBef>
        <a:spcAft>
          <a:spcPct val="0"/>
        </a:spcAft>
        <a:defRPr sz="3100">
          <a:solidFill>
            <a:schemeClr val="tx2"/>
          </a:solidFill>
          <a:latin typeface="Arial Rounded MT Bold" pitchFamily="34" charset="0"/>
        </a:defRPr>
      </a:lvl3pPr>
      <a:lvl4pPr algn="ctr" defTabSz="1003300" rtl="0" eaLnBrk="0" fontAlgn="base" hangingPunct="0">
        <a:lnSpc>
          <a:spcPct val="80000"/>
        </a:lnSpc>
        <a:spcBef>
          <a:spcPct val="0"/>
        </a:spcBef>
        <a:spcAft>
          <a:spcPct val="0"/>
        </a:spcAft>
        <a:defRPr sz="3100">
          <a:solidFill>
            <a:schemeClr val="tx2"/>
          </a:solidFill>
          <a:latin typeface="Arial Rounded MT Bold" pitchFamily="34" charset="0"/>
        </a:defRPr>
      </a:lvl4pPr>
      <a:lvl5pPr algn="ctr" defTabSz="1003300" rtl="0" eaLnBrk="0" fontAlgn="base" hangingPunct="0">
        <a:lnSpc>
          <a:spcPct val="80000"/>
        </a:lnSpc>
        <a:spcBef>
          <a:spcPct val="0"/>
        </a:spcBef>
        <a:spcAft>
          <a:spcPct val="0"/>
        </a:spcAft>
        <a:defRPr sz="3100">
          <a:solidFill>
            <a:schemeClr val="tx2"/>
          </a:solidFill>
          <a:latin typeface="Arial Rounded MT Bold" pitchFamily="34" charset="0"/>
        </a:defRPr>
      </a:lvl5pPr>
      <a:lvl6pPr marL="457200" algn="ctr" defTabSz="1003300" rtl="0" fontAlgn="base">
        <a:lnSpc>
          <a:spcPct val="80000"/>
        </a:lnSpc>
        <a:spcBef>
          <a:spcPct val="0"/>
        </a:spcBef>
        <a:spcAft>
          <a:spcPct val="0"/>
        </a:spcAft>
        <a:defRPr sz="3100">
          <a:solidFill>
            <a:schemeClr val="tx2"/>
          </a:solidFill>
          <a:latin typeface="Arial Rounded MT Bold" pitchFamily="34" charset="0"/>
        </a:defRPr>
      </a:lvl6pPr>
      <a:lvl7pPr marL="914400" algn="ctr" defTabSz="1003300" rtl="0" fontAlgn="base">
        <a:lnSpc>
          <a:spcPct val="80000"/>
        </a:lnSpc>
        <a:spcBef>
          <a:spcPct val="0"/>
        </a:spcBef>
        <a:spcAft>
          <a:spcPct val="0"/>
        </a:spcAft>
        <a:defRPr sz="3100">
          <a:solidFill>
            <a:schemeClr val="tx2"/>
          </a:solidFill>
          <a:latin typeface="Arial Rounded MT Bold" pitchFamily="34" charset="0"/>
        </a:defRPr>
      </a:lvl7pPr>
      <a:lvl8pPr marL="1371600" algn="ctr" defTabSz="1003300" rtl="0" fontAlgn="base">
        <a:lnSpc>
          <a:spcPct val="80000"/>
        </a:lnSpc>
        <a:spcBef>
          <a:spcPct val="0"/>
        </a:spcBef>
        <a:spcAft>
          <a:spcPct val="0"/>
        </a:spcAft>
        <a:defRPr sz="3100">
          <a:solidFill>
            <a:schemeClr val="tx2"/>
          </a:solidFill>
          <a:latin typeface="Arial Rounded MT Bold" pitchFamily="34" charset="0"/>
        </a:defRPr>
      </a:lvl8pPr>
      <a:lvl9pPr marL="1828800" algn="ctr" defTabSz="1003300" rtl="0" fontAlgn="base">
        <a:lnSpc>
          <a:spcPct val="80000"/>
        </a:lnSpc>
        <a:spcBef>
          <a:spcPct val="0"/>
        </a:spcBef>
        <a:spcAft>
          <a:spcPct val="0"/>
        </a:spcAft>
        <a:defRPr sz="3100">
          <a:solidFill>
            <a:schemeClr val="tx2"/>
          </a:solidFill>
          <a:latin typeface="Arial Rounded MT Bold" pitchFamily="34" charset="0"/>
        </a:defRPr>
      </a:lvl9pPr>
    </p:titleStyle>
    <p:bodyStyle>
      <a:lvl1pPr marL="376238" indent="-376238" algn="l" defTabSz="1003300" rtl="0" eaLnBrk="0" fontAlgn="base" hangingPunct="0">
        <a:spcBef>
          <a:spcPct val="20000"/>
        </a:spcBef>
        <a:spcAft>
          <a:spcPct val="0"/>
        </a:spcAft>
        <a:buClr>
          <a:schemeClr val="accent2"/>
        </a:buClr>
        <a:buSzPct val="75000"/>
        <a:buFont typeface="Wingdings" pitchFamily="2" charset="2"/>
        <a:defRPr sz="3400">
          <a:solidFill>
            <a:schemeClr val="tx1"/>
          </a:solidFill>
          <a:latin typeface="+mn-lt"/>
          <a:ea typeface="+mn-ea"/>
          <a:cs typeface="+mn-cs"/>
        </a:defRPr>
      </a:lvl1pPr>
      <a:lvl2pPr marL="814388" indent="-312738" algn="l" defTabSz="1003300" rtl="0" eaLnBrk="0" fontAlgn="base" hangingPunct="0">
        <a:spcBef>
          <a:spcPct val="20000"/>
        </a:spcBef>
        <a:spcAft>
          <a:spcPct val="0"/>
        </a:spcAft>
        <a:buClr>
          <a:schemeClr val="accent1"/>
        </a:buClr>
        <a:buFont typeface="Wingdings" pitchFamily="2" charset="2"/>
        <a:buChar char="n"/>
        <a:defRPr sz="2900">
          <a:solidFill>
            <a:schemeClr val="tx1"/>
          </a:solidFill>
          <a:latin typeface="+mn-lt"/>
        </a:defRPr>
      </a:lvl2pPr>
      <a:lvl3pPr marL="1254125" indent="-250825" algn="l" defTabSz="1003300" rtl="0" eaLnBrk="0" fontAlgn="base" hangingPunct="0">
        <a:spcBef>
          <a:spcPct val="20000"/>
        </a:spcBef>
        <a:spcAft>
          <a:spcPct val="0"/>
        </a:spcAft>
        <a:buClr>
          <a:schemeClr val="accent1"/>
        </a:buClr>
        <a:buFont typeface="Wingdings" pitchFamily="2" charset="2"/>
        <a:buChar char="n"/>
        <a:defRPr sz="2600">
          <a:solidFill>
            <a:schemeClr val="tx1"/>
          </a:solidFill>
          <a:latin typeface="+mn-lt"/>
        </a:defRPr>
      </a:lvl3pPr>
      <a:lvl4pPr marL="1755775" indent="-250825" algn="l" defTabSz="1003300" rtl="0" eaLnBrk="0" fontAlgn="base" hangingPunct="0">
        <a:spcBef>
          <a:spcPct val="20000"/>
        </a:spcBef>
        <a:spcAft>
          <a:spcPct val="0"/>
        </a:spcAft>
        <a:buClr>
          <a:schemeClr val="accent1"/>
        </a:buClr>
        <a:buFont typeface="Wingdings" pitchFamily="2" charset="2"/>
        <a:buChar char="§"/>
        <a:defRPr sz="2200">
          <a:solidFill>
            <a:schemeClr val="tx1"/>
          </a:solidFill>
          <a:latin typeface="+mn-lt"/>
        </a:defRPr>
      </a:lvl4pPr>
      <a:lvl5pPr marL="2255838" indent="-249238" algn="l" defTabSz="1003300" rtl="0" eaLnBrk="0" fontAlgn="base" hangingPunct="0">
        <a:spcBef>
          <a:spcPct val="20000"/>
        </a:spcBef>
        <a:spcAft>
          <a:spcPct val="0"/>
        </a:spcAft>
        <a:buClr>
          <a:schemeClr val="accent1"/>
        </a:buClr>
        <a:buFont typeface="Wingdings" pitchFamily="2" charset="2"/>
        <a:buChar char="§"/>
        <a:defRPr sz="2200">
          <a:solidFill>
            <a:schemeClr val="tx1"/>
          </a:solidFill>
          <a:latin typeface="+mn-lt"/>
        </a:defRPr>
      </a:lvl5pPr>
      <a:lvl6pPr marL="27130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6pPr>
      <a:lvl7pPr marL="31702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7pPr>
      <a:lvl8pPr marL="36274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8pPr>
      <a:lvl9pPr marL="40846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228600" y="227013"/>
            <a:ext cx="8686800" cy="5945187"/>
            <a:chOff x="144" y="144"/>
            <a:chExt cx="5472" cy="3744"/>
          </a:xfrm>
        </p:grpSpPr>
        <p:sp>
          <p:nvSpPr>
            <p:cNvPr id="208899" name="Rectangle 3"/>
            <p:cNvSpPr>
              <a:spLocks noChangeArrowheads="1"/>
            </p:cNvSpPr>
            <p:nvPr/>
          </p:nvSpPr>
          <p:spPr bwMode="auto">
            <a:xfrm>
              <a:off x="144" y="144"/>
              <a:ext cx="5472" cy="3744"/>
            </a:xfrm>
            <a:prstGeom prst="rect">
              <a:avLst/>
            </a:prstGeom>
            <a:noFill/>
            <a:ln w="44450">
              <a:solidFill>
                <a:schemeClr val="tx1"/>
              </a:solidFill>
              <a:miter lim="800000"/>
              <a:headEnd/>
              <a:tailEnd/>
            </a:ln>
            <a:effectLst/>
          </p:spPr>
          <p:txBody>
            <a:bodyPr wrap="none" lIns="100290" tIns="50145" rIns="100290" bIns="50145"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208900" name="Rectangle 4"/>
            <p:cNvSpPr>
              <a:spLocks noChangeArrowheads="1"/>
            </p:cNvSpPr>
            <p:nvPr/>
          </p:nvSpPr>
          <p:spPr bwMode="blackWhite">
            <a:xfrm>
              <a:off x="193" y="193"/>
              <a:ext cx="5373" cy="3635"/>
            </a:xfrm>
            <a:prstGeom prst="rect">
              <a:avLst/>
            </a:prstGeom>
            <a:noFill/>
            <a:ln w="9525">
              <a:solidFill>
                <a:schemeClr val="tx1"/>
              </a:solidFill>
              <a:miter lim="800000"/>
              <a:headEnd/>
              <a:tailEnd/>
            </a:ln>
            <a:effectLst/>
          </p:spPr>
          <p:txBody>
            <a:bodyPr wrap="none" lIns="100290" tIns="50145" rIns="100290" bIns="50145"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208901" name="Line 5"/>
            <p:cNvSpPr>
              <a:spLocks noChangeShapeType="1"/>
            </p:cNvSpPr>
            <p:nvPr/>
          </p:nvSpPr>
          <p:spPr bwMode="auto">
            <a:xfrm>
              <a:off x="336" y="1092"/>
              <a:ext cx="5136" cy="0"/>
            </a:xfrm>
            <a:prstGeom prst="line">
              <a:avLst/>
            </a:prstGeom>
            <a:noFill/>
            <a:ln w="12700">
              <a:solidFill>
                <a:schemeClr val="tx1"/>
              </a:solidFill>
              <a:round/>
              <a:headEnd/>
              <a:tailEnd/>
            </a:ln>
            <a:effectLst/>
          </p:spPr>
          <p:txBody>
            <a:bodyPr/>
            <a:lstStyle/>
            <a:p>
              <a:pPr>
                <a:defRPr/>
              </a:pPr>
              <a:endParaRPr lang="en-US" sz="2200" dirty="0">
                <a:latin typeface="Arial Rounded MT Bold" pitchFamily="34" charset="0"/>
              </a:endParaRPr>
            </a:p>
          </p:txBody>
        </p:sp>
      </p:grpSp>
      <p:sp>
        <p:nvSpPr>
          <p:cNvPr id="19459"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100290" tIns="50145" rIns="100290" bIns="50145" numCol="1" anchor="b" anchorCtr="0" compatLnSpc="1">
            <a:prstTxWarp prst="textNoShape">
              <a:avLst/>
            </a:prstTxWarp>
          </a:bodyPr>
          <a:lstStyle/>
          <a:p>
            <a:pPr lvl="0"/>
            <a:r>
              <a:rPr lang="en-US" smtClean="0"/>
              <a:t>Click to edit Master title style</a:t>
            </a:r>
          </a:p>
        </p:txBody>
      </p:sp>
      <p:sp>
        <p:nvSpPr>
          <p:cNvPr id="19460"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100290" tIns="50145" rIns="100290" bIns="50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890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100290" tIns="50145" rIns="100290" bIns="50145" numCol="1" anchor="b" anchorCtr="0" compatLnSpc="1">
            <a:prstTxWarp prst="textNoShape">
              <a:avLst/>
            </a:prstTxWarp>
          </a:bodyPr>
          <a:lstStyle>
            <a:lvl1pPr algn="l">
              <a:lnSpc>
                <a:spcPct val="100000"/>
              </a:lnSpc>
              <a:spcBef>
                <a:spcPct val="0"/>
              </a:spcBef>
              <a:buClrTx/>
              <a:buSzTx/>
              <a:buFontTx/>
              <a:buNone/>
              <a:defRPr sz="1100" i="0">
                <a:latin typeface="Arial" charset="0"/>
              </a:defRPr>
            </a:lvl1pPr>
          </a:lstStyle>
          <a:p>
            <a:pPr>
              <a:defRPr/>
            </a:pPr>
            <a:endParaRPr lang="en-US" dirty="0"/>
          </a:p>
        </p:txBody>
      </p:sp>
      <p:sp>
        <p:nvSpPr>
          <p:cNvPr id="20890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100290" tIns="50145" rIns="100290" bIns="50145" numCol="1" anchor="b" anchorCtr="0" compatLnSpc="1">
            <a:prstTxWarp prst="textNoShape">
              <a:avLst/>
            </a:prstTxWarp>
          </a:bodyPr>
          <a:lstStyle>
            <a:lvl1pPr>
              <a:lnSpc>
                <a:spcPct val="100000"/>
              </a:lnSpc>
              <a:spcBef>
                <a:spcPct val="0"/>
              </a:spcBef>
              <a:buClrTx/>
              <a:buSzTx/>
              <a:buFontTx/>
              <a:buNone/>
              <a:defRPr sz="1100" i="0">
                <a:latin typeface="Arial" charset="0"/>
              </a:defRPr>
            </a:lvl1pPr>
          </a:lstStyle>
          <a:p>
            <a:pPr>
              <a:defRPr/>
            </a:pPr>
            <a:endParaRPr lang="en-US" dirty="0"/>
          </a:p>
        </p:txBody>
      </p:sp>
      <p:sp>
        <p:nvSpPr>
          <p:cNvPr id="20890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100290" tIns="50145" rIns="100290" bIns="50145" numCol="1" anchor="b" anchorCtr="0" compatLnSpc="1">
            <a:prstTxWarp prst="textNoShape">
              <a:avLst/>
            </a:prstTxWarp>
          </a:bodyPr>
          <a:lstStyle>
            <a:lvl1pPr algn="r">
              <a:lnSpc>
                <a:spcPct val="100000"/>
              </a:lnSpc>
              <a:spcBef>
                <a:spcPct val="0"/>
              </a:spcBef>
              <a:buClrTx/>
              <a:buSzTx/>
              <a:buFontTx/>
              <a:buNone/>
              <a:defRPr sz="900" i="0">
                <a:latin typeface="Arial" charset="0"/>
              </a:defRPr>
            </a:lvl1pPr>
          </a:lstStyle>
          <a:p>
            <a:pPr>
              <a:defRPr/>
            </a:pPr>
            <a:fld id="{C02C1607-C4A4-4E33-B41D-89D0871D21E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96"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l" defTabSz="1003300" rtl="0" eaLnBrk="0" fontAlgn="base" hangingPunct="0">
        <a:lnSpc>
          <a:spcPct val="80000"/>
        </a:lnSpc>
        <a:spcBef>
          <a:spcPct val="0"/>
        </a:spcBef>
        <a:spcAft>
          <a:spcPct val="0"/>
        </a:spcAft>
        <a:defRPr sz="4800">
          <a:solidFill>
            <a:srgbClr val="0000CC"/>
          </a:solidFill>
          <a:latin typeface="+mj-lt"/>
          <a:ea typeface="+mj-ea"/>
          <a:cs typeface="+mj-cs"/>
        </a:defRPr>
      </a:lvl1pPr>
      <a:lvl2pPr algn="l" defTabSz="1003300" rtl="0" eaLnBrk="0" fontAlgn="base" hangingPunct="0">
        <a:lnSpc>
          <a:spcPct val="80000"/>
        </a:lnSpc>
        <a:spcBef>
          <a:spcPct val="0"/>
        </a:spcBef>
        <a:spcAft>
          <a:spcPct val="0"/>
        </a:spcAft>
        <a:defRPr sz="4800">
          <a:solidFill>
            <a:srgbClr val="0000CC"/>
          </a:solidFill>
          <a:latin typeface="Arial Black" pitchFamily="34" charset="0"/>
        </a:defRPr>
      </a:lvl2pPr>
      <a:lvl3pPr algn="l" defTabSz="1003300" rtl="0" eaLnBrk="0" fontAlgn="base" hangingPunct="0">
        <a:lnSpc>
          <a:spcPct val="80000"/>
        </a:lnSpc>
        <a:spcBef>
          <a:spcPct val="0"/>
        </a:spcBef>
        <a:spcAft>
          <a:spcPct val="0"/>
        </a:spcAft>
        <a:defRPr sz="4800">
          <a:solidFill>
            <a:srgbClr val="0000CC"/>
          </a:solidFill>
          <a:latin typeface="Arial Black" pitchFamily="34" charset="0"/>
        </a:defRPr>
      </a:lvl3pPr>
      <a:lvl4pPr algn="l" defTabSz="1003300" rtl="0" eaLnBrk="0" fontAlgn="base" hangingPunct="0">
        <a:lnSpc>
          <a:spcPct val="80000"/>
        </a:lnSpc>
        <a:spcBef>
          <a:spcPct val="0"/>
        </a:spcBef>
        <a:spcAft>
          <a:spcPct val="0"/>
        </a:spcAft>
        <a:defRPr sz="4800">
          <a:solidFill>
            <a:srgbClr val="0000CC"/>
          </a:solidFill>
          <a:latin typeface="Arial Black" pitchFamily="34" charset="0"/>
        </a:defRPr>
      </a:lvl4pPr>
      <a:lvl5pPr algn="l" defTabSz="1003300" rtl="0" eaLnBrk="0" fontAlgn="base" hangingPunct="0">
        <a:lnSpc>
          <a:spcPct val="80000"/>
        </a:lnSpc>
        <a:spcBef>
          <a:spcPct val="0"/>
        </a:spcBef>
        <a:spcAft>
          <a:spcPct val="0"/>
        </a:spcAft>
        <a:defRPr sz="4800">
          <a:solidFill>
            <a:srgbClr val="0000CC"/>
          </a:solidFill>
          <a:latin typeface="Arial Black" pitchFamily="34" charset="0"/>
        </a:defRPr>
      </a:lvl5pPr>
      <a:lvl6pPr marL="457200" algn="l" defTabSz="1003300" rtl="0" fontAlgn="base">
        <a:lnSpc>
          <a:spcPct val="80000"/>
        </a:lnSpc>
        <a:spcBef>
          <a:spcPct val="0"/>
        </a:spcBef>
        <a:spcAft>
          <a:spcPct val="0"/>
        </a:spcAft>
        <a:defRPr sz="4800">
          <a:solidFill>
            <a:srgbClr val="0000CC"/>
          </a:solidFill>
          <a:latin typeface="Arial Black" pitchFamily="34" charset="0"/>
        </a:defRPr>
      </a:lvl6pPr>
      <a:lvl7pPr marL="914400" algn="l" defTabSz="1003300" rtl="0" fontAlgn="base">
        <a:lnSpc>
          <a:spcPct val="80000"/>
        </a:lnSpc>
        <a:spcBef>
          <a:spcPct val="0"/>
        </a:spcBef>
        <a:spcAft>
          <a:spcPct val="0"/>
        </a:spcAft>
        <a:defRPr sz="4800">
          <a:solidFill>
            <a:srgbClr val="0000CC"/>
          </a:solidFill>
          <a:latin typeface="Arial Black" pitchFamily="34" charset="0"/>
        </a:defRPr>
      </a:lvl7pPr>
      <a:lvl8pPr marL="1371600" algn="l" defTabSz="1003300" rtl="0" fontAlgn="base">
        <a:lnSpc>
          <a:spcPct val="80000"/>
        </a:lnSpc>
        <a:spcBef>
          <a:spcPct val="0"/>
        </a:spcBef>
        <a:spcAft>
          <a:spcPct val="0"/>
        </a:spcAft>
        <a:defRPr sz="4800">
          <a:solidFill>
            <a:srgbClr val="0000CC"/>
          </a:solidFill>
          <a:latin typeface="Arial Black" pitchFamily="34" charset="0"/>
        </a:defRPr>
      </a:lvl8pPr>
      <a:lvl9pPr marL="1828800" algn="l" defTabSz="1003300" rtl="0" fontAlgn="base">
        <a:lnSpc>
          <a:spcPct val="80000"/>
        </a:lnSpc>
        <a:spcBef>
          <a:spcPct val="0"/>
        </a:spcBef>
        <a:spcAft>
          <a:spcPct val="0"/>
        </a:spcAft>
        <a:defRPr sz="4800">
          <a:solidFill>
            <a:srgbClr val="0000CC"/>
          </a:solidFill>
          <a:latin typeface="Arial Black" pitchFamily="34" charset="0"/>
        </a:defRPr>
      </a:lvl9pPr>
    </p:titleStyle>
    <p:bodyStyle>
      <a:lvl1pPr marL="376238" indent="-376238" algn="l" defTabSz="1003300" rtl="0" eaLnBrk="0" fontAlgn="base" hangingPunct="0">
        <a:spcBef>
          <a:spcPct val="20000"/>
        </a:spcBef>
        <a:spcAft>
          <a:spcPct val="0"/>
        </a:spcAft>
        <a:buClr>
          <a:schemeClr val="accent2"/>
        </a:buClr>
        <a:buSzPct val="75000"/>
        <a:buFont typeface="Wingdings" pitchFamily="2" charset="2"/>
        <a:buChar char="n"/>
        <a:defRPr sz="3400">
          <a:solidFill>
            <a:srgbClr val="0000CC"/>
          </a:solidFill>
          <a:latin typeface="+mn-lt"/>
          <a:ea typeface="+mn-ea"/>
          <a:cs typeface="+mn-cs"/>
        </a:defRPr>
      </a:lvl1pPr>
      <a:lvl2pPr marL="814388" indent="-312738" algn="l" defTabSz="1003300" rtl="0" eaLnBrk="0" fontAlgn="base" hangingPunct="0">
        <a:spcBef>
          <a:spcPct val="20000"/>
        </a:spcBef>
        <a:spcAft>
          <a:spcPct val="0"/>
        </a:spcAft>
        <a:buClr>
          <a:schemeClr val="accent1"/>
        </a:buClr>
        <a:buFont typeface="Wingdings" pitchFamily="2" charset="2"/>
        <a:buChar char="n"/>
        <a:defRPr sz="2900">
          <a:solidFill>
            <a:srgbClr val="0000CC"/>
          </a:solidFill>
          <a:latin typeface="+mn-lt"/>
        </a:defRPr>
      </a:lvl2pPr>
      <a:lvl3pPr marL="1254125" indent="-250825" algn="l" defTabSz="1003300" rtl="0" eaLnBrk="0" fontAlgn="base" hangingPunct="0">
        <a:spcBef>
          <a:spcPct val="20000"/>
        </a:spcBef>
        <a:spcAft>
          <a:spcPct val="0"/>
        </a:spcAft>
        <a:buClr>
          <a:schemeClr val="accent1"/>
        </a:buClr>
        <a:buFont typeface="Wingdings" pitchFamily="2" charset="2"/>
        <a:buChar char="n"/>
        <a:defRPr sz="2600">
          <a:solidFill>
            <a:srgbClr val="0000CC"/>
          </a:solidFill>
          <a:latin typeface="+mn-lt"/>
        </a:defRPr>
      </a:lvl3pPr>
      <a:lvl4pPr marL="1755775" indent="-250825" algn="l" defTabSz="1003300" rtl="0" eaLnBrk="0" fontAlgn="base" hangingPunct="0">
        <a:spcBef>
          <a:spcPct val="20000"/>
        </a:spcBef>
        <a:spcAft>
          <a:spcPct val="0"/>
        </a:spcAft>
        <a:buClr>
          <a:schemeClr val="accent1"/>
        </a:buClr>
        <a:buFont typeface="Wingdings" pitchFamily="2" charset="2"/>
        <a:buChar char="§"/>
        <a:defRPr sz="2200">
          <a:solidFill>
            <a:srgbClr val="0000CC"/>
          </a:solidFill>
          <a:latin typeface="+mn-lt"/>
        </a:defRPr>
      </a:lvl4pPr>
      <a:lvl5pPr marL="2255838" indent="-249238" algn="l" defTabSz="1003300" rtl="0" eaLnBrk="0" fontAlgn="base" hangingPunct="0">
        <a:spcBef>
          <a:spcPct val="20000"/>
        </a:spcBef>
        <a:spcAft>
          <a:spcPct val="0"/>
        </a:spcAft>
        <a:buClr>
          <a:schemeClr val="accent1"/>
        </a:buClr>
        <a:buFont typeface="Wingdings" pitchFamily="2" charset="2"/>
        <a:buChar char="§"/>
        <a:defRPr sz="2200">
          <a:solidFill>
            <a:srgbClr val="0000CC"/>
          </a:solidFill>
          <a:latin typeface="+mn-lt"/>
        </a:defRPr>
      </a:lvl5pPr>
      <a:lvl6pPr marL="2713038" indent="-249238" algn="l" defTabSz="1003300" rtl="0" fontAlgn="base">
        <a:spcBef>
          <a:spcPct val="20000"/>
        </a:spcBef>
        <a:spcAft>
          <a:spcPct val="0"/>
        </a:spcAft>
        <a:buClr>
          <a:schemeClr val="accent1"/>
        </a:buClr>
        <a:buFont typeface="Wingdings" pitchFamily="2" charset="2"/>
        <a:buChar char="§"/>
        <a:defRPr sz="2200">
          <a:solidFill>
            <a:srgbClr val="0000CC"/>
          </a:solidFill>
          <a:latin typeface="+mn-lt"/>
        </a:defRPr>
      </a:lvl6pPr>
      <a:lvl7pPr marL="3170238" indent="-249238" algn="l" defTabSz="1003300" rtl="0" fontAlgn="base">
        <a:spcBef>
          <a:spcPct val="20000"/>
        </a:spcBef>
        <a:spcAft>
          <a:spcPct val="0"/>
        </a:spcAft>
        <a:buClr>
          <a:schemeClr val="accent1"/>
        </a:buClr>
        <a:buFont typeface="Wingdings" pitchFamily="2" charset="2"/>
        <a:buChar char="§"/>
        <a:defRPr sz="2200">
          <a:solidFill>
            <a:srgbClr val="0000CC"/>
          </a:solidFill>
          <a:latin typeface="+mn-lt"/>
        </a:defRPr>
      </a:lvl7pPr>
      <a:lvl8pPr marL="3627438" indent="-249238" algn="l" defTabSz="1003300" rtl="0" fontAlgn="base">
        <a:spcBef>
          <a:spcPct val="20000"/>
        </a:spcBef>
        <a:spcAft>
          <a:spcPct val="0"/>
        </a:spcAft>
        <a:buClr>
          <a:schemeClr val="accent1"/>
        </a:buClr>
        <a:buFont typeface="Wingdings" pitchFamily="2" charset="2"/>
        <a:buChar char="§"/>
        <a:defRPr sz="2200">
          <a:solidFill>
            <a:srgbClr val="0000CC"/>
          </a:solidFill>
          <a:latin typeface="+mn-lt"/>
        </a:defRPr>
      </a:lvl8pPr>
      <a:lvl9pPr marL="4084638" indent="-249238" algn="l" defTabSz="1003300" rtl="0" fontAlgn="base">
        <a:spcBef>
          <a:spcPct val="20000"/>
        </a:spcBef>
        <a:spcAft>
          <a:spcPct val="0"/>
        </a:spcAft>
        <a:buClr>
          <a:schemeClr val="accent1"/>
        </a:buClr>
        <a:buFont typeface="Wingdings" pitchFamily="2" charset="2"/>
        <a:buChar char="§"/>
        <a:defRPr sz="22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228600" y="227013"/>
            <a:ext cx="8686800" cy="5945187"/>
            <a:chOff x="144" y="144"/>
            <a:chExt cx="5472" cy="3744"/>
          </a:xfrm>
        </p:grpSpPr>
        <p:sp>
          <p:nvSpPr>
            <p:cNvPr id="225283" name="Rectangle 3"/>
            <p:cNvSpPr>
              <a:spLocks noChangeArrowheads="1"/>
            </p:cNvSpPr>
            <p:nvPr/>
          </p:nvSpPr>
          <p:spPr bwMode="auto">
            <a:xfrm>
              <a:off x="144" y="144"/>
              <a:ext cx="5472" cy="3744"/>
            </a:xfrm>
            <a:prstGeom prst="rect">
              <a:avLst/>
            </a:prstGeom>
            <a:noFill/>
            <a:ln w="44450">
              <a:solidFill>
                <a:schemeClr val="tx1"/>
              </a:solidFill>
              <a:miter lim="800000"/>
              <a:headEnd/>
              <a:tailEnd/>
            </a:ln>
            <a:effectLst/>
          </p:spPr>
          <p:txBody>
            <a:bodyPr wrap="none" lIns="100273" tIns="50136" rIns="100273" bIns="50136"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225284" name="Rectangle 4"/>
            <p:cNvSpPr>
              <a:spLocks noChangeArrowheads="1"/>
            </p:cNvSpPr>
            <p:nvPr/>
          </p:nvSpPr>
          <p:spPr bwMode="blackWhite">
            <a:xfrm>
              <a:off x="193" y="193"/>
              <a:ext cx="5373" cy="3635"/>
            </a:xfrm>
            <a:prstGeom prst="rect">
              <a:avLst/>
            </a:prstGeom>
            <a:noFill/>
            <a:ln w="9525">
              <a:solidFill>
                <a:schemeClr val="tx1"/>
              </a:solidFill>
              <a:miter lim="800000"/>
              <a:headEnd/>
              <a:tailEnd/>
            </a:ln>
            <a:effectLst/>
          </p:spPr>
          <p:txBody>
            <a:bodyPr wrap="none" lIns="100273" tIns="50136" rIns="100273" bIns="50136"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225285" name="Line 5"/>
            <p:cNvSpPr>
              <a:spLocks noChangeShapeType="1"/>
            </p:cNvSpPr>
            <p:nvPr/>
          </p:nvSpPr>
          <p:spPr bwMode="auto">
            <a:xfrm>
              <a:off x="336" y="1092"/>
              <a:ext cx="5136" cy="0"/>
            </a:xfrm>
            <a:prstGeom prst="line">
              <a:avLst/>
            </a:prstGeom>
            <a:noFill/>
            <a:ln w="12700">
              <a:solidFill>
                <a:schemeClr val="tx1"/>
              </a:solidFill>
              <a:round/>
              <a:headEnd/>
              <a:tailEnd/>
            </a:ln>
            <a:effectLst/>
          </p:spPr>
          <p:txBody>
            <a:bodyPr/>
            <a:lstStyle/>
            <a:p>
              <a:pPr>
                <a:defRPr/>
              </a:pPr>
              <a:endParaRPr lang="en-US" sz="2200" dirty="0">
                <a:latin typeface="Arial Rounded MT Bold" pitchFamily="34" charset="0"/>
              </a:endParaRPr>
            </a:p>
          </p:txBody>
        </p:sp>
      </p:grpSp>
      <p:sp>
        <p:nvSpPr>
          <p:cNvPr id="20483"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100273" tIns="50136" rIns="100273" bIns="50136" numCol="1" anchor="b" anchorCtr="0" compatLnSpc="1">
            <a:prstTxWarp prst="textNoShape">
              <a:avLst/>
            </a:prstTxWarp>
          </a:bodyPr>
          <a:lstStyle/>
          <a:p>
            <a:pPr lvl="0"/>
            <a:r>
              <a:rPr lang="en-US" smtClean="0"/>
              <a:t>Click to edit Master title style</a:t>
            </a:r>
          </a:p>
        </p:txBody>
      </p:sp>
      <p:sp>
        <p:nvSpPr>
          <p:cNvPr id="20484"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100273" tIns="50136" rIns="100273" bIns="501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288"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100273" tIns="50136" rIns="100273" bIns="50136" numCol="1" anchor="b" anchorCtr="0" compatLnSpc="1">
            <a:prstTxWarp prst="textNoShape">
              <a:avLst/>
            </a:prstTxWarp>
          </a:bodyPr>
          <a:lstStyle>
            <a:lvl1pPr algn="l">
              <a:lnSpc>
                <a:spcPct val="100000"/>
              </a:lnSpc>
              <a:spcBef>
                <a:spcPct val="0"/>
              </a:spcBef>
              <a:buClrTx/>
              <a:buSzTx/>
              <a:buFontTx/>
              <a:buNone/>
              <a:defRPr sz="1100" i="0">
                <a:latin typeface="Arial" charset="0"/>
              </a:defRPr>
            </a:lvl1pPr>
          </a:lstStyle>
          <a:p>
            <a:pPr>
              <a:defRPr/>
            </a:pPr>
            <a:endParaRPr lang="en-US" dirty="0"/>
          </a:p>
        </p:txBody>
      </p:sp>
      <p:sp>
        <p:nvSpPr>
          <p:cNvPr id="225289"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100273" tIns="50136" rIns="100273" bIns="50136" numCol="1" anchor="b" anchorCtr="0" compatLnSpc="1">
            <a:prstTxWarp prst="textNoShape">
              <a:avLst/>
            </a:prstTxWarp>
          </a:bodyPr>
          <a:lstStyle>
            <a:lvl1pPr>
              <a:lnSpc>
                <a:spcPct val="100000"/>
              </a:lnSpc>
              <a:spcBef>
                <a:spcPct val="0"/>
              </a:spcBef>
              <a:buClrTx/>
              <a:buSzTx/>
              <a:buFontTx/>
              <a:buNone/>
              <a:defRPr sz="1100" i="0">
                <a:latin typeface="Arial" charset="0"/>
              </a:defRPr>
            </a:lvl1pPr>
          </a:lstStyle>
          <a:p>
            <a:pPr>
              <a:defRPr/>
            </a:pPr>
            <a:endParaRPr lang="en-US" dirty="0"/>
          </a:p>
        </p:txBody>
      </p:sp>
      <p:sp>
        <p:nvSpPr>
          <p:cNvPr id="22529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100273" tIns="50136" rIns="100273" bIns="50136" numCol="1" anchor="b" anchorCtr="0" compatLnSpc="1">
            <a:prstTxWarp prst="textNoShape">
              <a:avLst/>
            </a:prstTxWarp>
          </a:bodyPr>
          <a:lstStyle>
            <a:lvl1pPr algn="r">
              <a:lnSpc>
                <a:spcPct val="100000"/>
              </a:lnSpc>
              <a:spcBef>
                <a:spcPct val="0"/>
              </a:spcBef>
              <a:buClrTx/>
              <a:buSzTx/>
              <a:buFontTx/>
              <a:buNone/>
              <a:defRPr sz="900" i="0">
                <a:latin typeface="Arial" charset="0"/>
              </a:defRPr>
            </a:lvl1pPr>
          </a:lstStyle>
          <a:p>
            <a:pPr>
              <a:defRPr/>
            </a:pPr>
            <a:fld id="{B74688A1-52B4-4ECB-B415-1CCD0E9F948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97"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hdr="0" ftr="0" dt="0"/>
  <p:txStyles>
    <p:titleStyle>
      <a:lvl1pPr algn="l" defTabSz="1003300" rtl="0" eaLnBrk="0" fontAlgn="base" hangingPunct="0">
        <a:lnSpc>
          <a:spcPct val="80000"/>
        </a:lnSpc>
        <a:spcBef>
          <a:spcPct val="0"/>
        </a:spcBef>
        <a:spcAft>
          <a:spcPct val="0"/>
        </a:spcAft>
        <a:defRPr sz="4800">
          <a:solidFill>
            <a:schemeClr val="tx2"/>
          </a:solidFill>
          <a:latin typeface="+mj-lt"/>
          <a:ea typeface="+mj-ea"/>
          <a:cs typeface="+mj-cs"/>
        </a:defRPr>
      </a:lvl1pPr>
      <a:lvl2pPr algn="l" defTabSz="1003300" rtl="0" eaLnBrk="0" fontAlgn="base" hangingPunct="0">
        <a:lnSpc>
          <a:spcPct val="80000"/>
        </a:lnSpc>
        <a:spcBef>
          <a:spcPct val="0"/>
        </a:spcBef>
        <a:spcAft>
          <a:spcPct val="0"/>
        </a:spcAft>
        <a:defRPr sz="4800">
          <a:solidFill>
            <a:schemeClr val="tx2"/>
          </a:solidFill>
          <a:latin typeface="Arial Black" pitchFamily="34" charset="0"/>
        </a:defRPr>
      </a:lvl2pPr>
      <a:lvl3pPr algn="l" defTabSz="1003300" rtl="0" eaLnBrk="0" fontAlgn="base" hangingPunct="0">
        <a:lnSpc>
          <a:spcPct val="80000"/>
        </a:lnSpc>
        <a:spcBef>
          <a:spcPct val="0"/>
        </a:spcBef>
        <a:spcAft>
          <a:spcPct val="0"/>
        </a:spcAft>
        <a:defRPr sz="4800">
          <a:solidFill>
            <a:schemeClr val="tx2"/>
          </a:solidFill>
          <a:latin typeface="Arial Black" pitchFamily="34" charset="0"/>
        </a:defRPr>
      </a:lvl3pPr>
      <a:lvl4pPr algn="l" defTabSz="1003300" rtl="0" eaLnBrk="0" fontAlgn="base" hangingPunct="0">
        <a:lnSpc>
          <a:spcPct val="80000"/>
        </a:lnSpc>
        <a:spcBef>
          <a:spcPct val="0"/>
        </a:spcBef>
        <a:spcAft>
          <a:spcPct val="0"/>
        </a:spcAft>
        <a:defRPr sz="4800">
          <a:solidFill>
            <a:schemeClr val="tx2"/>
          </a:solidFill>
          <a:latin typeface="Arial Black" pitchFamily="34" charset="0"/>
        </a:defRPr>
      </a:lvl4pPr>
      <a:lvl5pPr algn="l" defTabSz="1003300" rtl="0" eaLnBrk="0" fontAlgn="base" hangingPunct="0">
        <a:lnSpc>
          <a:spcPct val="80000"/>
        </a:lnSpc>
        <a:spcBef>
          <a:spcPct val="0"/>
        </a:spcBef>
        <a:spcAft>
          <a:spcPct val="0"/>
        </a:spcAft>
        <a:defRPr sz="4800">
          <a:solidFill>
            <a:schemeClr val="tx2"/>
          </a:solidFill>
          <a:latin typeface="Arial Black" pitchFamily="34" charset="0"/>
        </a:defRPr>
      </a:lvl5pPr>
      <a:lvl6pPr marL="457200" algn="l" defTabSz="1003300" rtl="0" fontAlgn="base">
        <a:lnSpc>
          <a:spcPct val="80000"/>
        </a:lnSpc>
        <a:spcBef>
          <a:spcPct val="0"/>
        </a:spcBef>
        <a:spcAft>
          <a:spcPct val="0"/>
        </a:spcAft>
        <a:defRPr sz="4800">
          <a:solidFill>
            <a:schemeClr val="tx2"/>
          </a:solidFill>
          <a:latin typeface="Arial Black" pitchFamily="34" charset="0"/>
        </a:defRPr>
      </a:lvl6pPr>
      <a:lvl7pPr marL="914400" algn="l" defTabSz="1003300" rtl="0" fontAlgn="base">
        <a:lnSpc>
          <a:spcPct val="80000"/>
        </a:lnSpc>
        <a:spcBef>
          <a:spcPct val="0"/>
        </a:spcBef>
        <a:spcAft>
          <a:spcPct val="0"/>
        </a:spcAft>
        <a:defRPr sz="4800">
          <a:solidFill>
            <a:schemeClr val="tx2"/>
          </a:solidFill>
          <a:latin typeface="Arial Black" pitchFamily="34" charset="0"/>
        </a:defRPr>
      </a:lvl7pPr>
      <a:lvl8pPr marL="1371600" algn="l" defTabSz="1003300" rtl="0" fontAlgn="base">
        <a:lnSpc>
          <a:spcPct val="80000"/>
        </a:lnSpc>
        <a:spcBef>
          <a:spcPct val="0"/>
        </a:spcBef>
        <a:spcAft>
          <a:spcPct val="0"/>
        </a:spcAft>
        <a:defRPr sz="4800">
          <a:solidFill>
            <a:schemeClr val="tx2"/>
          </a:solidFill>
          <a:latin typeface="Arial Black" pitchFamily="34" charset="0"/>
        </a:defRPr>
      </a:lvl8pPr>
      <a:lvl9pPr marL="1828800" algn="l" defTabSz="1003300" rtl="0" fontAlgn="base">
        <a:lnSpc>
          <a:spcPct val="80000"/>
        </a:lnSpc>
        <a:spcBef>
          <a:spcPct val="0"/>
        </a:spcBef>
        <a:spcAft>
          <a:spcPct val="0"/>
        </a:spcAft>
        <a:defRPr sz="4800">
          <a:solidFill>
            <a:schemeClr val="tx2"/>
          </a:solidFill>
          <a:latin typeface="Arial Black" pitchFamily="34" charset="0"/>
        </a:defRPr>
      </a:lvl9pPr>
    </p:titleStyle>
    <p:bodyStyle>
      <a:lvl1pPr marL="376238" indent="-376238" algn="l" defTabSz="1003300" rtl="0" eaLnBrk="0" fontAlgn="base" hangingPunct="0">
        <a:spcBef>
          <a:spcPct val="20000"/>
        </a:spcBef>
        <a:spcAft>
          <a:spcPct val="0"/>
        </a:spcAft>
        <a:buClr>
          <a:schemeClr val="accent2"/>
        </a:buClr>
        <a:buSzPct val="75000"/>
        <a:buFont typeface="Wingdings" pitchFamily="2" charset="2"/>
        <a:buChar char="n"/>
        <a:defRPr sz="3400">
          <a:solidFill>
            <a:schemeClr val="tx1"/>
          </a:solidFill>
          <a:latin typeface="+mn-lt"/>
          <a:ea typeface="+mn-ea"/>
          <a:cs typeface="+mn-cs"/>
        </a:defRPr>
      </a:lvl1pPr>
      <a:lvl2pPr marL="814388" indent="-312738" algn="l" defTabSz="1003300" rtl="0" eaLnBrk="0" fontAlgn="base" hangingPunct="0">
        <a:spcBef>
          <a:spcPct val="20000"/>
        </a:spcBef>
        <a:spcAft>
          <a:spcPct val="0"/>
        </a:spcAft>
        <a:buClr>
          <a:schemeClr val="accent1"/>
        </a:buClr>
        <a:buFont typeface="Wingdings" pitchFamily="2" charset="2"/>
        <a:buChar char="n"/>
        <a:defRPr sz="2900">
          <a:solidFill>
            <a:schemeClr val="tx1"/>
          </a:solidFill>
          <a:latin typeface="+mn-lt"/>
        </a:defRPr>
      </a:lvl2pPr>
      <a:lvl3pPr marL="1254125" indent="-250825" algn="l" defTabSz="1003300" rtl="0" eaLnBrk="0" fontAlgn="base" hangingPunct="0">
        <a:spcBef>
          <a:spcPct val="20000"/>
        </a:spcBef>
        <a:spcAft>
          <a:spcPct val="0"/>
        </a:spcAft>
        <a:buClr>
          <a:schemeClr val="accent1"/>
        </a:buClr>
        <a:buFont typeface="Wingdings" pitchFamily="2" charset="2"/>
        <a:buChar char="n"/>
        <a:defRPr sz="2600">
          <a:solidFill>
            <a:schemeClr val="tx1"/>
          </a:solidFill>
          <a:latin typeface="+mn-lt"/>
        </a:defRPr>
      </a:lvl3pPr>
      <a:lvl4pPr marL="1755775" indent="-250825" algn="l" defTabSz="1003300" rtl="0" eaLnBrk="0" fontAlgn="base" hangingPunct="0">
        <a:spcBef>
          <a:spcPct val="20000"/>
        </a:spcBef>
        <a:spcAft>
          <a:spcPct val="0"/>
        </a:spcAft>
        <a:buClr>
          <a:schemeClr val="accent1"/>
        </a:buClr>
        <a:buFont typeface="Wingdings" pitchFamily="2" charset="2"/>
        <a:buChar char="§"/>
        <a:defRPr sz="2200">
          <a:solidFill>
            <a:schemeClr val="tx1"/>
          </a:solidFill>
          <a:latin typeface="+mn-lt"/>
        </a:defRPr>
      </a:lvl4pPr>
      <a:lvl5pPr marL="2255838" indent="-249238" algn="l" defTabSz="1003300" rtl="0" eaLnBrk="0" fontAlgn="base" hangingPunct="0">
        <a:spcBef>
          <a:spcPct val="20000"/>
        </a:spcBef>
        <a:spcAft>
          <a:spcPct val="0"/>
        </a:spcAft>
        <a:buClr>
          <a:schemeClr val="accent1"/>
        </a:buClr>
        <a:buFont typeface="Wingdings" pitchFamily="2" charset="2"/>
        <a:buChar char="§"/>
        <a:defRPr sz="2200">
          <a:solidFill>
            <a:schemeClr val="tx1"/>
          </a:solidFill>
          <a:latin typeface="+mn-lt"/>
        </a:defRPr>
      </a:lvl5pPr>
      <a:lvl6pPr marL="27130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6pPr>
      <a:lvl7pPr marL="31702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7pPr>
      <a:lvl8pPr marL="36274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8pPr>
      <a:lvl9pPr marL="40846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228600" y="227013"/>
            <a:ext cx="8686800" cy="5945187"/>
            <a:chOff x="144" y="144"/>
            <a:chExt cx="5472" cy="3744"/>
          </a:xfrm>
        </p:grpSpPr>
        <p:sp>
          <p:nvSpPr>
            <p:cNvPr id="235523" name="Rectangle 3"/>
            <p:cNvSpPr>
              <a:spLocks noChangeArrowheads="1"/>
            </p:cNvSpPr>
            <p:nvPr/>
          </p:nvSpPr>
          <p:spPr bwMode="auto">
            <a:xfrm>
              <a:off x="144" y="144"/>
              <a:ext cx="5472" cy="3744"/>
            </a:xfrm>
            <a:prstGeom prst="rect">
              <a:avLst/>
            </a:prstGeom>
            <a:noFill/>
            <a:ln w="44450">
              <a:solidFill>
                <a:schemeClr val="tx1"/>
              </a:solidFill>
              <a:miter lim="800000"/>
              <a:headEnd/>
              <a:tailEnd/>
            </a:ln>
            <a:effectLst/>
          </p:spPr>
          <p:txBody>
            <a:bodyPr wrap="none" lIns="100246" tIns="50123" rIns="100246" bIns="50123"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235524" name="Rectangle 4"/>
            <p:cNvSpPr>
              <a:spLocks noChangeArrowheads="1"/>
            </p:cNvSpPr>
            <p:nvPr/>
          </p:nvSpPr>
          <p:spPr bwMode="blackWhite">
            <a:xfrm>
              <a:off x="193" y="193"/>
              <a:ext cx="5373" cy="3635"/>
            </a:xfrm>
            <a:prstGeom prst="rect">
              <a:avLst/>
            </a:prstGeom>
            <a:noFill/>
            <a:ln w="9525">
              <a:solidFill>
                <a:schemeClr val="tx1"/>
              </a:solidFill>
              <a:miter lim="800000"/>
              <a:headEnd/>
              <a:tailEnd/>
            </a:ln>
            <a:effectLst/>
          </p:spPr>
          <p:txBody>
            <a:bodyPr wrap="none" lIns="100246" tIns="50123" rIns="100246" bIns="50123" anchor="ctr"/>
            <a:lstStyle/>
            <a:p>
              <a:pPr defTabSz="1003300">
                <a:lnSpc>
                  <a:spcPct val="100000"/>
                </a:lnSpc>
                <a:spcBef>
                  <a:spcPct val="0"/>
                </a:spcBef>
                <a:buClrTx/>
                <a:buSzTx/>
                <a:buFontTx/>
                <a:buNone/>
                <a:defRPr/>
              </a:pPr>
              <a:endParaRPr lang="en-US" sz="2600" i="0" dirty="0">
                <a:latin typeface="Arial Black" pitchFamily="34" charset="0"/>
              </a:endParaRPr>
            </a:p>
          </p:txBody>
        </p:sp>
        <p:sp>
          <p:nvSpPr>
            <p:cNvPr id="235525" name="Line 5"/>
            <p:cNvSpPr>
              <a:spLocks noChangeShapeType="1"/>
            </p:cNvSpPr>
            <p:nvPr/>
          </p:nvSpPr>
          <p:spPr bwMode="auto">
            <a:xfrm>
              <a:off x="336" y="1092"/>
              <a:ext cx="5136" cy="0"/>
            </a:xfrm>
            <a:prstGeom prst="line">
              <a:avLst/>
            </a:prstGeom>
            <a:noFill/>
            <a:ln w="12700">
              <a:solidFill>
                <a:schemeClr val="tx1"/>
              </a:solidFill>
              <a:round/>
              <a:headEnd/>
              <a:tailEnd/>
            </a:ln>
            <a:effectLst/>
          </p:spPr>
          <p:txBody>
            <a:bodyPr/>
            <a:lstStyle/>
            <a:p>
              <a:pPr>
                <a:defRPr/>
              </a:pPr>
              <a:endParaRPr lang="en-US" sz="2200" dirty="0">
                <a:latin typeface="Arial Rounded MT Bold" pitchFamily="34" charset="0"/>
              </a:endParaRPr>
            </a:p>
          </p:txBody>
        </p:sp>
      </p:grpSp>
      <p:sp>
        <p:nvSpPr>
          <p:cNvPr id="21507"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100246" tIns="50123" rIns="100246" bIns="50123" numCol="1" anchor="b" anchorCtr="0" compatLnSpc="1">
            <a:prstTxWarp prst="textNoShape">
              <a:avLst/>
            </a:prstTxWarp>
          </a:bodyPr>
          <a:lstStyle/>
          <a:p>
            <a:pPr lvl="0"/>
            <a:r>
              <a:rPr lang="en-US" smtClean="0"/>
              <a:t>Click to edit Master title style</a:t>
            </a:r>
          </a:p>
        </p:txBody>
      </p:sp>
      <p:sp>
        <p:nvSpPr>
          <p:cNvPr id="21508"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100246" tIns="50123" rIns="100246" bIns="501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28"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100246" tIns="50123" rIns="100246" bIns="50123" numCol="1" anchor="b" anchorCtr="0" compatLnSpc="1">
            <a:prstTxWarp prst="textNoShape">
              <a:avLst/>
            </a:prstTxWarp>
          </a:bodyPr>
          <a:lstStyle>
            <a:lvl1pPr algn="l">
              <a:lnSpc>
                <a:spcPct val="100000"/>
              </a:lnSpc>
              <a:spcBef>
                <a:spcPct val="0"/>
              </a:spcBef>
              <a:buClrTx/>
              <a:buSzTx/>
              <a:buFontTx/>
              <a:buNone/>
              <a:defRPr sz="1100" i="0">
                <a:latin typeface="Arial" charset="0"/>
              </a:defRPr>
            </a:lvl1pPr>
          </a:lstStyle>
          <a:p>
            <a:pPr>
              <a:defRPr/>
            </a:pPr>
            <a:endParaRPr lang="en-US" dirty="0"/>
          </a:p>
        </p:txBody>
      </p:sp>
      <p:sp>
        <p:nvSpPr>
          <p:cNvPr id="235529"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100246" tIns="50123" rIns="100246" bIns="50123" numCol="1" anchor="b" anchorCtr="0" compatLnSpc="1">
            <a:prstTxWarp prst="textNoShape">
              <a:avLst/>
            </a:prstTxWarp>
          </a:bodyPr>
          <a:lstStyle>
            <a:lvl1pPr>
              <a:lnSpc>
                <a:spcPct val="100000"/>
              </a:lnSpc>
              <a:spcBef>
                <a:spcPct val="0"/>
              </a:spcBef>
              <a:buClrTx/>
              <a:buSzTx/>
              <a:buFontTx/>
              <a:buNone/>
              <a:defRPr sz="1100" i="0">
                <a:latin typeface="Arial" charset="0"/>
              </a:defRPr>
            </a:lvl1pPr>
          </a:lstStyle>
          <a:p>
            <a:pPr>
              <a:defRPr/>
            </a:pPr>
            <a:endParaRPr lang="en-US" dirty="0"/>
          </a:p>
        </p:txBody>
      </p:sp>
      <p:sp>
        <p:nvSpPr>
          <p:cNvPr id="23553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100246" tIns="50123" rIns="100246" bIns="50123" numCol="1" anchor="b" anchorCtr="0" compatLnSpc="1">
            <a:prstTxWarp prst="textNoShape">
              <a:avLst/>
            </a:prstTxWarp>
          </a:bodyPr>
          <a:lstStyle>
            <a:lvl1pPr algn="r">
              <a:lnSpc>
                <a:spcPct val="100000"/>
              </a:lnSpc>
              <a:spcBef>
                <a:spcPct val="0"/>
              </a:spcBef>
              <a:buClrTx/>
              <a:buSzTx/>
              <a:buFontTx/>
              <a:buNone/>
              <a:defRPr sz="900" i="0">
                <a:latin typeface="Arial" charset="0"/>
              </a:defRPr>
            </a:lvl1pPr>
          </a:lstStyle>
          <a:p>
            <a:pPr>
              <a:defRPr/>
            </a:pPr>
            <a:fld id="{533E6B14-3362-49C4-A803-E376B2FE674F}"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98"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hf hdr="0" ftr="0" dt="0"/>
  <p:txStyles>
    <p:titleStyle>
      <a:lvl1pPr algn="l" defTabSz="1003300" rtl="0" eaLnBrk="0" fontAlgn="base" hangingPunct="0">
        <a:lnSpc>
          <a:spcPct val="80000"/>
        </a:lnSpc>
        <a:spcBef>
          <a:spcPct val="0"/>
        </a:spcBef>
        <a:spcAft>
          <a:spcPct val="0"/>
        </a:spcAft>
        <a:defRPr sz="4800">
          <a:solidFill>
            <a:schemeClr val="tx2"/>
          </a:solidFill>
          <a:latin typeface="+mj-lt"/>
          <a:ea typeface="+mj-ea"/>
          <a:cs typeface="+mj-cs"/>
        </a:defRPr>
      </a:lvl1pPr>
      <a:lvl2pPr algn="l" defTabSz="1003300" rtl="0" eaLnBrk="0" fontAlgn="base" hangingPunct="0">
        <a:lnSpc>
          <a:spcPct val="80000"/>
        </a:lnSpc>
        <a:spcBef>
          <a:spcPct val="0"/>
        </a:spcBef>
        <a:spcAft>
          <a:spcPct val="0"/>
        </a:spcAft>
        <a:defRPr sz="4800">
          <a:solidFill>
            <a:schemeClr val="tx2"/>
          </a:solidFill>
          <a:latin typeface="Arial Black" pitchFamily="34" charset="0"/>
        </a:defRPr>
      </a:lvl2pPr>
      <a:lvl3pPr algn="l" defTabSz="1003300" rtl="0" eaLnBrk="0" fontAlgn="base" hangingPunct="0">
        <a:lnSpc>
          <a:spcPct val="80000"/>
        </a:lnSpc>
        <a:spcBef>
          <a:spcPct val="0"/>
        </a:spcBef>
        <a:spcAft>
          <a:spcPct val="0"/>
        </a:spcAft>
        <a:defRPr sz="4800">
          <a:solidFill>
            <a:schemeClr val="tx2"/>
          </a:solidFill>
          <a:latin typeface="Arial Black" pitchFamily="34" charset="0"/>
        </a:defRPr>
      </a:lvl3pPr>
      <a:lvl4pPr algn="l" defTabSz="1003300" rtl="0" eaLnBrk="0" fontAlgn="base" hangingPunct="0">
        <a:lnSpc>
          <a:spcPct val="80000"/>
        </a:lnSpc>
        <a:spcBef>
          <a:spcPct val="0"/>
        </a:spcBef>
        <a:spcAft>
          <a:spcPct val="0"/>
        </a:spcAft>
        <a:defRPr sz="4800">
          <a:solidFill>
            <a:schemeClr val="tx2"/>
          </a:solidFill>
          <a:latin typeface="Arial Black" pitchFamily="34" charset="0"/>
        </a:defRPr>
      </a:lvl4pPr>
      <a:lvl5pPr algn="l" defTabSz="1003300" rtl="0" eaLnBrk="0" fontAlgn="base" hangingPunct="0">
        <a:lnSpc>
          <a:spcPct val="80000"/>
        </a:lnSpc>
        <a:spcBef>
          <a:spcPct val="0"/>
        </a:spcBef>
        <a:spcAft>
          <a:spcPct val="0"/>
        </a:spcAft>
        <a:defRPr sz="4800">
          <a:solidFill>
            <a:schemeClr val="tx2"/>
          </a:solidFill>
          <a:latin typeface="Arial Black" pitchFamily="34" charset="0"/>
        </a:defRPr>
      </a:lvl5pPr>
      <a:lvl6pPr marL="457200" algn="l" defTabSz="1003300" rtl="0" fontAlgn="base">
        <a:lnSpc>
          <a:spcPct val="80000"/>
        </a:lnSpc>
        <a:spcBef>
          <a:spcPct val="0"/>
        </a:spcBef>
        <a:spcAft>
          <a:spcPct val="0"/>
        </a:spcAft>
        <a:defRPr sz="4800">
          <a:solidFill>
            <a:schemeClr val="tx2"/>
          </a:solidFill>
          <a:latin typeface="Arial Black" pitchFamily="34" charset="0"/>
        </a:defRPr>
      </a:lvl6pPr>
      <a:lvl7pPr marL="914400" algn="l" defTabSz="1003300" rtl="0" fontAlgn="base">
        <a:lnSpc>
          <a:spcPct val="80000"/>
        </a:lnSpc>
        <a:spcBef>
          <a:spcPct val="0"/>
        </a:spcBef>
        <a:spcAft>
          <a:spcPct val="0"/>
        </a:spcAft>
        <a:defRPr sz="4800">
          <a:solidFill>
            <a:schemeClr val="tx2"/>
          </a:solidFill>
          <a:latin typeface="Arial Black" pitchFamily="34" charset="0"/>
        </a:defRPr>
      </a:lvl7pPr>
      <a:lvl8pPr marL="1371600" algn="l" defTabSz="1003300" rtl="0" fontAlgn="base">
        <a:lnSpc>
          <a:spcPct val="80000"/>
        </a:lnSpc>
        <a:spcBef>
          <a:spcPct val="0"/>
        </a:spcBef>
        <a:spcAft>
          <a:spcPct val="0"/>
        </a:spcAft>
        <a:defRPr sz="4800">
          <a:solidFill>
            <a:schemeClr val="tx2"/>
          </a:solidFill>
          <a:latin typeface="Arial Black" pitchFamily="34" charset="0"/>
        </a:defRPr>
      </a:lvl8pPr>
      <a:lvl9pPr marL="1828800" algn="l" defTabSz="1003300" rtl="0" fontAlgn="base">
        <a:lnSpc>
          <a:spcPct val="80000"/>
        </a:lnSpc>
        <a:spcBef>
          <a:spcPct val="0"/>
        </a:spcBef>
        <a:spcAft>
          <a:spcPct val="0"/>
        </a:spcAft>
        <a:defRPr sz="4800">
          <a:solidFill>
            <a:schemeClr val="tx2"/>
          </a:solidFill>
          <a:latin typeface="Arial Black" pitchFamily="34" charset="0"/>
        </a:defRPr>
      </a:lvl9pPr>
    </p:titleStyle>
    <p:bodyStyle>
      <a:lvl1pPr marL="376238" indent="-376238" algn="l" defTabSz="1003300" rtl="0" eaLnBrk="0" fontAlgn="base" hangingPunct="0">
        <a:spcBef>
          <a:spcPct val="20000"/>
        </a:spcBef>
        <a:spcAft>
          <a:spcPct val="0"/>
        </a:spcAft>
        <a:buClr>
          <a:schemeClr val="accent2"/>
        </a:buClr>
        <a:buSzPct val="75000"/>
        <a:buFont typeface="Wingdings" pitchFamily="2" charset="2"/>
        <a:buChar char="n"/>
        <a:defRPr sz="3400">
          <a:solidFill>
            <a:schemeClr val="tx1"/>
          </a:solidFill>
          <a:latin typeface="+mn-lt"/>
          <a:ea typeface="+mn-ea"/>
          <a:cs typeface="+mn-cs"/>
        </a:defRPr>
      </a:lvl1pPr>
      <a:lvl2pPr marL="814388" indent="-312738" algn="l" defTabSz="1003300" rtl="0" eaLnBrk="0" fontAlgn="base" hangingPunct="0">
        <a:spcBef>
          <a:spcPct val="20000"/>
        </a:spcBef>
        <a:spcAft>
          <a:spcPct val="0"/>
        </a:spcAft>
        <a:buClr>
          <a:schemeClr val="accent1"/>
        </a:buClr>
        <a:buFont typeface="Wingdings" pitchFamily="2" charset="2"/>
        <a:buChar char="n"/>
        <a:defRPr sz="2900">
          <a:solidFill>
            <a:schemeClr val="tx1"/>
          </a:solidFill>
          <a:latin typeface="+mn-lt"/>
        </a:defRPr>
      </a:lvl2pPr>
      <a:lvl3pPr marL="1254125" indent="-250825" algn="l" defTabSz="1003300" rtl="0" eaLnBrk="0" fontAlgn="base" hangingPunct="0">
        <a:spcBef>
          <a:spcPct val="20000"/>
        </a:spcBef>
        <a:spcAft>
          <a:spcPct val="0"/>
        </a:spcAft>
        <a:buClr>
          <a:schemeClr val="accent1"/>
        </a:buClr>
        <a:buFont typeface="Wingdings" pitchFamily="2" charset="2"/>
        <a:buChar char="n"/>
        <a:defRPr sz="2600">
          <a:solidFill>
            <a:schemeClr val="tx1"/>
          </a:solidFill>
          <a:latin typeface="+mn-lt"/>
        </a:defRPr>
      </a:lvl3pPr>
      <a:lvl4pPr marL="1755775" indent="-250825" algn="l" defTabSz="1003300" rtl="0" eaLnBrk="0" fontAlgn="base" hangingPunct="0">
        <a:spcBef>
          <a:spcPct val="20000"/>
        </a:spcBef>
        <a:spcAft>
          <a:spcPct val="0"/>
        </a:spcAft>
        <a:buClr>
          <a:schemeClr val="accent1"/>
        </a:buClr>
        <a:buFont typeface="Wingdings" pitchFamily="2" charset="2"/>
        <a:buChar char="§"/>
        <a:defRPr sz="2200">
          <a:solidFill>
            <a:schemeClr val="tx1"/>
          </a:solidFill>
          <a:latin typeface="+mn-lt"/>
        </a:defRPr>
      </a:lvl4pPr>
      <a:lvl5pPr marL="2255838" indent="-249238" algn="l" defTabSz="1003300" rtl="0" eaLnBrk="0" fontAlgn="base" hangingPunct="0">
        <a:spcBef>
          <a:spcPct val="20000"/>
        </a:spcBef>
        <a:spcAft>
          <a:spcPct val="0"/>
        </a:spcAft>
        <a:buClr>
          <a:schemeClr val="accent1"/>
        </a:buClr>
        <a:buFont typeface="Wingdings" pitchFamily="2" charset="2"/>
        <a:buChar char="§"/>
        <a:defRPr sz="2200">
          <a:solidFill>
            <a:schemeClr val="tx1"/>
          </a:solidFill>
          <a:latin typeface="+mn-lt"/>
        </a:defRPr>
      </a:lvl5pPr>
      <a:lvl6pPr marL="27130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6pPr>
      <a:lvl7pPr marL="31702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7pPr>
      <a:lvl8pPr marL="36274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8pPr>
      <a:lvl9pPr marL="4084638" indent="-249238" algn="l" defTabSz="1003300" rtl="0" fontAlgn="base">
        <a:spcBef>
          <a:spcPct val="2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a:noFill/>
        </p:spPr>
        <p:txBody>
          <a:bodyPr/>
          <a:lstStyle/>
          <a:p>
            <a:pPr defTabSz="1003300"/>
            <a:fld id="{65E72A5E-6DAD-4BC3-9820-C7D34A0C79EC}" type="slidenum">
              <a:rPr lang="en-US" smtClean="0"/>
              <a:pPr defTabSz="1003300"/>
              <a:t>1</a:t>
            </a:fld>
            <a:endParaRPr lang="en-US" dirty="0" smtClean="0"/>
          </a:p>
        </p:txBody>
      </p:sp>
      <p:sp>
        <p:nvSpPr>
          <p:cNvPr id="60420" name="Rectangle 4"/>
          <p:cNvSpPr>
            <a:spLocks noChangeArrowheads="1"/>
          </p:cNvSpPr>
          <p:nvPr/>
        </p:nvSpPr>
        <p:spPr bwMode="auto">
          <a:xfrm>
            <a:off x="457200" y="304800"/>
            <a:ext cx="8229600" cy="1827213"/>
          </a:xfrm>
          <a:prstGeom prst="rect">
            <a:avLst/>
          </a:prstGeom>
          <a:noFill/>
          <a:ln w="9525">
            <a:noFill/>
            <a:miter lim="800000"/>
            <a:headEnd/>
            <a:tailEnd/>
          </a:ln>
        </p:spPr>
        <p:txBody>
          <a:bodyPr lIns="100319" tIns="50159" rIns="100319" bIns="50159" anchor="ctr"/>
          <a:lstStyle/>
          <a:p>
            <a:pPr defTabSz="1003300">
              <a:spcBef>
                <a:spcPct val="0"/>
              </a:spcBef>
              <a:buClrTx/>
              <a:buSzTx/>
              <a:buFontTx/>
              <a:buNone/>
            </a:pPr>
            <a:r>
              <a:rPr lang="en-US" sz="2800" b="1" i="0" dirty="0">
                <a:solidFill>
                  <a:srgbClr val="000066"/>
                </a:solidFill>
                <a:latin typeface="Arial Rounded MT Bold" pitchFamily="34" charset="0"/>
              </a:rPr>
              <a:t>FLORIDA ATLANTIC UNIVERSITY</a:t>
            </a:r>
            <a:br>
              <a:rPr lang="en-US" sz="2800" b="1" i="0" dirty="0">
                <a:solidFill>
                  <a:srgbClr val="000066"/>
                </a:solidFill>
                <a:latin typeface="Arial Rounded MT Bold" pitchFamily="34" charset="0"/>
              </a:rPr>
            </a:br>
            <a:r>
              <a:rPr lang="en-US" sz="2800" b="1" i="0" dirty="0" smtClean="0">
                <a:solidFill>
                  <a:srgbClr val="000066"/>
                </a:solidFill>
                <a:latin typeface="Arial Rounded MT Bold" pitchFamily="34" charset="0"/>
              </a:rPr>
              <a:t>2009-10 </a:t>
            </a:r>
            <a:r>
              <a:rPr lang="en-US" sz="2800" b="1" i="0" dirty="0">
                <a:solidFill>
                  <a:srgbClr val="000066"/>
                </a:solidFill>
                <a:latin typeface="Arial Rounded MT Bold" pitchFamily="34" charset="0"/>
              </a:rPr>
              <a:t>UNIVERSITY OPERATING BUDGET</a:t>
            </a:r>
            <a:br>
              <a:rPr lang="en-US" sz="2800" b="1" i="0" dirty="0">
                <a:solidFill>
                  <a:srgbClr val="000066"/>
                </a:solidFill>
                <a:latin typeface="Arial Rounded MT Bold" pitchFamily="34" charset="0"/>
              </a:rPr>
            </a:br>
            <a:r>
              <a:rPr lang="en-US" sz="2800" b="1" i="0" dirty="0">
                <a:solidFill>
                  <a:srgbClr val="000066"/>
                </a:solidFill>
                <a:latin typeface="Arial Rounded MT Bold" pitchFamily="34" charset="0"/>
              </a:rPr>
              <a:t>JULY 1, </a:t>
            </a:r>
            <a:r>
              <a:rPr lang="en-US" sz="2800" b="1" i="0" dirty="0" smtClean="0">
                <a:solidFill>
                  <a:srgbClr val="000066"/>
                </a:solidFill>
                <a:latin typeface="Arial Rounded MT Bold" pitchFamily="34" charset="0"/>
              </a:rPr>
              <a:t>2009 </a:t>
            </a:r>
            <a:r>
              <a:rPr lang="en-US" sz="2800" b="1" i="0" dirty="0">
                <a:solidFill>
                  <a:srgbClr val="000066"/>
                </a:solidFill>
                <a:latin typeface="Arial Rounded MT Bold" pitchFamily="34" charset="0"/>
              </a:rPr>
              <a:t>TO SEPTEMBER 30, </a:t>
            </a:r>
            <a:r>
              <a:rPr lang="en-US" sz="2800" b="1" i="0" dirty="0" smtClean="0">
                <a:solidFill>
                  <a:srgbClr val="000066"/>
                </a:solidFill>
                <a:latin typeface="Arial Rounded MT Bold" pitchFamily="34" charset="0"/>
              </a:rPr>
              <a:t>2009 </a:t>
            </a:r>
            <a:r>
              <a:rPr lang="en-US" sz="2800" b="1" i="0" dirty="0">
                <a:solidFill>
                  <a:srgbClr val="000066"/>
                </a:solidFill>
                <a:latin typeface="Arial Rounded MT Bold" pitchFamily="34" charset="0"/>
              </a:rPr>
              <a:t/>
            </a:r>
            <a:br>
              <a:rPr lang="en-US" sz="2800" b="1" i="0" dirty="0">
                <a:solidFill>
                  <a:srgbClr val="000066"/>
                </a:solidFill>
                <a:latin typeface="Arial Rounded MT Bold" pitchFamily="34" charset="0"/>
              </a:rPr>
            </a:br>
            <a:r>
              <a:rPr lang="en-US" sz="2800" b="1" i="0" dirty="0">
                <a:solidFill>
                  <a:srgbClr val="000066"/>
                </a:solidFill>
                <a:latin typeface="Arial Rounded MT Bold" pitchFamily="34" charset="0"/>
              </a:rPr>
              <a:t>FIRST QUARTER REPORT</a:t>
            </a:r>
          </a:p>
        </p:txBody>
      </p:sp>
      <p:sp>
        <p:nvSpPr>
          <p:cNvPr id="60421" name="Rectangle 5"/>
          <p:cNvSpPr>
            <a:spLocks noChangeArrowheads="1"/>
          </p:cNvSpPr>
          <p:nvPr/>
        </p:nvSpPr>
        <p:spPr bwMode="auto">
          <a:xfrm>
            <a:off x="304800" y="2209800"/>
            <a:ext cx="8534400" cy="4267200"/>
          </a:xfrm>
          <a:prstGeom prst="rect">
            <a:avLst/>
          </a:prstGeom>
          <a:noFill/>
          <a:ln w="9525">
            <a:noFill/>
            <a:miter lim="800000"/>
            <a:headEnd/>
            <a:tailEnd/>
          </a:ln>
        </p:spPr>
        <p:txBody>
          <a:bodyPr lIns="100319" tIns="50159" rIns="100319" bIns="50159"/>
          <a:lstStyle/>
          <a:p>
            <a:pPr marL="376238" indent="-376238" algn="l" defTabSz="1003300">
              <a:buClr>
                <a:schemeClr val="folHlink"/>
              </a:buClr>
              <a:buSzPct val="150000"/>
              <a:buFont typeface="Wingdings" pitchFamily="2" charset="2"/>
              <a:buChar char="§"/>
            </a:pPr>
            <a:r>
              <a:rPr lang="en-US" sz="1800" dirty="0">
                <a:solidFill>
                  <a:srgbClr val="000066"/>
                </a:solidFill>
                <a:latin typeface="Arial Rounded MT Bold" pitchFamily="34" charset="0"/>
              </a:rPr>
              <a:t>Educational and General Operating Budget</a:t>
            </a:r>
          </a:p>
          <a:p>
            <a:pPr marL="376238" indent="-376238" algn="l" defTabSz="1003300">
              <a:buClr>
                <a:schemeClr val="folHlink"/>
              </a:buClr>
              <a:buSzPct val="150000"/>
              <a:buFont typeface="Wingdings" pitchFamily="2" charset="2"/>
              <a:buNone/>
            </a:pPr>
            <a:endParaRPr lang="en-US" sz="18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1800" dirty="0">
                <a:solidFill>
                  <a:srgbClr val="000066"/>
                </a:solidFill>
                <a:latin typeface="Arial Rounded MT Bold" pitchFamily="34" charset="0"/>
              </a:rPr>
              <a:t>Student Financial Aid Operating Budget</a:t>
            </a:r>
          </a:p>
          <a:p>
            <a:pPr marL="376238" indent="-376238" algn="l" defTabSz="1003300">
              <a:buClr>
                <a:schemeClr val="folHlink"/>
              </a:buClr>
              <a:buSzPct val="150000"/>
              <a:buFont typeface="Wingdings" pitchFamily="2" charset="2"/>
              <a:buChar char="§"/>
            </a:pPr>
            <a:endParaRPr lang="en-US" sz="18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1800" dirty="0">
                <a:solidFill>
                  <a:srgbClr val="000066"/>
                </a:solidFill>
                <a:latin typeface="Arial Rounded MT Bold" pitchFamily="34" charset="0"/>
              </a:rPr>
              <a:t>Grants and Contracts-Sponsored Research Operating Budget</a:t>
            </a:r>
          </a:p>
          <a:p>
            <a:pPr marL="376238" indent="-376238" algn="l" defTabSz="1003300">
              <a:buClr>
                <a:schemeClr val="folHlink"/>
              </a:buClr>
              <a:buSzPct val="150000"/>
              <a:buFont typeface="Wingdings" pitchFamily="2" charset="2"/>
              <a:buChar char="§"/>
            </a:pPr>
            <a:endParaRPr lang="en-US" sz="18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1800" dirty="0">
                <a:solidFill>
                  <a:srgbClr val="000066"/>
                </a:solidFill>
                <a:latin typeface="Arial Rounded MT Bold" pitchFamily="34" charset="0"/>
              </a:rPr>
              <a:t>Auxiliary Enterprises Operating Budget</a:t>
            </a:r>
          </a:p>
          <a:p>
            <a:pPr marL="376238" indent="-376238" algn="l" defTabSz="1003300">
              <a:buClr>
                <a:schemeClr val="folHlink"/>
              </a:buClr>
              <a:buSzPct val="150000"/>
              <a:buFont typeface="Wingdings" pitchFamily="2" charset="2"/>
              <a:buChar char="§"/>
            </a:pPr>
            <a:endParaRPr lang="en-US" sz="18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1800" dirty="0">
                <a:solidFill>
                  <a:srgbClr val="000066"/>
                </a:solidFill>
                <a:latin typeface="Arial Rounded MT Bold" pitchFamily="34" charset="0"/>
              </a:rPr>
              <a:t>Athletics Local Operating Budget</a:t>
            </a:r>
          </a:p>
          <a:p>
            <a:pPr marL="376238" indent="-376238" algn="l" defTabSz="1003300">
              <a:buClr>
                <a:schemeClr val="folHlink"/>
              </a:buClr>
              <a:buSzPct val="150000"/>
              <a:buFont typeface="Wingdings" pitchFamily="2" charset="2"/>
              <a:buChar char="§"/>
            </a:pPr>
            <a:endParaRPr lang="en-US" sz="18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1800" dirty="0">
                <a:solidFill>
                  <a:srgbClr val="000066"/>
                </a:solidFill>
                <a:latin typeface="Arial Rounded MT Bold" pitchFamily="34" charset="0"/>
              </a:rPr>
              <a:t>Student Government-Student Activities Operating Budget</a:t>
            </a:r>
          </a:p>
          <a:p>
            <a:pPr marL="376238" indent="-376238" algn="l" defTabSz="1003300">
              <a:buClr>
                <a:schemeClr val="folHlink"/>
              </a:buClr>
              <a:buSzPct val="150000"/>
              <a:buFont typeface="Wingdings" pitchFamily="2" charset="2"/>
              <a:buChar char="§"/>
            </a:pPr>
            <a:endParaRPr lang="en-US" sz="18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1800" dirty="0">
                <a:solidFill>
                  <a:srgbClr val="000066"/>
                </a:solidFill>
                <a:latin typeface="Arial Rounded MT Bold" pitchFamily="34" charset="0"/>
              </a:rPr>
              <a:t>Concessions Operating Budget</a:t>
            </a:r>
          </a:p>
        </p:txBody>
      </p:sp>
      <p:sp>
        <p:nvSpPr>
          <p:cNvPr id="26629" name="Line 6"/>
          <p:cNvSpPr>
            <a:spLocks noChangeShapeType="1"/>
          </p:cNvSpPr>
          <p:nvPr/>
        </p:nvSpPr>
        <p:spPr bwMode="auto">
          <a:xfrm>
            <a:off x="457200" y="2057400"/>
            <a:ext cx="8229600" cy="0"/>
          </a:xfrm>
          <a:prstGeom prst="line">
            <a:avLst/>
          </a:prstGeom>
          <a:noFill/>
          <a:ln w="9525">
            <a:solidFill>
              <a:schemeClr val="tx1"/>
            </a:solidFill>
            <a:round/>
            <a:headEnd/>
            <a:tailEnd/>
          </a:ln>
        </p:spPr>
        <p:txBody>
          <a:bodyPr/>
          <a:lstStyle/>
          <a:p>
            <a:endParaRPr lang="en-US" dirty="0"/>
          </a:p>
        </p:txBody>
      </p:sp>
      <p:sp>
        <p:nvSpPr>
          <p:cNvPr id="60423" name="Text Box 7"/>
          <p:cNvSpPr txBox="1">
            <a:spLocks noChangeArrowheads="1"/>
          </p:cNvSpPr>
          <p:nvPr/>
        </p:nvSpPr>
        <p:spPr bwMode="auto">
          <a:xfrm>
            <a:off x="1828800" y="6096000"/>
            <a:ext cx="6553200" cy="287338"/>
          </a:xfrm>
          <a:prstGeom prst="rect">
            <a:avLst/>
          </a:prstGeom>
          <a:noFill/>
          <a:ln w="9525" algn="ctr">
            <a:noFill/>
            <a:miter lim="800000"/>
            <a:headEnd/>
            <a:tailEnd/>
          </a:ln>
        </p:spPr>
        <p:txBody>
          <a:bodyPr>
            <a:spAutoFit/>
          </a:bodyPr>
          <a:lstStyle/>
          <a:p>
            <a:pPr marL="376238" indent="-376238" algn="l" defTabSz="1003300">
              <a:buFont typeface="Wingdings" pitchFamily="2" charset="2"/>
              <a:buNone/>
            </a:pPr>
            <a:r>
              <a:rPr lang="en-US" sz="1600" dirty="0">
                <a:solidFill>
                  <a:srgbClr val="000066"/>
                </a:solidFill>
                <a:latin typeface="Arial Rounded MT Bold" pitchFamily="34" charset="0"/>
              </a:rPr>
              <a:t>Includes Final </a:t>
            </a:r>
            <a:r>
              <a:rPr lang="en-US" sz="1600" dirty="0" smtClean="0">
                <a:solidFill>
                  <a:srgbClr val="000066"/>
                </a:solidFill>
                <a:latin typeface="Arial Rounded MT Bold" pitchFamily="34" charset="0"/>
              </a:rPr>
              <a:t>2008-09 Summary </a:t>
            </a:r>
            <a:r>
              <a:rPr lang="en-US" sz="1600" dirty="0">
                <a:solidFill>
                  <a:srgbClr val="000066"/>
                </a:solidFill>
                <a:latin typeface="Arial Rounded MT Bold" pitchFamily="34" charset="0"/>
              </a:rPr>
              <a:t>Budget Report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1000" fill="hold"/>
                                        <p:tgtEl>
                                          <p:spTgt spid="60420"/>
                                        </p:tgtEl>
                                        <p:attrNameLst>
                                          <p:attrName>ppt_w</p:attrName>
                                        </p:attrNameLst>
                                      </p:cBhvr>
                                      <p:tavLst>
                                        <p:tav tm="0">
                                          <p:val>
                                            <p:strVal val="#ppt_w*0.70"/>
                                          </p:val>
                                        </p:tav>
                                        <p:tav tm="100000">
                                          <p:val>
                                            <p:strVal val="#ppt_w"/>
                                          </p:val>
                                        </p:tav>
                                      </p:tavLst>
                                    </p:anim>
                                    <p:anim calcmode="lin" valueType="num">
                                      <p:cBhvr>
                                        <p:cTn id="8" dur="1000" fill="hold"/>
                                        <p:tgtEl>
                                          <p:spTgt spid="60420"/>
                                        </p:tgtEl>
                                        <p:attrNameLst>
                                          <p:attrName>ppt_h</p:attrName>
                                        </p:attrNameLst>
                                      </p:cBhvr>
                                      <p:tavLst>
                                        <p:tav tm="0">
                                          <p:val>
                                            <p:strVal val="#ppt_h"/>
                                          </p:val>
                                        </p:tav>
                                        <p:tav tm="100000">
                                          <p:val>
                                            <p:strVal val="#ppt_h"/>
                                          </p:val>
                                        </p:tav>
                                      </p:tavLst>
                                    </p:anim>
                                    <p:animEffect transition="in" filter="fade">
                                      <p:cBhvr>
                                        <p:cTn id="9" dur="1000"/>
                                        <p:tgtEl>
                                          <p:spTgt spid="60420"/>
                                        </p:tgtEl>
                                      </p:cBhvr>
                                    </p:animEffect>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60421"/>
                                        </p:tgtEl>
                                        <p:attrNameLst>
                                          <p:attrName>style.visibility</p:attrName>
                                        </p:attrNameLst>
                                      </p:cBhvr>
                                      <p:to>
                                        <p:strVal val="visible"/>
                                      </p:to>
                                    </p:set>
                                    <p:animEffect transition="in" filter="fade">
                                      <p:cBhvr>
                                        <p:cTn id="13" dur="500"/>
                                        <p:tgtEl>
                                          <p:spTgt spid="6042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0423"/>
                                        </p:tgtEl>
                                        <p:attrNameLst>
                                          <p:attrName>style.visibility</p:attrName>
                                        </p:attrNameLst>
                                      </p:cBhvr>
                                      <p:to>
                                        <p:strVal val="visible"/>
                                      </p:to>
                                    </p:set>
                                    <p:animEffect transition="in" filter="fade">
                                      <p:cBhvr>
                                        <p:cTn id="16"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P spid="604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a:noFill/>
        </p:spPr>
        <p:txBody>
          <a:bodyPr/>
          <a:lstStyle/>
          <a:p>
            <a:pPr defTabSz="1003300"/>
            <a:fld id="{7ED66968-F8F6-462A-93F2-08D30E6216F4}" type="slidenum">
              <a:rPr lang="en-US" smtClean="0">
                <a:solidFill>
                  <a:srgbClr val="000066"/>
                </a:solidFill>
              </a:rPr>
              <a:pPr defTabSz="1003300"/>
              <a:t>10</a:t>
            </a:fld>
            <a:endParaRPr lang="en-US" dirty="0" smtClean="0">
              <a:solidFill>
                <a:srgbClr val="000066"/>
              </a:solidFill>
            </a:endParaRPr>
          </a:p>
        </p:txBody>
      </p:sp>
      <p:sp>
        <p:nvSpPr>
          <p:cNvPr id="257027" name="Rectangle 3"/>
          <p:cNvSpPr>
            <a:spLocks noChangeArrowheads="1"/>
          </p:cNvSpPr>
          <p:nvPr/>
        </p:nvSpPr>
        <p:spPr bwMode="auto">
          <a:xfrm>
            <a:off x="533400" y="304800"/>
            <a:ext cx="8153400" cy="9906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Grants and Contracts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2009 </a:t>
            </a:r>
            <a:r>
              <a:rPr lang="en-US" sz="2000" b="1" i="0" dirty="0">
                <a:solidFill>
                  <a:srgbClr val="000066"/>
                </a:solidFill>
                <a:latin typeface="Arial Rounded MT Bold" pitchFamily="34" charset="0"/>
              </a:rPr>
              <a:t>– September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First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295400"/>
          <a:ext cx="85344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7027"/>
                                        </p:tgtEl>
                                        <p:attrNameLst>
                                          <p:attrName>style.visibility</p:attrName>
                                        </p:attrNameLst>
                                      </p:cBhvr>
                                      <p:to>
                                        <p:strVal val="visible"/>
                                      </p:to>
                                    </p:set>
                                    <p:anim calcmode="lin" valueType="num">
                                      <p:cBhvr>
                                        <p:cTn id="7" dur="1000" fill="hold"/>
                                        <p:tgtEl>
                                          <p:spTgt spid="257027"/>
                                        </p:tgtEl>
                                        <p:attrNameLst>
                                          <p:attrName>ppt_w</p:attrName>
                                        </p:attrNameLst>
                                      </p:cBhvr>
                                      <p:tavLst>
                                        <p:tav tm="0">
                                          <p:val>
                                            <p:strVal val="#ppt_w*0.70"/>
                                          </p:val>
                                        </p:tav>
                                        <p:tav tm="100000">
                                          <p:val>
                                            <p:strVal val="#ppt_w"/>
                                          </p:val>
                                        </p:tav>
                                      </p:tavLst>
                                    </p:anim>
                                    <p:anim calcmode="lin" valueType="num">
                                      <p:cBhvr>
                                        <p:cTn id="8" dur="1000" fill="hold"/>
                                        <p:tgtEl>
                                          <p:spTgt spid="257027"/>
                                        </p:tgtEl>
                                        <p:attrNameLst>
                                          <p:attrName>ppt_h</p:attrName>
                                        </p:attrNameLst>
                                      </p:cBhvr>
                                      <p:tavLst>
                                        <p:tav tm="0">
                                          <p:val>
                                            <p:strVal val="#ppt_h"/>
                                          </p:val>
                                        </p:tav>
                                        <p:tav tm="100000">
                                          <p:val>
                                            <p:strVal val="#ppt_h"/>
                                          </p:val>
                                        </p:tav>
                                      </p:tavLst>
                                    </p:anim>
                                    <p:animEffect transition="in" filter="fade">
                                      <p:cBhvr>
                                        <p:cTn id="9" dur="1000"/>
                                        <p:tgtEl>
                                          <p:spTgt spid="257027"/>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pPr defTabSz="1003300"/>
            <a:fld id="{40B871FA-1671-45BC-83FD-DE1B90E7EAD8}" type="slidenum">
              <a:rPr lang="en-US" smtClean="0"/>
              <a:pPr defTabSz="1003300"/>
              <a:t>11</a:t>
            </a:fld>
            <a:endParaRPr lang="en-US" dirty="0" smtClean="0"/>
          </a:p>
        </p:txBody>
      </p:sp>
      <p:sp>
        <p:nvSpPr>
          <p:cNvPr id="143362" name="Rectangle 2"/>
          <p:cNvSpPr>
            <a:spLocks noGrp="1" noChangeArrowheads="1"/>
          </p:cNvSpPr>
          <p:nvPr>
            <p:ph type="title"/>
          </p:nvPr>
        </p:nvSpPr>
        <p:spPr bwMode="auto">
          <a:xfrm>
            <a:off x="533400" y="304800"/>
            <a:ext cx="8229600" cy="5334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120000"/>
              </a:lnSpc>
            </a:pPr>
            <a:r>
              <a:rPr lang="en-US" sz="2600" dirty="0" smtClean="0">
                <a:solidFill>
                  <a:srgbClr val="000066"/>
                </a:solidFill>
              </a:rPr>
              <a:t>Grants and Contracts Operating Budget</a:t>
            </a:r>
          </a:p>
        </p:txBody>
      </p:sp>
      <p:sp>
        <p:nvSpPr>
          <p:cNvPr id="143363" name="Rectangle 3"/>
          <p:cNvSpPr>
            <a:spLocks noGrp="1" noChangeArrowheads="1"/>
          </p:cNvSpPr>
          <p:nvPr>
            <p:ph type="body" idx="1"/>
          </p:nvPr>
        </p:nvSpPr>
        <p:spPr bwMode="auto">
          <a:xfrm>
            <a:off x="228600" y="1219200"/>
            <a:ext cx="8610600" cy="5257800"/>
          </a:xfrm>
          <a:noFill/>
          <a:ln>
            <a:miter lim="800000"/>
            <a:headEnd/>
            <a:tailEnd/>
          </a:ln>
        </p:spPr>
        <p:txBody>
          <a:bodyPr vert="horz" wrap="square" lIns="100319" tIns="50159" rIns="100319" bIns="50159" numCol="1" anchor="t" anchorCtr="0" compatLnSpc="1">
            <a:prstTxWarp prst="textNoShape">
              <a:avLst/>
            </a:prstTxWarp>
          </a:bodyPr>
          <a:lstStyle/>
          <a:p>
            <a:pPr marL="0" indent="0" algn="ctr" eaLnBrk="1" hangingPunct="1">
              <a:lnSpc>
                <a:spcPct val="80000"/>
              </a:lnSpc>
              <a:tabLst>
                <a:tab pos="0" algn="l"/>
              </a:tabLst>
            </a:pPr>
            <a:r>
              <a:rPr lang="en-US" sz="1400" dirty="0" smtClean="0">
                <a:solidFill>
                  <a:srgbClr val="000066"/>
                </a:solidFill>
                <a:latin typeface="Arial Rounded MT Bold" pitchFamily="34" charset="0"/>
              </a:rPr>
              <a:t>July 1, 2009 to September 30, 2009</a:t>
            </a:r>
          </a:p>
          <a:p>
            <a:pPr marL="0" indent="0" algn="ctr" eaLnBrk="1" hangingPunct="1">
              <a:lnSpc>
                <a:spcPct val="80000"/>
              </a:lnSpc>
              <a:tabLst>
                <a:tab pos="0" algn="l"/>
              </a:tabLst>
            </a:pPr>
            <a:endParaRPr lang="en-US" sz="1400" dirty="0" smtClean="0">
              <a:solidFill>
                <a:srgbClr val="000066"/>
              </a:solidFill>
              <a:latin typeface="Arial Rounded MT Bold" pitchFamily="34" charset="0"/>
            </a:endParaRPr>
          </a:p>
          <a:p>
            <a:pPr marL="0" indent="0" eaLnBrk="1" hangingPunct="1">
              <a:lnSpc>
                <a:spcPct val="120000"/>
              </a:lnSpc>
              <a:tabLst>
                <a:tab pos="0" algn="l"/>
              </a:tabLst>
            </a:pPr>
            <a:r>
              <a:rPr lang="en-US" sz="1400" dirty="0" smtClean="0">
                <a:solidFill>
                  <a:srgbClr val="000066"/>
                </a:solidFill>
                <a:latin typeface="Arial Rounded MT Bold" pitchFamily="34" charset="0"/>
              </a:rPr>
              <a:t> Budgeted Revenues 2009-10:  $75,716,907	Actual Revenues to September 30:  $11,284,709</a:t>
            </a:r>
          </a:p>
          <a:p>
            <a:pPr marL="0" indent="0" eaLnBrk="1" hangingPunct="1">
              <a:lnSpc>
                <a:spcPct val="80000"/>
              </a:lnSpc>
              <a:tabLst>
                <a:tab pos="0" algn="l"/>
              </a:tabLst>
            </a:pPr>
            <a:endParaRPr lang="en-US" sz="1400" dirty="0" smtClean="0">
              <a:solidFill>
                <a:srgbClr val="000066"/>
              </a:solidFill>
              <a:latin typeface="Arial Rounded MT Bold" pitchFamily="34" charset="0"/>
            </a:endParaRPr>
          </a:p>
          <a:p>
            <a:pPr marL="0" indent="0" eaLnBrk="1" hangingPunct="1">
              <a:lnSpc>
                <a:spcPct val="80000"/>
              </a:lnSpc>
              <a:tabLst>
                <a:tab pos="0" algn="l"/>
              </a:tabLst>
            </a:pPr>
            <a:r>
              <a:rPr lang="en-US" sz="1400" dirty="0" smtClean="0">
                <a:solidFill>
                  <a:srgbClr val="000066"/>
                </a:solidFill>
                <a:latin typeface="Arial Rounded MT Bold" pitchFamily="34" charset="0"/>
              </a:rPr>
              <a:t> Budgeted Expenses 2009-10:  $75,592,391	Actual Expenses to September 30:  $11,390,494</a:t>
            </a:r>
          </a:p>
          <a:p>
            <a:pPr marL="0" indent="0" eaLnBrk="1" hangingPunct="1">
              <a:lnSpc>
                <a:spcPct val="80000"/>
              </a:lnSpc>
              <a:tabLst>
                <a:tab pos="0" algn="l"/>
              </a:tabLst>
            </a:pPr>
            <a:endParaRPr lang="en-US" sz="800" dirty="0" smtClean="0">
              <a:solidFill>
                <a:srgbClr val="000066"/>
              </a:solidFill>
              <a:latin typeface="Arial Rounded MT Bold" pitchFamily="34" charset="0"/>
            </a:endParaRPr>
          </a:p>
          <a:p>
            <a:pPr marL="0" indent="0" eaLnBrk="1" hangingPunct="1">
              <a:lnSpc>
                <a:spcPct val="80000"/>
              </a:lnSpc>
              <a:tabLst>
                <a:tab pos="0" algn="l"/>
              </a:tabLst>
            </a:pPr>
            <a:r>
              <a:rPr lang="en-US" sz="1600" dirty="0" smtClean="0">
                <a:solidFill>
                  <a:srgbClr val="000066"/>
                </a:solidFill>
                <a:latin typeface="Arial Rounded MT Bold" pitchFamily="34" charset="0"/>
              </a:rPr>
              <a:t>The total budgeted revenue for 2009-10 is $75,716,907 and budgeted expenses are $75,592,391.  Total budgeted expenditures are comprised of Sponsored Research ($63,677,757), FAU Foundation, Inc. and HBOI Foundation ($7,663,575) and A. D. Henderson University School ($4,251,059).  As of  September 30, 2009, $11,284,709 in revenue has been generated, approximately 15 percent of the budgeted amount.  $11,390,494 has been expended, or approximately 15  percent of the total expenditure budget.  </a:t>
            </a:r>
          </a:p>
          <a:p>
            <a:pPr marL="0" indent="0" eaLnBrk="1" hangingPunct="1">
              <a:lnSpc>
                <a:spcPct val="80000"/>
              </a:lnSpc>
              <a:tabLst>
                <a:tab pos="0" algn="l"/>
              </a:tabLst>
            </a:pPr>
            <a:endParaRPr lang="en-US" sz="800" dirty="0" smtClean="0">
              <a:solidFill>
                <a:srgbClr val="000066"/>
              </a:solidFill>
              <a:latin typeface="Arial Rounded MT Bold" pitchFamily="34" charset="0"/>
            </a:endParaRPr>
          </a:p>
          <a:p>
            <a:pPr marL="0" indent="0" eaLnBrk="1" hangingPunct="1">
              <a:lnSpc>
                <a:spcPct val="80000"/>
              </a:lnSpc>
              <a:tabLst>
                <a:tab pos="0" algn="l"/>
              </a:tabLst>
            </a:pPr>
            <a:r>
              <a:rPr lang="en-US" sz="1600" dirty="0" smtClean="0">
                <a:solidFill>
                  <a:srgbClr val="000066"/>
                </a:solidFill>
                <a:latin typeface="Arial Rounded MT Bold" pitchFamily="34" charset="0"/>
              </a:rPr>
              <a:t>Of the total expenditures to date, salaries and benefits equal $4,688,861 (41.2 percent of total expenditures); OPS is $1,512,076 (13.3 percent);  and expense is $5,189,557 (45.6 percent).</a:t>
            </a:r>
          </a:p>
          <a:p>
            <a:pPr marL="0" indent="0" eaLnBrk="1" hangingPunct="1">
              <a:lnSpc>
                <a:spcPct val="80000"/>
              </a:lnSpc>
              <a:tabLst>
                <a:tab pos="0" algn="l"/>
              </a:tabLst>
            </a:pPr>
            <a:endParaRPr lang="en-US" sz="800" dirty="0" smtClean="0">
              <a:solidFill>
                <a:srgbClr val="000066"/>
              </a:solidFill>
              <a:latin typeface="Arial Rounded MT Bold" pitchFamily="34" charset="0"/>
            </a:endParaRPr>
          </a:p>
          <a:p>
            <a:pPr marL="0" indent="0" eaLnBrk="1" hangingPunct="1">
              <a:lnSpc>
                <a:spcPct val="80000"/>
              </a:lnSpc>
              <a:tabLst>
                <a:tab pos="0" algn="l"/>
              </a:tabLst>
            </a:pPr>
            <a:r>
              <a:rPr lang="en-US" sz="1600" dirty="0" smtClean="0">
                <a:solidFill>
                  <a:srgbClr val="000066"/>
                </a:solidFill>
                <a:latin typeface="Arial Rounded MT Bold" pitchFamily="34" charset="0"/>
              </a:rPr>
              <a:t>Analysis:</a:t>
            </a:r>
          </a:p>
          <a:p>
            <a:pPr marL="0" indent="0" eaLnBrk="1" hangingPunct="1">
              <a:lnSpc>
                <a:spcPct val="80000"/>
              </a:lnSpc>
              <a:tabLst>
                <a:tab pos="0" algn="l"/>
              </a:tabLst>
            </a:pPr>
            <a:endParaRPr lang="en-US" sz="1400" dirty="0" smtClean="0">
              <a:solidFill>
                <a:srgbClr val="000066"/>
              </a:solidFill>
              <a:latin typeface="Arial Rounded MT Bold" pitchFamily="34" charset="0"/>
            </a:endParaRPr>
          </a:p>
          <a:p>
            <a:pPr marL="0" indent="0" eaLnBrk="1" hangingPunct="1">
              <a:lnSpc>
                <a:spcPct val="80000"/>
              </a:lnSpc>
              <a:tabLst>
                <a:tab pos="0" algn="l"/>
              </a:tabLst>
            </a:pPr>
            <a:r>
              <a:rPr lang="en-US" sz="1600" dirty="0" smtClean="0">
                <a:solidFill>
                  <a:srgbClr val="000066"/>
                </a:solidFill>
                <a:latin typeface="Arial Rounded MT Bold" pitchFamily="34" charset="0"/>
              </a:rPr>
              <a:t>Total expenditures to date are comparable to last year’s figure.  Revenue is not earned evenly over the course of the fiscal year.  For example, two of the primary sources of award funds, National Institute of Health and National Science Foundation, make their award announcements in November and April.  Some grant awards are cost reimbursable and at times expenditures will be higher than collections. of offsetting revenues.  </a:t>
            </a:r>
          </a:p>
        </p:txBody>
      </p:sp>
      <p:sp>
        <p:nvSpPr>
          <p:cNvPr id="34821"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p:cTn id="7" dur="1000" fill="hold"/>
                                        <p:tgtEl>
                                          <p:spTgt spid="143362"/>
                                        </p:tgtEl>
                                        <p:attrNameLst>
                                          <p:attrName>ppt_w</p:attrName>
                                        </p:attrNameLst>
                                      </p:cBhvr>
                                      <p:tavLst>
                                        <p:tav tm="0">
                                          <p:val>
                                            <p:strVal val="#ppt_w*0.70"/>
                                          </p:val>
                                        </p:tav>
                                        <p:tav tm="100000">
                                          <p:val>
                                            <p:strVal val="#ppt_w"/>
                                          </p:val>
                                        </p:tav>
                                      </p:tavLst>
                                    </p:anim>
                                    <p:anim calcmode="lin" valueType="num">
                                      <p:cBhvr>
                                        <p:cTn id="8" dur="1000" fill="hold"/>
                                        <p:tgtEl>
                                          <p:spTgt spid="143362"/>
                                        </p:tgtEl>
                                        <p:attrNameLst>
                                          <p:attrName>ppt_h</p:attrName>
                                        </p:attrNameLst>
                                      </p:cBhvr>
                                      <p:tavLst>
                                        <p:tav tm="0">
                                          <p:val>
                                            <p:strVal val="#ppt_h"/>
                                          </p:val>
                                        </p:tav>
                                        <p:tav tm="100000">
                                          <p:val>
                                            <p:strVal val="#ppt_h"/>
                                          </p:val>
                                        </p:tav>
                                      </p:tavLst>
                                    </p:anim>
                                    <p:animEffect transition="in" filter="fade">
                                      <p:cBhvr>
                                        <p:cTn id="9" dur="1000"/>
                                        <p:tgtEl>
                                          <p:spTgt spid="14336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3363"/>
                                        </p:tgtEl>
                                        <p:attrNameLst>
                                          <p:attrName>style.visibility</p:attrName>
                                        </p:attrNameLst>
                                      </p:cBhvr>
                                      <p:to>
                                        <p:strVal val="visible"/>
                                      </p:to>
                                    </p:set>
                                    <p:animEffect transition="in" filter="fade">
                                      <p:cBhvr>
                                        <p:cTn id="13" dur="5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p:bldP spid="1433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pPr defTabSz="1003300"/>
            <a:fld id="{59D2FB43-6FCA-4F06-8F2C-C6ADB5B476C7}" type="slidenum">
              <a:rPr lang="en-US" smtClean="0">
                <a:solidFill>
                  <a:srgbClr val="000066"/>
                </a:solidFill>
              </a:rPr>
              <a:pPr defTabSz="1003300"/>
              <a:t>12</a:t>
            </a:fld>
            <a:endParaRPr lang="en-US" dirty="0" smtClean="0">
              <a:solidFill>
                <a:srgbClr val="000066"/>
              </a:solidFill>
            </a:endParaRPr>
          </a:p>
        </p:txBody>
      </p:sp>
      <p:sp>
        <p:nvSpPr>
          <p:cNvPr id="142338" name="Rectangle 2"/>
          <p:cNvSpPr>
            <a:spLocks noGrp="1" noChangeArrowheads="1"/>
          </p:cNvSpPr>
          <p:nvPr>
            <p:ph type="title"/>
          </p:nvPr>
        </p:nvSpPr>
        <p:spPr bwMode="auto">
          <a:xfrm>
            <a:off x="381000" y="304800"/>
            <a:ext cx="8382000" cy="9144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60000"/>
              </a:lnSpc>
            </a:pPr>
            <a:r>
              <a:rPr lang="en-US" sz="2800" dirty="0" smtClean="0">
                <a:solidFill>
                  <a:srgbClr val="000066"/>
                </a:solidFill>
              </a:rPr>
              <a:t/>
            </a:r>
            <a:br>
              <a:rPr lang="en-US" sz="2800" dirty="0" smtClean="0">
                <a:solidFill>
                  <a:srgbClr val="000066"/>
                </a:solidFill>
              </a:rPr>
            </a:br>
            <a:r>
              <a:rPr lang="en-US" sz="2800" dirty="0" smtClean="0">
                <a:solidFill>
                  <a:srgbClr val="000066"/>
                </a:solidFill>
              </a:rPr>
              <a:t>THE AUXILIARY ENTERPRISES BUDGET</a:t>
            </a:r>
          </a:p>
        </p:txBody>
      </p:sp>
      <p:sp>
        <p:nvSpPr>
          <p:cNvPr id="142339" name="Rectangle 3"/>
          <p:cNvSpPr>
            <a:spLocks noGrp="1" noChangeArrowheads="1"/>
          </p:cNvSpPr>
          <p:nvPr>
            <p:ph type="body" idx="1"/>
          </p:nvPr>
        </p:nvSpPr>
        <p:spPr bwMode="auto">
          <a:xfrm>
            <a:off x="304800" y="1371600"/>
            <a:ext cx="8534400" cy="5181600"/>
          </a:xfrm>
          <a:noFill/>
          <a:ln>
            <a:miter lim="800000"/>
            <a:headEnd/>
            <a:tailEnd/>
          </a:ln>
        </p:spPr>
        <p:txBody>
          <a:bodyPr vert="horz" wrap="square" lIns="100319" tIns="50159" rIns="100319" bIns="50159" numCol="1" anchor="t" anchorCtr="0" compatLnSpc="1">
            <a:prstTxWarp prst="textNoShape">
              <a:avLst/>
            </a:prstTxWarp>
          </a:bodyPr>
          <a:lstStyle/>
          <a:p>
            <a:pPr marL="0" indent="0" eaLnBrk="1" hangingPunct="1">
              <a:lnSpc>
                <a:spcPct val="80000"/>
              </a:lnSpc>
            </a:pPr>
            <a:r>
              <a:rPr lang="en-US" sz="1800" dirty="0" smtClean="0">
                <a:solidFill>
                  <a:srgbClr val="000066"/>
                </a:solidFill>
                <a:latin typeface="Arial Rounded MT Bold" pitchFamily="34" charset="0"/>
              </a:rPr>
              <a:t>The Auxiliary Enterprises budget includes activities that support the instructional, research and service objectives of the University.  Auxiliary enterprise operations are self-supporting and must generate adequate revenue to cover expenditures and to allow for future renovations and building or equipment replacement.  Some auxiliaries are partially funded by student fees, including Student Health Center through the student health fee ($7.80 per-credit hour) and Traffic and Parking through the transportation access fee.  </a:t>
            </a:r>
          </a:p>
          <a:p>
            <a:pPr marL="0" indent="0" eaLnBrk="1" hangingPunct="1">
              <a:lnSpc>
                <a:spcPct val="80000"/>
              </a:lnSpc>
            </a:pPr>
            <a:endParaRPr lang="en-US" sz="1800" dirty="0" smtClean="0">
              <a:solidFill>
                <a:srgbClr val="000066"/>
              </a:solidFill>
              <a:latin typeface="Arial Rounded MT Bold" pitchFamily="34" charset="0"/>
            </a:endParaRPr>
          </a:p>
          <a:p>
            <a:pPr marL="0" indent="0" eaLnBrk="1" hangingPunct="1">
              <a:lnSpc>
                <a:spcPct val="80000"/>
              </a:lnSpc>
            </a:pPr>
            <a:r>
              <a:rPr lang="en-US" sz="1800" dirty="0" smtClean="0">
                <a:solidFill>
                  <a:srgbClr val="000066"/>
                </a:solidFill>
                <a:latin typeface="Arial Rounded MT Bold" pitchFamily="34" charset="0"/>
              </a:rPr>
              <a:t>The major auxiliary areas are:</a:t>
            </a:r>
          </a:p>
          <a:p>
            <a:pPr marL="0" indent="0" eaLnBrk="1" hangingPunct="1">
              <a:lnSpc>
                <a:spcPct val="80000"/>
              </a:lnSpc>
            </a:pPr>
            <a:endParaRPr lang="en-US" sz="1800" i="1" dirty="0" smtClean="0">
              <a:solidFill>
                <a:srgbClr val="000066"/>
              </a:solidFill>
              <a:latin typeface="Arial Rounded MT Bold" pitchFamily="34" charset="0"/>
            </a:endParaRPr>
          </a:p>
          <a:p>
            <a:pPr marL="0" indent="0" eaLnBrk="1" hangingPunct="1">
              <a:lnSpc>
                <a:spcPct val="80000"/>
              </a:lnSpc>
            </a:pPr>
            <a:r>
              <a:rPr lang="en-US" sz="1600" i="1" dirty="0" smtClean="0">
                <a:solidFill>
                  <a:srgbClr val="000066"/>
                </a:solidFill>
                <a:latin typeface="Arial Rounded MT Bold" pitchFamily="34" charset="0"/>
              </a:rPr>
              <a:t>	Food Service		Postal Services</a:t>
            </a:r>
          </a:p>
          <a:p>
            <a:pPr marL="0" indent="0" eaLnBrk="1" hangingPunct="1">
              <a:lnSpc>
                <a:spcPct val="80000"/>
              </a:lnSpc>
            </a:pPr>
            <a:r>
              <a:rPr lang="en-US" sz="1600" i="1" dirty="0" smtClean="0">
                <a:solidFill>
                  <a:srgbClr val="000066"/>
                </a:solidFill>
                <a:latin typeface="Arial Rounded MT Bold" pitchFamily="34" charset="0"/>
              </a:rPr>
              <a:t>	Housing			Student Health Center</a:t>
            </a:r>
          </a:p>
          <a:p>
            <a:pPr marL="0" indent="0" eaLnBrk="1" hangingPunct="1">
              <a:lnSpc>
                <a:spcPct val="80000"/>
              </a:lnSpc>
            </a:pPr>
            <a:r>
              <a:rPr lang="en-US" sz="1600" i="1" dirty="0" smtClean="0">
                <a:solidFill>
                  <a:srgbClr val="000066"/>
                </a:solidFill>
                <a:latin typeface="Arial Rounded MT Bold" pitchFamily="34" charset="0"/>
              </a:rPr>
              <a:t>	Bookstore		Traffic and Parking</a:t>
            </a:r>
          </a:p>
          <a:p>
            <a:pPr marL="0" indent="0" eaLnBrk="1" hangingPunct="1">
              <a:lnSpc>
                <a:spcPct val="80000"/>
              </a:lnSpc>
            </a:pPr>
            <a:r>
              <a:rPr lang="en-US" sz="1600" i="1" dirty="0" smtClean="0">
                <a:solidFill>
                  <a:srgbClr val="000066"/>
                </a:solidFill>
                <a:latin typeface="Arial Rounded MT Bold" pitchFamily="34" charset="0"/>
              </a:rPr>
              <a:t>	Printing/Duplicating		Student Union</a:t>
            </a:r>
          </a:p>
          <a:p>
            <a:pPr marL="0" indent="0" eaLnBrk="1" hangingPunct="1">
              <a:lnSpc>
                <a:spcPct val="80000"/>
              </a:lnSpc>
            </a:pPr>
            <a:r>
              <a:rPr lang="en-US" sz="1600" i="1" dirty="0" smtClean="0">
                <a:solidFill>
                  <a:srgbClr val="000066"/>
                </a:solidFill>
                <a:latin typeface="Arial Rounded MT Bold" pitchFamily="34" charset="0"/>
              </a:rPr>
              <a:t>	Telecommunications	College Continuing Education</a:t>
            </a:r>
          </a:p>
          <a:p>
            <a:pPr marL="0" indent="0" eaLnBrk="1" hangingPunct="1">
              <a:lnSpc>
                <a:spcPct val="80000"/>
              </a:lnSpc>
            </a:pPr>
            <a:r>
              <a:rPr lang="en-US" sz="1600" i="1" dirty="0" smtClean="0">
                <a:solidFill>
                  <a:srgbClr val="000066"/>
                </a:solidFill>
                <a:latin typeface="Arial Rounded MT Bold" pitchFamily="34" charset="0"/>
              </a:rPr>
              <a:t>	University Theatre		Lifelong Learning Society</a:t>
            </a:r>
            <a:r>
              <a:rPr lang="en-US" sz="1600" dirty="0" smtClean="0">
                <a:solidFill>
                  <a:srgbClr val="000066"/>
                </a:solidFill>
                <a:latin typeface="Arial Rounded MT Bold" pitchFamily="34" charset="0"/>
              </a:rPr>
              <a:t> </a:t>
            </a:r>
          </a:p>
          <a:p>
            <a:pPr marL="0" indent="0" eaLnBrk="1" hangingPunct="1">
              <a:lnSpc>
                <a:spcPct val="80000"/>
              </a:lnSpc>
            </a:pPr>
            <a:r>
              <a:rPr lang="en-US" sz="1600" i="1" dirty="0" smtClean="0">
                <a:solidFill>
                  <a:srgbClr val="000066"/>
                </a:solidFill>
                <a:latin typeface="Arial Rounded MT Bold" pitchFamily="34" charset="0"/>
              </a:rPr>
              <a:t>	Harbor Branch 		 Clearwire Spectrum Holdings</a:t>
            </a:r>
          </a:p>
          <a:p>
            <a:pPr marL="0" indent="0" eaLnBrk="1" hangingPunct="1">
              <a:lnSpc>
                <a:spcPct val="80000"/>
              </a:lnSpc>
            </a:pPr>
            <a:r>
              <a:rPr lang="en-US" sz="1600" i="1" dirty="0" smtClean="0">
                <a:solidFill>
                  <a:srgbClr val="000066"/>
                </a:solidFill>
                <a:latin typeface="Arial Rounded MT Bold" pitchFamily="34" charset="0"/>
              </a:rPr>
              <a:t>	  Oceanographic Institute	</a:t>
            </a:r>
          </a:p>
        </p:txBody>
      </p:sp>
      <p:sp>
        <p:nvSpPr>
          <p:cNvPr id="35845"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1000" fill="hold"/>
                                        <p:tgtEl>
                                          <p:spTgt spid="142338"/>
                                        </p:tgtEl>
                                        <p:attrNameLst>
                                          <p:attrName>ppt_w</p:attrName>
                                        </p:attrNameLst>
                                      </p:cBhvr>
                                      <p:tavLst>
                                        <p:tav tm="0">
                                          <p:val>
                                            <p:strVal val="#ppt_w*0.70"/>
                                          </p:val>
                                        </p:tav>
                                        <p:tav tm="100000">
                                          <p:val>
                                            <p:strVal val="#ppt_w"/>
                                          </p:val>
                                        </p:tav>
                                      </p:tavLst>
                                    </p:anim>
                                    <p:anim calcmode="lin" valueType="num">
                                      <p:cBhvr>
                                        <p:cTn id="8" dur="1000" fill="hold"/>
                                        <p:tgtEl>
                                          <p:spTgt spid="142338"/>
                                        </p:tgtEl>
                                        <p:attrNameLst>
                                          <p:attrName>ppt_h</p:attrName>
                                        </p:attrNameLst>
                                      </p:cBhvr>
                                      <p:tavLst>
                                        <p:tav tm="0">
                                          <p:val>
                                            <p:strVal val="#ppt_h"/>
                                          </p:val>
                                        </p:tav>
                                        <p:tav tm="100000">
                                          <p:val>
                                            <p:strVal val="#ppt_h"/>
                                          </p:val>
                                        </p:tav>
                                      </p:tavLst>
                                    </p:anim>
                                    <p:animEffect transition="in" filter="fade">
                                      <p:cBhvr>
                                        <p:cTn id="9" dur="1000"/>
                                        <p:tgtEl>
                                          <p:spTgt spid="14233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2339"/>
                                        </p:tgtEl>
                                        <p:attrNameLst>
                                          <p:attrName>style.visibility</p:attrName>
                                        </p:attrNameLst>
                                      </p:cBhvr>
                                      <p:to>
                                        <p:strVal val="visible"/>
                                      </p:to>
                                    </p:set>
                                    <p:animEffect transition="in" filter="fade">
                                      <p:cBhvr>
                                        <p:cTn id="13" dur="500"/>
                                        <p:tgtEl>
                                          <p:spTgt spid="14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nimBg="1"/>
      <p:bldP spid="1423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2"/>
          </p:nvPr>
        </p:nvSpPr>
        <p:spPr>
          <a:noFill/>
        </p:spPr>
        <p:txBody>
          <a:bodyPr/>
          <a:lstStyle/>
          <a:p>
            <a:pPr defTabSz="1003300"/>
            <a:fld id="{415AC90C-48B2-4789-B36D-85AF7AE7F689}" type="slidenum">
              <a:rPr lang="en-US" smtClean="0">
                <a:solidFill>
                  <a:srgbClr val="000066"/>
                </a:solidFill>
              </a:rPr>
              <a:pPr defTabSz="1003300"/>
              <a:t>13</a:t>
            </a:fld>
            <a:endParaRPr lang="en-US" dirty="0" smtClean="0">
              <a:solidFill>
                <a:srgbClr val="000066"/>
              </a:solidFill>
            </a:endParaRPr>
          </a:p>
        </p:txBody>
      </p:sp>
      <p:sp>
        <p:nvSpPr>
          <p:cNvPr id="259075" name="Rectangle 3"/>
          <p:cNvSpPr>
            <a:spLocks noChangeArrowheads="1"/>
          </p:cNvSpPr>
          <p:nvPr/>
        </p:nvSpPr>
        <p:spPr bwMode="auto">
          <a:xfrm>
            <a:off x="381000" y="304800"/>
            <a:ext cx="8305800" cy="9906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Auxiliary Enterprises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2009 </a:t>
            </a:r>
            <a:r>
              <a:rPr lang="en-US" sz="2000" b="1" i="0" dirty="0">
                <a:solidFill>
                  <a:srgbClr val="000066"/>
                </a:solidFill>
                <a:latin typeface="Arial Rounded MT Bold" pitchFamily="34" charset="0"/>
              </a:rPr>
              <a:t>– September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First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295400"/>
          <a:ext cx="85344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9075"/>
                                        </p:tgtEl>
                                        <p:attrNameLst>
                                          <p:attrName>style.visibility</p:attrName>
                                        </p:attrNameLst>
                                      </p:cBhvr>
                                      <p:to>
                                        <p:strVal val="visible"/>
                                      </p:to>
                                    </p:set>
                                    <p:anim calcmode="lin" valueType="num">
                                      <p:cBhvr>
                                        <p:cTn id="7" dur="1000" fill="hold"/>
                                        <p:tgtEl>
                                          <p:spTgt spid="259075"/>
                                        </p:tgtEl>
                                        <p:attrNameLst>
                                          <p:attrName>ppt_w</p:attrName>
                                        </p:attrNameLst>
                                      </p:cBhvr>
                                      <p:tavLst>
                                        <p:tav tm="0">
                                          <p:val>
                                            <p:strVal val="#ppt_w*0.70"/>
                                          </p:val>
                                        </p:tav>
                                        <p:tav tm="100000">
                                          <p:val>
                                            <p:strVal val="#ppt_w"/>
                                          </p:val>
                                        </p:tav>
                                      </p:tavLst>
                                    </p:anim>
                                    <p:anim calcmode="lin" valueType="num">
                                      <p:cBhvr>
                                        <p:cTn id="8" dur="1000" fill="hold"/>
                                        <p:tgtEl>
                                          <p:spTgt spid="259075"/>
                                        </p:tgtEl>
                                        <p:attrNameLst>
                                          <p:attrName>ppt_h</p:attrName>
                                        </p:attrNameLst>
                                      </p:cBhvr>
                                      <p:tavLst>
                                        <p:tav tm="0">
                                          <p:val>
                                            <p:strVal val="#ppt_h"/>
                                          </p:val>
                                        </p:tav>
                                        <p:tav tm="100000">
                                          <p:val>
                                            <p:strVal val="#ppt_h"/>
                                          </p:val>
                                        </p:tav>
                                      </p:tavLst>
                                    </p:anim>
                                    <p:animEffect transition="in" filter="fade">
                                      <p:cBhvr>
                                        <p:cTn id="9" dur="1000"/>
                                        <p:tgtEl>
                                          <p:spTgt spid="25907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pPr defTabSz="1003300"/>
            <a:fld id="{C45D6F64-6755-4CE8-B1AA-F749596CE3D7}" type="slidenum">
              <a:rPr lang="en-US" smtClean="0">
                <a:solidFill>
                  <a:srgbClr val="000066"/>
                </a:solidFill>
              </a:rPr>
              <a:pPr defTabSz="1003300"/>
              <a:t>14</a:t>
            </a:fld>
            <a:endParaRPr lang="en-US" dirty="0" smtClean="0">
              <a:solidFill>
                <a:srgbClr val="000066"/>
              </a:solidFill>
            </a:endParaRPr>
          </a:p>
        </p:txBody>
      </p:sp>
      <p:sp>
        <p:nvSpPr>
          <p:cNvPr id="145410" name="Rectangle 2"/>
          <p:cNvSpPr>
            <a:spLocks noGrp="1" noChangeArrowheads="1"/>
          </p:cNvSpPr>
          <p:nvPr>
            <p:ph type="title"/>
          </p:nvPr>
        </p:nvSpPr>
        <p:spPr bwMode="auto">
          <a:xfrm>
            <a:off x="381000" y="381000"/>
            <a:ext cx="8382000" cy="7620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120000"/>
              </a:lnSpc>
            </a:pPr>
            <a:r>
              <a:rPr lang="en-US" sz="2600" dirty="0" smtClean="0">
                <a:solidFill>
                  <a:srgbClr val="000066"/>
                </a:solidFill>
              </a:rPr>
              <a:t>Auxiliary Enterprises Operating Budget</a:t>
            </a:r>
          </a:p>
        </p:txBody>
      </p:sp>
      <p:sp>
        <p:nvSpPr>
          <p:cNvPr id="145411" name="Rectangle 3"/>
          <p:cNvSpPr>
            <a:spLocks noGrp="1" noChangeArrowheads="1"/>
          </p:cNvSpPr>
          <p:nvPr>
            <p:ph type="body" idx="1"/>
          </p:nvPr>
        </p:nvSpPr>
        <p:spPr bwMode="auto">
          <a:xfrm>
            <a:off x="304800" y="1295400"/>
            <a:ext cx="8534400" cy="5257800"/>
          </a:xfrm>
          <a:noFill/>
          <a:ln>
            <a:miter lim="800000"/>
            <a:headEnd/>
            <a:tailEnd/>
          </a:ln>
        </p:spPr>
        <p:txBody>
          <a:bodyPr vert="horz" wrap="square" lIns="100319" tIns="50159" rIns="100319" bIns="50159" numCol="1" anchor="t" anchorCtr="0" compatLnSpc="1">
            <a:prstTxWarp prst="textNoShape">
              <a:avLst/>
            </a:prstTxWarp>
          </a:bodyPr>
          <a:lstStyle/>
          <a:p>
            <a:pPr marL="0" indent="0" algn="ctr" eaLnBrk="1" hangingPunct="1">
              <a:lnSpc>
                <a:spcPct val="90000"/>
              </a:lnSpc>
            </a:pPr>
            <a:r>
              <a:rPr lang="en-US" sz="1600" dirty="0" smtClean="0">
                <a:solidFill>
                  <a:srgbClr val="000066"/>
                </a:solidFill>
                <a:latin typeface="Arial Rounded MT Bold" pitchFamily="34" charset="0"/>
              </a:rPr>
              <a:t>July 1, 2009 to September 30, 2009</a:t>
            </a:r>
          </a:p>
          <a:p>
            <a:pPr marL="0" indent="0" eaLnBrk="1" hangingPunct="1">
              <a:lnSpc>
                <a:spcPct val="90000"/>
              </a:lnSpc>
            </a:pPr>
            <a:endParaRPr lang="en-US" sz="1500" dirty="0" smtClean="0">
              <a:solidFill>
                <a:srgbClr val="000066"/>
              </a:solidFill>
              <a:latin typeface="Arial Rounded MT Bold" pitchFamily="34" charset="0"/>
            </a:endParaRPr>
          </a:p>
          <a:p>
            <a:pPr marL="0" indent="0" eaLnBrk="1" hangingPunct="1">
              <a:lnSpc>
                <a:spcPct val="90000"/>
              </a:lnSpc>
            </a:pPr>
            <a:r>
              <a:rPr lang="en-US" sz="1400" dirty="0" smtClean="0">
                <a:solidFill>
                  <a:srgbClr val="000066"/>
                </a:solidFill>
                <a:latin typeface="Arial Rounded MT Bold" pitchFamily="34" charset="0"/>
              </a:rPr>
              <a:t>Budgeted Revenues 2009-10:  $88,100,644   Actual Revenues to September 30:   $33,126,400</a:t>
            </a:r>
          </a:p>
          <a:p>
            <a:pPr marL="0" indent="0" algn="ctr" eaLnBrk="1" hangingPunct="1">
              <a:lnSpc>
                <a:spcPct val="90000"/>
              </a:lnSpc>
            </a:pPr>
            <a:endParaRPr lang="en-US" sz="1400" dirty="0" smtClean="0">
              <a:solidFill>
                <a:srgbClr val="000066"/>
              </a:solidFill>
              <a:latin typeface="Arial Rounded MT Bold" pitchFamily="34" charset="0"/>
            </a:endParaRPr>
          </a:p>
          <a:p>
            <a:pPr marL="0" indent="0" eaLnBrk="1" hangingPunct="1">
              <a:lnSpc>
                <a:spcPct val="90000"/>
              </a:lnSpc>
            </a:pPr>
            <a:r>
              <a:rPr lang="en-US" sz="1400" dirty="0" smtClean="0">
                <a:solidFill>
                  <a:srgbClr val="000066"/>
                </a:solidFill>
                <a:latin typeface="Arial Rounded MT Bold" pitchFamily="34" charset="0"/>
              </a:rPr>
              <a:t>Budgeted Expenses 2009-10:  $87,166,681   Actual Expenses to September 30:    $17,242,205</a:t>
            </a:r>
          </a:p>
          <a:p>
            <a:pPr marL="0" indent="0" eaLnBrk="1" hangingPunct="1">
              <a:lnSpc>
                <a:spcPct val="130000"/>
              </a:lnSpc>
            </a:pPr>
            <a:endParaRPr lang="en-US" sz="1400" dirty="0" smtClean="0">
              <a:solidFill>
                <a:srgbClr val="000066"/>
              </a:solidFill>
              <a:latin typeface="Arial Rounded MT Bold" pitchFamily="34" charset="0"/>
            </a:endParaRPr>
          </a:p>
          <a:p>
            <a:pPr marL="0" indent="0" eaLnBrk="1" hangingPunct="1">
              <a:lnSpc>
                <a:spcPct val="90000"/>
              </a:lnSpc>
            </a:pPr>
            <a:r>
              <a:rPr lang="en-US" sz="1600" dirty="0" smtClean="0">
                <a:solidFill>
                  <a:srgbClr val="000066"/>
                </a:solidFill>
                <a:latin typeface="Arial Rounded MT Bold" pitchFamily="34" charset="0"/>
              </a:rPr>
              <a:t>The total budgeted revenue for 2009-10 is $88,100,644.   As of September 30, 2009, $33,126,400 in revenue has been generated, or approximately 38 percent of the total budget.  Total projected expenditures for the year are $87,166,681.  As of September 30, 2009, $17,242,205 has been expended, or approximately 20 percent of total projected expenditures for the year.</a:t>
            </a:r>
          </a:p>
          <a:p>
            <a:pPr marL="0" indent="0" eaLnBrk="1" hangingPunct="1">
              <a:lnSpc>
                <a:spcPct val="90000"/>
              </a:lnSpc>
            </a:pPr>
            <a:endParaRPr lang="en-US" sz="1600" dirty="0" smtClean="0">
              <a:solidFill>
                <a:srgbClr val="000066"/>
              </a:solidFill>
              <a:latin typeface="Arial Rounded MT Bold" pitchFamily="34" charset="0"/>
            </a:endParaRPr>
          </a:p>
          <a:p>
            <a:pPr marL="0" indent="0" eaLnBrk="1" hangingPunct="1">
              <a:lnSpc>
                <a:spcPct val="90000"/>
              </a:lnSpc>
            </a:pPr>
            <a:r>
              <a:rPr lang="en-US" sz="1600" dirty="0" smtClean="0">
                <a:solidFill>
                  <a:srgbClr val="000066"/>
                </a:solidFill>
                <a:latin typeface="Arial Rounded MT Bold" pitchFamily="34" charset="0"/>
              </a:rPr>
              <a:t>Analysis:</a:t>
            </a:r>
          </a:p>
          <a:p>
            <a:pPr marL="0" indent="0" eaLnBrk="1" hangingPunct="1">
              <a:lnSpc>
                <a:spcPct val="90000"/>
              </a:lnSpc>
            </a:pPr>
            <a:endParaRPr lang="en-US" sz="1400" dirty="0" smtClean="0">
              <a:solidFill>
                <a:srgbClr val="000066"/>
              </a:solidFill>
              <a:latin typeface="Arial Rounded MT Bold" pitchFamily="34" charset="0"/>
            </a:endParaRPr>
          </a:p>
          <a:p>
            <a:pPr marL="0" indent="0" eaLnBrk="1" hangingPunct="1">
              <a:lnSpc>
                <a:spcPct val="90000"/>
              </a:lnSpc>
            </a:pPr>
            <a:r>
              <a:rPr lang="en-US" sz="1600" dirty="0" smtClean="0">
                <a:solidFill>
                  <a:srgbClr val="000066"/>
                </a:solidFill>
                <a:latin typeface="Arial Rounded MT Bold" pitchFamily="34" charset="0"/>
              </a:rPr>
              <a:t>Revenues and expenditures for the year are believed to be on target with projections.</a:t>
            </a:r>
          </a:p>
        </p:txBody>
      </p:sp>
      <p:sp>
        <p:nvSpPr>
          <p:cNvPr id="36869"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1000" fill="hold"/>
                                        <p:tgtEl>
                                          <p:spTgt spid="145410"/>
                                        </p:tgtEl>
                                        <p:attrNameLst>
                                          <p:attrName>ppt_w</p:attrName>
                                        </p:attrNameLst>
                                      </p:cBhvr>
                                      <p:tavLst>
                                        <p:tav tm="0">
                                          <p:val>
                                            <p:strVal val="#ppt_w*0.70"/>
                                          </p:val>
                                        </p:tav>
                                        <p:tav tm="100000">
                                          <p:val>
                                            <p:strVal val="#ppt_w"/>
                                          </p:val>
                                        </p:tav>
                                      </p:tavLst>
                                    </p:anim>
                                    <p:anim calcmode="lin" valueType="num">
                                      <p:cBhvr>
                                        <p:cTn id="8" dur="1000" fill="hold"/>
                                        <p:tgtEl>
                                          <p:spTgt spid="145410"/>
                                        </p:tgtEl>
                                        <p:attrNameLst>
                                          <p:attrName>ppt_h</p:attrName>
                                        </p:attrNameLst>
                                      </p:cBhvr>
                                      <p:tavLst>
                                        <p:tav tm="0">
                                          <p:val>
                                            <p:strVal val="#ppt_h"/>
                                          </p:val>
                                        </p:tav>
                                        <p:tav tm="100000">
                                          <p:val>
                                            <p:strVal val="#ppt_h"/>
                                          </p:val>
                                        </p:tav>
                                      </p:tavLst>
                                    </p:anim>
                                    <p:animEffect transition="in" filter="fade">
                                      <p:cBhvr>
                                        <p:cTn id="9" dur="1000"/>
                                        <p:tgtEl>
                                          <p:spTgt spid="14541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5411"/>
                                        </p:tgtEl>
                                        <p:attrNameLst>
                                          <p:attrName>style.visibility</p:attrName>
                                        </p:attrNameLst>
                                      </p:cBhvr>
                                      <p:to>
                                        <p:strVal val="visible"/>
                                      </p:to>
                                    </p:set>
                                    <p:animEffect transition="in" filter="fade">
                                      <p:cBhvr>
                                        <p:cTn id="13"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nimBg="1"/>
      <p:bldP spid="1454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pPr defTabSz="1003300"/>
            <a:fld id="{7A86F53C-4C7E-4C2C-867D-2EE90D9951C0}" type="slidenum">
              <a:rPr lang="en-US" smtClean="0">
                <a:solidFill>
                  <a:srgbClr val="000066"/>
                </a:solidFill>
              </a:rPr>
              <a:pPr defTabSz="1003300"/>
              <a:t>15</a:t>
            </a:fld>
            <a:endParaRPr lang="en-US" dirty="0" smtClean="0">
              <a:solidFill>
                <a:srgbClr val="000066"/>
              </a:solidFill>
            </a:endParaRPr>
          </a:p>
        </p:txBody>
      </p:sp>
      <p:sp>
        <p:nvSpPr>
          <p:cNvPr id="144386" name="Rectangle 2"/>
          <p:cNvSpPr>
            <a:spLocks noGrp="1" noChangeArrowheads="1"/>
          </p:cNvSpPr>
          <p:nvPr>
            <p:ph type="title"/>
          </p:nvPr>
        </p:nvSpPr>
        <p:spPr bwMode="auto">
          <a:xfrm>
            <a:off x="381000" y="304800"/>
            <a:ext cx="8382000" cy="8382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60000"/>
              </a:lnSpc>
            </a:pPr>
            <a:r>
              <a:rPr lang="en-US" sz="2800" dirty="0" smtClean="0"/>
              <a:t/>
            </a:r>
            <a:br>
              <a:rPr lang="en-US" sz="2800" dirty="0" smtClean="0"/>
            </a:br>
            <a:r>
              <a:rPr lang="en-US" sz="2800" dirty="0" smtClean="0">
                <a:solidFill>
                  <a:srgbClr val="000066"/>
                </a:solidFill>
              </a:rPr>
              <a:t>THE ATHLETICS LOCAL OPERATING BUDGET</a:t>
            </a:r>
          </a:p>
        </p:txBody>
      </p:sp>
      <p:sp>
        <p:nvSpPr>
          <p:cNvPr id="144387" name="Rectangle 3"/>
          <p:cNvSpPr>
            <a:spLocks noGrp="1" noChangeArrowheads="1"/>
          </p:cNvSpPr>
          <p:nvPr>
            <p:ph type="body" idx="1"/>
          </p:nvPr>
        </p:nvSpPr>
        <p:spPr bwMode="auto">
          <a:xfrm>
            <a:off x="304800" y="1600200"/>
            <a:ext cx="8534400" cy="4953000"/>
          </a:xfrm>
          <a:noFill/>
          <a:ln>
            <a:miter lim="800000"/>
            <a:headEnd/>
            <a:tailEnd/>
          </a:ln>
        </p:spPr>
        <p:txBody>
          <a:bodyPr vert="horz" wrap="square" lIns="100319" tIns="50159" rIns="100319" bIns="50159" numCol="1" anchor="t" anchorCtr="0" compatLnSpc="1">
            <a:prstTxWarp prst="textNoShape">
              <a:avLst/>
            </a:prstTxWarp>
          </a:bodyPr>
          <a:lstStyle/>
          <a:p>
            <a:pPr marL="0" indent="0" eaLnBrk="1" hangingPunct="1"/>
            <a:r>
              <a:rPr lang="en-US" sz="1900" dirty="0" smtClean="0">
                <a:solidFill>
                  <a:srgbClr val="000066"/>
                </a:solidFill>
                <a:latin typeface="Arial Rounded MT Bold" pitchFamily="34" charset="0"/>
              </a:rPr>
              <a:t>The Athletics Local Operating Budget supports the University’s student athletics program.  Funding is generated from student athletics fees ($14.30 per-credit hour) as well as ticket sales to athletics events, game guarantees, NCAA distributions, sponsorships and private support.</a:t>
            </a:r>
          </a:p>
          <a:p>
            <a:pPr marL="0" indent="0" eaLnBrk="1" hangingPunct="1"/>
            <a:endParaRPr lang="en-US" sz="1900" dirty="0" smtClean="0">
              <a:solidFill>
                <a:srgbClr val="000066"/>
              </a:solidFill>
              <a:latin typeface="Arial Rounded MT Bold" pitchFamily="34" charset="0"/>
            </a:endParaRPr>
          </a:p>
          <a:p>
            <a:pPr marL="0" indent="0" eaLnBrk="1" hangingPunct="1"/>
            <a:r>
              <a:rPr lang="en-US" sz="1900" dirty="0" smtClean="0">
                <a:solidFill>
                  <a:srgbClr val="000066"/>
                </a:solidFill>
                <a:latin typeface="Arial Rounded MT Bold" pitchFamily="34" charset="0"/>
              </a:rPr>
              <a:t>In addition to the Local Operating Budget, FAU Athletics receives $247,246 in State Educational and General Title IX Gender Equity funding and $1,076,569 in out-of-state waiver authority and financial aid</a:t>
            </a:r>
            <a:r>
              <a:rPr lang="en-US" sz="1900" i="1" dirty="0" smtClean="0">
                <a:solidFill>
                  <a:srgbClr val="000066"/>
                </a:solidFill>
                <a:latin typeface="Arial Rounded MT Bold" pitchFamily="34" charset="0"/>
              </a:rPr>
              <a:t>.</a:t>
            </a:r>
          </a:p>
          <a:p>
            <a:pPr marL="0" indent="0" eaLnBrk="1" hangingPunct="1"/>
            <a:endParaRPr lang="en-US" sz="1900" dirty="0" smtClean="0">
              <a:solidFill>
                <a:srgbClr val="0000CC"/>
              </a:solidFill>
              <a:latin typeface="Arial Rounded MT Bold" pitchFamily="34" charset="0"/>
            </a:endParaRPr>
          </a:p>
        </p:txBody>
      </p:sp>
      <p:sp>
        <p:nvSpPr>
          <p:cNvPr id="37893"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ppt_w</p:attrName>
                                        </p:attrNameLst>
                                      </p:cBhvr>
                                      <p:tavLst>
                                        <p:tav tm="0">
                                          <p:val>
                                            <p:strVal val="#ppt_w*0.70"/>
                                          </p:val>
                                        </p:tav>
                                        <p:tav tm="100000">
                                          <p:val>
                                            <p:strVal val="#ppt_w"/>
                                          </p:val>
                                        </p:tav>
                                      </p:tavLst>
                                    </p:anim>
                                    <p:anim calcmode="lin" valueType="num">
                                      <p:cBhvr>
                                        <p:cTn id="8" dur="1000" fill="hold"/>
                                        <p:tgtEl>
                                          <p:spTgt spid="144386"/>
                                        </p:tgtEl>
                                        <p:attrNameLst>
                                          <p:attrName>ppt_h</p:attrName>
                                        </p:attrNameLst>
                                      </p:cBhvr>
                                      <p:tavLst>
                                        <p:tav tm="0">
                                          <p:val>
                                            <p:strVal val="#ppt_h"/>
                                          </p:val>
                                        </p:tav>
                                        <p:tav tm="100000">
                                          <p:val>
                                            <p:strVal val="#ppt_h"/>
                                          </p:val>
                                        </p:tav>
                                      </p:tavLst>
                                    </p:anim>
                                    <p:animEffect transition="in" filter="fade">
                                      <p:cBhvr>
                                        <p:cTn id="9" dur="1000"/>
                                        <p:tgtEl>
                                          <p:spTgt spid="14438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4387"/>
                                        </p:tgtEl>
                                        <p:attrNameLst>
                                          <p:attrName>style.visibility</p:attrName>
                                        </p:attrNameLst>
                                      </p:cBhvr>
                                      <p:to>
                                        <p:strVal val="visible"/>
                                      </p:to>
                                    </p:set>
                                    <p:animEffect transition="in" filter="fade">
                                      <p:cBhvr>
                                        <p:cTn id="13" dur="500"/>
                                        <p:tgtEl>
                                          <p:spTgt spid="14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P spid="1443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2"/>
          </p:nvPr>
        </p:nvSpPr>
        <p:spPr>
          <a:noFill/>
        </p:spPr>
        <p:txBody>
          <a:bodyPr/>
          <a:lstStyle/>
          <a:p>
            <a:pPr defTabSz="1003300"/>
            <a:fld id="{81BE77C6-EE4E-44F1-92D2-C1F73E10D5AE}" type="slidenum">
              <a:rPr lang="en-US" smtClean="0">
                <a:solidFill>
                  <a:srgbClr val="000066"/>
                </a:solidFill>
              </a:rPr>
              <a:pPr defTabSz="1003300"/>
              <a:t>16</a:t>
            </a:fld>
            <a:endParaRPr lang="en-US" dirty="0" smtClean="0">
              <a:solidFill>
                <a:srgbClr val="000066"/>
              </a:solidFill>
            </a:endParaRPr>
          </a:p>
        </p:txBody>
      </p:sp>
      <p:sp>
        <p:nvSpPr>
          <p:cNvPr id="261124" name="Rectangle 4"/>
          <p:cNvSpPr>
            <a:spLocks noChangeArrowheads="1"/>
          </p:cNvSpPr>
          <p:nvPr/>
        </p:nvSpPr>
        <p:spPr bwMode="auto">
          <a:xfrm>
            <a:off x="381000" y="304800"/>
            <a:ext cx="8305800" cy="9906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Athletics Local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2009 </a:t>
            </a:r>
            <a:r>
              <a:rPr lang="en-US" sz="2000" b="1" i="0" dirty="0">
                <a:solidFill>
                  <a:srgbClr val="000066"/>
                </a:solidFill>
                <a:latin typeface="Arial Rounded MT Bold" pitchFamily="34" charset="0"/>
              </a:rPr>
              <a:t>– September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First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295400"/>
          <a:ext cx="85344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61124"/>
                                        </p:tgtEl>
                                        <p:attrNameLst>
                                          <p:attrName>style.visibility</p:attrName>
                                        </p:attrNameLst>
                                      </p:cBhvr>
                                      <p:to>
                                        <p:strVal val="visible"/>
                                      </p:to>
                                    </p:set>
                                    <p:anim calcmode="lin" valueType="num">
                                      <p:cBhvr>
                                        <p:cTn id="7" dur="1000" fill="hold"/>
                                        <p:tgtEl>
                                          <p:spTgt spid="261124"/>
                                        </p:tgtEl>
                                        <p:attrNameLst>
                                          <p:attrName>ppt_w</p:attrName>
                                        </p:attrNameLst>
                                      </p:cBhvr>
                                      <p:tavLst>
                                        <p:tav tm="0">
                                          <p:val>
                                            <p:strVal val="#ppt_w*0.70"/>
                                          </p:val>
                                        </p:tav>
                                        <p:tav tm="100000">
                                          <p:val>
                                            <p:strVal val="#ppt_w"/>
                                          </p:val>
                                        </p:tav>
                                      </p:tavLst>
                                    </p:anim>
                                    <p:anim calcmode="lin" valueType="num">
                                      <p:cBhvr>
                                        <p:cTn id="8" dur="1000" fill="hold"/>
                                        <p:tgtEl>
                                          <p:spTgt spid="261124"/>
                                        </p:tgtEl>
                                        <p:attrNameLst>
                                          <p:attrName>ppt_h</p:attrName>
                                        </p:attrNameLst>
                                      </p:cBhvr>
                                      <p:tavLst>
                                        <p:tav tm="0">
                                          <p:val>
                                            <p:strVal val="#ppt_h"/>
                                          </p:val>
                                        </p:tav>
                                        <p:tav tm="100000">
                                          <p:val>
                                            <p:strVal val="#ppt_h"/>
                                          </p:val>
                                        </p:tav>
                                      </p:tavLst>
                                    </p:anim>
                                    <p:animEffect transition="in" filter="fade">
                                      <p:cBhvr>
                                        <p:cTn id="9" dur="1000"/>
                                        <p:tgtEl>
                                          <p:spTgt spid="26112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pPr defTabSz="1003300"/>
            <a:fld id="{5465AD2F-BC27-4D7E-BC89-DD321D7B1CBB}" type="slidenum">
              <a:rPr lang="en-US" smtClean="0">
                <a:solidFill>
                  <a:srgbClr val="000066"/>
                </a:solidFill>
              </a:rPr>
              <a:pPr defTabSz="1003300"/>
              <a:t>17</a:t>
            </a:fld>
            <a:endParaRPr lang="en-US" dirty="0" smtClean="0">
              <a:solidFill>
                <a:srgbClr val="000066"/>
              </a:solidFill>
            </a:endParaRPr>
          </a:p>
        </p:txBody>
      </p:sp>
      <p:sp>
        <p:nvSpPr>
          <p:cNvPr id="146434" name="Rectangle 2"/>
          <p:cNvSpPr>
            <a:spLocks noGrp="1" noChangeArrowheads="1"/>
          </p:cNvSpPr>
          <p:nvPr>
            <p:ph type="title"/>
          </p:nvPr>
        </p:nvSpPr>
        <p:spPr bwMode="auto">
          <a:xfrm>
            <a:off x="381000" y="304800"/>
            <a:ext cx="8382000" cy="8382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130000"/>
              </a:lnSpc>
            </a:pPr>
            <a:r>
              <a:rPr lang="en-US" sz="2600" dirty="0" smtClean="0">
                <a:solidFill>
                  <a:srgbClr val="000066"/>
                </a:solidFill>
              </a:rPr>
              <a:t>Athletics Local Operating Budget</a:t>
            </a:r>
          </a:p>
        </p:txBody>
      </p:sp>
      <p:sp>
        <p:nvSpPr>
          <p:cNvPr id="146435" name="Rectangle 3"/>
          <p:cNvSpPr>
            <a:spLocks noGrp="1" noChangeArrowheads="1"/>
          </p:cNvSpPr>
          <p:nvPr>
            <p:ph type="body" idx="1"/>
          </p:nvPr>
        </p:nvSpPr>
        <p:spPr bwMode="auto">
          <a:xfrm>
            <a:off x="304800" y="1219200"/>
            <a:ext cx="8534400" cy="5334000"/>
          </a:xfrm>
          <a:noFill/>
          <a:ln>
            <a:miter lim="800000"/>
            <a:headEnd/>
            <a:tailEnd/>
          </a:ln>
        </p:spPr>
        <p:txBody>
          <a:bodyPr vert="horz" wrap="square" lIns="100319" tIns="50159" rIns="100319" bIns="50159" numCol="1" anchor="t" anchorCtr="0" compatLnSpc="1">
            <a:prstTxWarp prst="textNoShape">
              <a:avLst/>
            </a:prstTxWarp>
          </a:bodyPr>
          <a:lstStyle/>
          <a:p>
            <a:pPr marL="0" indent="0" algn="ctr" eaLnBrk="1" hangingPunct="1">
              <a:lnSpc>
                <a:spcPct val="80000"/>
              </a:lnSpc>
            </a:pPr>
            <a:r>
              <a:rPr lang="en-US" sz="1600" dirty="0" smtClean="0">
                <a:solidFill>
                  <a:srgbClr val="000066"/>
                </a:solidFill>
                <a:latin typeface="Arial Rounded MT Bold" pitchFamily="34" charset="0"/>
              </a:rPr>
              <a:t>July 1, 2009 to September 30, 2009</a:t>
            </a:r>
          </a:p>
          <a:p>
            <a:pPr marL="0" indent="0" algn="ctr" eaLnBrk="1" hangingPunct="1">
              <a:lnSpc>
                <a:spcPct val="80000"/>
              </a:lnSpc>
            </a:pPr>
            <a:endParaRPr lang="en-US" sz="1600" dirty="0" smtClean="0">
              <a:solidFill>
                <a:srgbClr val="000066"/>
              </a:solidFill>
              <a:latin typeface="Arial Rounded MT Bold" pitchFamily="34" charset="0"/>
            </a:endParaRPr>
          </a:p>
          <a:p>
            <a:pPr marL="0" indent="0" eaLnBrk="1" hangingPunct="1">
              <a:lnSpc>
                <a:spcPct val="80000"/>
              </a:lnSpc>
            </a:pPr>
            <a:r>
              <a:rPr lang="en-US" sz="1300" dirty="0" smtClean="0">
                <a:solidFill>
                  <a:srgbClr val="000066"/>
                </a:solidFill>
                <a:latin typeface="Arial Rounded MT Bold" pitchFamily="34" charset="0"/>
              </a:rPr>
              <a:t>Budgeted Revenues 2009-10:  $12,698,375	Actual Revenues to September 30:   $5,149,136</a:t>
            </a:r>
          </a:p>
          <a:p>
            <a:pPr marL="0" indent="0" eaLnBrk="1" hangingPunct="1">
              <a:lnSpc>
                <a:spcPct val="80000"/>
              </a:lnSpc>
            </a:pPr>
            <a:endParaRPr lang="en-US" sz="1300" dirty="0" smtClean="0">
              <a:solidFill>
                <a:srgbClr val="000066"/>
              </a:solidFill>
              <a:latin typeface="Arial Rounded MT Bold" pitchFamily="34" charset="0"/>
            </a:endParaRPr>
          </a:p>
          <a:p>
            <a:pPr marL="0" indent="0" eaLnBrk="1" hangingPunct="1">
              <a:lnSpc>
                <a:spcPct val="80000"/>
              </a:lnSpc>
            </a:pPr>
            <a:r>
              <a:rPr lang="en-US" sz="1300" dirty="0" smtClean="0">
                <a:solidFill>
                  <a:srgbClr val="000066"/>
                </a:solidFill>
                <a:latin typeface="Arial Rounded MT Bold" pitchFamily="34" charset="0"/>
              </a:rPr>
              <a:t>Budgeted Expenses 2009-10:  $12,698,375	Actual Expenses to September 30:    $3,944,715</a:t>
            </a:r>
            <a:endParaRPr lang="en-US" sz="1000" dirty="0" smtClean="0">
              <a:solidFill>
                <a:srgbClr val="000066"/>
              </a:solidFill>
              <a:latin typeface="Arial Rounded MT Bold" pitchFamily="34" charset="0"/>
            </a:endParaRPr>
          </a:p>
          <a:p>
            <a:pPr marL="0" indent="0" eaLnBrk="1" hangingPunct="1">
              <a:lnSpc>
                <a:spcPct val="80000"/>
              </a:lnSpc>
            </a:pPr>
            <a:endParaRPr lang="en-US" sz="12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The total budgeted revenue for 2009-10 is $12,698,375.  The major revenue components are athletics fees ($8,245,000), ticket sales ($623,500) game guarantees ($1,821,875), NCAA/Conference distribution ($703,000), corporate sales/sponsorships ($400,000), private fundraising ($630,000) and other revenues of $275,000.</a:t>
            </a:r>
          </a:p>
          <a:p>
            <a:pPr marL="0" indent="0" eaLnBrk="1" hangingPunct="1">
              <a:lnSpc>
                <a:spcPct val="80000"/>
              </a:lnSpc>
            </a:pPr>
            <a:endParaRPr lang="en-US" sz="10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As of September 30, collections consisted of athletics fees of $4,229,274, ticket sales of $170,541, NCAA Grants in Aid of $673,581, facilities rentals of $24,626 and other revenue of $51,114 .</a:t>
            </a:r>
          </a:p>
          <a:p>
            <a:pPr marL="0" indent="0" eaLnBrk="1" hangingPunct="1">
              <a:lnSpc>
                <a:spcPct val="80000"/>
              </a:lnSpc>
            </a:pPr>
            <a:endParaRPr lang="en-US" sz="10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The total expense budget for 2009-10 is $12,698,375.  Salary expenses of $5,025,695 and program operating expenses of $7,672,680 account for this total.  Total expenditures through September 30, 2009 were $3,944,715, or approximately 31 percent of the total budgeted amount.  Of total expenditures to date, 36 percent ($1,420,481) were financial aid disbursements and 27 percent ($1,049,921) were payroll and 37 percent ($1,474,313) in expenses.</a:t>
            </a:r>
          </a:p>
          <a:p>
            <a:pPr marL="0" indent="0" eaLnBrk="1" hangingPunct="1">
              <a:lnSpc>
                <a:spcPct val="80000"/>
              </a:lnSpc>
            </a:pPr>
            <a:endParaRPr lang="en-US" sz="14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In addition to the local operating budget, FAU receives $247,236 in State Educational and General Title IX Gender Equity funding and $1,076,569 in out-of-state waiver authority and financial aid.</a:t>
            </a:r>
          </a:p>
          <a:p>
            <a:pPr marL="0" indent="0" eaLnBrk="1" hangingPunct="1">
              <a:lnSpc>
                <a:spcPct val="80000"/>
              </a:lnSpc>
            </a:pPr>
            <a:endParaRPr lang="en-US" sz="1000" dirty="0" smtClean="0">
              <a:solidFill>
                <a:srgbClr val="000066"/>
              </a:solidFill>
              <a:latin typeface="Arial Rounded MT Bold" pitchFamily="34" charset="0"/>
            </a:endParaRPr>
          </a:p>
        </p:txBody>
      </p:sp>
      <p:sp>
        <p:nvSpPr>
          <p:cNvPr id="38917"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p:cTn id="7" dur="1000" fill="hold"/>
                                        <p:tgtEl>
                                          <p:spTgt spid="146434"/>
                                        </p:tgtEl>
                                        <p:attrNameLst>
                                          <p:attrName>ppt_w</p:attrName>
                                        </p:attrNameLst>
                                      </p:cBhvr>
                                      <p:tavLst>
                                        <p:tav tm="0">
                                          <p:val>
                                            <p:strVal val="#ppt_w*0.70"/>
                                          </p:val>
                                        </p:tav>
                                        <p:tav tm="100000">
                                          <p:val>
                                            <p:strVal val="#ppt_w"/>
                                          </p:val>
                                        </p:tav>
                                      </p:tavLst>
                                    </p:anim>
                                    <p:anim calcmode="lin" valueType="num">
                                      <p:cBhvr>
                                        <p:cTn id="8" dur="1000" fill="hold"/>
                                        <p:tgtEl>
                                          <p:spTgt spid="146434"/>
                                        </p:tgtEl>
                                        <p:attrNameLst>
                                          <p:attrName>ppt_h</p:attrName>
                                        </p:attrNameLst>
                                      </p:cBhvr>
                                      <p:tavLst>
                                        <p:tav tm="0">
                                          <p:val>
                                            <p:strVal val="#ppt_h"/>
                                          </p:val>
                                        </p:tav>
                                        <p:tav tm="100000">
                                          <p:val>
                                            <p:strVal val="#ppt_h"/>
                                          </p:val>
                                        </p:tav>
                                      </p:tavLst>
                                    </p:anim>
                                    <p:animEffect transition="in" filter="fade">
                                      <p:cBhvr>
                                        <p:cTn id="9" dur="1000"/>
                                        <p:tgtEl>
                                          <p:spTgt spid="14643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6435"/>
                                        </p:tgtEl>
                                        <p:attrNameLst>
                                          <p:attrName>style.visibility</p:attrName>
                                        </p:attrNameLst>
                                      </p:cBhvr>
                                      <p:to>
                                        <p:strVal val="visible"/>
                                      </p:to>
                                    </p:set>
                                    <p:animEffect transition="in" filter="fade">
                                      <p:cBhvr>
                                        <p:cTn id="13" dur="500"/>
                                        <p:tgtEl>
                                          <p:spTgt spid="146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pPr defTabSz="1003300"/>
            <a:fld id="{439447FE-E2E8-4B0F-90B1-472E100F6161}" type="slidenum">
              <a:rPr lang="en-US" smtClean="0">
                <a:solidFill>
                  <a:srgbClr val="000066"/>
                </a:solidFill>
              </a:rPr>
              <a:pPr defTabSz="1003300"/>
              <a:t>18</a:t>
            </a:fld>
            <a:endParaRPr lang="en-US" dirty="0" smtClean="0">
              <a:solidFill>
                <a:srgbClr val="000066"/>
              </a:solidFill>
            </a:endParaRPr>
          </a:p>
        </p:txBody>
      </p:sp>
      <p:sp>
        <p:nvSpPr>
          <p:cNvPr id="344066" name="Rectangle 2"/>
          <p:cNvSpPr>
            <a:spLocks noGrp="1" noChangeArrowheads="1"/>
          </p:cNvSpPr>
          <p:nvPr>
            <p:ph type="title"/>
          </p:nvPr>
        </p:nvSpPr>
        <p:spPr bwMode="auto">
          <a:xfrm>
            <a:off x="381000" y="228600"/>
            <a:ext cx="8382000" cy="8382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70000"/>
              </a:lnSpc>
            </a:pPr>
            <a:r>
              <a:rPr lang="en-US" sz="2600" dirty="0" smtClean="0"/>
              <a:t/>
            </a:r>
            <a:br>
              <a:rPr lang="en-US" sz="2600" dirty="0" smtClean="0"/>
            </a:br>
            <a:r>
              <a:rPr lang="en-US" sz="2600" dirty="0" smtClean="0">
                <a:solidFill>
                  <a:srgbClr val="000066"/>
                </a:solidFill>
              </a:rPr>
              <a:t>Athletics Local Operating Budget</a:t>
            </a:r>
          </a:p>
        </p:txBody>
      </p:sp>
      <p:sp>
        <p:nvSpPr>
          <p:cNvPr id="344067" name="Rectangle 3"/>
          <p:cNvSpPr>
            <a:spLocks noGrp="1" noChangeArrowheads="1"/>
          </p:cNvSpPr>
          <p:nvPr>
            <p:ph type="body" idx="1"/>
          </p:nvPr>
        </p:nvSpPr>
        <p:spPr bwMode="auto">
          <a:xfrm>
            <a:off x="304800" y="1295400"/>
            <a:ext cx="8534400" cy="5257800"/>
          </a:xfrm>
          <a:noFill/>
          <a:ln>
            <a:miter lim="800000"/>
            <a:headEnd/>
            <a:tailEnd/>
          </a:ln>
        </p:spPr>
        <p:txBody>
          <a:bodyPr vert="horz" wrap="square" lIns="100319" tIns="50159" rIns="100319" bIns="50159" numCol="1" anchor="t" anchorCtr="0" compatLnSpc="1">
            <a:prstTxWarp prst="textNoShape">
              <a:avLst/>
            </a:prstTxWarp>
          </a:bodyPr>
          <a:lstStyle/>
          <a:p>
            <a:pPr marL="0" indent="0" algn="ctr" eaLnBrk="1" hangingPunct="1">
              <a:lnSpc>
                <a:spcPct val="80000"/>
              </a:lnSpc>
            </a:pPr>
            <a:r>
              <a:rPr lang="en-US" sz="2100" dirty="0" smtClean="0">
                <a:solidFill>
                  <a:srgbClr val="000066"/>
                </a:solidFill>
                <a:latin typeface="Arial Rounded MT Bold" pitchFamily="34" charset="0"/>
              </a:rPr>
              <a:t>July 1, 2009 to September 30, 2009</a:t>
            </a:r>
          </a:p>
          <a:p>
            <a:pPr marL="0" indent="0" algn="ctr" eaLnBrk="1" hangingPunct="1">
              <a:lnSpc>
                <a:spcPct val="80000"/>
              </a:lnSpc>
            </a:pPr>
            <a:endParaRPr lang="en-US" sz="1100" dirty="0" smtClean="0">
              <a:solidFill>
                <a:srgbClr val="000066"/>
              </a:solidFill>
              <a:latin typeface="Arial Rounded MT Bold" pitchFamily="34" charset="0"/>
            </a:endParaRPr>
          </a:p>
          <a:p>
            <a:pPr marL="0" indent="0" eaLnBrk="1" hangingPunct="1">
              <a:lnSpc>
                <a:spcPct val="80000"/>
              </a:lnSpc>
            </a:pPr>
            <a:r>
              <a:rPr lang="en-US" sz="2100" dirty="0" smtClean="0">
                <a:solidFill>
                  <a:srgbClr val="000066"/>
                </a:solidFill>
                <a:latin typeface="Arial Rounded MT Bold" pitchFamily="34" charset="0"/>
              </a:rPr>
              <a:t>Analysis:</a:t>
            </a:r>
          </a:p>
          <a:p>
            <a:pPr marL="0" indent="0" eaLnBrk="1" hangingPunct="1">
              <a:lnSpc>
                <a:spcPct val="80000"/>
              </a:lnSpc>
            </a:pPr>
            <a:endParaRPr lang="en-US" sz="1600" dirty="0" smtClean="0">
              <a:solidFill>
                <a:srgbClr val="000066"/>
              </a:solidFill>
              <a:latin typeface="Arial Rounded MT Bold" pitchFamily="34" charset="0"/>
            </a:endParaRPr>
          </a:p>
          <a:p>
            <a:pPr marL="0" indent="0" eaLnBrk="1" hangingPunct="1">
              <a:lnSpc>
                <a:spcPct val="80000"/>
              </a:lnSpc>
            </a:pPr>
            <a:r>
              <a:rPr lang="en-US" sz="1800" dirty="0" smtClean="0">
                <a:solidFill>
                  <a:srgbClr val="000066"/>
                </a:solidFill>
                <a:latin typeface="Arial Rounded MT Bold" pitchFamily="34" charset="0"/>
              </a:rPr>
              <a:t>Athletic fee collections are projected to reach or slightly exceed their targeted amounts due to the increase in fall enrollment increase.  </a:t>
            </a:r>
          </a:p>
          <a:p>
            <a:pPr marL="0" indent="0" eaLnBrk="1" hangingPunct="1">
              <a:lnSpc>
                <a:spcPct val="80000"/>
              </a:lnSpc>
            </a:pPr>
            <a:endParaRPr lang="en-US" sz="1800" dirty="0" smtClean="0">
              <a:solidFill>
                <a:srgbClr val="000066"/>
              </a:solidFill>
              <a:latin typeface="Arial Rounded MT Bold" pitchFamily="34" charset="0"/>
            </a:endParaRPr>
          </a:p>
          <a:p>
            <a:pPr marL="0" indent="0" eaLnBrk="1" hangingPunct="1">
              <a:lnSpc>
                <a:spcPct val="80000"/>
              </a:lnSpc>
            </a:pPr>
            <a:r>
              <a:rPr lang="en-US" sz="1800" dirty="0" smtClean="0">
                <a:solidFill>
                  <a:srgbClr val="000066"/>
                </a:solidFill>
                <a:latin typeface="Arial Rounded MT Bold" pitchFamily="34" charset="0"/>
              </a:rPr>
              <a:t>Ticket revenues are in-line with projections ($171,892). Game guarantees revenues are expected to be achieved.  Corporate sales (sponsorships) are below projections at this time and are being closely monitored.  Development funds also are below expectations at this time.</a:t>
            </a:r>
          </a:p>
          <a:p>
            <a:pPr marL="0" indent="0" eaLnBrk="1" hangingPunct="1">
              <a:lnSpc>
                <a:spcPct val="80000"/>
              </a:lnSpc>
            </a:pPr>
            <a:endParaRPr lang="en-US" sz="1800" dirty="0" smtClean="0">
              <a:solidFill>
                <a:srgbClr val="000066"/>
              </a:solidFill>
              <a:latin typeface="Arial Rounded MT Bold" pitchFamily="34" charset="0"/>
            </a:endParaRPr>
          </a:p>
          <a:p>
            <a:pPr marL="0" indent="0" eaLnBrk="1" hangingPunct="1">
              <a:lnSpc>
                <a:spcPct val="80000"/>
              </a:lnSpc>
            </a:pPr>
            <a:r>
              <a:rPr lang="en-US" sz="1800" dirty="0" smtClean="0">
                <a:solidFill>
                  <a:srgbClr val="000066"/>
                </a:solidFill>
                <a:latin typeface="Arial Rounded MT Bold" pitchFamily="34" charset="0"/>
              </a:rPr>
              <a:t>Expenses are currently on target to end the fiscal year within budget; regular meetings are on-going to monitor revenues and expenditures of Athletics</a:t>
            </a:r>
            <a:r>
              <a:rPr lang="en-US" sz="2100" i="1" dirty="0" smtClean="0">
                <a:solidFill>
                  <a:srgbClr val="000066"/>
                </a:solidFill>
                <a:latin typeface="Arial Rounded MT Bold" pitchFamily="34" charset="0"/>
              </a:rPr>
              <a:t>.</a:t>
            </a:r>
          </a:p>
        </p:txBody>
      </p:sp>
      <p:sp>
        <p:nvSpPr>
          <p:cNvPr id="39941"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44066"/>
                                        </p:tgtEl>
                                        <p:attrNameLst>
                                          <p:attrName>style.visibility</p:attrName>
                                        </p:attrNameLst>
                                      </p:cBhvr>
                                      <p:to>
                                        <p:strVal val="visible"/>
                                      </p:to>
                                    </p:set>
                                    <p:anim calcmode="lin" valueType="num">
                                      <p:cBhvr>
                                        <p:cTn id="7" dur="1000" fill="hold"/>
                                        <p:tgtEl>
                                          <p:spTgt spid="344066"/>
                                        </p:tgtEl>
                                        <p:attrNameLst>
                                          <p:attrName>ppt_w</p:attrName>
                                        </p:attrNameLst>
                                      </p:cBhvr>
                                      <p:tavLst>
                                        <p:tav tm="0">
                                          <p:val>
                                            <p:strVal val="#ppt_w*0.70"/>
                                          </p:val>
                                        </p:tav>
                                        <p:tav tm="100000">
                                          <p:val>
                                            <p:strVal val="#ppt_w"/>
                                          </p:val>
                                        </p:tav>
                                      </p:tavLst>
                                    </p:anim>
                                    <p:anim calcmode="lin" valueType="num">
                                      <p:cBhvr>
                                        <p:cTn id="8" dur="1000" fill="hold"/>
                                        <p:tgtEl>
                                          <p:spTgt spid="344066"/>
                                        </p:tgtEl>
                                        <p:attrNameLst>
                                          <p:attrName>ppt_h</p:attrName>
                                        </p:attrNameLst>
                                      </p:cBhvr>
                                      <p:tavLst>
                                        <p:tav tm="0">
                                          <p:val>
                                            <p:strVal val="#ppt_h"/>
                                          </p:val>
                                        </p:tav>
                                        <p:tav tm="100000">
                                          <p:val>
                                            <p:strVal val="#ppt_h"/>
                                          </p:val>
                                        </p:tav>
                                      </p:tavLst>
                                    </p:anim>
                                    <p:animEffect transition="in" filter="fade">
                                      <p:cBhvr>
                                        <p:cTn id="9" dur="1000"/>
                                        <p:tgtEl>
                                          <p:spTgt spid="34406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44067"/>
                                        </p:tgtEl>
                                        <p:attrNameLst>
                                          <p:attrName>style.visibility</p:attrName>
                                        </p:attrNameLst>
                                      </p:cBhvr>
                                      <p:to>
                                        <p:strVal val="visible"/>
                                      </p:to>
                                    </p:set>
                                    <p:animEffect transition="in" filter="fade">
                                      <p:cBhvr>
                                        <p:cTn id="13" dur="500"/>
                                        <p:tgtEl>
                                          <p:spTgt spid="344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animBg="1"/>
      <p:bldP spid="3440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pPr defTabSz="1003300"/>
            <a:fld id="{4234F638-DC05-447B-B4D5-40810E6E18E7}" type="slidenum">
              <a:rPr lang="en-US" smtClean="0">
                <a:solidFill>
                  <a:srgbClr val="000066"/>
                </a:solidFill>
              </a:rPr>
              <a:pPr defTabSz="1003300"/>
              <a:t>19</a:t>
            </a:fld>
            <a:endParaRPr lang="en-US" dirty="0" smtClean="0">
              <a:solidFill>
                <a:srgbClr val="000066"/>
              </a:solidFill>
            </a:endParaRPr>
          </a:p>
        </p:txBody>
      </p:sp>
      <p:sp>
        <p:nvSpPr>
          <p:cNvPr id="147458" name="Rectangle 2"/>
          <p:cNvSpPr>
            <a:spLocks noGrp="1" noChangeArrowheads="1"/>
          </p:cNvSpPr>
          <p:nvPr>
            <p:ph type="title"/>
          </p:nvPr>
        </p:nvSpPr>
        <p:spPr bwMode="auto">
          <a:xfrm>
            <a:off x="381000" y="304800"/>
            <a:ext cx="8382000" cy="8382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r>
              <a:rPr lang="en-US" sz="2800" dirty="0" smtClean="0">
                <a:solidFill>
                  <a:srgbClr val="000066"/>
                </a:solidFill>
              </a:rPr>
              <a:t>THE STUDENT GOVERNMENT-</a:t>
            </a:r>
            <a:br>
              <a:rPr lang="en-US" sz="2800" dirty="0" smtClean="0">
                <a:solidFill>
                  <a:srgbClr val="000066"/>
                </a:solidFill>
              </a:rPr>
            </a:br>
            <a:r>
              <a:rPr lang="en-US" sz="2800" dirty="0" smtClean="0">
                <a:solidFill>
                  <a:srgbClr val="000066"/>
                </a:solidFill>
              </a:rPr>
              <a:t>STUDENT ACTIVITIES BUDGET</a:t>
            </a:r>
          </a:p>
        </p:txBody>
      </p:sp>
      <p:sp>
        <p:nvSpPr>
          <p:cNvPr id="147459" name="Rectangle 3"/>
          <p:cNvSpPr>
            <a:spLocks noGrp="1" noChangeArrowheads="1"/>
          </p:cNvSpPr>
          <p:nvPr>
            <p:ph type="body" idx="1"/>
          </p:nvPr>
        </p:nvSpPr>
        <p:spPr bwMode="auto">
          <a:xfrm>
            <a:off x="304800" y="1295400"/>
            <a:ext cx="8534400" cy="5257800"/>
          </a:xfrm>
          <a:noFill/>
          <a:ln>
            <a:miter lim="800000"/>
            <a:headEnd/>
            <a:tailEnd/>
          </a:ln>
        </p:spPr>
        <p:txBody>
          <a:bodyPr vert="horz" wrap="square" lIns="100319" tIns="50159" rIns="100319" bIns="50159" numCol="1" anchor="t" anchorCtr="0" compatLnSpc="1">
            <a:prstTxWarp prst="textNoShape">
              <a:avLst/>
            </a:prstTxWarp>
          </a:bodyPr>
          <a:lstStyle/>
          <a:p>
            <a:pPr marL="0" indent="0" eaLnBrk="1" hangingPunct="1"/>
            <a:endParaRPr lang="en-US" sz="1800" dirty="0" smtClean="0">
              <a:latin typeface="Arial Rounded MT Bold" pitchFamily="34" charset="0"/>
            </a:endParaRPr>
          </a:p>
          <a:p>
            <a:pPr marL="0" indent="0" eaLnBrk="1" hangingPunct="1"/>
            <a:r>
              <a:rPr lang="en-US" sz="1900" dirty="0" smtClean="0">
                <a:solidFill>
                  <a:srgbClr val="000066"/>
                </a:solidFill>
                <a:latin typeface="Arial Rounded MT Bold" pitchFamily="34" charset="0"/>
              </a:rPr>
              <a:t>The Student Government-Student Activities budget supports student activities such as student government and student clubs and organizations.  Also included in the budget are expenditures for the Student Union and campus recreation and student wellness activities.  </a:t>
            </a:r>
          </a:p>
          <a:p>
            <a:pPr marL="0" indent="0" eaLnBrk="1" hangingPunct="1"/>
            <a:endParaRPr lang="en-US" sz="1900" dirty="0" smtClean="0">
              <a:solidFill>
                <a:srgbClr val="000066"/>
              </a:solidFill>
              <a:latin typeface="Arial Rounded MT Bold" pitchFamily="34" charset="0"/>
            </a:endParaRPr>
          </a:p>
          <a:p>
            <a:pPr marL="0" indent="0" eaLnBrk="1" hangingPunct="1"/>
            <a:r>
              <a:rPr lang="en-US" sz="1900" dirty="0" smtClean="0">
                <a:solidFill>
                  <a:srgbClr val="000066"/>
                </a:solidFill>
                <a:latin typeface="Arial Rounded MT Bold" pitchFamily="34" charset="0"/>
              </a:rPr>
              <a:t>The Student Government budget is funded primarily through the Activity and Service fee paid by students ($10.40 per credit hour) as well as other types of service fees.</a:t>
            </a:r>
            <a:r>
              <a:rPr lang="en-US" sz="1800" dirty="0" smtClean="0">
                <a:solidFill>
                  <a:srgbClr val="000066"/>
                </a:solidFill>
              </a:rPr>
              <a:t> </a:t>
            </a:r>
          </a:p>
          <a:p>
            <a:pPr marL="0" indent="0" eaLnBrk="1" hangingPunct="1"/>
            <a:endParaRPr lang="en-US" sz="1800" dirty="0" smtClean="0">
              <a:solidFill>
                <a:srgbClr val="0000CC"/>
              </a:solidFill>
            </a:endParaRPr>
          </a:p>
        </p:txBody>
      </p:sp>
      <p:sp>
        <p:nvSpPr>
          <p:cNvPr id="40965"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1000" fill="hold"/>
                                        <p:tgtEl>
                                          <p:spTgt spid="147458"/>
                                        </p:tgtEl>
                                        <p:attrNameLst>
                                          <p:attrName>ppt_w</p:attrName>
                                        </p:attrNameLst>
                                      </p:cBhvr>
                                      <p:tavLst>
                                        <p:tav tm="0">
                                          <p:val>
                                            <p:strVal val="#ppt_w*0.70"/>
                                          </p:val>
                                        </p:tav>
                                        <p:tav tm="100000">
                                          <p:val>
                                            <p:strVal val="#ppt_w"/>
                                          </p:val>
                                        </p:tav>
                                      </p:tavLst>
                                    </p:anim>
                                    <p:anim calcmode="lin" valueType="num">
                                      <p:cBhvr>
                                        <p:cTn id="8" dur="1000" fill="hold"/>
                                        <p:tgtEl>
                                          <p:spTgt spid="147458"/>
                                        </p:tgtEl>
                                        <p:attrNameLst>
                                          <p:attrName>ppt_h</p:attrName>
                                        </p:attrNameLst>
                                      </p:cBhvr>
                                      <p:tavLst>
                                        <p:tav tm="0">
                                          <p:val>
                                            <p:strVal val="#ppt_h"/>
                                          </p:val>
                                        </p:tav>
                                        <p:tav tm="100000">
                                          <p:val>
                                            <p:strVal val="#ppt_h"/>
                                          </p:val>
                                        </p:tav>
                                      </p:tavLst>
                                    </p:anim>
                                    <p:animEffect transition="in" filter="fade">
                                      <p:cBhvr>
                                        <p:cTn id="9" dur="1000"/>
                                        <p:tgtEl>
                                          <p:spTgt spid="14745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Effect transition="in" filter="fade">
                                      <p:cBhvr>
                                        <p:cTn id="13" dur="500"/>
                                        <p:tgtEl>
                                          <p:spTgt spid="14745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7459">
                                            <p:txEl>
                                              <p:pRg st="3" end="3"/>
                                            </p:txEl>
                                          </p:spTgt>
                                        </p:tgtEl>
                                        <p:attrNameLst>
                                          <p:attrName>style.visibility</p:attrName>
                                        </p:attrNameLst>
                                      </p:cBhvr>
                                      <p:to>
                                        <p:strVal val="visible"/>
                                      </p:to>
                                    </p:set>
                                    <p:animEffect transition="in" filter="fade">
                                      <p:cBhvr>
                                        <p:cTn id="16" dur="500"/>
                                        <p:tgtEl>
                                          <p:spTgt spid="147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P spid="14745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pPr defTabSz="1003300"/>
            <a:fld id="{F0DFF257-0880-4E4C-B28F-BD32E32D9D7C}" type="slidenum">
              <a:rPr lang="en-US" smtClean="0">
                <a:solidFill>
                  <a:srgbClr val="000066"/>
                </a:solidFill>
              </a:rPr>
              <a:pPr defTabSz="1003300"/>
              <a:t>2</a:t>
            </a:fld>
            <a:endParaRPr lang="en-US" dirty="0" smtClean="0">
              <a:solidFill>
                <a:srgbClr val="000066"/>
              </a:solidFill>
            </a:endParaRPr>
          </a:p>
        </p:txBody>
      </p:sp>
      <p:sp>
        <p:nvSpPr>
          <p:cNvPr id="65540" name="Rectangle 4"/>
          <p:cNvSpPr>
            <a:spLocks noGrp="1" noChangeArrowheads="1"/>
          </p:cNvSpPr>
          <p:nvPr>
            <p:ph type="title"/>
          </p:nvPr>
        </p:nvSpPr>
        <p:spPr bwMode="auto">
          <a:xfrm>
            <a:off x="457200" y="381000"/>
            <a:ext cx="8229600" cy="762000"/>
          </a:xfrm>
          <a:noFill/>
          <a:ln>
            <a:miter lim="800000"/>
            <a:headEnd/>
            <a:tailEnd/>
          </a:ln>
        </p:spPr>
        <p:txBody>
          <a:bodyPr vert="horz" wrap="square" lIns="100319" tIns="50159" rIns="100319" bIns="50159" numCol="1" anchor="ctr" anchorCtr="0" compatLnSpc="1">
            <a:prstTxWarp prst="textNoShape">
              <a:avLst/>
            </a:prstTxWarp>
          </a:bodyPr>
          <a:lstStyle/>
          <a:p>
            <a:pPr eaLnBrk="1" hangingPunct="1">
              <a:lnSpc>
                <a:spcPct val="90000"/>
              </a:lnSpc>
            </a:pPr>
            <a:r>
              <a:rPr lang="en-US" sz="2800" b="1" dirty="0" smtClean="0">
                <a:solidFill>
                  <a:srgbClr val="000066"/>
                </a:solidFill>
              </a:rPr>
              <a:t>THE EDUCATIONAL AND GENERAL BUDGET</a:t>
            </a:r>
            <a:r>
              <a:rPr lang="en-US" dirty="0" smtClean="0">
                <a:solidFill>
                  <a:srgbClr val="000066"/>
                </a:solidFill>
              </a:rPr>
              <a:t> </a:t>
            </a:r>
          </a:p>
        </p:txBody>
      </p:sp>
      <p:sp>
        <p:nvSpPr>
          <p:cNvPr id="65541" name="Rectangle 5"/>
          <p:cNvSpPr>
            <a:spLocks noGrp="1" noChangeArrowheads="1"/>
          </p:cNvSpPr>
          <p:nvPr>
            <p:ph type="body" idx="1"/>
          </p:nvPr>
        </p:nvSpPr>
        <p:spPr bwMode="auto">
          <a:xfrm>
            <a:off x="304800" y="1295400"/>
            <a:ext cx="8534400" cy="5257800"/>
          </a:xfrm>
          <a:ln>
            <a:miter lim="800000"/>
            <a:headEnd/>
            <a:tailEnd/>
          </a:ln>
        </p:spPr>
        <p:txBody>
          <a:bodyPr vert="horz" wrap="square" lIns="100319" tIns="50159" rIns="100319" bIns="50159" numCol="1" anchor="t" anchorCtr="0" compatLnSpc="1">
            <a:prstTxWarp prst="textNoShape">
              <a:avLst/>
            </a:prstTxWarp>
          </a:bodyPr>
          <a:lstStyle/>
          <a:p>
            <a:pPr marL="0" indent="0" eaLnBrk="1" hangingPunct="1">
              <a:defRPr/>
            </a:pPr>
            <a:r>
              <a:rPr lang="en-US" sz="1800" b="1" dirty="0" smtClean="0">
                <a:solidFill>
                  <a:srgbClr val="000066"/>
                </a:solidFill>
                <a:latin typeface="Arial Rounded MT Bold" pitchFamily="34" charset="0"/>
              </a:rPr>
              <a:t>The Educational and General</a:t>
            </a:r>
            <a:r>
              <a:rPr lang="en-US" sz="1800" dirty="0" smtClean="0">
                <a:solidFill>
                  <a:srgbClr val="000066"/>
                </a:solidFill>
                <a:latin typeface="Arial Rounded MT Bold" pitchFamily="34" charset="0"/>
              </a:rPr>
              <a:t> budget includes expenditures for instruction, research, library and learning resources, student services, plant operations and maintenance and administrative support.  The budget is funded by:</a:t>
            </a:r>
          </a:p>
          <a:p>
            <a:pPr marL="0" indent="0" eaLnBrk="1" hangingPunct="1">
              <a:defRPr/>
            </a:pPr>
            <a:endParaRPr lang="en-US" sz="1100" dirty="0" smtClean="0">
              <a:solidFill>
                <a:srgbClr val="000066"/>
              </a:solidFill>
              <a:latin typeface="Arial Rounded MT Bold" pitchFamily="34" charset="0"/>
            </a:endParaRPr>
          </a:p>
          <a:p>
            <a:pPr marL="457200" indent="0" eaLnBrk="1" hangingPunct="1">
              <a:defRPr/>
            </a:pPr>
            <a:r>
              <a:rPr lang="en-US" sz="1600" b="1" dirty="0" smtClean="0">
                <a:solidFill>
                  <a:srgbClr val="000066"/>
                </a:solidFill>
                <a:latin typeface="Arial Rounded MT Bold" pitchFamily="34" charset="0"/>
              </a:rPr>
              <a:t>General Revenue</a:t>
            </a:r>
            <a:r>
              <a:rPr lang="en-US" sz="1600" dirty="0" smtClean="0">
                <a:solidFill>
                  <a:srgbClr val="000066"/>
                </a:solidFill>
                <a:latin typeface="Arial Rounded MT Bold" pitchFamily="34" charset="0"/>
              </a:rPr>
              <a:t>, consisting primarily of State of Florida sales tax collections and corporate income tax collections, as well as license fees and other taxes and operating receipts.</a:t>
            </a:r>
          </a:p>
          <a:p>
            <a:pPr marL="457200" indent="0" eaLnBrk="1" hangingPunct="1">
              <a:defRPr/>
            </a:pPr>
            <a:endParaRPr lang="en-US" sz="1200" dirty="0" smtClean="0">
              <a:solidFill>
                <a:srgbClr val="000066"/>
              </a:solidFill>
              <a:latin typeface="Arial Rounded MT Bold" pitchFamily="34" charset="0"/>
            </a:endParaRPr>
          </a:p>
          <a:p>
            <a:pPr marL="457200" indent="0" eaLnBrk="1" hangingPunct="1">
              <a:defRPr/>
            </a:pPr>
            <a:r>
              <a:rPr lang="en-US" sz="1600" b="1" dirty="0" smtClean="0">
                <a:solidFill>
                  <a:srgbClr val="000066"/>
                </a:solidFill>
                <a:latin typeface="Arial Rounded MT Bold" pitchFamily="34" charset="0"/>
              </a:rPr>
              <a:t>Education Enhancement Trust Fund</a:t>
            </a:r>
            <a:r>
              <a:rPr lang="en-US" sz="1600" dirty="0" smtClean="0">
                <a:solidFill>
                  <a:srgbClr val="000066"/>
                </a:solidFill>
                <a:latin typeface="Arial Rounded MT Bold" pitchFamily="34" charset="0"/>
              </a:rPr>
              <a:t>, consisting of collections from the sale of Florida lottery tickets.  Approximately 31 percent of total lottery collections is dedicated to the trust fund.</a:t>
            </a:r>
          </a:p>
          <a:p>
            <a:pPr marL="457200" indent="0" eaLnBrk="1" hangingPunct="1">
              <a:defRPr/>
            </a:pPr>
            <a:endParaRPr lang="en-US" sz="1200" dirty="0" smtClean="0">
              <a:solidFill>
                <a:srgbClr val="000066"/>
              </a:solidFill>
              <a:latin typeface="Arial Rounded MT Bold" pitchFamily="34" charset="0"/>
            </a:endParaRPr>
          </a:p>
          <a:p>
            <a:pPr marL="457200" indent="0" eaLnBrk="1" hangingPunct="1">
              <a:defRPr/>
            </a:pPr>
            <a:r>
              <a:rPr lang="en-US" sz="1600" b="1" dirty="0" smtClean="0">
                <a:solidFill>
                  <a:srgbClr val="000066"/>
                </a:solidFill>
                <a:latin typeface="Arial Rounded MT Bold" pitchFamily="34" charset="0"/>
              </a:rPr>
              <a:t>Student Fee Trust Fund</a:t>
            </a:r>
            <a:r>
              <a:rPr lang="en-US" sz="1600" dirty="0" smtClean="0">
                <a:solidFill>
                  <a:srgbClr val="000066"/>
                </a:solidFill>
                <a:latin typeface="Arial Rounded MT Bold" pitchFamily="34" charset="0"/>
              </a:rPr>
              <a:t>, consisting primarily of matriculation fees and tuition (out-of-state fees) paid by students, as well as other fees such as application and late registration fees.</a:t>
            </a:r>
          </a:p>
          <a:p>
            <a:pPr marL="457200" indent="0" eaLnBrk="1" hangingPunct="1">
              <a:defRPr/>
            </a:pPr>
            <a:endParaRPr lang="en-US" sz="1200" dirty="0" smtClean="0">
              <a:solidFill>
                <a:srgbClr val="000066"/>
              </a:solidFill>
              <a:latin typeface="Arial Rounded MT Bold" pitchFamily="34" charset="0"/>
            </a:endParaRPr>
          </a:p>
          <a:p>
            <a:pPr marL="457200" indent="0" eaLnBrk="1" hangingPunct="1">
              <a:defRPr/>
            </a:pPr>
            <a:r>
              <a:rPr lang="en-US" sz="1600" b="1" dirty="0" smtClean="0">
                <a:solidFill>
                  <a:srgbClr val="000066"/>
                </a:solidFill>
                <a:latin typeface="Arial Rounded MT Bold" pitchFamily="34" charset="0"/>
              </a:rPr>
              <a:t>Federal Grants</a:t>
            </a:r>
            <a:r>
              <a:rPr lang="en-US" sz="1600" dirty="0" smtClean="0">
                <a:solidFill>
                  <a:srgbClr val="000066"/>
                </a:solidFill>
                <a:latin typeface="Arial Rounded MT Bold" pitchFamily="34" charset="0"/>
              </a:rPr>
              <a:t>, consisting of stimulus funding from the federal stimulus package.  Distribution in 2009-10 is the first of two years of non-recurring funding.</a:t>
            </a:r>
            <a:endParaRPr lang="en-US" sz="1800" dirty="0" smtClean="0">
              <a:solidFill>
                <a:srgbClr val="000066"/>
              </a:solidFill>
              <a:latin typeface="Arial Rounded MT Bold" pitchFamily="34" charset="0"/>
            </a:endParaRPr>
          </a:p>
          <a:p>
            <a:pPr marL="457200" indent="0" eaLnBrk="1" hangingPunct="1">
              <a:defRPr/>
            </a:pPr>
            <a:endParaRPr lang="en-US" sz="1800" dirty="0" smtClean="0">
              <a:solidFill>
                <a:srgbClr val="000066"/>
              </a:solidFill>
              <a:latin typeface="Arial Rounded MT Bold" pitchFamily="34" charset="0"/>
            </a:endParaRPr>
          </a:p>
          <a:p>
            <a:pPr marL="0" indent="0" eaLnBrk="1" hangingPunct="1">
              <a:lnSpc>
                <a:spcPct val="90000"/>
              </a:lnSpc>
              <a:defRPr/>
            </a:pPr>
            <a:endParaRPr lang="en-US" sz="1800" dirty="0" smtClean="0">
              <a:solidFill>
                <a:srgbClr val="0000CC"/>
              </a:solidFill>
            </a:endParaRPr>
          </a:p>
        </p:txBody>
      </p:sp>
      <p:sp>
        <p:nvSpPr>
          <p:cNvPr id="27653" name="Line 6"/>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1000" fill="hold"/>
                                        <p:tgtEl>
                                          <p:spTgt spid="65540"/>
                                        </p:tgtEl>
                                        <p:attrNameLst>
                                          <p:attrName>ppt_w</p:attrName>
                                        </p:attrNameLst>
                                      </p:cBhvr>
                                      <p:tavLst>
                                        <p:tav tm="0">
                                          <p:val>
                                            <p:strVal val="#ppt_w*0.70"/>
                                          </p:val>
                                        </p:tav>
                                        <p:tav tm="100000">
                                          <p:val>
                                            <p:strVal val="#ppt_w"/>
                                          </p:val>
                                        </p:tav>
                                      </p:tavLst>
                                    </p:anim>
                                    <p:anim calcmode="lin" valueType="num">
                                      <p:cBhvr>
                                        <p:cTn id="8" dur="1000" fill="hold"/>
                                        <p:tgtEl>
                                          <p:spTgt spid="65540"/>
                                        </p:tgtEl>
                                        <p:attrNameLst>
                                          <p:attrName>ppt_h</p:attrName>
                                        </p:attrNameLst>
                                      </p:cBhvr>
                                      <p:tavLst>
                                        <p:tav tm="0">
                                          <p:val>
                                            <p:strVal val="#ppt_h"/>
                                          </p:val>
                                        </p:tav>
                                        <p:tav tm="100000">
                                          <p:val>
                                            <p:strVal val="#ppt_h"/>
                                          </p:val>
                                        </p:tav>
                                      </p:tavLst>
                                    </p:anim>
                                    <p:animEffect transition="in" filter="fade">
                                      <p:cBhvr>
                                        <p:cTn id="9" dur="1000"/>
                                        <p:tgtEl>
                                          <p:spTgt spid="6554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5541"/>
                                        </p:tgtEl>
                                        <p:attrNameLst>
                                          <p:attrName>style.visibility</p:attrName>
                                        </p:attrNameLst>
                                      </p:cBhvr>
                                      <p:to>
                                        <p:strVal val="visible"/>
                                      </p:to>
                                    </p:set>
                                    <p:animEffect transition="in" filter="fade">
                                      <p:cBhvr>
                                        <p:cTn id="13"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655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2"/>
          </p:nvPr>
        </p:nvSpPr>
        <p:spPr>
          <a:noFill/>
        </p:spPr>
        <p:txBody>
          <a:bodyPr/>
          <a:lstStyle/>
          <a:p>
            <a:pPr defTabSz="1003300"/>
            <a:fld id="{8EA67800-A9C5-48C7-8F7E-59FB2A0BEC44}" type="slidenum">
              <a:rPr lang="en-US" smtClean="0">
                <a:solidFill>
                  <a:srgbClr val="000066"/>
                </a:solidFill>
              </a:rPr>
              <a:pPr defTabSz="1003300"/>
              <a:t>20</a:t>
            </a:fld>
            <a:endParaRPr lang="en-US" dirty="0" smtClean="0">
              <a:solidFill>
                <a:srgbClr val="000066"/>
              </a:solidFill>
            </a:endParaRPr>
          </a:p>
        </p:txBody>
      </p:sp>
      <p:sp>
        <p:nvSpPr>
          <p:cNvPr id="263171" name="Rectangle 3"/>
          <p:cNvSpPr>
            <a:spLocks noChangeArrowheads="1"/>
          </p:cNvSpPr>
          <p:nvPr/>
        </p:nvSpPr>
        <p:spPr bwMode="auto">
          <a:xfrm>
            <a:off x="533400" y="304800"/>
            <a:ext cx="8153400" cy="9906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Student Government – Student Activities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July 1, </a:t>
            </a:r>
            <a:r>
              <a:rPr lang="en-US" sz="2000" b="1" i="0" dirty="0" smtClean="0">
                <a:solidFill>
                  <a:srgbClr val="000066"/>
                </a:solidFill>
                <a:latin typeface="Arial Rounded MT Bold" pitchFamily="34" charset="0"/>
              </a:rPr>
              <a:t>2009 </a:t>
            </a:r>
            <a:r>
              <a:rPr lang="en-US" sz="2000" b="1" i="0" dirty="0">
                <a:solidFill>
                  <a:srgbClr val="000066"/>
                </a:solidFill>
                <a:latin typeface="Arial Rounded MT Bold" pitchFamily="34" charset="0"/>
              </a:rPr>
              <a:t>– September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First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295400"/>
          <a:ext cx="8534400" cy="50387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63171"/>
                                        </p:tgtEl>
                                        <p:attrNameLst>
                                          <p:attrName>style.visibility</p:attrName>
                                        </p:attrNameLst>
                                      </p:cBhvr>
                                      <p:to>
                                        <p:strVal val="visible"/>
                                      </p:to>
                                    </p:set>
                                    <p:anim calcmode="lin" valueType="num">
                                      <p:cBhvr>
                                        <p:cTn id="7" dur="1000" fill="hold"/>
                                        <p:tgtEl>
                                          <p:spTgt spid="263171"/>
                                        </p:tgtEl>
                                        <p:attrNameLst>
                                          <p:attrName>ppt_w</p:attrName>
                                        </p:attrNameLst>
                                      </p:cBhvr>
                                      <p:tavLst>
                                        <p:tav tm="0">
                                          <p:val>
                                            <p:strVal val="#ppt_w*0.70"/>
                                          </p:val>
                                        </p:tav>
                                        <p:tav tm="100000">
                                          <p:val>
                                            <p:strVal val="#ppt_w"/>
                                          </p:val>
                                        </p:tav>
                                      </p:tavLst>
                                    </p:anim>
                                    <p:anim calcmode="lin" valueType="num">
                                      <p:cBhvr>
                                        <p:cTn id="8" dur="1000" fill="hold"/>
                                        <p:tgtEl>
                                          <p:spTgt spid="263171"/>
                                        </p:tgtEl>
                                        <p:attrNameLst>
                                          <p:attrName>ppt_h</p:attrName>
                                        </p:attrNameLst>
                                      </p:cBhvr>
                                      <p:tavLst>
                                        <p:tav tm="0">
                                          <p:val>
                                            <p:strVal val="#ppt_h"/>
                                          </p:val>
                                        </p:tav>
                                        <p:tav tm="100000">
                                          <p:val>
                                            <p:strVal val="#ppt_h"/>
                                          </p:val>
                                        </p:tav>
                                      </p:tavLst>
                                    </p:anim>
                                    <p:animEffect transition="in" filter="fade">
                                      <p:cBhvr>
                                        <p:cTn id="9" dur="1000"/>
                                        <p:tgtEl>
                                          <p:spTgt spid="263171"/>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pPr defTabSz="1003300"/>
            <a:fld id="{AF368DD0-46B7-4A6B-A683-30AD4CBAB6DE}" type="slidenum">
              <a:rPr lang="en-US" smtClean="0">
                <a:solidFill>
                  <a:srgbClr val="000066"/>
                </a:solidFill>
              </a:rPr>
              <a:pPr defTabSz="1003300"/>
              <a:t>21</a:t>
            </a:fld>
            <a:endParaRPr lang="en-US" dirty="0" smtClean="0">
              <a:solidFill>
                <a:srgbClr val="000066"/>
              </a:solidFill>
            </a:endParaRPr>
          </a:p>
        </p:txBody>
      </p:sp>
      <p:sp>
        <p:nvSpPr>
          <p:cNvPr id="149506" name="Rectangle 2"/>
          <p:cNvSpPr>
            <a:spLocks noGrp="1" noChangeArrowheads="1"/>
          </p:cNvSpPr>
          <p:nvPr>
            <p:ph type="title"/>
          </p:nvPr>
        </p:nvSpPr>
        <p:spPr bwMode="auto">
          <a:xfrm>
            <a:off x="381000" y="381000"/>
            <a:ext cx="8382000" cy="11430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r>
              <a:rPr lang="en-US" sz="2600" dirty="0" smtClean="0">
                <a:solidFill>
                  <a:srgbClr val="000066"/>
                </a:solidFill>
              </a:rPr>
              <a:t>Student Government-</a:t>
            </a:r>
            <a:br>
              <a:rPr lang="en-US" sz="2600" dirty="0" smtClean="0">
                <a:solidFill>
                  <a:srgbClr val="000066"/>
                </a:solidFill>
              </a:rPr>
            </a:br>
            <a:r>
              <a:rPr lang="en-US" sz="2600" dirty="0" smtClean="0">
                <a:solidFill>
                  <a:srgbClr val="000066"/>
                </a:solidFill>
              </a:rPr>
              <a:t>Student Activities Operating Budget</a:t>
            </a:r>
          </a:p>
        </p:txBody>
      </p:sp>
      <p:sp>
        <p:nvSpPr>
          <p:cNvPr id="149507" name="Rectangle 3"/>
          <p:cNvSpPr>
            <a:spLocks noGrp="1" noChangeArrowheads="1"/>
          </p:cNvSpPr>
          <p:nvPr>
            <p:ph type="body" idx="1"/>
          </p:nvPr>
        </p:nvSpPr>
        <p:spPr bwMode="auto">
          <a:xfrm>
            <a:off x="304800" y="1219200"/>
            <a:ext cx="8534400" cy="5334000"/>
          </a:xfrm>
          <a:noFill/>
          <a:ln>
            <a:miter lim="800000"/>
            <a:headEnd/>
            <a:tailEnd/>
          </a:ln>
        </p:spPr>
        <p:txBody>
          <a:bodyPr vert="horz" wrap="square" lIns="100319" tIns="50159" rIns="100319" bIns="50159" numCol="1" anchor="t" anchorCtr="0" compatLnSpc="1">
            <a:prstTxWarp prst="textNoShape">
              <a:avLst/>
            </a:prstTxWarp>
          </a:bodyPr>
          <a:lstStyle/>
          <a:p>
            <a:pPr marL="0" indent="0" algn="ctr" eaLnBrk="1" hangingPunct="1">
              <a:lnSpc>
                <a:spcPct val="80000"/>
              </a:lnSpc>
            </a:pPr>
            <a:r>
              <a:rPr lang="en-US" sz="1700" dirty="0" smtClean="0">
                <a:solidFill>
                  <a:srgbClr val="000066"/>
                </a:solidFill>
                <a:latin typeface="Arial Rounded MT Bold" pitchFamily="34" charset="0"/>
              </a:rPr>
              <a:t>July 1, 2009 to September 30, 2009</a:t>
            </a:r>
          </a:p>
          <a:p>
            <a:pPr marL="0" indent="0" eaLnBrk="1" hangingPunct="1">
              <a:lnSpc>
                <a:spcPct val="80000"/>
              </a:lnSpc>
            </a:pPr>
            <a:endParaRPr lang="en-US" sz="1400" dirty="0" smtClean="0">
              <a:solidFill>
                <a:srgbClr val="000066"/>
              </a:solidFill>
              <a:latin typeface="Arial Rounded MT Bold" pitchFamily="34" charset="0"/>
            </a:endParaRPr>
          </a:p>
          <a:p>
            <a:pPr marL="0" indent="0" eaLnBrk="1" hangingPunct="1">
              <a:lnSpc>
                <a:spcPct val="30000"/>
              </a:lnSpc>
            </a:pPr>
            <a:endParaRPr lang="en-US" sz="14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Budgeted Revenues 2009-10: $6,126,190	Actual Revenues to September 30: $3,164,672</a:t>
            </a:r>
          </a:p>
          <a:p>
            <a:pPr marL="0" indent="0" algn="ctr" eaLnBrk="1" hangingPunct="1">
              <a:lnSpc>
                <a:spcPct val="80000"/>
              </a:lnSpc>
            </a:pPr>
            <a:endParaRPr lang="en-US" sz="14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Budgeted Expenses 2009-10: $7,428,720       	Actual Expenses to  September 30: $   861,658</a:t>
            </a:r>
          </a:p>
          <a:p>
            <a:pPr marL="0" indent="0" eaLnBrk="1" hangingPunct="1">
              <a:lnSpc>
                <a:spcPct val="80000"/>
              </a:lnSpc>
            </a:pPr>
            <a:endParaRPr lang="en-US" sz="1400" dirty="0" smtClean="0">
              <a:solidFill>
                <a:srgbClr val="000066"/>
              </a:solidFill>
              <a:latin typeface="Arial Rounded MT Bold" pitchFamily="34" charset="0"/>
            </a:endParaRPr>
          </a:p>
          <a:p>
            <a:pPr marL="0" indent="0" eaLnBrk="1" hangingPunct="1">
              <a:lnSpc>
                <a:spcPct val="30000"/>
              </a:lnSpc>
            </a:pPr>
            <a:endParaRPr lang="en-US" sz="1400" dirty="0" smtClean="0">
              <a:solidFill>
                <a:srgbClr val="000066"/>
              </a:solidFill>
              <a:latin typeface="Arial Rounded MT Bold" pitchFamily="34" charset="0"/>
            </a:endParaRPr>
          </a:p>
          <a:p>
            <a:pPr marL="0" indent="0" eaLnBrk="1" hangingPunct="1">
              <a:lnSpc>
                <a:spcPct val="80000"/>
              </a:lnSpc>
            </a:pPr>
            <a:r>
              <a:rPr lang="en-US" sz="1600" dirty="0" smtClean="0">
                <a:solidFill>
                  <a:srgbClr val="000066"/>
                </a:solidFill>
                <a:latin typeface="Arial Rounded MT Bold" pitchFamily="34" charset="0"/>
              </a:rPr>
              <a:t>The total budgeted revenue for 2009-10 is $6,126,190.   As of September 30, 2009, $3,164,672 in revenue has been generated, or approximately 52 percent of the total projected revenue budget.  These funds have been generated primarily by Activity and Service fees.  Total projected expenditures and transfers for the year are estimated at $7,428,720.  To date, $861,658 has been expended, or approximately 12 percent of total projected expenditures for the year.</a:t>
            </a:r>
          </a:p>
          <a:p>
            <a:pPr marL="0" indent="0" eaLnBrk="1" hangingPunct="1"/>
            <a:endParaRPr lang="en-US" sz="1600" dirty="0" smtClean="0">
              <a:solidFill>
                <a:srgbClr val="000066"/>
              </a:solidFill>
              <a:latin typeface="Arial Rounded MT Bold" pitchFamily="34" charset="0"/>
            </a:endParaRPr>
          </a:p>
          <a:p>
            <a:pPr marL="0" indent="0" eaLnBrk="1" hangingPunct="1">
              <a:lnSpc>
                <a:spcPct val="80000"/>
              </a:lnSpc>
            </a:pPr>
            <a:r>
              <a:rPr lang="en-US" sz="1600" dirty="0" smtClean="0">
                <a:solidFill>
                  <a:srgbClr val="000066"/>
                </a:solidFill>
                <a:latin typeface="Arial Rounded MT Bold" pitchFamily="34" charset="0"/>
              </a:rPr>
              <a:t>Analysis:</a:t>
            </a:r>
          </a:p>
          <a:p>
            <a:pPr marL="0" indent="0" eaLnBrk="1" hangingPunct="1">
              <a:lnSpc>
                <a:spcPct val="80000"/>
              </a:lnSpc>
            </a:pPr>
            <a:endParaRPr lang="en-US" sz="1600" dirty="0" smtClean="0">
              <a:solidFill>
                <a:srgbClr val="000066"/>
              </a:solidFill>
              <a:latin typeface="Arial Rounded MT Bold" pitchFamily="34" charset="0"/>
            </a:endParaRPr>
          </a:p>
          <a:p>
            <a:pPr marL="0" indent="0" eaLnBrk="1" hangingPunct="1">
              <a:lnSpc>
                <a:spcPct val="80000"/>
              </a:lnSpc>
            </a:pPr>
            <a:r>
              <a:rPr lang="en-US" sz="1600" dirty="0" smtClean="0">
                <a:solidFill>
                  <a:srgbClr val="000066"/>
                </a:solidFill>
                <a:latin typeface="Arial Rounded MT Bold" pitchFamily="34" charset="0"/>
              </a:rPr>
              <a:t>Budgeted expenses are reflected to exceed revenues but due to the increase in enrollment, revenues and expenses should be equivalent.   Through the first quarter expenditures are significantly lower than anticipated. As the year progresses available cash balances will support any excess expenditures, if required.</a:t>
            </a:r>
          </a:p>
        </p:txBody>
      </p:sp>
      <p:sp>
        <p:nvSpPr>
          <p:cNvPr id="41989"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p:cTn id="7" dur="1000" fill="hold"/>
                                        <p:tgtEl>
                                          <p:spTgt spid="149506"/>
                                        </p:tgtEl>
                                        <p:attrNameLst>
                                          <p:attrName>ppt_w</p:attrName>
                                        </p:attrNameLst>
                                      </p:cBhvr>
                                      <p:tavLst>
                                        <p:tav tm="0">
                                          <p:val>
                                            <p:strVal val="#ppt_w*0.70"/>
                                          </p:val>
                                        </p:tav>
                                        <p:tav tm="100000">
                                          <p:val>
                                            <p:strVal val="#ppt_w"/>
                                          </p:val>
                                        </p:tav>
                                      </p:tavLst>
                                    </p:anim>
                                    <p:anim calcmode="lin" valueType="num">
                                      <p:cBhvr>
                                        <p:cTn id="8" dur="1000" fill="hold"/>
                                        <p:tgtEl>
                                          <p:spTgt spid="149506"/>
                                        </p:tgtEl>
                                        <p:attrNameLst>
                                          <p:attrName>ppt_h</p:attrName>
                                        </p:attrNameLst>
                                      </p:cBhvr>
                                      <p:tavLst>
                                        <p:tav tm="0">
                                          <p:val>
                                            <p:strVal val="#ppt_h"/>
                                          </p:val>
                                        </p:tav>
                                        <p:tav tm="100000">
                                          <p:val>
                                            <p:strVal val="#ppt_h"/>
                                          </p:val>
                                        </p:tav>
                                      </p:tavLst>
                                    </p:anim>
                                    <p:animEffect transition="in" filter="fade">
                                      <p:cBhvr>
                                        <p:cTn id="9" dur="1000"/>
                                        <p:tgtEl>
                                          <p:spTgt spid="14950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9507"/>
                                        </p:tgtEl>
                                        <p:attrNameLst>
                                          <p:attrName>style.visibility</p:attrName>
                                        </p:attrNameLst>
                                      </p:cBhvr>
                                      <p:to>
                                        <p:strVal val="visible"/>
                                      </p:to>
                                    </p:set>
                                    <p:animEffect transition="in" filter="fade">
                                      <p:cBhvr>
                                        <p:cTn id="13" dur="500"/>
                                        <p:tgtEl>
                                          <p:spTgt spid="14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pPr defTabSz="1003300"/>
            <a:fld id="{17513FAE-6D37-4D72-913F-097D0A45D1D1}" type="slidenum">
              <a:rPr lang="en-US" smtClean="0">
                <a:solidFill>
                  <a:srgbClr val="000066"/>
                </a:solidFill>
              </a:rPr>
              <a:pPr defTabSz="1003300"/>
              <a:t>22</a:t>
            </a:fld>
            <a:endParaRPr lang="en-US" dirty="0" smtClean="0">
              <a:solidFill>
                <a:srgbClr val="000066"/>
              </a:solidFill>
            </a:endParaRPr>
          </a:p>
        </p:txBody>
      </p:sp>
      <p:sp>
        <p:nvSpPr>
          <p:cNvPr id="148482" name="Rectangle 2"/>
          <p:cNvSpPr>
            <a:spLocks noGrp="1" noChangeArrowheads="1"/>
          </p:cNvSpPr>
          <p:nvPr>
            <p:ph type="title"/>
          </p:nvPr>
        </p:nvSpPr>
        <p:spPr bwMode="auto">
          <a:xfrm>
            <a:off x="381000" y="304800"/>
            <a:ext cx="8382000" cy="8382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60000"/>
              </a:lnSpc>
            </a:pPr>
            <a:r>
              <a:rPr lang="en-US" dirty="0" smtClean="0"/>
              <a:t/>
            </a:r>
            <a:br>
              <a:rPr lang="en-US" dirty="0" smtClean="0"/>
            </a:br>
            <a:r>
              <a:rPr lang="en-US" sz="2800" dirty="0" smtClean="0">
                <a:solidFill>
                  <a:srgbClr val="000066"/>
                </a:solidFill>
              </a:rPr>
              <a:t>THE CONCESSIONS BUDGET</a:t>
            </a:r>
          </a:p>
        </p:txBody>
      </p:sp>
      <p:sp>
        <p:nvSpPr>
          <p:cNvPr id="148483" name="Rectangle 3"/>
          <p:cNvSpPr>
            <a:spLocks noGrp="1" noChangeArrowheads="1"/>
          </p:cNvSpPr>
          <p:nvPr>
            <p:ph type="body" idx="1"/>
          </p:nvPr>
        </p:nvSpPr>
        <p:spPr bwMode="auto">
          <a:xfrm>
            <a:off x="304800" y="1219200"/>
            <a:ext cx="8534400" cy="5334000"/>
          </a:xfrm>
          <a:noFill/>
          <a:ln>
            <a:miter lim="800000"/>
            <a:headEnd/>
            <a:tailEnd/>
          </a:ln>
        </p:spPr>
        <p:txBody>
          <a:bodyPr vert="horz" wrap="square" lIns="100319" tIns="50159" rIns="100319" bIns="50159" numCol="1" anchor="t" anchorCtr="0" compatLnSpc="1">
            <a:prstTxWarp prst="textNoShape">
              <a:avLst/>
            </a:prstTxWarp>
          </a:bodyPr>
          <a:lstStyle/>
          <a:p>
            <a:pPr marL="0" indent="0" eaLnBrk="1" hangingPunct="1"/>
            <a:endParaRPr lang="en-US" sz="1800" dirty="0" smtClean="0">
              <a:latin typeface="Arial Rounded MT Bold" pitchFamily="34" charset="0"/>
            </a:endParaRPr>
          </a:p>
          <a:p>
            <a:pPr marL="0" indent="0" eaLnBrk="1" hangingPunct="1"/>
            <a:r>
              <a:rPr lang="en-US" sz="1900" dirty="0" smtClean="0">
                <a:solidFill>
                  <a:srgbClr val="000066"/>
                </a:solidFill>
                <a:latin typeface="Arial Rounded MT Bold" pitchFamily="34" charset="0"/>
              </a:rPr>
              <a:t>The Concessions Budget consists of funds from concession operations such as soft drink and snack vending machines.  </a:t>
            </a:r>
          </a:p>
          <a:p>
            <a:pPr marL="0" indent="0" eaLnBrk="1" hangingPunct="1"/>
            <a:endParaRPr lang="en-US" sz="1900" dirty="0" smtClean="0">
              <a:solidFill>
                <a:srgbClr val="000066"/>
              </a:solidFill>
              <a:latin typeface="Arial Rounded MT Bold" pitchFamily="34" charset="0"/>
            </a:endParaRPr>
          </a:p>
          <a:p>
            <a:pPr marL="0" indent="0" eaLnBrk="1" hangingPunct="1"/>
            <a:r>
              <a:rPr lang="en-US" sz="1900" dirty="0" smtClean="0">
                <a:solidFill>
                  <a:srgbClr val="000066"/>
                </a:solidFill>
                <a:latin typeface="Arial Rounded MT Bold" pitchFamily="34" charset="0"/>
              </a:rPr>
              <a:t>Expenditures from these funds support the academic mission of the University.</a:t>
            </a:r>
          </a:p>
        </p:txBody>
      </p:sp>
      <p:sp>
        <p:nvSpPr>
          <p:cNvPr id="43013"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p:cTn id="7" dur="1000" fill="hold"/>
                                        <p:tgtEl>
                                          <p:spTgt spid="148482"/>
                                        </p:tgtEl>
                                        <p:attrNameLst>
                                          <p:attrName>ppt_w</p:attrName>
                                        </p:attrNameLst>
                                      </p:cBhvr>
                                      <p:tavLst>
                                        <p:tav tm="0">
                                          <p:val>
                                            <p:strVal val="#ppt_w*0.70"/>
                                          </p:val>
                                        </p:tav>
                                        <p:tav tm="100000">
                                          <p:val>
                                            <p:strVal val="#ppt_w"/>
                                          </p:val>
                                        </p:tav>
                                      </p:tavLst>
                                    </p:anim>
                                    <p:anim calcmode="lin" valueType="num">
                                      <p:cBhvr>
                                        <p:cTn id="8" dur="1000" fill="hold"/>
                                        <p:tgtEl>
                                          <p:spTgt spid="148482"/>
                                        </p:tgtEl>
                                        <p:attrNameLst>
                                          <p:attrName>ppt_h</p:attrName>
                                        </p:attrNameLst>
                                      </p:cBhvr>
                                      <p:tavLst>
                                        <p:tav tm="0">
                                          <p:val>
                                            <p:strVal val="#ppt_h"/>
                                          </p:val>
                                        </p:tav>
                                        <p:tav tm="100000">
                                          <p:val>
                                            <p:strVal val="#ppt_h"/>
                                          </p:val>
                                        </p:tav>
                                      </p:tavLst>
                                    </p:anim>
                                    <p:animEffect transition="in" filter="fade">
                                      <p:cBhvr>
                                        <p:cTn id="9" dur="1000"/>
                                        <p:tgtEl>
                                          <p:spTgt spid="14848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8483"/>
                                        </p:tgtEl>
                                        <p:attrNameLst>
                                          <p:attrName>style.visibility</p:attrName>
                                        </p:attrNameLst>
                                      </p:cBhvr>
                                      <p:to>
                                        <p:strVal val="visible"/>
                                      </p:to>
                                    </p:set>
                                    <p:animEffect transition="in" filter="fade">
                                      <p:cBhvr>
                                        <p:cTn id="13" dur="500"/>
                                        <p:tgtEl>
                                          <p:spTgt spid="14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a:noFill/>
        </p:spPr>
        <p:txBody>
          <a:bodyPr/>
          <a:lstStyle/>
          <a:p>
            <a:pPr defTabSz="1003300"/>
            <a:fld id="{B88235A8-D9A2-4155-AB53-66FBECD3FBCC}" type="slidenum">
              <a:rPr lang="en-US" smtClean="0">
                <a:solidFill>
                  <a:srgbClr val="000066"/>
                </a:solidFill>
              </a:rPr>
              <a:pPr defTabSz="1003300"/>
              <a:t>23</a:t>
            </a:fld>
            <a:endParaRPr lang="en-US" dirty="0" smtClean="0">
              <a:solidFill>
                <a:srgbClr val="000066"/>
              </a:solidFill>
            </a:endParaRPr>
          </a:p>
        </p:txBody>
      </p:sp>
      <p:sp>
        <p:nvSpPr>
          <p:cNvPr id="375810" name="Rectangle 2"/>
          <p:cNvSpPr>
            <a:spLocks noChangeArrowheads="1"/>
          </p:cNvSpPr>
          <p:nvPr/>
        </p:nvSpPr>
        <p:spPr bwMode="auto">
          <a:xfrm>
            <a:off x="381000" y="381000"/>
            <a:ext cx="8305800" cy="9144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Concessions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2009 </a:t>
            </a:r>
            <a:r>
              <a:rPr lang="en-US" sz="2000" b="1" i="0" dirty="0">
                <a:solidFill>
                  <a:srgbClr val="000066"/>
                </a:solidFill>
                <a:latin typeface="Arial Rounded MT Bold" pitchFamily="34" charset="0"/>
              </a:rPr>
              <a:t>– September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First Quarter Report</a:t>
            </a:r>
          </a:p>
        </p:txBody>
      </p:sp>
      <p:graphicFrame>
        <p:nvGraphicFramePr>
          <p:cNvPr id="5" name="Object 6"/>
          <p:cNvGraphicFramePr>
            <a:graphicFrameLocks noChangeAspect="1"/>
          </p:cNvGraphicFramePr>
          <p:nvPr/>
        </p:nvGraphicFramePr>
        <p:xfrm>
          <a:off x="304800" y="1295400"/>
          <a:ext cx="85344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75810"/>
                                        </p:tgtEl>
                                        <p:attrNameLst>
                                          <p:attrName>style.visibility</p:attrName>
                                        </p:attrNameLst>
                                      </p:cBhvr>
                                      <p:to>
                                        <p:strVal val="visible"/>
                                      </p:to>
                                    </p:set>
                                    <p:anim calcmode="lin" valueType="num">
                                      <p:cBhvr>
                                        <p:cTn id="7" dur="1000" fill="hold"/>
                                        <p:tgtEl>
                                          <p:spTgt spid="375810"/>
                                        </p:tgtEl>
                                        <p:attrNameLst>
                                          <p:attrName>ppt_w</p:attrName>
                                        </p:attrNameLst>
                                      </p:cBhvr>
                                      <p:tavLst>
                                        <p:tav tm="0">
                                          <p:val>
                                            <p:strVal val="#ppt_w*0.70"/>
                                          </p:val>
                                        </p:tav>
                                        <p:tav tm="100000">
                                          <p:val>
                                            <p:strVal val="#ppt_w"/>
                                          </p:val>
                                        </p:tav>
                                      </p:tavLst>
                                    </p:anim>
                                    <p:anim calcmode="lin" valueType="num">
                                      <p:cBhvr>
                                        <p:cTn id="8" dur="1000" fill="hold"/>
                                        <p:tgtEl>
                                          <p:spTgt spid="375810"/>
                                        </p:tgtEl>
                                        <p:attrNameLst>
                                          <p:attrName>ppt_h</p:attrName>
                                        </p:attrNameLst>
                                      </p:cBhvr>
                                      <p:tavLst>
                                        <p:tav tm="0">
                                          <p:val>
                                            <p:strVal val="#ppt_h"/>
                                          </p:val>
                                        </p:tav>
                                        <p:tav tm="100000">
                                          <p:val>
                                            <p:strVal val="#ppt_h"/>
                                          </p:val>
                                        </p:tav>
                                      </p:tavLst>
                                    </p:anim>
                                    <p:animEffect transition="in" filter="fade">
                                      <p:cBhvr>
                                        <p:cTn id="9" dur="1000"/>
                                        <p:tgtEl>
                                          <p:spTgt spid="37581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pPr defTabSz="1003300"/>
            <a:fld id="{73D3C38D-E1E2-4C87-A45B-804E92E739A3}" type="slidenum">
              <a:rPr lang="en-US" smtClean="0">
                <a:solidFill>
                  <a:srgbClr val="000066"/>
                </a:solidFill>
              </a:rPr>
              <a:pPr defTabSz="1003300"/>
              <a:t>24</a:t>
            </a:fld>
            <a:endParaRPr lang="en-US" dirty="0" smtClean="0">
              <a:solidFill>
                <a:srgbClr val="000066"/>
              </a:solidFill>
            </a:endParaRPr>
          </a:p>
        </p:txBody>
      </p:sp>
      <p:sp>
        <p:nvSpPr>
          <p:cNvPr id="150530" name="Rectangle 2"/>
          <p:cNvSpPr>
            <a:spLocks noGrp="1" noChangeArrowheads="1"/>
          </p:cNvSpPr>
          <p:nvPr>
            <p:ph type="title"/>
          </p:nvPr>
        </p:nvSpPr>
        <p:spPr bwMode="auto">
          <a:xfrm>
            <a:off x="381000" y="304800"/>
            <a:ext cx="8382000" cy="8382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60000"/>
              </a:lnSpc>
            </a:pPr>
            <a:r>
              <a:rPr lang="en-US" sz="2600" dirty="0" smtClean="0"/>
              <a:t/>
            </a:r>
            <a:br>
              <a:rPr lang="en-US" sz="2600" dirty="0" smtClean="0"/>
            </a:br>
            <a:r>
              <a:rPr lang="en-US" sz="2600" dirty="0" smtClean="0">
                <a:solidFill>
                  <a:srgbClr val="000066"/>
                </a:solidFill>
              </a:rPr>
              <a:t>Concessions Operating Budget</a:t>
            </a:r>
          </a:p>
        </p:txBody>
      </p:sp>
      <p:sp>
        <p:nvSpPr>
          <p:cNvPr id="150531" name="Rectangle 3"/>
          <p:cNvSpPr>
            <a:spLocks noGrp="1" noChangeArrowheads="1"/>
          </p:cNvSpPr>
          <p:nvPr>
            <p:ph type="body" idx="1"/>
          </p:nvPr>
        </p:nvSpPr>
        <p:spPr bwMode="auto">
          <a:xfrm>
            <a:off x="304800" y="1295400"/>
            <a:ext cx="8534400" cy="5257800"/>
          </a:xfrm>
          <a:noFill/>
          <a:ln>
            <a:miter lim="800000"/>
            <a:headEnd/>
            <a:tailEnd/>
          </a:ln>
        </p:spPr>
        <p:txBody>
          <a:bodyPr vert="horz" wrap="square" lIns="100319" tIns="50159" rIns="100319" bIns="50159" numCol="1" anchor="t" anchorCtr="0" compatLnSpc="1">
            <a:prstTxWarp prst="textNoShape">
              <a:avLst/>
            </a:prstTxWarp>
          </a:bodyPr>
          <a:lstStyle/>
          <a:p>
            <a:pPr marL="0" indent="0" algn="ctr" eaLnBrk="1" hangingPunct="1">
              <a:lnSpc>
                <a:spcPct val="80000"/>
              </a:lnSpc>
            </a:pPr>
            <a:r>
              <a:rPr lang="en-US" sz="1800" dirty="0" smtClean="0">
                <a:solidFill>
                  <a:srgbClr val="000066"/>
                </a:solidFill>
                <a:latin typeface="Arial Rounded MT Bold" pitchFamily="34" charset="0"/>
              </a:rPr>
              <a:t>July 1, 2009 to September 30, 2009</a:t>
            </a:r>
          </a:p>
          <a:p>
            <a:pPr marL="0" indent="0" eaLnBrk="1" hangingPunct="1">
              <a:lnSpc>
                <a:spcPct val="80000"/>
              </a:lnSpc>
            </a:pPr>
            <a:endParaRPr lang="en-US" sz="1800" dirty="0" smtClean="0">
              <a:solidFill>
                <a:srgbClr val="000066"/>
              </a:solidFill>
              <a:latin typeface="Arial Rounded MT Bold" pitchFamily="34" charset="0"/>
            </a:endParaRPr>
          </a:p>
          <a:p>
            <a:pPr marL="0" indent="0" eaLnBrk="1" hangingPunct="1">
              <a:lnSpc>
                <a:spcPct val="80000"/>
              </a:lnSpc>
            </a:pPr>
            <a:r>
              <a:rPr lang="en-US" sz="1500" dirty="0" smtClean="0">
                <a:solidFill>
                  <a:srgbClr val="000066"/>
                </a:solidFill>
                <a:latin typeface="Arial Rounded MT Bold" pitchFamily="34" charset="0"/>
              </a:rPr>
              <a:t>Budgeted Revenues 2009-10:  $575,000   	Actual Revenues to September 30:  $  34,537</a:t>
            </a:r>
          </a:p>
          <a:p>
            <a:pPr marL="0" indent="0" algn="ctr" eaLnBrk="1" hangingPunct="1">
              <a:lnSpc>
                <a:spcPct val="80000"/>
              </a:lnSpc>
            </a:pPr>
            <a:endParaRPr lang="en-US" sz="1500" dirty="0" smtClean="0">
              <a:solidFill>
                <a:srgbClr val="000066"/>
              </a:solidFill>
              <a:latin typeface="Arial Rounded MT Bold" pitchFamily="34" charset="0"/>
            </a:endParaRPr>
          </a:p>
          <a:p>
            <a:pPr marL="0" indent="0" eaLnBrk="1" hangingPunct="1">
              <a:lnSpc>
                <a:spcPct val="80000"/>
              </a:lnSpc>
            </a:pPr>
            <a:r>
              <a:rPr lang="en-US" sz="1500" dirty="0" smtClean="0">
                <a:solidFill>
                  <a:srgbClr val="000066"/>
                </a:solidFill>
                <a:latin typeface="Arial Rounded MT Bold" pitchFamily="34" charset="0"/>
              </a:rPr>
              <a:t>Budgeted Expenses 2009-10:  $575,000	Actual Expenses to September 30:  $101,922</a:t>
            </a:r>
            <a:endParaRPr lang="en-US" sz="1800" dirty="0" smtClean="0">
              <a:solidFill>
                <a:srgbClr val="000066"/>
              </a:solidFill>
              <a:latin typeface="Arial Rounded MT Bold" pitchFamily="34" charset="0"/>
            </a:endParaRPr>
          </a:p>
          <a:p>
            <a:pPr marL="0" indent="0" eaLnBrk="1" hangingPunct="1">
              <a:lnSpc>
                <a:spcPct val="80000"/>
              </a:lnSpc>
            </a:pPr>
            <a:endParaRPr lang="en-US" sz="1800" dirty="0" smtClean="0">
              <a:solidFill>
                <a:srgbClr val="000066"/>
              </a:solidFill>
              <a:latin typeface="Arial Rounded MT Bold" pitchFamily="34" charset="0"/>
            </a:endParaRPr>
          </a:p>
          <a:p>
            <a:pPr marL="0" indent="0" eaLnBrk="1" hangingPunct="1">
              <a:lnSpc>
                <a:spcPct val="80000"/>
              </a:lnSpc>
            </a:pPr>
            <a:r>
              <a:rPr lang="en-US" sz="1800" dirty="0" smtClean="0">
                <a:solidFill>
                  <a:srgbClr val="000066"/>
                </a:solidFill>
                <a:latin typeface="Arial Rounded MT Bold" pitchFamily="34" charset="0"/>
              </a:rPr>
              <a:t>The total budgeted revenue for 2009-10 is $575,000.   As of September 30, 2009, $34,537 had been received, or approximately 6 percent of the revenue budget, and $101,922 has been expended or approximately 18 percent of the total expenditure budget. Contract revenues will be reflected by the second quarter report.</a:t>
            </a:r>
          </a:p>
          <a:p>
            <a:pPr marL="0" indent="0" eaLnBrk="1" hangingPunct="1">
              <a:lnSpc>
                <a:spcPct val="80000"/>
              </a:lnSpc>
            </a:pPr>
            <a:endParaRPr lang="en-US" sz="1800" dirty="0" smtClean="0">
              <a:solidFill>
                <a:srgbClr val="000066"/>
              </a:solidFill>
              <a:latin typeface="Arial Rounded MT Bold" pitchFamily="34" charset="0"/>
            </a:endParaRPr>
          </a:p>
          <a:p>
            <a:pPr marL="0" indent="0" eaLnBrk="1" hangingPunct="1">
              <a:lnSpc>
                <a:spcPct val="80000"/>
              </a:lnSpc>
            </a:pPr>
            <a:r>
              <a:rPr lang="en-US" sz="1800" dirty="0" smtClean="0">
                <a:solidFill>
                  <a:srgbClr val="000066"/>
                </a:solidFill>
                <a:latin typeface="Arial Rounded MT Bold" pitchFamily="34" charset="0"/>
              </a:rPr>
              <a:t>Analysis:</a:t>
            </a:r>
          </a:p>
          <a:p>
            <a:pPr marL="0" indent="0" eaLnBrk="1" hangingPunct="1">
              <a:lnSpc>
                <a:spcPct val="80000"/>
              </a:lnSpc>
            </a:pPr>
            <a:r>
              <a:rPr lang="en-US" sz="1800" dirty="0" smtClean="0">
                <a:solidFill>
                  <a:srgbClr val="000066"/>
                </a:solidFill>
                <a:latin typeface="Arial Rounded MT Bold" pitchFamily="34" charset="0"/>
              </a:rPr>
              <a:t>Revenues and expenditures for the year are believed to be on target with projections. The amount of expenditures to date for 2009-10 is less than in the prior year. Revenues remain consistent and any overage will be absorbed by prior year cash balances.  </a:t>
            </a:r>
          </a:p>
        </p:txBody>
      </p:sp>
      <p:sp>
        <p:nvSpPr>
          <p:cNvPr id="44037"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p:cTn id="7" dur="1000" fill="hold"/>
                                        <p:tgtEl>
                                          <p:spTgt spid="150530"/>
                                        </p:tgtEl>
                                        <p:attrNameLst>
                                          <p:attrName>ppt_w</p:attrName>
                                        </p:attrNameLst>
                                      </p:cBhvr>
                                      <p:tavLst>
                                        <p:tav tm="0">
                                          <p:val>
                                            <p:strVal val="#ppt_w*0.70"/>
                                          </p:val>
                                        </p:tav>
                                        <p:tav tm="100000">
                                          <p:val>
                                            <p:strVal val="#ppt_w"/>
                                          </p:val>
                                        </p:tav>
                                      </p:tavLst>
                                    </p:anim>
                                    <p:anim calcmode="lin" valueType="num">
                                      <p:cBhvr>
                                        <p:cTn id="8" dur="1000" fill="hold"/>
                                        <p:tgtEl>
                                          <p:spTgt spid="150530"/>
                                        </p:tgtEl>
                                        <p:attrNameLst>
                                          <p:attrName>ppt_h</p:attrName>
                                        </p:attrNameLst>
                                      </p:cBhvr>
                                      <p:tavLst>
                                        <p:tav tm="0">
                                          <p:val>
                                            <p:strVal val="#ppt_h"/>
                                          </p:val>
                                        </p:tav>
                                        <p:tav tm="100000">
                                          <p:val>
                                            <p:strVal val="#ppt_h"/>
                                          </p:val>
                                        </p:tav>
                                      </p:tavLst>
                                    </p:anim>
                                    <p:animEffect transition="in" filter="fade">
                                      <p:cBhvr>
                                        <p:cTn id="9" dur="1000"/>
                                        <p:tgtEl>
                                          <p:spTgt spid="15053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0531"/>
                                        </p:tgtEl>
                                        <p:attrNameLst>
                                          <p:attrName>style.visibility</p:attrName>
                                        </p:attrNameLst>
                                      </p:cBhvr>
                                      <p:to>
                                        <p:strVal val="visible"/>
                                      </p:to>
                                    </p:set>
                                    <p:animEffect transition="in" filter="fade">
                                      <p:cBhvr>
                                        <p:cTn id="13" dur="500"/>
                                        <p:tgtEl>
                                          <p:spTgt spid="150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P spid="1505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pPr defTabSz="1003300"/>
            <a:fld id="{B2C9B7B8-466D-43F0-9DD3-9B4A2188F20E}" type="slidenum">
              <a:rPr lang="en-US" smtClean="0">
                <a:solidFill>
                  <a:srgbClr val="000066"/>
                </a:solidFill>
              </a:rPr>
              <a:pPr defTabSz="1003300"/>
              <a:t>25</a:t>
            </a:fld>
            <a:endParaRPr lang="en-US" dirty="0" smtClean="0">
              <a:solidFill>
                <a:srgbClr val="000066"/>
              </a:solidFill>
            </a:endParaRPr>
          </a:p>
        </p:txBody>
      </p:sp>
      <p:sp>
        <p:nvSpPr>
          <p:cNvPr id="151554" name="Rectangle 2"/>
          <p:cNvSpPr>
            <a:spLocks noGrp="1" noChangeArrowheads="1"/>
          </p:cNvSpPr>
          <p:nvPr>
            <p:ph type="title"/>
          </p:nvPr>
        </p:nvSpPr>
        <p:spPr bwMode="auto">
          <a:xfrm>
            <a:off x="228600" y="381000"/>
            <a:ext cx="8610600" cy="11430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r>
              <a:rPr lang="en-US" sz="2000" dirty="0" smtClean="0">
                <a:solidFill>
                  <a:srgbClr val="000066"/>
                </a:solidFill>
              </a:rPr>
              <a:t>FLORIDA ATLANTIC UNIVESITY</a:t>
            </a:r>
            <a:br>
              <a:rPr lang="en-US" sz="2000" dirty="0" smtClean="0">
                <a:solidFill>
                  <a:srgbClr val="000066"/>
                </a:solidFill>
              </a:rPr>
            </a:br>
            <a:r>
              <a:rPr lang="en-US" sz="2000" dirty="0" smtClean="0">
                <a:solidFill>
                  <a:srgbClr val="000066"/>
                </a:solidFill>
              </a:rPr>
              <a:t>OPERATING BUDGET STATUS</a:t>
            </a:r>
            <a:br>
              <a:rPr lang="en-US" sz="2000" dirty="0" smtClean="0">
                <a:solidFill>
                  <a:srgbClr val="000066"/>
                </a:solidFill>
              </a:rPr>
            </a:br>
            <a:r>
              <a:rPr lang="en-US" sz="2000" dirty="0" smtClean="0">
                <a:solidFill>
                  <a:srgbClr val="000066"/>
                </a:solidFill>
              </a:rPr>
              <a:t>AS OF SEPTEMBER 30, 2009</a:t>
            </a:r>
            <a:br>
              <a:rPr lang="en-US" sz="2000" dirty="0" smtClean="0">
                <a:solidFill>
                  <a:srgbClr val="000066"/>
                </a:solidFill>
              </a:rPr>
            </a:br>
            <a:r>
              <a:rPr lang="en-US" sz="2000" dirty="0" smtClean="0">
                <a:solidFill>
                  <a:srgbClr val="000066"/>
                </a:solidFill>
              </a:rPr>
              <a:t> SUMMARY COMPARISONS</a:t>
            </a:r>
          </a:p>
        </p:txBody>
      </p:sp>
      <p:sp>
        <p:nvSpPr>
          <p:cNvPr id="151555" name="Rectangle 3"/>
          <p:cNvSpPr>
            <a:spLocks noGrp="1" noChangeArrowheads="1"/>
          </p:cNvSpPr>
          <p:nvPr>
            <p:ph type="body" idx="1"/>
          </p:nvPr>
        </p:nvSpPr>
        <p:spPr bwMode="auto">
          <a:xfrm>
            <a:off x="304800" y="1752600"/>
            <a:ext cx="8534400" cy="4800599"/>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80000"/>
              </a:lnSpc>
              <a:buClr>
                <a:schemeClr val="tx1"/>
              </a:buClr>
              <a:buFont typeface="Wingdings" pitchFamily="2" charset="2"/>
              <a:buChar char="n"/>
            </a:pPr>
            <a:endParaRPr lang="en-US" sz="1600" i="1" dirty="0" smtClean="0">
              <a:solidFill>
                <a:srgbClr val="0000CC"/>
              </a:solidFill>
              <a:latin typeface="Arial Rounded MT Bold" pitchFamily="34" charset="0"/>
            </a:endParaRPr>
          </a:p>
          <a:p>
            <a:pPr eaLnBrk="1" hangingPunct="1">
              <a:lnSpc>
                <a:spcPct val="80000"/>
              </a:lnSpc>
              <a:buClr>
                <a:schemeClr val="tx1"/>
              </a:buClr>
              <a:buFont typeface="Wingdings" pitchFamily="2" charset="2"/>
              <a:buChar char="n"/>
            </a:pPr>
            <a:endParaRPr lang="en-US" sz="1600" i="1" dirty="0" smtClean="0">
              <a:solidFill>
                <a:srgbClr val="0000CC"/>
              </a:solidFill>
              <a:latin typeface="Arial Rounded MT Bold" pitchFamily="34" charset="0"/>
            </a:endParaRPr>
          </a:p>
          <a:p>
            <a:pPr eaLnBrk="1" hangingPunct="1">
              <a:lnSpc>
                <a:spcPct val="80000"/>
              </a:lnSpc>
              <a:buClr>
                <a:schemeClr val="tx1"/>
              </a:buClr>
              <a:buFont typeface="Wingdings" pitchFamily="2" charset="2"/>
              <a:buChar char="n"/>
            </a:pPr>
            <a:r>
              <a:rPr lang="en-US" sz="1800" i="1" dirty="0" smtClean="0">
                <a:solidFill>
                  <a:srgbClr val="000066"/>
                </a:solidFill>
                <a:latin typeface="Arial Rounded MT Bold" pitchFamily="34" charset="0"/>
              </a:rPr>
              <a:t>Year-to-Date Expenditures for Fiscal Year 2009-10 and Fiscal Year 2008-09</a:t>
            </a:r>
          </a:p>
          <a:p>
            <a:pPr eaLnBrk="1" hangingPunct="1">
              <a:lnSpc>
                <a:spcPct val="80000"/>
              </a:lnSpc>
              <a:buClr>
                <a:schemeClr val="tx1"/>
              </a:buClr>
            </a:pPr>
            <a:endParaRPr lang="en-US" sz="1800" i="1" dirty="0" smtClean="0">
              <a:solidFill>
                <a:srgbClr val="000066"/>
              </a:solidFill>
              <a:latin typeface="Arial Rounded MT Bold" pitchFamily="34" charset="0"/>
            </a:endParaRPr>
          </a:p>
          <a:p>
            <a:pPr eaLnBrk="1" hangingPunct="1">
              <a:lnSpc>
                <a:spcPct val="80000"/>
              </a:lnSpc>
              <a:buClr>
                <a:schemeClr val="tx1"/>
              </a:buClr>
            </a:pPr>
            <a:endParaRPr lang="en-US" sz="1800" i="1" dirty="0" smtClean="0">
              <a:solidFill>
                <a:srgbClr val="000066"/>
              </a:solidFill>
              <a:latin typeface="Arial Rounded MT Bold" pitchFamily="34" charset="0"/>
            </a:endParaRPr>
          </a:p>
          <a:p>
            <a:pPr eaLnBrk="1" hangingPunct="1">
              <a:lnSpc>
                <a:spcPct val="80000"/>
              </a:lnSpc>
              <a:buClr>
                <a:schemeClr val="tx1"/>
              </a:buClr>
              <a:buFont typeface="Wingdings" pitchFamily="2" charset="2"/>
              <a:buChar char="n"/>
            </a:pPr>
            <a:r>
              <a:rPr lang="en-US" sz="1800" i="1" dirty="0" smtClean="0">
                <a:solidFill>
                  <a:srgbClr val="000066"/>
                </a:solidFill>
                <a:latin typeface="Arial Rounded MT Bold" pitchFamily="34" charset="0"/>
              </a:rPr>
              <a:t>Year-to-Date Student Credit Hours for Fiscal Year 2009-10 and 2008-09</a:t>
            </a:r>
          </a:p>
          <a:p>
            <a:pPr eaLnBrk="1" hangingPunct="1">
              <a:lnSpc>
                <a:spcPct val="80000"/>
              </a:lnSpc>
              <a:buClr>
                <a:schemeClr val="tx1"/>
              </a:buClr>
            </a:pPr>
            <a:endParaRPr lang="en-US" sz="1800" i="1" dirty="0" smtClean="0">
              <a:solidFill>
                <a:srgbClr val="000066"/>
              </a:solidFill>
              <a:latin typeface="Arial Rounded MT Bold" pitchFamily="34" charset="0"/>
            </a:endParaRPr>
          </a:p>
          <a:p>
            <a:pPr eaLnBrk="1" hangingPunct="1">
              <a:lnSpc>
                <a:spcPct val="80000"/>
              </a:lnSpc>
              <a:buClr>
                <a:schemeClr val="tx1"/>
              </a:buClr>
            </a:pPr>
            <a:endParaRPr lang="en-US" sz="1800" i="1" dirty="0" smtClean="0">
              <a:solidFill>
                <a:srgbClr val="000066"/>
              </a:solidFill>
              <a:latin typeface="Arial Rounded MT Bold" pitchFamily="34" charset="0"/>
            </a:endParaRPr>
          </a:p>
          <a:p>
            <a:pPr eaLnBrk="1" hangingPunct="1">
              <a:lnSpc>
                <a:spcPct val="80000"/>
              </a:lnSpc>
              <a:buClr>
                <a:schemeClr val="tx1"/>
              </a:buClr>
              <a:buFont typeface="Wingdings" pitchFamily="2" charset="2"/>
              <a:buChar char="n"/>
            </a:pPr>
            <a:r>
              <a:rPr lang="en-US" sz="1800" i="1" dirty="0" smtClean="0">
                <a:solidFill>
                  <a:srgbClr val="000066"/>
                </a:solidFill>
                <a:latin typeface="Arial Rounded MT Bold" pitchFamily="34" charset="0"/>
              </a:rPr>
              <a:t>Year-to-Date Expenditures by Activity in Dollars for Fiscal Year 2009-10 and Fiscal Year 2008-09</a:t>
            </a:r>
          </a:p>
          <a:p>
            <a:pPr eaLnBrk="1" hangingPunct="1">
              <a:lnSpc>
                <a:spcPct val="80000"/>
              </a:lnSpc>
              <a:buClr>
                <a:schemeClr val="tx1"/>
              </a:buClr>
            </a:pPr>
            <a:endParaRPr lang="en-US" sz="1800" i="1" dirty="0" smtClean="0">
              <a:solidFill>
                <a:srgbClr val="000066"/>
              </a:solidFill>
              <a:latin typeface="Arial Rounded MT Bold" pitchFamily="34" charset="0"/>
            </a:endParaRPr>
          </a:p>
          <a:p>
            <a:pPr eaLnBrk="1" hangingPunct="1">
              <a:lnSpc>
                <a:spcPct val="80000"/>
              </a:lnSpc>
              <a:buClr>
                <a:schemeClr val="tx1"/>
              </a:buClr>
            </a:pPr>
            <a:endParaRPr lang="en-US" sz="1800" i="1" dirty="0" smtClean="0">
              <a:solidFill>
                <a:srgbClr val="000066"/>
              </a:solidFill>
              <a:latin typeface="Arial Rounded MT Bold" pitchFamily="34" charset="0"/>
            </a:endParaRPr>
          </a:p>
          <a:p>
            <a:pPr eaLnBrk="1" hangingPunct="1">
              <a:lnSpc>
                <a:spcPct val="80000"/>
              </a:lnSpc>
              <a:buClr>
                <a:schemeClr val="tx1"/>
              </a:buClr>
              <a:buFont typeface="Wingdings" pitchFamily="2" charset="2"/>
              <a:buChar char="n"/>
            </a:pPr>
            <a:r>
              <a:rPr lang="en-US" sz="1800" i="1" dirty="0" smtClean="0">
                <a:solidFill>
                  <a:srgbClr val="000066"/>
                </a:solidFill>
                <a:latin typeface="Arial Rounded MT Bold" pitchFamily="34" charset="0"/>
              </a:rPr>
              <a:t>Year-to-Date Expenditures by Activity in Percentages for Fiscal Year 2009-10 and Fiscal Year 2008-09</a:t>
            </a:r>
          </a:p>
          <a:p>
            <a:pPr eaLnBrk="1" hangingPunct="1">
              <a:lnSpc>
                <a:spcPct val="80000"/>
              </a:lnSpc>
              <a:buClr>
                <a:schemeClr val="tx1"/>
              </a:buClr>
            </a:pPr>
            <a:endParaRPr lang="en-US" sz="1600" dirty="0" smtClean="0">
              <a:solidFill>
                <a:srgbClr val="000066"/>
              </a:solidFill>
              <a:latin typeface="Arial Rounded MT Bold" pitchFamily="34" charset="0"/>
            </a:endParaRPr>
          </a:p>
        </p:txBody>
      </p:sp>
      <p:sp>
        <p:nvSpPr>
          <p:cNvPr id="45061" name="Line 5"/>
          <p:cNvSpPr>
            <a:spLocks noChangeShapeType="1"/>
          </p:cNvSpPr>
          <p:nvPr/>
        </p:nvSpPr>
        <p:spPr bwMode="auto">
          <a:xfrm>
            <a:off x="457200" y="1524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p:cTn id="7" dur="1000" fill="hold"/>
                                        <p:tgtEl>
                                          <p:spTgt spid="151554"/>
                                        </p:tgtEl>
                                        <p:attrNameLst>
                                          <p:attrName>ppt_w</p:attrName>
                                        </p:attrNameLst>
                                      </p:cBhvr>
                                      <p:tavLst>
                                        <p:tav tm="0">
                                          <p:val>
                                            <p:strVal val="#ppt_w*0.70"/>
                                          </p:val>
                                        </p:tav>
                                        <p:tav tm="100000">
                                          <p:val>
                                            <p:strVal val="#ppt_w"/>
                                          </p:val>
                                        </p:tav>
                                      </p:tavLst>
                                    </p:anim>
                                    <p:anim calcmode="lin" valueType="num">
                                      <p:cBhvr>
                                        <p:cTn id="8" dur="1000" fill="hold"/>
                                        <p:tgtEl>
                                          <p:spTgt spid="151554"/>
                                        </p:tgtEl>
                                        <p:attrNameLst>
                                          <p:attrName>ppt_h</p:attrName>
                                        </p:attrNameLst>
                                      </p:cBhvr>
                                      <p:tavLst>
                                        <p:tav tm="0">
                                          <p:val>
                                            <p:strVal val="#ppt_h"/>
                                          </p:val>
                                        </p:tav>
                                        <p:tav tm="100000">
                                          <p:val>
                                            <p:strVal val="#ppt_h"/>
                                          </p:val>
                                        </p:tav>
                                      </p:tavLst>
                                    </p:anim>
                                    <p:animEffect transition="in" filter="fade">
                                      <p:cBhvr>
                                        <p:cTn id="9" dur="1000"/>
                                        <p:tgtEl>
                                          <p:spTgt spid="15155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1555"/>
                                        </p:tgtEl>
                                        <p:attrNameLst>
                                          <p:attrName>style.visibility</p:attrName>
                                        </p:attrNameLst>
                                      </p:cBhvr>
                                      <p:to>
                                        <p:strVal val="visible"/>
                                      </p:to>
                                    </p:set>
                                    <p:animEffect transition="in" filter="fade">
                                      <p:cBhvr>
                                        <p:cTn id="13" dur="500"/>
                                        <p:tgtEl>
                                          <p:spTgt spid="15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P spid="1515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4"/>
          <p:cNvSpPr>
            <a:spLocks noGrp="1"/>
          </p:cNvSpPr>
          <p:nvPr>
            <p:ph type="sldNum" sz="quarter" idx="12"/>
          </p:nvPr>
        </p:nvSpPr>
        <p:spPr>
          <a:xfrm>
            <a:off x="8305800" y="6096000"/>
            <a:ext cx="381000" cy="457200"/>
          </a:xfrm>
          <a:noFill/>
        </p:spPr>
        <p:txBody>
          <a:bodyPr/>
          <a:lstStyle/>
          <a:p>
            <a:pPr defTabSz="1003300"/>
            <a:fld id="{B8315D9C-6876-401B-B056-807F130C7BAD}" type="slidenum">
              <a:rPr lang="en-US" smtClean="0">
                <a:solidFill>
                  <a:srgbClr val="000066"/>
                </a:solidFill>
              </a:rPr>
              <a:pPr defTabSz="1003300"/>
              <a:t>26</a:t>
            </a:fld>
            <a:endParaRPr lang="en-US" dirty="0" smtClean="0">
              <a:solidFill>
                <a:srgbClr val="000066"/>
              </a:solidFill>
            </a:endParaRPr>
          </a:p>
        </p:txBody>
      </p:sp>
      <p:graphicFrame>
        <p:nvGraphicFramePr>
          <p:cNvPr id="7170" name="Object 12"/>
          <p:cNvGraphicFramePr>
            <a:graphicFrameLocks noGrp="1" noChangeAspect="1"/>
          </p:cNvGraphicFramePr>
          <p:nvPr>
            <p:ph/>
          </p:nvPr>
        </p:nvGraphicFramePr>
        <p:xfrm>
          <a:off x="304800" y="304800"/>
          <a:ext cx="9067800" cy="6172200"/>
        </p:xfrm>
        <a:graphic>
          <a:graphicData uri="http://schemas.openxmlformats.org/presentationml/2006/ole">
            <p:oleObj spid="_x0000_s1026" name="Worksheet" r:id="rId4" imgW="10163135" imgH="585794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0.70"/>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4"/>
          <p:cNvSpPr>
            <a:spLocks noGrp="1"/>
          </p:cNvSpPr>
          <p:nvPr>
            <p:ph type="sldNum" sz="quarter" idx="12"/>
          </p:nvPr>
        </p:nvSpPr>
        <p:spPr>
          <a:noFill/>
        </p:spPr>
        <p:txBody>
          <a:bodyPr/>
          <a:lstStyle/>
          <a:p>
            <a:pPr defTabSz="1003300"/>
            <a:fld id="{5F55E7DE-C47E-43AF-80D7-4D160FF4A715}" type="slidenum">
              <a:rPr lang="en-US" smtClean="0">
                <a:solidFill>
                  <a:srgbClr val="000066"/>
                </a:solidFill>
              </a:rPr>
              <a:pPr defTabSz="1003300"/>
              <a:t>27</a:t>
            </a:fld>
            <a:endParaRPr lang="en-US" dirty="0" smtClean="0">
              <a:solidFill>
                <a:srgbClr val="000066"/>
              </a:solidFill>
            </a:endParaRPr>
          </a:p>
        </p:txBody>
      </p:sp>
      <p:graphicFrame>
        <p:nvGraphicFramePr>
          <p:cNvPr id="8194" name="Object 6"/>
          <p:cNvGraphicFramePr>
            <a:graphicFrameLocks noChangeAspect="1"/>
          </p:cNvGraphicFramePr>
          <p:nvPr/>
        </p:nvGraphicFramePr>
        <p:xfrm>
          <a:off x="304800" y="381000"/>
          <a:ext cx="8513763" cy="5943600"/>
        </p:xfrm>
        <a:graphic>
          <a:graphicData uri="http://schemas.openxmlformats.org/presentationml/2006/ole">
            <p:oleObj spid="_x0000_s2050" name="Worksheet" r:id="rId4" imgW="9639277" imgH="5686349"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2"/>
          </p:nvPr>
        </p:nvSpPr>
        <p:spPr>
          <a:noFill/>
        </p:spPr>
        <p:txBody>
          <a:bodyPr/>
          <a:lstStyle/>
          <a:p>
            <a:pPr defTabSz="1003300"/>
            <a:fld id="{AC21DCA2-DD55-4296-9BDD-3D3E26E4281B}" type="slidenum">
              <a:rPr lang="en-US" smtClean="0">
                <a:solidFill>
                  <a:srgbClr val="000066"/>
                </a:solidFill>
              </a:rPr>
              <a:pPr defTabSz="1003300"/>
              <a:t>28</a:t>
            </a:fld>
            <a:endParaRPr lang="en-US" dirty="0" smtClean="0">
              <a:solidFill>
                <a:srgbClr val="000066"/>
              </a:solidFill>
            </a:endParaRPr>
          </a:p>
        </p:txBody>
      </p:sp>
      <p:sp>
        <p:nvSpPr>
          <p:cNvPr id="373762" name="Rectangle 2"/>
          <p:cNvSpPr>
            <a:spLocks noChangeArrowheads="1"/>
          </p:cNvSpPr>
          <p:nvPr/>
        </p:nvSpPr>
        <p:spPr bwMode="auto">
          <a:xfrm>
            <a:off x="0" y="304800"/>
            <a:ext cx="9144000" cy="1827213"/>
          </a:xfrm>
          <a:prstGeom prst="rect">
            <a:avLst/>
          </a:prstGeom>
          <a:noFill/>
          <a:ln w="9525">
            <a:noFill/>
            <a:miter lim="800000"/>
            <a:headEnd/>
            <a:tailEnd/>
          </a:ln>
        </p:spPr>
        <p:txBody>
          <a:bodyPr lIns="100319" tIns="50159" rIns="100319" bIns="50159" anchor="ctr"/>
          <a:lstStyle/>
          <a:p>
            <a:pPr defTabSz="1003300">
              <a:spcBef>
                <a:spcPct val="0"/>
              </a:spcBef>
              <a:buClrTx/>
              <a:buSzTx/>
              <a:buFontTx/>
              <a:buNone/>
            </a:pPr>
            <a:r>
              <a:rPr lang="en-US" sz="2800" b="1" i="0" dirty="0">
                <a:solidFill>
                  <a:srgbClr val="000066"/>
                </a:solidFill>
                <a:latin typeface="Arial Rounded MT Bold" pitchFamily="34" charset="0"/>
              </a:rPr>
              <a:t>FLORIDA ATLANTIC UNIVERSITY</a:t>
            </a:r>
            <a:br>
              <a:rPr lang="en-US" sz="2800" b="1" i="0" dirty="0">
                <a:solidFill>
                  <a:srgbClr val="000066"/>
                </a:solidFill>
                <a:latin typeface="Arial Rounded MT Bold" pitchFamily="34" charset="0"/>
              </a:rPr>
            </a:br>
            <a:r>
              <a:rPr lang="en-US" sz="2800" b="1" i="0" dirty="0" smtClean="0">
                <a:solidFill>
                  <a:srgbClr val="000066"/>
                </a:solidFill>
                <a:latin typeface="Arial Rounded MT Bold" pitchFamily="34" charset="0"/>
              </a:rPr>
              <a:t>2008-09  UNIVERSITY </a:t>
            </a:r>
            <a:r>
              <a:rPr lang="en-US" sz="2800" b="1" i="0" dirty="0">
                <a:solidFill>
                  <a:srgbClr val="000066"/>
                </a:solidFill>
                <a:latin typeface="Arial Rounded MT Bold" pitchFamily="34" charset="0"/>
              </a:rPr>
              <a:t>OPERATING BUDGET</a:t>
            </a:r>
            <a:br>
              <a:rPr lang="en-US" sz="2800" b="1" i="0" dirty="0">
                <a:solidFill>
                  <a:srgbClr val="000066"/>
                </a:solidFill>
                <a:latin typeface="Arial Rounded MT Bold" pitchFamily="34" charset="0"/>
              </a:rPr>
            </a:br>
            <a:r>
              <a:rPr lang="en-US" sz="2800" b="1" i="0" dirty="0">
                <a:solidFill>
                  <a:srgbClr val="000066"/>
                </a:solidFill>
                <a:latin typeface="Arial Rounded MT Bold" pitchFamily="34" charset="0"/>
              </a:rPr>
              <a:t>JULY 1, </a:t>
            </a:r>
            <a:r>
              <a:rPr lang="en-US" sz="2800" b="1" i="0" dirty="0" smtClean="0">
                <a:solidFill>
                  <a:srgbClr val="000066"/>
                </a:solidFill>
                <a:latin typeface="Arial Rounded MT Bold" pitchFamily="34" charset="0"/>
              </a:rPr>
              <a:t>2008 </a:t>
            </a:r>
            <a:r>
              <a:rPr lang="en-US" sz="2800" b="1" i="0" dirty="0">
                <a:solidFill>
                  <a:srgbClr val="000066"/>
                </a:solidFill>
                <a:latin typeface="Arial Rounded MT Bold" pitchFamily="34" charset="0"/>
              </a:rPr>
              <a:t>TO JUNE 30, </a:t>
            </a:r>
            <a:r>
              <a:rPr lang="en-US" sz="2800" b="1" i="0" dirty="0" smtClean="0">
                <a:solidFill>
                  <a:srgbClr val="000066"/>
                </a:solidFill>
                <a:latin typeface="Arial Rounded MT Bold" pitchFamily="34" charset="0"/>
              </a:rPr>
              <a:t>2009</a:t>
            </a:r>
            <a:r>
              <a:rPr lang="en-US" sz="2800" b="1" i="0" dirty="0">
                <a:solidFill>
                  <a:srgbClr val="000066"/>
                </a:solidFill>
                <a:latin typeface="Arial Rounded MT Bold" pitchFamily="34" charset="0"/>
              </a:rPr>
              <a:t/>
            </a:r>
            <a:br>
              <a:rPr lang="en-US" sz="2800" b="1" i="0" dirty="0">
                <a:solidFill>
                  <a:srgbClr val="000066"/>
                </a:solidFill>
                <a:latin typeface="Arial Rounded MT Bold" pitchFamily="34" charset="0"/>
              </a:rPr>
            </a:br>
            <a:r>
              <a:rPr lang="en-US" sz="2800" b="1" i="0" dirty="0">
                <a:solidFill>
                  <a:srgbClr val="000066"/>
                </a:solidFill>
                <a:latin typeface="Arial Rounded MT Bold" pitchFamily="34" charset="0"/>
              </a:rPr>
              <a:t>FOURTH QUARTER REPORT</a:t>
            </a:r>
          </a:p>
        </p:txBody>
      </p:sp>
      <p:sp>
        <p:nvSpPr>
          <p:cNvPr id="373763" name="Rectangle 3"/>
          <p:cNvSpPr>
            <a:spLocks noChangeArrowheads="1"/>
          </p:cNvSpPr>
          <p:nvPr/>
        </p:nvSpPr>
        <p:spPr bwMode="auto">
          <a:xfrm>
            <a:off x="304800" y="2362200"/>
            <a:ext cx="8610600" cy="4191000"/>
          </a:xfrm>
          <a:prstGeom prst="rect">
            <a:avLst/>
          </a:prstGeom>
          <a:noFill/>
          <a:ln w="9525">
            <a:noFill/>
            <a:miter lim="800000"/>
            <a:headEnd/>
            <a:tailEnd/>
          </a:ln>
        </p:spPr>
        <p:txBody>
          <a:bodyPr lIns="100319" tIns="50159" rIns="100319" bIns="50159"/>
          <a:lstStyle/>
          <a:p>
            <a:pPr marL="376238" indent="-376238" algn="l" defTabSz="1003300">
              <a:buClr>
                <a:schemeClr val="folHlink"/>
              </a:buClr>
              <a:buSzPct val="150000"/>
              <a:buFont typeface="Wingdings" pitchFamily="2" charset="2"/>
              <a:buChar char="§"/>
            </a:pPr>
            <a:r>
              <a:rPr lang="en-US" sz="2000" dirty="0">
                <a:solidFill>
                  <a:srgbClr val="000066"/>
                </a:solidFill>
                <a:latin typeface="Arial Rounded MT Bold" pitchFamily="34" charset="0"/>
              </a:rPr>
              <a:t>Educational and General Operating Budget</a:t>
            </a:r>
          </a:p>
          <a:p>
            <a:pPr marL="376238" indent="-376238" algn="l" defTabSz="1003300">
              <a:buClr>
                <a:schemeClr val="folHlink"/>
              </a:buClr>
              <a:buSzPct val="150000"/>
              <a:buFont typeface="Wingdings" pitchFamily="2" charset="2"/>
              <a:buNone/>
            </a:pPr>
            <a:endParaRPr lang="en-US" sz="20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2000" dirty="0">
                <a:solidFill>
                  <a:srgbClr val="000066"/>
                </a:solidFill>
                <a:latin typeface="Arial Rounded MT Bold" pitchFamily="34" charset="0"/>
              </a:rPr>
              <a:t>Student Financial Aid Operating Budget</a:t>
            </a:r>
          </a:p>
          <a:p>
            <a:pPr marL="376238" indent="-376238" algn="l" defTabSz="1003300">
              <a:buClr>
                <a:schemeClr val="folHlink"/>
              </a:buClr>
              <a:buSzPct val="150000"/>
              <a:buFont typeface="Wingdings" pitchFamily="2" charset="2"/>
              <a:buChar char="§"/>
            </a:pPr>
            <a:endParaRPr lang="en-US" sz="20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2000" dirty="0">
                <a:solidFill>
                  <a:srgbClr val="000066"/>
                </a:solidFill>
                <a:latin typeface="Arial Rounded MT Bold" pitchFamily="34" charset="0"/>
              </a:rPr>
              <a:t>Grants and Contracts-Sponsored Research Operating Budget</a:t>
            </a:r>
          </a:p>
          <a:p>
            <a:pPr marL="376238" indent="-376238" algn="l" defTabSz="1003300">
              <a:buClr>
                <a:schemeClr val="folHlink"/>
              </a:buClr>
              <a:buSzPct val="150000"/>
              <a:buFont typeface="Wingdings" pitchFamily="2" charset="2"/>
              <a:buNone/>
            </a:pPr>
            <a:endParaRPr lang="en-US" sz="20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2000" dirty="0">
                <a:solidFill>
                  <a:srgbClr val="000066"/>
                </a:solidFill>
                <a:latin typeface="Arial Rounded MT Bold" pitchFamily="34" charset="0"/>
              </a:rPr>
              <a:t>Auxiliary Enterprises Operating Budget</a:t>
            </a:r>
          </a:p>
          <a:p>
            <a:pPr marL="376238" indent="-376238" algn="l" defTabSz="1003300">
              <a:buClr>
                <a:schemeClr val="folHlink"/>
              </a:buClr>
              <a:buSzPct val="150000"/>
              <a:buFont typeface="Wingdings" pitchFamily="2" charset="2"/>
              <a:buChar char="§"/>
            </a:pPr>
            <a:endParaRPr lang="en-US" sz="20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2000" dirty="0">
                <a:solidFill>
                  <a:srgbClr val="000066"/>
                </a:solidFill>
                <a:latin typeface="Arial Rounded MT Bold" pitchFamily="34" charset="0"/>
              </a:rPr>
              <a:t>Athletics Local Operating Budget</a:t>
            </a:r>
          </a:p>
          <a:p>
            <a:pPr marL="376238" indent="-376238" algn="l" defTabSz="1003300">
              <a:buClr>
                <a:schemeClr val="folHlink"/>
              </a:buClr>
              <a:buSzPct val="150000"/>
              <a:buFont typeface="Wingdings" pitchFamily="2" charset="2"/>
              <a:buChar char="§"/>
            </a:pPr>
            <a:endParaRPr lang="en-US" sz="20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2000" dirty="0">
                <a:solidFill>
                  <a:srgbClr val="000066"/>
                </a:solidFill>
                <a:latin typeface="Arial Rounded MT Bold" pitchFamily="34" charset="0"/>
              </a:rPr>
              <a:t>Student Government-Student Activities Operating Budget</a:t>
            </a:r>
          </a:p>
          <a:p>
            <a:pPr marL="376238" indent="-376238" algn="l" defTabSz="1003300">
              <a:buClr>
                <a:schemeClr val="folHlink"/>
              </a:buClr>
              <a:buSzPct val="150000"/>
              <a:buFont typeface="Wingdings" pitchFamily="2" charset="2"/>
              <a:buChar char="§"/>
            </a:pPr>
            <a:endParaRPr lang="en-US" sz="2000" dirty="0">
              <a:solidFill>
                <a:srgbClr val="000066"/>
              </a:solidFill>
              <a:latin typeface="Arial Rounded MT Bold" pitchFamily="34" charset="0"/>
            </a:endParaRPr>
          </a:p>
          <a:p>
            <a:pPr marL="376238" indent="-376238" algn="l" defTabSz="1003300">
              <a:buClr>
                <a:schemeClr val="folHlink"/>
              </a:buClr>
              <a:buSzPct val="150000"/>
              <a:buFont typeface="Wingdings" pitchFamily="2" charset="2"/>
              <a:buChar char="§"/>
            </a:pPr>
            <a:r>
              <a:rPr lang="en-US" sz="2000" dirty="0">
                <a:solidFill>
                  <a:srgbClr val="000066"/>
                </a:solidFill>
                <a:latin typeface="Arial Rounded MT Bold" pitchFamily="34" charset="0"/>
              </a:rPr>
              <a:t>Concessions Operating Budget</a:t>
            </a:r>
          </a:p>
        </p:txBody>
      </p:sp>
      <p:sp>
        <p:nvSpPr>
          <p:cNvPr id="46085" name="Line 4"/>
          <p:cNvSpPr>
            <a:spLocks noChangeShapeType="1"/>
          </p:cNvSpPr>
          <p:nvPr/>
        </p:nvSpPr>
        <p:spPr bwMode="auto">
          <a:xfrm>
            <a:off x="457200" y="2211388"/>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73762"/>
                                        </p:tgtEl>
                                        <p:attrNameLst>
                                          <p:attrName>style.visibility</p:attrName>
                                        </p:attrNameLst>
                                      </p:cBhvr>
                                      <p:to>
                                        <p:strVal val="visible"/>
                                      </p:to>
                                    </p:set>
                                    <p:anim calcmode="lin" valueType="num">
                                      <p:cBhvr>
                                        <p:cTn id="7" dur="1000" fill="hold"/>
                                        <p:tgtEl>
                                          <p:spTgt spid="373762"/>
                                        </p:tgtEl>
                                        <p:attrNameLst>
                                          <p:attrName>ppt_w</p:attrName>
                                        </p:attrNameLst>
                                      </p:cBhvr>
                                      <p:tavLst>
                                        <p:tav tm="0">
                                          <p:val>
                                            <p:strVal val="#ppt_w*0.70"/>
                                          </p:val>
                                        </p:tav>
                                        <p:tav tm="100000">
                                          <p:val>
                                            <p:strVal val="#ppt_w"/>
                                          </p:val>
                                        </p:tav>
                                      </p:tavLst>
                                    </p:anim>
                                    <p:anim calcmode="lin" valueType="num">
                                      <p:cBhvr>
                                        <p:cTn id="8" dur="1000" fill="hold"/>
                                        <p:tgtEl>
                                          <p:spTgt spid="373762"/>
                                        </p:tgtEl>
                                        <p:attrNameLst>
                                          <p:attrName>ppt_h</p:attrName>
                                        </p:attrNameLst>
                                      </p:cBhvr>
                                      <p:tavLst>
                                        <p:tav tm="0">
                                          <p:val>
                                            <p:strVal val="#ppt_h"/>
                                          </p:val>
                                        </p:tav>
                                        <p:tav tm="100000">
                                          <p:val>
                                            <p:strVal val="#ppt_h"/>
                                          </p:val>
                                        </p:tav>
                                      </p:tavLst>
                                    </p:anim>
                                    <p:animEffect transition="in" filter="fade">
                                      <p:cBhvr>
                                        <p:cTn id="9" dur="1000"/>
                                        <p:tgtEl>
                                          <p:spTgt spid="37376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73763"/>
                                        </p:tgtEl>
                                        <p:attrNameLst>
                                          <p:attrName>style.visibility</p:attrName>
                                        </p:attrNameLst>
                                      </p:cBhvr>
                                      <p:to>
                                        <p:strVal val="visible"/>
                                      </p:to>
                                    </p:set>
                                    <p:animEffect transition="in" filter="fade">
                                      <p:cBhvr>
                                        <p:cTn id="13" dur="500"/>
                                        <p:tgtEl>
                                          <p:spTgt spid="373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P spid="3737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2"/>
          </p:nvPr>
        </p:nvSpPr>
        <p:spPr>
          <a:noFill/>
        </p:spPr>
        <p:txBody>
          <a:bodyPr/>
          <a:lstStyle/>
          <a:p>
            <a:pPr defTabSz="1003300"/>
            <a:fld id="{20CBD10C-A646-49FB-A374-E8E136ACD417}" type="slidenum">
              <a:rPr lang="en-US" smtClean="0">
                <a:solidFill>
                  <a:srgbClr val="000066"/>
                </a:solidFill>
              </a:rPr>
              <a:pPr defTabSz="1003300"/>
              <a:t>29</a:t>
            </a:fld>
            <a:endParaRPr lang="en-US" dirty="0" smtClean="0">
              <a:solidFill>
                <a:srgbClr val="000066"/>
              </a:solidFill>
            </a:endParaRPr>
          </a:p>
        </p:txBody>
      </p:sp>
      <p:sp>
        <p:nvSpPr>
          <p:cNvPr id="347138" name="Rectangle 2"/>
          <p:cNvSpPr>
            <a:spLocks noChangeArrowheads="1"/>
          </p:cNvSpPr>
          <p:nvPr/>
        </p:nvSpPr>
        <p:spPr bwMode="auto">
          <a:xfrm>
            <a:off x="381000" y="381000"/>
            <a:ext cx="8305800" cy="9906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Educational and General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2008 </a:t>
            </a:r>
            <a:r>
              <a:rPr lang="en-US" sz="2000" b="1" i="0" dirty="0">
                <a:solidFill>
                  <a:srgbClr val="000066"/>
                </a:solidFill>
                <a:latin typeface="Arial Rounded MT Bold" pitchFamily="34" charset="0"/>
              </a:rPr>
              <a:t>– June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Fourth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397000"/>
          <a:ext cx="8534400" cy="49434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p:cTn id="7" dur="1000" fill="hold"/>
                                        <p:tgtEl>
                                          <p:spTgt spid="347138"/>
                                        </p:tgtEl>
                                        <p:attrNameLst>
                                          <p:attrName>ppt_w</p:attrName>
                                        </p:attrNameLst>
                                      </p:cBhvr>
                                      <p:tavLst>
                                        <p:tav tm="0">
                                          <p:val>
                                            <p:strVal val="#ppt_w*0.70"/>
                                          </p:val>
                                        </p:tav>
                                        <p:tav tm="100000">
                                          <p:val>
                                            <p:strVal val="#ppt_w"/>
                                          </p:val>
                                        </p:tav>
                                      </p:tavLst>
                                    </p:anim>
                                    <p:anim calcmode="lin" valueType="num">
                                      <p:cBhvr>
                                        <p:cTn id="8" dur="1000" fill="hold"/>
                                        <p:tgtEl>
                                          <p:spTgt spid="347138"/>
                                        </p:tgtEl>
                                        <p:attrNameLst>
                                          <p:attrName>ppt_h</p:attrName>
                                        </p:attrNameLst>
                                      </p:cBhvr>
                                      <p:tavLst>
                                        <p:tav tm="0">
                                          <p:val>
                                            <p:strVal val="#ppt_h"/>
                                          </p:val>
                                        </p:tav>
                                        <p:tav tm="100000">
                                          <p:val>
                                            <p:strVal val="#ppt_h"/>
                                          </p:val>
                                        </p:tav>
                                      </p:tavLst>
                                    </p:anim>
                                    <p:animEffect transition="in" filter="fade">
                                      <p:cBhvr>
                                        <p:cTn id="9" dur="1000"/>
                                        <p:tgtEl>
                                          <p:spTgt spid="34713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000066"/>
                </a:solidFill>
                <a:latin typeface="Arial Rounded MT Bold" pitchFamily="34" charset="0"/>
              </a:rPr>
              <a:t>Florida Atlantic University</a:t>
            </a:r>
            <a:br>
              <a:rPr lang="en-US" sz="2000" b="1" dirty="0" smtClean="0">
                <a:solidFill>
                  <a:srgbClr val="000066"/>
                </a:solidFill>
                <a:latin typeface="Arial Rounded MT Bold" pitchFamily="34" charset="0"/>
              </a:rPr>
            </a:br>
            <a:r>
              <a:rPr lang="en-US" sz="2000" b="1" dirty="0" smtClean="0">
                <a:solidFill>
                  <a:srgbClr val="000066"/>
                </a:solidFill>
                <a:latin typeface="Arial Rounded MT Bold" pitchFamily="34" charset="0"/>
              </a:rPr>
              <a:t>Educational and General Operating Budget</a:t>
            </a:r>
            <a:br>
              <a:rPr lang="en-US" sz="2000" b="1" dirty="0" smtClean="0">
                <a:solidFill>
                  <a:srgbClr val="000066"/>
                </a:solidFill>
                <a:latin typeface="Arial Rounded MT Bold" pitchFamily="34" charset="0"/>
              </a:rPr>
            </a:br>
            <a:r>
              <a:rPr lang="en-US" sz="2000" b="1" dirty="0" smtClean="0">
                <a:solidFill>
                  <a:srgbClr val="000066"/>
                </a:solidFill>
                <a:latin typeface="Arial Rounded MT Bold" pitchFamily="34" charset="0"/>
              </a:rPr>
              <a:t> July 1, 2009 – September 30, 2009 </a:t>
            </a:r>
            <a:r>
              <a:rPr lang="en-US" sz="3200" b="1" dirty="0" smtClean="0">
                <a:solidFill>
                  <a:srgbClr val="000066"/>
                </a:solidFill>
                <a:latin typeface="Arial Rounded MT Bold" pitchFamily="34" charset="0"/>
              </a:rPr>
              <a:t/>
            </a:r>
            <a:br>
              <a:rPr lang="en-US" sz="3200" b="1" dirty="0" smtClean="0">
                <a:solidFill>
                  <a:srgbClr val="000066"/>
                </a:solidFill>
                <a:latin typeface="Arial Rounded MT Bold" pitchFamily="34" charset="0"/>
              </a:rPr>
            </a:br>
            <a:r>
              <a:rPr lang="en-US" sz="2000" b="1" dirty="0" smtClean="0">
                <a:solidFill>
                  <a:srgbClr val="000066"/>
                </a:solidFill>
                <a:latin typeface="Arial Rounded MT Bold" pitchFamily="34" charset="0"/>
              </a:rPr>
              <a:t>First Quarter Report</a:t>
            </a:r>
            <a:r>
              <a:rPr lang="en-US" sz="2000" dirty="0" smtClean="0">
                <a:solidFill>
                  <a:srgbClr val="000066"/>
                </a:solidFill>
                <a:latin typeface="Arial Rounded MT Bold" pitchFamily="34" charset="0"/>
              </a:rPr>
              <a:t> </a:t>
            </a:r>
            <a:endParaRPr lang="en-US" sz="2000" dirty="0">
              <a:solidFill>
                <a:srgbClr val="000066"/>
              </a:solidFill>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69A67357-A02F-4641-B50E-76DEBD6F1D26}" type="slidenum">
              <a:rPr lang="en-US" smtClean="0">
                <a:solidFill>
                  <a:srgbClr val="000066"/>
                </a:solidFill>
              </a:rPr>
              <a:pPr>
                <a:defRPr/>
              </a:pPr>
              <a:t>3</a:t>
            </a:fld>
            <a:endParaRPr lang="en-US" dirty="0">
              <a:solidFill>
                <a:srgbClr val="000066"/>
              </a:solidFill>
            </a:endParaRPr>
          </a:p>
        </p:txBody>
      </p:sp>
      <p:graphicFrame>
        <p:nvGraphicFramePr>
          <p:cNvPr id="5" name="Object 8"/>
          <p:cNvGraphicFramePr>
            <a:graphicFrameLocks noGrp="1" noChangeAspect="1"/>
          </p:cNvGraphicFramePr>
          <p:nvPr>
            <p:ph idx="1"/>
          </p:nvPr>
        </p:nvGraphicFramePr>
        <p:xfrm>
          <a:off x="304800" y="13716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2"/>
          </p:nvPr>
        </p:nvSpPr>
        <p:spPr>
          <a:noFill/>
        </p:spPr>
        <p:txBody>
          <a:bodyPr/>
          <a:lstStyle/>
          <a:p>
            <a:pPr defTabSz="1003300"/>
            <a:fld id="{15F39168-A804-4EFE-AD25-DB4F4C353094}" type="slidenum">
              <a:rPr lang="en-US" smtClean="0">
                <a:solidFill>
                  <a:srgbClr val="000066"/>
                </a:solidFill>
              </a:rPr>
              <a:pPr defTabSz="1003300"/>
              <a:t>30</a:t>
            </a:fld>
            <a:endParaRPr lang="en-US" dirty="0" smtClean="0">
              <a:solidFill>
                <a:srgbClr val="000066"/>
              </a:solidFill>
            </a:endParaRPr>
          </a:p>
        </p:txBody>
      </p:sp>
      <p:sp>
        <p:nvSpPr>
          <p:cNvPr id="350210" name="Rectangle 2"/>
          <p:cNvSpPr>
            <a:spLocks noChangeArrowheads="1"/>
          </p:cNvSpPr>
          <p:nvPr/>
        </p:nvSpPr>
        <p:spPr bwMode="auto">
          <a:xfrm>
            <a:off x="457200" y="304800"/>
            <a:ext cx="8153400" cy="10668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Student Financial Aid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2008 </a:t>
            </a:r>
            <a:r>
              <a:rPr lang="en-US" sz="2000" b="1" i="0" dirty="0">
                <a:solidFill>
                  <a:srgbClr val="000066"/>
                </a:solidFill>
                <a:latin typeface="Arial Rounded MT Bold" pitchFamily="34" charset="0"/>
              </a:rPr>
              <a:t>– June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Fourth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371600"/>
          <a:ext cx="85344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50210"/>
                                        </p:tgtEl>
                                        <p:attrNameLst>
                                          <p:attrName>style.visibility</p:attrName>
                                        </p:attrNameLst>
                                      </p:cBhvr>
                                      <p:to>
                                        <p:strVal val="visible"/>
                                      </p:to>
                                    </p:set>
                                    <p:anim calcmode="lin" valueType="num">
                                      <p:cBhvr>
                                        <p:cTn id="7" dur="1000" fill="hold"/>
                                        <p:tgtEl>
                                          <p:spTgt spid="350210"/>
                                        </p:tgtEl>
                                        <p:attrNameLst>
                                          <p:attrName>ppt_w</p:attrName>
                                        </p:attrNameLst>
                                      </p:cBhvr>
                                      <p:tavLst>
                                        <p:tav tm="0">
                                          <p:val>
                                            <p:strVal val="#ppt_w*0.70"/>
                                          </p:val>
                                        </p:tav>
                                        <p:tav tm="100000">
                                          <p:val>
                                            <p:strVal val="#ppt_w"/>
                                          </p:val>
                                        </p:tav>
                                      </p:tavLst>
                                    </p:anim>
                                    <p:anim calcmode="lin" valueType="num">
                                      <p:cBhvr>
                                        <p:cTn id="8" dur="1000" fill="hold"/>
                                        <p:tgtEl>
                                          <p:spTgt spid="350210"/>
                                        </p:tgtEl>
                                        <p:attrNameLst>
                                          <p:attrName>ppt_h</p:attrName>
                                        </p:attrNameLst>
                                      </p:cBhvr>
                                      <p:tavLst>
                                        <p:tav tm="0">
                                          <p:val>
                                            <p:strVal val="#ppt_h"/>
                                          </p:val>
                                        </p:tav>
                                        <p:tav tm="100000">
                                          <p:val>
                                            <p:strVal val="#ppt_h"/>
                                          </p:val>
                                        </p:tav>
                                      </p:tavLst>
                                    </p:anim>
                                    <p:animEffect transition="in" filter="fade">
                                      <p:cBhvr>
                                        <p:cTn id="9" dur="1000"/>
                                        <p:tgtEl>
                                          <p:spTgt spid="35021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2"/>
          </p:nvPr>
        </p:nvSpPr>
        <p:spPr>
          <a:noFill/>
        </p:spPr>
        <p:txBody>
          <a:bodyPr/>
          <a:lstStyle/>
          <a:p>
            <a:pPr defTabSz="1003300"/>
            <a:fld id="{6D4E5CF8-8AD7-463D-AA44-3529B83D9767}" type="slidenum">
              <a:rPr lang="en-US" smtClean="0">
                <a:solidFill>
                  <a:srgbClr val="000066"/>
                </a:solidFill>
              </a:rPr>
              <a:pPr defTabSz="1003300"/>
              <a:t>31</a:t>
            </a:fld>
            <a:endParaRPr lang="en-US" dirty="0" smtClean="0">
              <a:solidFill>
                <a:srgbClr val="000066"/>
              </a:solidFill>
            </a:endParaRPr>
          </a:p>
        </p:txBody>
      </p:sp>
      <p:sp>
        <p:nvSpPr>
          <p:cNvPr id="353282" name="Rectangle 2"/>
          <p:cNvSpPr>
            <a:spLocks noChangeArrowheads="1"/>
          </p:cNvSpPr>
          <p:nvPr/>
        </p:nvSpPr>
        <p:spPr bwMode="auto">
          <a:xfrm>
            <a:off x="457200" y="304800"/>
            <a:ext cx="8229600" cy="10668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Grants and Contracts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2008 </a:t>
            </a:r>
            <a:r>
              <a:rPr lang="en-US" sz="2000" b="1" i="0" dirty="0">
                <a:solidFill>
                  <a:srgbClr val="000066"/>
                </a:solidFill>
                <a:latin typeface="Arial Rounded MT Bold" pitchFamily="34" charset="0"/>
              </a:rPr>
              <a:t>– June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Fourth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371600"/>
          <a:ext cx="85344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53282"/>
                                        </p:tgtEl>
                                        <p:attrNameLst>
                                          <p:attrName>style.visibility</p:attrName>
                                        </p:attrNameLst>
                                      </p:cBhvr>
                                      <p:to>
                                        <p:strVal val="visible"/>
                                      </p:to>
                                    </p:set>
                                    <p:anim calcmode="lin" valueType="num">
                                      <p:cBhvr>
                                        <p:cTn id="7" dur="1000" fill="hold"/>
                                        <p:tgtEl>
                                          <p:spTgt spid="353282"/>
                                        </p:tgtEl>
                                        <p:attrNameLst>
                                          <p:attrName>ppt_w</p:attrName>
                                        </p:attrNameLst>
                                      </p:cBhvr>
                                      <p:tavLst>
                                        <p:tav tm="0">
                                          <p:val>
                                            <p:strVal val="#ppt_w*0.70"/>
                                          </p:val>
                                        </p:tav>
                                        <p:tav tm="100000">
                                          <p:val>
                                            <p:strVal val="#ppt_w"/>
                                          </p:val>
                                        </p:tav>
                                      </p:tavLst>
                                    </p:anim>
                                    <p:anim calcmode="lin" valueType="num">
                                      <p:cBhvr>
                                        <p:cTn id="8" dur="1000" fill="hold"/>
                                        <p:tgtEl>
                                          <p:spTgt spid="353282"/>
                                        </p:tgtEl>
                                        <p:attrNameLst>
                                          <p:attrName>ppt_h</p:attrName>
                                        </p:attrNameLst>
                                      </p:cBhvr>
                                      <p:tavLst>
                                        <p:tav tm="0">
                                          <p:val>
                                            <p:strVal val="#ppt_h"/>
                                          </p:val>
                                        </p:tav>
                                        <p:tav tm="100000">
                                          <p:val>
                                            <p:strVal val="#ppt_h"/>
                                          </p:val>
                                        </p:tav>
                                      </p:tavLst>
                                    </p:anim>
                                    <p:animEffect transition="in" filter="fade">
                                      <p:cBhvr>
                                        <p:cTn id="9" dur="1000"/>
                                        <p:tgtEl>
                                          <p:spTgt spid="35328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2"/>
          </p:nvPr>
        </p:nvSpPr>
        <p:spPr>
          <a:noFill/>
        </p:spPr>
        <p:txBody>
          <a:bodyPr/>
          <a:lstStyle/>
          <a:p>
            <a:pPr defTabSz="1003300"/>
            <a:fld id="{6D4E5CF8-8AD7-463D-AA44-3529B83D9767}" type="slidenum">
              <a:rPr lang="en-US" smtClean="0">
                <a:solidFill>
                  <a:srgbClr val="000066"/>
                </a:solidFill>
              </a:rPr>
              <a:pPr defTabSz="1003300"/>
              <a:t>32</a:t>
            </a:fld>
            <a:endParaRPr lang="en-US" dirty="0" smtClean="0">
              <a:solidFill>
                <a:srgbClr val="000066"/>
              </a:solidFill>
            </a:endParaRPr>
          </a:p>
        </p:txBody>
      </p:sp>
      <p:sp>
        <p:nvSpPr>
          <p:cNvPr id="353282" name="Rectangle 2"/>
          <p:cNvSpPr>
            <a:spLocks noChangeArrowheads="1"/>
          </p:cNvSpPr>
          <p:nvPr/>
        </p:nvSpPr>
        <p:spPr bwMode="auto">
          <a:xfrm>
            <a:off x="457200" y="304800"/>
            <a:ext cx="8229600" cy="10668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a:t>
            </a:r>
            <a:r>
              <a:rPr lang="en-US" sz="2000" b="1" i="0" dirty="0" smtClean="0">
                <a:solidFill>
                  <a:srgbClr val="000066"/>
                </a:solidFill>
                <a:latin typeface="Arial Rounded MT Bold" pitchFamily="34" charset="0"/>
              </a:rPr>
              <a:t>Auxiliary Enterprises </a:t>
            </a:r>
            <a:r>
              <a:rPr lang="en-US" sz="2000" b="1" i="0" dirty="0">
                <a:solidFill>
                  <a:srgbClr val="000066"/>
                </a:solidFill>
                <a:latin typeface="Arial Rounded MT Bold" pitchFamily="34" charset="0"/>
              </a:rPr>
              <a:t>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2008 </a:t>
            </a:r>
            <a:r>
              <a:rPr lang="en-US" sz="2000" b="1" i="0" dirty="0">
                <a:solidFill>
                  <a:srgbClr val="000066"/>
                </a:solidFill>
                <a:latin typeface="Arial Rounded MT Bold" pitchFamily="34" charset="0"/>
              </a:rPr>
              <a:t>– June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Fourth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371600"/>
          <a:ext cx="85344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53282"/>
                                        </p:tgtEl>
                                        <p:attrNameLst>
                                          <p:attrName>style.visibility</p:attrName>
                                        </p:attrNameLst>
                                      </p:cBhvr>
                                      <p:to>
                                        <p:strVal val="visible"/>
                                      </p:to>
                                    </p:set>
                                    <p:anim calcmode="lin" valueType="num">
                                      <p:cBhvr>
                                        <p:cTn id="7" dur="1000" fill="hold"/>
                                        <p:tgtEl>
                                          <p:spTgt spid="353282"/>
                                        </p:tgtEl>
                                        <p:attrNameLst>
                                          <p:attrName>ppt_w</p:attrName>
                                        </p:attrNameLst>
                                      </p:cBhvr>
                                      <p:tavLst>
                                        <p:tav tm="0">
                                          <p:val>
                                            <p:strVal val="#ppt_w*0.70"/>
                                          </p:val>
                                        </p:tav>
                                        <p:tav tm="100000">
                                          <p:val>
                                            <p:strVal val="#ppt_w"/>
                                          </p:val>
                                        </p:tav>
                                      </p:tavLst>
                                    </p:anim>
                                    <p:anim calcmode="lin" valueType="num">
                                      <p:cBhvr>
                                        <p:cTn id="8" dur="1000" fill="hold"/>
                                        <p:tgtEl>
                                          <p:spTgt spid="353282"/>
                                        </p:tgtEl>
                                        <p:attrNameLst>
                                          <p:attrName>ppt_h</p:attrName>
                                        </p:attrNameLst>
                                      </p:cBhvr>
                                      <p:tavLst>
                                        <p:tav tm="0">
                                          <p:val>
                                            <p:strVal val="#ppt_h"/>
                                          </p:val>
                                        </p:tav>
                                        <p:tav tm="100000">
                                          <p:val>
                                            <p:strVal val="#ppt_h"/>
                                          </p:val>
                                        </p:tav>
                                      </p:tavLst>
                                    </p:anim>
                                    <p:animEffect transition="in" filter="fade">
                                      <p:cBhvr>
                                        <p:cTn id="9" dur="1000"/>
                                        <p:tgtEl>
                                          <p:spTgt spid="35328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2"/>
          </p:nvPr>
        </p:nvSpPr>
        <p:spPr>
          <a:noFill/>
        </p:spPr>
        <p:txBody>
          <a:bodyPr/>
          <a:lstStyle/>
          <a:p>
            <a:pPr defTabSz="1003300"/>
            <a:fld id="{6D4E5CF8-8AD7-463D-AA44-3529B83D9767}" type="slidenum">
              <a:rPr lang="en-US" smtClean="0">
                <a:solidFill>
                  <a:srgbClr val="000066"/>
                </a:solidFill>
              </a:rPr>
              <a:pPr defTabSz="1003300"/>
              <a:t>33</a:t>
            </a:fld>
            <a:endParaRPr lang="en-US" dirty="0" smtClean="0">
              <a:solidFill>
                <a:srgbClr val="000066"/>
              </a:solidFill>
            </a:endParaRPr>
          </a:p>
        </p:txBody>
      </p:sp>
      <p:sp>
        <p:nvSpPr>
          <p:cNvPr id="353282" name="Rectangle 2"/>
          <p:cNvSpPr>
            <a:spLocks noChangeArrowheads="1"/>
          </p:cNvSpPr>
          <p:nvPr/>
        </p:nvSpPr>
        <p:spPr bwMode="auto">
          <a:xfrm>
            <a:off x="457200" y="304800"/>
            <a:ext cx="8229600" cy="10668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a:t>
            </a:r>
            <a:r>
              <a:rPr lang="en-US" sz="2000" b="1" i="0" dirty="0" smtClean="0">
                <a:solidFill>
                  <a:srgbClr val="000066"/>
                </a:solidFill>
                <a:latin typeface="Arial Rounded MT Bold" pitchFamily="34" charset="0"/>
              </a:rPr>
              <a:t>Athletics Local Operating </a:t>
            </a:r>
            <a:r>
              <a:rPr lang="en-US" sz="2000" b="1" i="0" dirty="0">
                <a:solidFill>
                  <a:srgbClr val="000066"/>
                </a:solidFill>
                <a:latin typeface="Arial Rounded MT Bold" pitchFamily="34" charset="0"/>
              </a:rPr>
              <a:t>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2008 </a:t>
            </a:r>
            <a:r>
              <a:rPr lang="en-US" sz="2000" b="1" i="0" dirty="0">
                <a:solidFill>
                  <a:srgbClr val="000066"/>
                </a:solidFill>
                <a:latin typeface="Arial Rounded MT Bold" pitchFamily="34" charset="0"/>
              </a:rPr>
              <a:t>– June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Fourth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371600"/>
          <a:ext cx="85344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53282"/>
                                        </p:tgtEl>
                                        <p:attrNameLst>
                                          <p:attrName>style.visibility</p:attrName>
                                        </p:attrNameLst>
                                      </p:cBhvr>
                                      <p:to>
                                        <p:strVal val="visible"/>
                                      </p:to>
                                    </p:set>
                                    <p:anim calcmode="lin" valueType="num">
                                      <p:cBhvr>
                                        <p:cTn id="7" dur="1000" fill="hold"/>
                                        <p:tgtEl>
                                          <p:spTgt spid="353282"/>
                                        </p:tgtEl>
                                        <p:attrNameLst>
                                          <p:attrName>ppt_w</p:attrName>
                                        </p:attrNameLst>
                                      </p:cBhvr>
                                      <p:tavLst>
                                        <p:tav tm="0">
                                          <p:val>
                                            <p:strVal val="#ppt_w*0.70"/>
                                          </p:val>
                                        </p:tav>
                                        <p:tav tm="100000">
                                          <p:val>
                                            <p:strVal val="#ppt_w"/>
                                          </p:val>
                                        </p:tav>
                                      </p:tavLst>
                                    </p:anim>
                                    <p:anim calcmode="lin" valueType="num">
                                      <p:cBhvr>
                                        <p:cTn id="8" dur="1000" fill="hold"/>
                                        <p:tgtEl>
                                          <p:spTgt spid="353282"/>
                                        </p:tgtEl>
                                        <p:attrNameLst>
                                          <p:attrName>ppt_h</p:attrName>
                                        </p:attrNameLst>
                                      </p:cBhvr>
                                      <p:tavLst>
                                        <p:tav tm="0">
                                          <p:val>
                                            <p:strVal val="#ppt_h"/>
                                          </p:val>
                                        </p:tav>
                                        <p:tav tm="100000">
                                          <p:val>
                                            <p:strVal val="#ppt_h"/>
                                          </p:val>
                                        </p:tav>
                                      </p:tavLst>
                                    </p:anim>
                                    <p:animEffect transition="in" filter="fade">
                                      <p:cBhvr>
                                        <p:cTn id="9" dur="1000"/>
                                        <p:tgtEl>
                                          <p:spTgt spid="35328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2"/>
          </p:nvPr>
        </p:nvSpPr>
        <p:spPr>
          <a:noFill/>
        </p:spPr>
        <p:txBody>
          <a:bodyPr/>
          <a:lstStyle/>
          <a:p>
            <a:pPr defTabSz="1003300"/>
            <a:fld id="{A54B4A71-F9F9-4367-89CB-14DA6F00D2E1}" type="slidenum">
              <a:rPr lang="en-US" smtClean="0">
                <a:solidFill>
                  <a:srgbClr val="000066"/>
                </a:solidFill>
              </a:rPr>
              <a:pPr defTabSz="1003300"/>
              <a:t>34</a:t>
            </a:fld>
            <a:endParaRPr lang="en-US" dirty="0" smtClean="0">
              <a:solidFill>
                <a:srgbClr val="000066"/>
              </a:solidFill>
            </a:endParaRPr>
          </a:p>
        </p:txBody>
      </p:sp>
      <p:sp>
        <p:nvSpPr>
          <p:cNvPr id="362498" name="Rectangle 2"/>
          <p:cNvSpPr>
            <a:spLocks noChangeArrowheads="1"/>
          </p:cNvSpPr>
          <p:nvPr/>
        </p:nvSpPr>
        <p:spPr bwMode="auto">
          <a:xfrm>
            <a:off x="381000" y="304800"/>
            <a:ext cx="8305800" cy="10668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Student Government – Student Activities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July 1, </a:t>
            </a:r>
            <a:r>
              <a:rPr lang="en-US" sz="2000" b="1" i="0" dirty="0" smtClean="0">
                <a:solidFill>
                  <a:srgbClr val="000066"/>
                </a:solidFill>
                <a:latin typeface="Arial Rounded MT Bold" pitchFamily="34" charset="0"/>
              </a:rPr>
              <a:t>2008 </a:t>
            </a:r>
            <a:r>
              <a:rPr lang="en-US" sz="2000" b="1" i="0" dirty="0">
                <a:solidFill>
                  <a:srgbClr val="000066"/>
                </a:solidFill>
                <a:latin typeface="Arial Rounded MT Bold" pitchFamily="34" charset="0"/>
              </a:rPr>
              <a:t>– June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Fourth Quarter Report</a:t>
            </a:r>
            <a:r>
              <a:rPr lang="en-US" sz="1300" i="0" dirty="0">
                <a:solidFill>
                  <a:srgbClr val="000066"/>
                </a:solidFill>
                <a:latin typeface="Arial Rounded MT Bold" pitchFamily="34" charset="0"/>
              </a:rPr>
              <a:t> </a:t>
            </a:r>
          </a:p>
        </p:txBody>
      </p:sp>
      <p:graphicFrame>
        <p:nvGraphicFramePr>
          <p:cNvPr id="5" name="Object 6"/>
          <p:cNvGraphicFramePr>
            <a:graphicFrameLocks noChangeAspect="1"/>
          </p:cNvGraphicFramePr>
          <p:nvPr/>
        </p:nvGraphicFramePr>
        <p:xfrm>
          <a:off x="304800" y="1371600"/>
          <a:ext cx="85344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62498"/>
                                        </p:tgtEl>
                                        <p:attrNameLst>
                                          <p:attrName>style.visibility</p:attrName>
                                        </p:attrNameLst>
                                      </p:cBhvr>
                                      <p:to>
                                        <p:strVal val="visible"/>
                                      </p:to>
                                    </p:set>
                                    <p:anim calcmode="lin" valueType="num">
                                      <p:cBhvr>
                                        <p:cTn id="7" dur="1000" fill="hold"/>
                                        <p:tgtEl>
                                          <p:spTgt spid="362498"/>
                                        </p:tgtEl>
                                        <p:attrNameLst>
                                          <p:attrName>ppt_w</p:attrName>
                                        </p:attrNameLst>
                                      </p:cBhvr>
                                      <p:tavLst>
                                        <p:tav tm="0">
                                          <p:val>
                                            <p:strVal val="#ppt_w*0.70"/>
                                          </p:val>
                                        </p:tav>
                                        <p:tav tm="100000">
                                          <p:val>
                                            <p:strVal val="#ppt_w"/>
                                          </p:val>
                                        </p:tav>
                                      </p:tavLst>
                                    </p:anim>
                                    <p:anim calcmode="lin" valueType="num">
                                      <p:cBhvr>
                                        <p:cTn id="8" dur="1000" fill="hold"/>
                                        <p:tgtEl>
                                          <p:spTgt spid="362498"/>
                                        </p:tgtEl>
                                        <p:attrNameLst>
                                          <p:attrName>ppt_h</p:attrName>
                                        </p:attrNameLst>
                                      </p:cBhvr>
                                      <p:tavLst>
                                        <p:tav tm="0">
                                          <p:val>
                                            <p:strVal val="#ppt_h"/>
                                          </p:val>
                                        </p:tav>
                                        <p:tav tm="100000">
                                          <p:val>
                                            <p:strVal val="#ppt_h"/>
                                          </p:val>
                                        </p:tav>
                                      </p:tavLst>
                                    </p:anim>
                                    <p:animEffect transition="in" filter="fade">
                                      <p:cBhvr>
                                        <p:cTn id="9" dur="1000"/>
                                        <p:tgtEl>
                                          <p:spTgt spid="36249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8" grpId="0"/>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a:noFill/>
        </p:spPr>
        <p:txBody>
          <a:bodyPr/>
          <a:lstStyle/>
          <a:p>
            <a:pPr defTabSz="1003300"/>
            <a:fld id="{1134D9AC-9422-49E1-B5FA-E19F536BA9B4}" type="slidenum">
              <a:rPr lang="en-US" smtClean="0">
                <a:solidFill>
                  <a:srgbClr val="000066"/>
                </a:solidFill>
              </a:rPr>
              <a:pPr defTabSz="1003300"/>
              <a:t>35</a:t>
            </a:fld>
            <a:endParaRPr lang="en-US" dirty="0" smtClean="0">
              <a:solidFill>
                <a:srgbClr val="000066"/>
              </a:solidFill>
            </a:endParaRPr>
          </a:p>
        </p:txBody>
      </p:sp>
      <p:sp>
        <p:nvSpPr>
          <p:cNvPr id="365570" name="Rectangle 2"/>
          <p:cNvSpPr>
            <a:spLocks noChangeArrowheads="1"/>
          </p:cNvSpPr>
          <p:nvPr/>
        </p:nvSpPr>
        <p:spPr bwMode="auto">
          <a:xfrm>
            <a:off x="381000" y="381000"/>
            <a:ext cx="8305800" cy="974725"/>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Concessions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2008 </a:t>
            </a:r>
            <a:r>
              <a:rPr lang="en-US" sz="2000" b="1" i="0" dirty="0">
                <a:solidFill>
                  <a:srgbClr val="000066"/>
                </a:solidFill>
                <a:latin typeface="Arial Rounded MT Bold" pitchFamily="34" charset="0"/>
              </a:rPr>
              <a:t>– June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Fourth Quarter Report</a:t>
            </a:r>
          </a:p>
        </p:txBody>
      </p:sp>
      <p:graphicFrame>
        <p:nvGraphicFramePr>
          <p:cNvPr id="5" name="Object 6"/>
          <p:cNvGraphicFramePr>
            <a:graphicFrameLocks noChangeAspect="1"/>
          </p:cNvGraphicFramePr>
          <p:nvPr/>
        </p:nvGraphicFramePr>
        <p:xfrm>
          <a:off x="304800" y="1371600"/>
          <a:ext cx="8534400" cy="4965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65570"/>
                                        </p:tgtEl>
                                        <p:attrNameLst>
                                          <p:attrName>style.visibility</p:attrName>
                                        </p:attrNameLst>
                                      </p:cBhvr>
                                      <p:to>
                                        <p:strVal val="visible"/>
                                      </p:to>
                                    </p:set>
                                    <p:anim calcmode="lin" valueType="num">
                                      <p:cBhvr>
                                        <p:cTn id="7" dur="1000" fill="hold"/>
                                        <p:tgtEl>
                                          <p:spTgt spid="365570"/>
                                        </p:tgtEl>
                                        <p:attrNameLst>
                                          <p:attrName>ppt_w</p:attrName>
                                        </p:attrNameLst>
                                      </p:cBhvr>
                                      <p:tavLst>
                                        <p:tav tm="0">
                                          <p:val>
                                            <p:strVal val="#ppt_w*0.70"/>
                                          </p:val>
                                        </p:tav>
                                        <p:tav tm="100000">
                                          <p:val>
                                            <p:strVal val="#ppt_w"/>
                                          </p:val>
                                        </p:tav>
                                      </p:tavLst>
                                    </p:anim>
                                    <p:anim calcmode="lin" valueType="num">
                                      <p:cBhvr>
                                        <p:cTn id="8" dur="1000" fill="hold"/>
                                        <p:tgtEl>
                                          <p:spTgt spid="365570"/>
                                        </p:tgtEl>
                                        <p:attrNameLst>
                                          <p:attrName>ppt_h</p:attrName>
                                        </p:attrNameLst>
                                      </p:cBhvr>
                                      <p:tavLst>
                                        <p:tav tm="0">
                                          <p:val>
                                            <p:strVal val="#ppt_h"/>
                                          </p:val>
                                        </p:tav>
                                        <p:tav tm="100000">
                                          <p:val>
                                            <p:strVal val="#ppt_h"/>
                                          </p:val>
                                        </p:tav>
                                      </p:tavLst>
                                    </p:anim>
                                    <p:animEffect transition="in" filter="fade">
                                      <p:cBhvr>
                                        <p:cTn id="9" dur="1000"/>
                                        <p:tgtEl>
                                          <p:spTgt spid="36557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4"/>
          <p:cNvSpPr>
            <a:spLocks noGrp="1"/>
          </p:cNvSpPr>
          <p:nvPr>
            <p:ph type="sldNum" sz="quarter" idx="12"/>
          </p:nvPr>
        </p:nvSpPr>
        <p:spPr>
          <a:noFill/>
        </p:spPr>
        <p:txBody>
          <a:bodyPr/>
          <a:lstStyle/>
          <a:p>
            <a:pPr defTabSz="1003300"/>
            <a:fld id="{4DA3B078-1A83-473B-9ED3-C3F1BA19C423}" type="slidenum">
              <a:rPr lang="en-US" smtClean="0">
                <a:solidFill>
                  <a:srgbClr val="000066"/>
                </a:solidFill>
              </a:rPr>
              <a:pPr defTabSz="1003300"/>
              <a:t>36</a:t>
            </a:fld>
            <a:endParaRPr lang="en-US" dirty="0" smtClean="0">
              <a:solidFill>
                <a:srgbClr val="000066"/>
              </a:solidFill>
            </a:endParaRPr>
          </a:p>
        </p:txBody>
      </p:sp>
      <p:graphicFrame>
        <p:nvGraphicFramePr>
          <p:cNvPr id="16386" name="Object 964"/>
          <p:cNvGraphicFramePr>
            <a:graphicFrameLocks noChangeAspect="1"/>
          </p:cNvGraphicFramePr>
          <p:nvPr/>
        </p:nvGraphicFramePr>
        <p:xfrm>
          <a:off x="304800" y="304800"/>
          <a:ext cx="9058275" cy="6030913"/>
        </p:xfrm>
        <a:graphic>
          <a:graphicData uri="http://schemas.openxmlformats.org/presentationml/2006/ole">
            <p:oleObj spid="_x0000_s4098" name="Worksheet" r:id="rId4" imgW="10163135" imgH="5524511"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strVal val="#ppt_w*0.7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animEffect transition="in" filter="fade">
                                      <p:cBhvr>
                                        <p:cTn id="9"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4"/>
          <p:cNvSpPr>
            <a:spLocks noGrp="1"/>
          </p:cNvSpPr>
          <p:nvPr>
            <p:ph type="sldNum" sz="quarter" idx="12"/>
          </p:nvPr>
        </p:nvSpPr>
        <p:spPr>
          <a:noFill/>
        </p:spPr>
        <p:txBody>
          <a:bodyPr/>
          <a:lstStyle/>
          <a:p>
            <a:pPr defTabSz="1003300"/>
            <a:fld id="{C4BE9522-FC92-41DF-B995-77CBCC716EF1}" type="slidenum">
              <a:rPr lang="en-US" smtClean="0">
                <a:solidFill>
                  <a:srgbClr val="000066"/>
                </a:solidFill>
              </a:rPr>
              <a:pPr defTabSz="1003300"/>
              <a:t>37</a:t>
            </a:fld>
            <a:endParaRPr lang="en-US" dirty="0" smtClean="0">
              <a:solidFill>
                <a:srgbClr val="000066"/>
              </a:solidFill>
            </a:endParaRPr>
          </a:p>
        </p:txBody>
      </p:sp>
      <p:graphicFrame>
        <p:nvGraphicFramePr>
          <p:cNvPr id="17410" name="Object 6"/>
          <p:cNvGraphicFramePr>
            <a:graphicFrameLocks noChangeAspect="1"/>
          </p:cNvGraphicFramePr>
          <p:nvPr/>
        </p:nvGraphicFramePr>
        <p:xfrm>
          <a:off x="304800" y="304800"/>
          <a:ext cx="8534400" cy="6042025"/>
        </p:xfrm>
        <a:graphic>
          <a:graphicData uri="http://schemas.openxmlformats.org/presentationml/2006/ole">
            <p:oleObj spid="_x0000_s3074" name="Worksheet" r:id="rId4" imgW="9553535" imgH="5696102"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0.70"/>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noFill/>
        </p:spPr>
        <p:txBody>
          <a:bodyPr/>
          <a:lstStyle/>
          <a:p>
            <a:pPr defTabSz="1003300"/>
            <a:fld id="{DA1B99A6-1537-4FE4-8C06-ADA8BC906C53}" type="slidenum">
              <a:rPr lang="en-US" smtClean="0">
                <a:solidFill>
                  <a:srgbClr val="000066"/>
                </a:solidFill>
              </a:rPr>
              <a:pPr defTabSz="1003300"/>
              <a:t>4</a:t>
            </a:fld>
            <a:endParaRPr lang="en-US" dirty="0" smtClean="0">
              <a:solidFill>
                <a:srgbClr val="000066"/>
              </a:solidFill>
            </a:endParaRPr>
          </a:p>
        </p:txBody>
      </p:sp>
      <p:sp>
        <p:nvSpPr>
          <p:cNvPr id="245762" name="Rectangle 2"/>
          <p:cNvSpPr>
            <a:spLocks noGrp="1" noChangeArrowheads="1"/>
          </p:cNvSpPr>
          <p:nvPr>
            <p:ph type="title"/>
          </p:nvPr>
        </p:nvSpPr>
        <p:spPr bwMode="auto">
          <a:xfrm>
            <a:off x="381000" y="304800"/>
            <a:ext cx="8382000" cy="762000"/>
          </a:xfrm>
          <a:noFill/>
          <a:ln>
            <a:miter lim="800000"/>
            <a:headEnd/>
            <a:tailEnd/>
          </a:ln>
        </p:spPr>
        <p:txBody>
          <a:bodyPr vert="horz" wrap="square" lIns="100319" tIns="50159" rIns="100319" bIns="50159" numCol="1" anchor="ctr" anchorCtr="0" compatLnSpc="1">
            <a:prstTxWarp prst="textNoShape">
              <a:avLst/>
            </a:prstTxWarp>
          </a:bodyPr>
          <a:lstStyle/>
          <a:p>
            <a:pPr eaLnBrk="1" hangingPunct="1"/>
            <a:r>
              <a:rPr lang="en-US" sz="2600" dirty="0" smtClean="0">
                <a:solidFill>
                  <a:srgbClr val="000066"/>
                </a:solidFill>
              </a:rPr>
              <a:t>Educational and General Operating Budget</a:t>
            </a:r>
          </a:p>
        </p:txBody>
      </p:sp>
      <p:sp>
        <p:nvSpPr>
          <p:cNvPr id="245763" name="Rectangle 3"/>
          <p:cNvSpPr>
            <a:spLocks noGrp="1" noChangeArrowheads="1"/>
          </p:cNvSpPr>
          <p:nvPr>
            <p:ph type="body" sz="half" idx="1"/>
          </p:nvPr>
        </p:nvSpPr>
        <p:spPr bwMode="auto">
          <a:xfrm>
            <a:off x="304800" y="1143000"/>
            <a:ext cx="8534400" cy="5334000"/>
          </a:xfrm>
          <a:noFill/>
          <a:ln>
            <a:miter lim="800000"/>
            <a:headEnd/>
            <a:tailEnd/>
          </a:ln>
        </p:spPr>
        <p:txBody>
          <a:bodyPr vert="horz" wrap="square" lIns="100319" tIns="50159" rIns="100319" bIns="50159" numCol="1" anchor="t" anchorCtr="0" compatLnSpc="1">
            <a:prstTxWarp prst="textNoShape">
              <a:avLst/>
            </a:prstTxWarp>
          </a:bodyPr>
          <a:lstStyle/>
          <a:p>
            <a:pPr marL="0" indent="0" algn="ctr" eaLnBrk="1" hangingPunct="1">
              <a:lnSpc>
                <a:spcPct val="80000"/>
              </a:lnSpc>
            </a:pPr>
            <a:r>
              <a:rPr lang="en-US" sz="1400" dirty="0" smtClean="0">
                <a:solidFill>
                  <a:srgbClr val="000066"/>
                </a:solidFill>
                <a:latin typeface="Arial Rounded MT Bold" pitchFamily="34" charset="0"/>
              </a:rPr>
              <a:t>July 1, 2009 to September 30, 2009</a:t>
            </a:r>
          </a:p>
          <a:p>
            <a:pPr marL="0" indent="0" algn="ctr" eaLnBrk="1" hangingPunct="1">
              <a:lnSpc>
                <a:spcPct val="80000"/>
              </a:lnSpc>
            </a:pPr>
            <a:endParaRPr lang="en-US" sz="1400" dirty="0" smtClean="0">
              <a:solidFill>
                <a:srgbClr val="000066"/>
              </a:solidFill>
              <a:latin typeface="Arial Rounded MT Bold" pitchFamily="34" charset="0"/>
            </a:endParaRPr>
          </a:p>
          <a:p>
            <a:pPr marL="0" indent="0" algn="ctr" eaLnBrk="1" hangingPunct="1">
              <a:lnSpc>
                <a:spcPct val="0"/>
              </a:lnSpc>
            </a:pPr>
            <a:endParaRPr lang="en-US" sz="14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Budgeted Revenues 2009-10:  $248,847,203	  Actual Revenues to September 30:  $77,771,445</a:t>
            </a:r>
          </a:p>
          <a:p>
            <a:pPr marL="0" indent="0" eaLnBrk="1" hangingPunct="1">
              <a:lnSpc>
                <a:spcPct val="50000"/>
              </a:lnSpc>
            </a:pPr>
            <a:endParaRPr lang="en-US" sz="14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Budgeted Expenses 2009-10:  $239,999,427	  Actual Expenses to September 30:  $57,839,039</a:t>
            </a:r>
          </a:p>
          <a:p>
            <a:pPr marL="0" indent="0" eaLnBrk="1" hangingPunct="1">
              <a:lnSpc>
                <a:spcPct val="120000"/>
              </a:lnSpc>
            </a:pPr>
            <a:endParaRPr lang="en-US" sz="1400" dirty="0" smtClean="0">
              <a:solidFill>
                <a:srgbClr val="000066"/>
              </a:solidFill>
              <a:latin typeface="Arial Rounded MT Bold" pitchFamily="34" charset="0"/>
            </a:endParaRPr>
          </a:p>
          <a:p>
            <a:pPr marL="0" indent="0" eaLnBrk="1" hangingPunct="1">
              <a:lnSpc>
                <a:spcPct val="80000"/>
              </a:lnSpc>
            </a:pPr>
            <a:endParaRPr lang="en-US" sz="14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The total adjusted budgeted revenue for 2009-10 is $248,847,203.  The major revenue components are general  revenue ($139,027,867), student fees ($83,662,724), lottery funding ($14,001,547),  and Federal Stabilization ($12,155,065).  The University received $399,834 in additional revenue for risk management insurance coverage (amendment #2).  </a:t>
            </a:r>
          </a:p>
          <a:p>
            <a:pPr marL="0" indent="0" eaLnBrk="1" hangingPunct="1">
              <a:lnSpc>
                <a:spcPct val="80000"/>
              </a:lnSpc>
            </a:pPr>
            <a:r>
              <a:rPr lang="en-US" sz="1400" dirty="0" smtClean="0">
                <a:solidFill>
                  <a:srgbClr val="000066"/>
                </a:solidFill>
                <a:latin typeface="Arial Rounded MT Bold" pitchFamily="34" charset="0"/>
              </a:rPr>
              <a:t> </a:t>
            </a:r>
          </a:p>
          <a:p>
            <a:pPr marL="0" indent="0" eaLnBrk="1" hangingPunct="1">
              <a:lnSpc>
                <a:spcPct val="80000"/>
              </a:lnSpc>
            </a:pPr>
            <a:r>
              <a:rPr lang="en-US" sz="1400" dirty="0" smtClean="0">
                <a:solidFill>
                  <a:srgbClr val="000066"/>
                </a:solidFill>
                <a:latin typeface="Arial Rounded MT Bold" pitchFamily="34" charset="0"/>
              </a:rPr>
              <a:t>For the first quarter, actual revenue collections are general revenue of $36,255,433, lottery funding of $18,881, student fees of $41,063,620, and federal stimulus funding of $433,511 for total revenue of $77,771,445.  </a:t>
            </a:r>
          </a:p>
          <a:p>
            <a:pPr marL="0" indent="0" eaLnBrk="1" hangingPunct="1">
              <a:lnSpc>
                <a:spcPct val="80000"/>
              </a:lnSpc>
            </a:pPr>
            <a:endParaRPr lang="en-US" sz="14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The total expense budget 2009-10 is $239,999,427.  This amount reflects $8,447,943 in student  fee budget authority held in unallocated reserve. </a:t>
            </a:r>
          </a:p>
          <a:p>
            <a:pPr marL="0" indent="0" eaLnBrk="1" hangingPunct="1">
              <a:lnSpc>
                <a:spcPct val="80000"/>
              </a:lnSpc>
            </a:pPr>
            <a:endParaRPr lang="en-US" sz="1400" dirty="0" smtClean="0">
              <a:solidFill>
                <a:srgbClr val="000066"/>
              </a:solidFill>
              <a:latin typeface="Arial Rounded MT Bold" pitchFamily="34" charset="0"/>
            </a:endParaRPr>
          </a:p>
          <a:p>
            <a:pPr marL="0" indent="0" eaLnBrk="1" hangingPunct="1">
              <a:lnSpc>
                <a:spcPct val="80000"/>
              </a:lnSpc>
            </a:pPr>
            <a:r>
              <a:rPr lang="en-US" sz="1400" dirty="0" smtClean="0">
                <a:solidFill>
                  <a:srgbClr val="000066"/>
                </a:solidFill>
                <a:latin typeface="Arial Rounded MT Bold" pitchFamily="34" charset="0"/>
              </a:rPr>
              <a:t>Total expenditures through September 30, 2009 were $57,839,039, or approximately 24 percent of the total projected budget amount.  </a:t>
            </a:r>
            <a:endParaRPr lang="en-US" sz="1400" strike="sngStrike" dirty="0" smtClean="0">
              <a:solidFill>
                <a:srgbClr val="000066"/>
              </a:solidFill>
              <a:latin typeface="Arial Rounded MT Bold" pitchFamily="34" charset="0"/>
            </a:endParaRPr>
          </a:p>
        </p:txBody>
      </p:sp>
      <p:sp>
        <p:nvSpPr>
          <p:cNvPr id="28677" name="Line 17"/>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p:cTn id="7" dur="1000" fill="hold"/>
                                        <p:tgtEl>
                                          <p:spTgt spid="245762"/>
                                        </p:tgtEl>
                                        <p:attrNameLst>
                                          <p:attrName>ppt_w</p:attrName>
                                        </p:attrNameLst>
                                      </p:cBhvr>
                                      <p:tavLst>
                                        <p:tav tm="0">
                                          <p:val>
                                            <p:strVal val="#ppt_w*0.70"/>
                                          </p:val>
                                        </p:tav>
                                        <p:tav tm="100000">
                                          <p:val>
                                            <p:strVal val="#ppt_w"/>
                                          </p:val>
                                        </p:tav>
                                      </p:tavLst>
                                    </p:anim>
                                    <p:anim calcmode="lin" valueType="num">
                                      <p:cBhvr>
                                        <p:cTn id="8" dur="1000" fill="hold"/>
                                        <p:tgtEl>
                                          <p:spTgt spid="245762"/>
                                        </p:tgtEl>
                                        <p:attrNameLst>
                                          <p:attrName>ppt_h</p:attrName>
                                        </p:attrNameLst>
                                      </p:cBhvr>
                                      <p:tavLst>
                                        <p:tav tm="0">
                                          <p:val>
                                            <p:strVal val="#ppt_h"/>
                                          </p:val>
                                        </p:tav>
                                        <p:tav tm="100000">
                                          <p:val>
                                            <p:strVal val="#ppt_h"/>
                                          </p:val>
                                        </p:tav>
                                      </p:tavLst>
                                    </p:anim>
                                    <p:animEffect transition="in" filter="fade">
                                      <p:cBhvr>
                                        <p:cTn id="9" dur="1000"/>
                                        <p:tgtEl>
                                          <p:spTgt spid="24576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45763">
                                            <p:txEl>
                                              <p:pRg st="0" end="0"/>
                                            </p:txEl>
                                          </p:spTgt>
                                        </p:tgtEl>
                                        <p:attrNameLst>
                                          <p:attrName>style.visibility</p:attrName>
                                        </p:attrNameLst>
                                      </p:cBhvr>
                                      <p:to>
                                        <p:strVal val="visible"/>
                                      </p:to>
                                    </p:set>
                                    <p:animEffect transition="in" filter="fade">
                                      <p:cBhvr>
                                        <p:cTn id="13" dur="500"/>
                                        <p:tgtEl>
                                          <p:spTgt spid="24576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63">
                                            <p:txEl>
                                              <p:pRg st="3" end="3"/>
                                            </p:txEl>
                                          </p:spTgt>
                                        </p:tgtEl>
                                        <p:attrNameLst>
                                          <p:attrName>style.visibility</p:attrName>
                                        </p:attrNameLst>
                                      </p:cBhvr>
                                      <p:to>
                                        <p:strVal val="visible"/>
                                      </p:to>
                                    </p:set>
                                    <p:animEffect transition="in" filter="fade">
                                      <p:cBhvr>
                                        <p:cTn id="16" dur="500"/>
                                        <p:tgtEl>
                                          <p:spTgt spid="24576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763">
                                            <p:txEl>
                                              <p:pRg st="5" end="5"/>
                                            </p:txEl>
                                          </p:spTgt>
                                        </p:tgtEl>
                                        <p:attrNameLst>
                                          <p:attrName>style.visibility</p:attrName>
                                        </p:attrNameLst>
                                      </p:cBhvr>
                                      <p:to>
                                        <p:strVal val="visible"/>
                                      </p:to>
                                    </p:set>
                                    <p:animEffect transition="in" filter="fade">
                                      <p:cBhvr>
                                        <p:cTn id="19" dur="500"/>
                                        <p:tgtEl>
                                          <p:spTgt spid="24576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5763">
                                            <p:txEl>
                                              <p:pRg st="8" end="8"/>
                                            </p:txEl>
                                          </p:spTgt>
                                        </p:tgtEl>
                                        <p:attrNameLst>
                                          <p:attrName>style.visibility</p:attrName>
                                        </p:attrNameLst>
                                      </p:cBhvr>
                                      <p:to>
                                        <p:strVal val="visible"/>
                                      </p:to>
                                    </p:set>
                                    <p:animEffect transition="in" filter="fade">
                                      <p:cBhvr>
                                        <p:cTn id="22" dur="500"/>
                                        <p:tgtEl>
                                          <p:spTgt spid="245763">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5763">
                                            <p:txEl>
                                              <p:pRg st="10" end="10"/>
                                            </p:txEl>
                                          </p:spTgt>
                                        </p:tgtEl>
                                        <p:attrNameLst>
                                          <p:attrName>style.visibility</p:attrName>
                                        </p:attrNameLst>
                                      </p:cBhvr>
                                      <p:to>
                                        <p:strVal val="visible"/>
                                      </p:to>
                                    </p:set>
                                    <p:animEffect transition="in" filter="fade">
                                      <p:cBhvr>
                                        <p:cTn id="25" dur="500"/>
                                        <p:tgtEl>
                                          <p:spTgt spid="245763">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5763">
                                            <p:txEl>
                                              <p:pRg st="12" end="12"/>
                                            </p:txEl>
                                          </p:spTgt>
                                        </p:tgtEl>
                                        <p:attrNameLst>
                                          <p:attrName>style.visibility</p:attrName>
                                        </p:attrNameLst>
                                      </p:cBhvr>
                                      <p:to>
                                        <p:strVal val="visible"/>
                                      </p:to>
                                    </p:set>
                                    <p:animEffect transition="in" filter="fade">
                                      <p:cBhvr>
                                        <p:cTn id="28" dur="500"/>
                                        <p:tgtEl>
                                          <p:spTgt spid="245763">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5763">
                                            <p:txEl>
                                              <p:pRg st="14" end="14"/>
                                            </p:txEl>
                                          </p:spTgt>
                                        </p:tgtEl>
                                        <p:attrNameLst>
                                          <p:attrName>style.visibility</p:attrName>
                                        </p:attrNameLst>
                                      </p:cBhvr>
                                      <p:to>
                                        <p:strVal val="visible"/>
                                      </p:to>
                                    </p:set>
                                    <p:animEffect transition="in" filter="fade">
                                      <p:cBhvr>
                                        <p:cTn id="31" dur="500"/>
                                        <p:tgtEl>
                                          <p:spTgt spid="24576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animBg="1"/>
      <p:bldP spid="24576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pPr defTabSz="1003300"/>
            <a:fld id="{0971397A-CA9E-4C3B-8353-D2EF518EC3AC}" type="slidenum">
              <a:rPr lang="en-US" smtClean="0">
                <a:solidFill>
                  <a:srgbClr val="000066"/>
                </a:solidFill>
              </a:rPr>
              <a:pPr defTabSz="1003300"/>
              <a:t>5</a:t>
            </a:fld>
            <a:endParaRPr lang="en-US" dirty="0" smtClean="0">
              <a:solidFill>
                <a:srgbClr val="000066"/>
              </a:solidFill>
            </a:endParaRPr>
          </a:p>
        </p:txBody>
      </p:sp>
      <p:sp>
        <p:nvSpPr>
          <p:cNvPr id="289794" name="Rectangle 2"/>
          <p:cNvSpPr>
            <a:spLocks noGrp="1" noChangeArrowheads="1"/>
          </p:cNvSpPr>
          <p:nvPr>
            <p:ph type="title"/>
          </p:nvPr>
        </p:nvSpPr>
        <p:spPr bwMode="auto">
          <a:xfrm>
            <a:off x="457200" y="30480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30000"/>
              </a:lnSpc>
            </a:pPr>
            <a:r>
              <a:rPr lang="en-US" sz="3000" dirty="0" smtClean="0">
                <a:solidFill>
                  <a:srgbClr val="000066"/>
                </a:solidFill>
              </a:rPr>
              <a:t>Educational and General Operating Budget</a:t>
            </a:r>
          </a:p>
        </p:txBody>
      </p:sp>
      <p:sp>
        <p:nvSpPr>
          <p:cNvPr id="29700" name="Rectangle 6"/>
          <p:cNvSpPr>
            <a:spLocks noChangeArrowheads="1"/>
          </p:cNvSpPr>
          <p:nvPr/>
        </p:nvSpPr>
        <p:spPr bwMode="auto">
          <a:xfrm>
            <a:off x="1143000" y="4191000"/>
            <a:ext cx="914400" cy="914400"/>
          </a:xfrm>
          <a:prstGeom prst="rect">
            <a:avLst/>
          </a:prstGeom>
          <a:noFill/>
          <a:ln w="9525" algn="ctr">
            <a:noFill/>
            <a:miter lim="800000"/>
            <a:headEnd/>
            <a:tailEnd/>
          </a:ln>
        </p:spPr>
        <p:txBody>
          <a:bodyPr wrap="none" anchor="ctr"/>
          <a:lstStyle/>
          <a:p>
            <a:endParaRPr lang="en-US" sz="2200" dirty="0">
              <a:latin typeface="Arial Rounded MT Bold" pitchFamily="34" charset="0"/>
            </a:endParaRPr>
          </a:p>
        </p:txBody>
      </p:sp>
      <p:sp>
        <p:nvSpPr>
          <p:cNvPr id="289799" name="Rectangle 7"/>
          <p:cNvSpPr>
            <a:spLocks noChangeArrowheads="1"/>
          </p:cNvSpPr>
          <p:nvPr/>
        </p:nvSpPr>
        <p:spPr bwMode="auto">
          <a:xfrm>
            <a:off x="304800" y="1143000"/>
            <a:ext cx="8534400" cy="5416868"/>
          </a:xfrm>
          <a:prstGeom prst="rect">
            <a:avLst/>
          </a:prstGeom>
          <a:noFill/>
          <a:ln w="9525" algn="ctr">
            <a:noFill/>
            <a:miter lim="800000"/>
            <a:headEnd/>
            <a:tailEnd/>
          </a:ln>
        </p:spPr>
        <p:txBody>
          <a:bodyPr wrap="square">
            <a:spAutoFit/>
          </a:bodyPr>
          <a:lstStyle/>
          <a:p>
            <a:pPr algn="l" defTabSz="1003300">
              <a:buFont typeface="Wingdings" pitchFamily="2" charset="2"/>
              <a:buNone/>
            </a:pPr>
            <a:r>
              <a:rPr lang="en-US" sz="1600" i="0" dirty="0">
                <a:solidFill>
                  <a:srgbClr val="000066"/>
                </a:solidFill>
                <a:latin typeface="Arial Rounded MT Bold" pitchFamily="34" charset="0"/>
              </a:rPr>
              <a:t>Analysis and Update on State of Florida Budget:</a:t>
            </a:r>
          </a:p>
          <a:p>
            <a:pPr algn="l" defTabSz="1003300">
              <a:buFont typeface="Wingdings" pitchFamily="2" charset="2"/>
              <a:buNone/>
            </a:pPr>
            <a:endParaRPr lang="en-US" sz="1600" i="0" dirty="0" smtClean="0">
              <a:solidFill>
                <a:srgbClr val="000066"/>
              </a:solidFill>
              <a:latin typeface="Arial Rounded MT Bold" pitchFamily="34" charset="0"/>
            </a:endParaRPr>
          </a:p>
          <a:p>
            <a:pPr algn="l" defTabSz="1003300">
              <a:buFont typeface="Wingdings" pitchFamily="2" charset="2"/>
              <a:buNone/>
            </a:pPr>
            <a:endParaRPr lang="en-US" sz="1600" i="0" dirty="0">
              <a:solidFill>
                <a:srgbClr val="000066"/>
              </a:solidFill>
              <a:latin typeface="Arial Rounded MT Bold" pitchFamily="34" charset="0"/>
            </a:endParaRPr>
          </a:p>
          <a:p>
            <a:pPr algn="l" defTabSz="1003300">
              <a:buFont typeface="Wingdings" pitchFamily="2" charset="2"/>
              <a:buNone/>
            </a:pPr>
            <a:r>
              <a:rPr lang="en-US" sz="1500" i="0" dirty="0">
                <a:solidFill>
                  <a:srgbClr val="000066"/>
                </a:solidFill>
                <a:latin typeface="Arial Rounded MT Bold" pitchFamily="34" charset="0"/>
              </a:rPr>
              <a:t>The Educational and General figures presented in this document reflect initial budgets approved by the Board of Trustees in June with </a:t>
            </a:r>
            <a:r>
              <a:rPr lang="en-US" sz="1500" i="0" dirty="0" smtClean="0">
                <a:solidFill>
                  <a:srgbClr val="000066"/>
                </a:solidFill>
                <a:latin typeface="Arial Rounded MT Bold" pitchFamily="34" charset="0"/>
              </a:rPr>
              <a:t>additional Federal Stabilization funding </a:t>
            </a:r>
            <a:r>
              <a:rPr lang="en-US" sz="1500" i="0" dirty="0">
                <a:solidFill>
                  <a:srgbClr val="000066"/>
                </a:solidFill>
                <a:latin typeface="Arial Rounded MT Bold" pitchFamily="34" charset="0"/>
              </a:rPr>
              <a:t>awarded </a:t>
            </a:r>
            <a:r>
              <a:rPr lang="en-US" sz="1500" i="0" dirty="0" smtClean="0">
                <a:solidFill>
                  <a:srgbClr val="000066"/>
                </a:solidFill>
                <a:latin typeface="Arial Rounded MT Bold" pitchFamily="34" charset="0"/>
              </a:rPr>
              <a:t>in August. </a:t>
            </a:r>
          </a:p>
          <a:p>
            <a:pPr algn="l" defTabSz="1003300">
              <a:buFont typeface="Wingdings" pitchFamily="2" charset="2"/>
              <a:buNone/>
            </a:pPr>
            <a:endParaRPr lang="en-US" sz="1500" strike="sngStrike" dirty="0" smtClean="0">
              <a:solidFill>
                <a:srgbClr val="000066"/>
              </a:solidFill>
              <a:latin typeface="Arial Rounded MT Bold" pitchFamily="34" charset="0"/>
            </a:endParaRPr>
          </a:p>
          <a:p>
            <a:pPr algn="l" defTabSz="1003300">
              <a:buFont typeface="Wingdings" pitchFamily="2" charset="2"/>
              <a:buNone/>
            </a:pPr>
            <a:r>
              <a:rPr lang="en-US" sz="1400" i="0" dirty="0" smtClean="0">
                <a:solidFill>
                  <a:srgbClr val="000066"/>
                </a:solidFill>
                <a:latin typeface="Arial Rounded MT Bold" pitchFamily="34" charset="0"/>
              </a:rPr>
              <a:t>Summer student credit hours fell short of budgeted projections just slightly (less than 1%), however, Fall semester budgeted student credit hours exceeded  projections by 4.45%.  Subsequently, student fee collections will exceed our budgeted goal by approximately $1.0 million.  We are predicting a slight increase overall (1%) for the fiscal year in credit hour productivity if Spring enrollments hit their expected target.  </a:t>
            </a:r>
          </a:p>
          <a:p>
            <a:pPr algn="l" defTabSz="1003300">
              <a:buFont typeface="Wingdings" pitchFamily="2" charset="2"/>
              <a:buNone/>
            </a:pPr>
            <a:endParaRPr lang="en-US" sz="1400" i="0" dirty="0" smtClean="0">
              <a:solidFill>
                <a:srgbClr val="000066"/>
              </a:solidFill>
              <a:latin typeface="Arial Rounded MT Bold" pitchFamily="34" charset="0"/>
            </a:endParaRPr>
          </a:p>
          <a:p>
            <a:pPr algn="l" defTabSz="1003300">
              <a:buFont typeface="Wingdings" pitchFamily="2" charset="2"/>
              <a:buNone/>
            </a:pPr>
            <a:r>
              <a:rPr lang="en-US" sz="1400" i="0" dirty="0" smtClean="0">
                <a:solidFill>
                  <a:srgbClr val="000066"/>
                </a:solidFill>
                <a:latin typeface="Arial Rounded MT Bold" pitchFamily="34" charset="0"/>
              </a:rPr>
              <a:t>In 2009-10, FAU experienced a reduction of nearly $17 million dollars over 2008-09 State funding.  Federal Stimulus dollars of $12,155,065 are non-recurring and we expect them to be appropriated in 2010-11 for the second of a two-year allocation.    </a:t>
            </a:r>
          </a:p>
          <a:p>
            <a:pPr algn="l" defTabSz="1003300">
              <a:buFont typeface="Wingdings" pitchFamily="2" charset="2"/>
              <a:buNone/>
            </a:pPr>
            <a:endParaRPr lang="en-US" sz="1400" i="0" dirty="0" smtClean="0">
              <a:solidFill>
                <a:srgbClr val="000066"/>
              </a:solidFill>
              <a:latin typeface="Arial Rounded MT Bold" pitchFamily="34" charset="0"/>
            </a:endParaRPr>
          </a:p>
          <a:p>
            <a:pPr algn="l" defTabSz="1003300">
              <a:buNone/>
            </a:pPr>
            <a:r>
              <a:rPr lang="en-US" sz="1400" i="0" dirty="0" smtClean="0">
                <a:solidFill>
                  <a:srgbClr val="000066"/>
                </a:solidFill>
                <a:latin typeface="Arial Rounded MT Bold" pitchFamily="34" charset="0"/>
              </a:rPr>
              <a:t>In August 2009, the State’s Revenue Estimating Conference was held and while they revised downward revenue collections for 2009-10, there is expectation that there will be sufficient revenue to cover the 2009-10 appropriations.  The forecast for 2010-11 remains optimistic over 2009-10 collections  yet FAU continues to plan with caution until more accurate figures are known.  Excess tuition revenue generated from the aforementioned student enrollment increase  are being held in reserve should total State of Florida revenues not meet expected levels.  </a:t>
            </a:r>
            <a:endParaRPr lang="en-US" sz="1400" i="0" dirty="0" smtClean="0">
              <a:solidFill>
                <a:srgbClr val="0000CC"/>
              </a:solidFill>
              <a:latin typeface="Arial Rounded MT Bold" pitchFamily="34" charset="0"/>
            </a:endParaRPr>
          </a:p>
          <a:p>
            <a:pPr algn="l" defTabSz="1003300">
              <a:buFont typeface="Wingdings" pitchFamily="2" charset="2"/>
              <a:buNone/>
            </a:pPr>
            <a:endParaRPr lang="en-US" sz="800" strike="sngStrike" dirty="0" smtClean="0">
              <a:solidFill>
                <a:srgbClr val="00B050"/>
              </a:solidFill>
              <a:latin typeface="Arial Rounded MT Bold" pitchFamily="34" charset="0"/>
            </a:endParaRPr>
          </a:p>
          <a:p>
            <a:pPr algn="l" defTabSz="1003300">
              <a:buFont typeface="Wingdings" pitchFamily="2" charset="2"/>
              <a:buNone/>
            </a:pPr>
            <a:endParaRPr lang="en-US" sz="800" strike="sngStrike" dirty="0" smtClean="0">
              <a:solidFill>
                <a:srgbClr val="00B050"/>
              </a:solidFill>
              <a:latin typeface="Arial Rounded MT Bold" pitchFamily="34" charset="0"/>
            </a:endParaRPr>
          </a:p>
          <a:p>
            <a:pPr algn="l" defTabSz="1003300">
              <a:buFont typeface="Wingdings" pitchFamily="2" charset="2"/>
              <a:buNone/>
            </a:pPr>
            <a:endParaRPr lang="en-US" sz="800" strike="sngStrike" dirty="0">
              <a:solidFill>
                <a:srgbClr val="00B050"/>
              </a:solidFill>
              <a:latin typeface="Arial Rounded MT Bold" pitchFamily="34" charset="0"/>
            </a:endParaRPr>
          </a:p>
          <a:p>
            <a:pPr algn="l" defTabSz="1003300">
              <a:buFont typeface="Wingdings" pitchFamily="2" charset="2"/>
              <a:buNone/>
            </a:pPr>
            <a:endParaRPr lang="en-US" sz="1500" dirty="0">
              <a:solidFill>
                <a:srgbClr val="00B050"/>
              </a:solidFill>
              <a:latin typeface="Arial Rounded MT Bold" pitchFamily="34" charset="0"/>
            </a:endParaRPr>
          </a:p>
          <a:p>
            <a:pPr algn="l" defTabSz="1003300">
              <a:buFont typeface="Wingdings" pitchFamily="2" charset="2"/>
              <a:buNone/>
            </a:pPr>
            <a:endParaRPr lang="en-US" sz="1500" i="0" dirty="0">
              <a:solidFill>
                <a:schemeClr val="accent2"/>
              </a:solidFill>
              <a:latin typeface="Arial Rounded MT Bold" pitchFamily="34" charset="0"/>
            </a:endParaRPr>
          </a:p>
        </p:txBody>
      </p:sp>
      <p:sp>
        <p:nvSpPr>
          <p:cNvPr id="29702" name="Line 8"/>
          <p:cNvSpPr>
            <a:spLocks noChangeShapeType="1"/>
          </p:cNvSpPr>
          <p:nvPr/>
        </p:nvSpPr>
        <p:spPr bwMode="auto">
          <a:xfrm>
            <a:off x="5334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9794"/>
                                        </p:tgtEl>
                                        <p:attrNameLst>
                                          <p:attrName>style.visibility</p:attrName>
                                        </p:attrNameLst>
                                      </p:cBhvr>
                                      <p:to>
                                        <p:strVal val="visible"/>
                                      </p:to>
                                    </p:set>
                                    <p:anim calcmode="lin" valueType="num">
                                      <p:cBhvr>
                                        <p:cTn id="7" dur="1000" fill="hold"/>
                                        <p:tgtEl>
                                          <p:spTgt spid="289794"/>
                                        </p:tgtEl>
                                        <p:attrNameLst>
                                          <p:attrName>ppt_w</p:attrName>
                                        </p:attrNameLst>
                                      </p:cBhvr>
                                      <p:tavLst>
                                        <p:tav tm="0">
                                          <p:val>
                                            <p:strVal val="#ppt_w*0.70"/>
                                          </p:val>
                                        </p:tav>
                                        <p:tav tm="100000">
                                          <p:val>
                                            <p:strVal val="#ppt_w"/>
                                          </p:val>
                                        </p:tav>
                                      </p:tavLst>
                                    </p:anim>
                                    <p:anim calcmode="lin" valueType="num">
                                      <p:cBhvr>
                                        <p:cTn id="8" dur="1000" fill="hold"/>
                                        <p:tgtEl>
                                          <p:spTgt spid="289794"/>
                                        </p:tgtEl>
                                        <p:attrNameLst>
                                          <p:attrName>ppt_h</p:attrName>
                                        </p:attrNameLst>
                                      </p:cBhvr>
                                      <p:tavLst>
                                        <p:tav tm="0">
                                          <p:val>
                                            <p:strVal val="#ppt_h"/>
                                          </p:val>
                                        </p:tav>
                                        <p:tav tm="100000">
                                          <p:val>
                                            <p:strVal val="#ppt_h"/>
                                          </p:val>
                                        </p:tav>
                                      </p:tavLst>
                                    </p:anim>
                                    <p:animEffect transition="in" filter="fade">
                                      <p:cBhvr>
                                        <p:cTn id="9" dur="1000"/>
                                        <p:tgtEl>
                                          <p:spTgt spid="28979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89799"/>
                                        </p:tgtEl>
                                        <p:attrNameLst>
                                          <p:attrName>style.visibility</p:attrName>
                                        </p:attrNameLst>
                                      </p:cBhvr>
                                      <p:to>
                                        <p:strVal val="visible"/>
                                      </p:to>
                                    </p:set>
                                    <p:animEffect transition="in" filter="fade">
                                      <p:cBhvr>
                                        <p:cTn id="13" dur="500"/>
                                        <p:tgtEl>
                                          <p:spTgt spid="289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animBg="1"/>
      <p:bldP spid="2897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pPr defTabSz="1003300"/>
            <a:fld id="{1489F0C4-279F-4E45-BE44-A7D3221596D9}" type="slidenum">
              <a:rPr lang="en-US" smtClean="0">
                <a:solidFill>
                  <a:srgbClr val="000066"/>
                </a:solidFill>
              </a:rPr>
              <a:pPr defTabSz="1003300"/>
              <a:t>6</a:t>
            </a:fld>
            <a:endParaRPr lang="en-US" dirty="0" smtClean="0">
              <a:solidFill>
                <a:srgbClr val="000066"/>
              </a:solidFill>
            </a:endParaRPr>
          </a:p>
        </p:txBody>
      </p:sp>
      <p:sp>
        <p:nvSpPr>
          <p:cNvPr id="70658" name="Rectangle 2"/>
          <p:cNvSpPr>
            <a:spLocks noGrp="1" noChangeArrowheads="1"/>
          </p:cNvSpPr>
          <p:nvPr>
            <p:ph type="title"/>
          </p:nvPr>
        </p:nvSpPr>
        <p:spPr bwMode="auto">
          <a:xfrm>
            <a:off x="457200" y="304800"/>
            <a:ext cx="8229600" cy="8382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60000"/>
              </a:lnSpc>
            </a:pPr>
            <a:r>
              <a:rPr lang="en-US" sz="2800" dirty="0" smtClean="0"/>
              <a:t/>
            </a:r>
            <a:br>
              <a:rPr lang="en-US" sz="2800" dirty="0" smtClean="0"/>
            </a:br>
            <a:r>
              <a:rPr lang="en-US" sz="2800" dirty="0" smtClean="0">
                <a:solidFill>
                  <a:srgbClr val="000066"/>
                </a:solidFill>
              </a:rPr>
              <a:t>THE STUDENT FINANCIAL AID BUDGET</a:t>
            </a:r>
          </a:p>
        </p:txBody>
      </p:sp>
      <p:sp>
        <p:nvSpPr>
          <p:cNvPr id="70662" name="Rectangle 6"/>
          <p:cNvSpPr>
            <a:spLocks noGrp="1" noChangeArrowheads="1"/>
          </p:cNvSpPr>
          <p:nvPr>
            <p:ph type="body" idx="1"/>
          </p:nvPr>
        </p:nvSpPr>
        <p:spPr bwMode="auto">
          <a:xfrm>
            <a:off x="304800" y="1295400"/>
            <a:ext cx="8534400" cy="5181600"/>
          </a:xfrm>
          <a:ln>
            <a:miter lim="800000"/>
            <a:headEnd/>
            <a:tailEnd/>
          </a:ln>
        </p:spPr>
        <p:txBody>
          <a:bodyPr vert="horz" wrap="square" lIns="100319" tIns="50159" rIns="100319" bIns="50159" numCol="1" anchor="t" anchorCtr="0" compatLnSpc="1">
            <a:prstTxWarp prst="textNoShape">
              <a:avLst/>
            </a:prstTxWarp>
          </a:bodyPr>
          <a:lstStyle/>
          <a:p>
            <a:pPr marL="0" indent="0" eaLnBrk="1" hangingPunct="1">
              <a:lnSpc>
                <a:spcPct val="80000"/>
              </a:lnSpc>
              <a:defRPr/>
            </a:pPr>
            <a:endParaRPr lang="en-US" sz="1900" dirty="0" smtClean="0">
              <a:solidFill>
                <a:srgbClr val="0000CC"/>
              </a:solidFill>
              <a:latin typeface="Arial Rounded MT Bold" pitchFamily="34" charset="0"/>
            </a:endParaRPr>
          </a:p>
          <a:p>
            <a:pPr marL="0" indent="0" eaLnBrk="1" hangingPunct="1">
              <a:lnSpc>
                <a:spcPct val="80000"/>
              </a:lnSpc>
              <a:defRPr/>
            </a:pPr>
            <a:r>
              <a:rPr lang="en-US" sz="1900" dirty="0" smtClean="0">
                <a:solidFill>
                  <a:srgbClr val="000066"/>
                </a:solidFill>
                <a:latin typeface="Arial Rounded MT Bold" pitchFamily="34" charset="0"/>
              </a:rPr>
              <a:t>The Student Financial Aid budget largely represents scholarship and loan funds that are received by the University and subsequently disbursed to students.  Included in the budget are funding from student financial aid fees as well as financial aid support from all sources such as federal financial aid awards (Pell, Student Educational Opportunity Grants, Perkins Loans, Stafford Loans), state financial aid awards (Bright Futures, Florida Assistance Grants), Institutional Programs (Presidential Awards, MLK Scholarships) and Private Scholarships (FAU Foundation).</a:t>
            </a:r>
          </a:p>
          <a:p>
            <a:pPr marL="0" indent="0" eaLnBrk="1" hangingPunct="1">
              <a:lnSpc>
                <a:spcPct val="80000"/>
              </a:lnSpc>
              <a:defRPr/>
            </a:pPr>
            <a:r>
              <a:rPr lang="en-US" sz="1900" dirty="0" smtClean="0">
                <a:solidFill>
                  <a:srgbClr val="000066"/>
                </a:solidFill>
                <a:latin typeface="Arial Rounded MT Bold" pitchFamily="34" charset="0"/>
              </a:rPr>
              <a:t>	</a:t>
            </a:r>
          </a:p>
          <a:p>
            <a:pPr marL="0" indent="0" eaLnBrk="1" hangingPunct="1">
              <a:lnSpc>
                <a:spcPct val="80000"/>
              </a:lnSpc>
              <a:defRPr/>
            </a:pPr>
            <a:r>
              <a:rPr lang="en-US" sz="1900" dirty="0" smtClean="0">
                <a:solidFill>
                  <a:srgbClr val="000066"/>
                </a:solidFill>
                <a:latin typeface="Arial Rounded MT Bold" pitchFamily="34" charset="0"/>
              </a:rPr>
              <a:t>Student financial aid fees are established by the legislature.  Current per-credit hour financial aid fees for 2009-10:</a:t>
            </a:r>
          </a:p>
          <a:p>
            <a:pPr marL="0" indent="0" eaLnBrk="1" hangingPunct="1">
              <a:lnSpc>
                <a:spcPct val="80000"/>
              </a:lnSpc>
              <a:defRPr/>
            </a:pPr>
            <a:endParaRPr lang="en-US" sz="1900" dirty="0" smtClean="0">
              <a:solidFill>
                <a:srgbClr val="000066"/>
              </a:solidFill>
              <a:latin typeface="Arial Rounded MT Bold" pitchFamily="34" charset="0"/>
            </a:endParaRPr>
          </a:p>
          <a:p>
            <a:pPr marL="0" indent="968375" eaLnBrk="1" hangingPunct="1">
              <a:lnSpc>
                <a:spcPct val="80000"/>
              </a:lnSpc>
              <a:defRPr/>
            </a:pPr>
            <a:r>
              <a:rPr lang="en-US" sz="1900" dirty="0" smtClean="0">
                <a:solidFill>
                  <a:srgbClr val="000066"/>
                </a:solidFill>
                <a:latin typeface="Arial Rounded MT Bold" pitchFamily="34" charset="0"/>
              </a:rPr>
              <a:t>$  4.42 	Undergraduate In-State</a:t>
            </a:r>
          </a:p>
          <a:p>
            <a:pPr marL="0" indent="968375" eaLnBrk="1" hangingPunct="1">
              <a:lnSpc>
                <a:spcPct val="80000"/>
              </a:lnSpc>
              <a:defRPr/>
            </a:pPr>
            <a:r>
              <a:rPr lang="en-US" sz="1900" dirty="0" smtClean="0">
                <a:solidFill>
                  <a:srgbClr val="000066"/>
                </a:solidFill>
                <a:latin typeface="Arial Rounded MT Bold" pitchFamily="34" charset="0"/>
              </a:rPr>
              <a:t>$25.60*	Undergraduate Out-of-State</a:t>
            </a:r>
          </a:p>
          <a:p>
            <a:pPr marL="0" indent="968375" eaLnBrk="1" hangingPunct="1">
              <a:lnSpc>
                <a:spcPct val="80000"/>
              </a:lnSpc>
              <a:defRPr/>
            </a:pPr>
            <a:r>
              <a:rPr lang="en-US" sz="1900" dirty="0" smtClean="0">
                <a:solidFill>
                  <a:srgbClr val="000066"/>
                </a:solidFill>
                <a:latin typeface="Arial Rounded MT Bold" pitchFamily="34" charset="0"/>
              </a:rPr>
              <a:t>$12.05	Graduate In-State</a:t>
            </a:r>
          </a:p>
          <a:p>
            <a:pPr marL="0" indent="968375" eaLnBrk="1" hangingPunct="1">
              <a:lnSpc>
                <a:spcPct val="80000"/>
              </a:lnSpc>
              <a:defRPr/>
            </a:pPr>
            <a:r>
              <a:rPr lang="en-US" sz="1900" dirty="0" smtClean="0">
                <a:solidFill>
                  <a:srgbClr val="000066"/>
                </a:solidFill>
                <a:latin typeface="Arial Rounded MT Bold" pitchFamily="34" charset="0"/>
              </a:rPr>
              <a:t>$41.89 	Graduate Out-of-State</a:t>
            </a:r>
          </a:p>
          <a:p>
            <a:pPr marL="0" indent="0" eaLnBrk="1" hangingPunct="1">
              <a:lnSpc>
                <a:spcPct val="80000"/>
              </a:lnSpc>
              <a:defRPr/>
            </a:pPr>
            <a:endParaRPr lang="en-US" sz="1900" dirty="0" smtClean="0">
              <a:solidFill>
                <a:srgbClr val="000066"/>
              </a:solidFill>
              <a:latin typeface="Arial Rounded MT Bold" pitchFamily="34" charset="0"/>
            </a:endParaRPr>
          </a:p>
        </p:txBody>
      </p:sp>
      <p:sp>
        <p:nvSpPr>
          <p:cNvPr id="30725" name="Line 7"/>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1000" fill="hold"/>
                                        <p:tgtEl>
                                          <p:spTgt spid="70658"/>
                                        </p:tgtEl>
                                        <p:attrNameLst>
                                          <p:attrName>ppt_w</p:attrName>
                                        </p:attrNameLst>
                                      </p:cBhvr>
                                      <p:tavLst>
                                        <p:tav tm="0">
                                          <p:val>
                                            <p:strVal val="#ppt_w*0.70"/>
                                          </p:val>
                                        </p:tav>
                                        <p:tav tm="100000">
                                          <p:val>
                                            <p:strVal val="#ppt_w"/>
                                          </p:val>
                                        </p:tav>
                                      </p:tavLst>
                                    </p:anim>
                                    <p:anim calcmode="lin" valueType="num">
                                      <p:cBhvr>
                                        <p:cTn id="8" dur="1000" fill="hold"/>
                                        <p:tgtEl>
                                          <p:spTgt spid="70658"/>
                                        </p:tgtEl>
                                        <p:attrNameLst>
                                          <p:attrName>ppt_h</p:attrName>
                                        </p:attrNameLst>
                                      </p:cBhvr>
                                      <p:tavLst>
                                        <p:tav tm="0">
                                          <p:val>
                                            <p:strVal val="#ppt_h"/>
                                          </p:val>
                                        </p:tav>
                                        <p:tav tm="100000">
                                          <p:val>
                                            <p:strVal val="#ppt_h"/>
                                          </p:val>
                                        </p:tav>
                                      </p:tavLst>
                                    </p:anim>
                                    <p:animEffect transition="in" filter="fade">
                                      <p:cBhvr>
                                        <p:cTn id="9" dur="1000"/>
                                        <p:tgtEl>
                                          <p:spTgt spid="7065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0662"/>
                                        </p:tgtEl>
                                        <p:attrNameLst>
                                          <p:attrName>style.visibility</p:attrName>
                                        </p:attrNameLst>
                                      </p:cBhvr>
                                      <p:to>
                                        <p:strVal val="visible"/>
                                      </p:to>
                                    </p:set>
                                    <p:animEffect transition="in" filter="fade">
                                      <p:cBhvr>
                                        <p:cTn id="13"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p>
            <a:pPr defTabSz="1003300"/>
            <a:fld id="{1D3FF731-F909-4586-9DCE-7C71F2225F4D}" type="slidenum">
              <a:rPr lang="en-US" smtClean="0">
                <a:solidFill>
                  <a:srgbClr val="000066"/>
                </a:solidFill>
              </a:rPr>
              <a:pPr defTabSz="1003300"/>
              <a:t>7</a:t>
            </a:fld>
            <a:endParaRPr lang="en-US" dirty="0" smtClean="0">
              <a:solidFill>
                <a:srgbClr val="000066"/>
              </a:solidFill>
            </a:endParaRPr>
          </a:p>
        </p:txBody>
      </p:sp>
      <p:sp>
        <p:nvSpPr>
          <p:cNvPr id="254979" name="Rectangle 3"/>
          <p:cNvSpPr>
            <a:spLocks noChangeArrowheads="1"/>
          </p:cNvSpPr>
          <p:nvPr/>
        </p:nvSpPr>
        <p:spPr bwMode="auto">
          <a:xfrm>
            <a:off x="533400" y="228600"/>
            <a:ext cx="8153400" cy="1066800"/>
          </a:xfrm>
          <a:prstGeom prst="rect">
            <a:avLst/>
          </a:prstGeom>
          <a:noFill/>
          <a:ln w="9525">
            <a:noFill/>
            <a:miter lim="800000"/>
            <a:headEnd/>
            <a:tailEnd/>
          </a:ln>
        </p:spPr>
        <p:txBody>
          <a:bodyPr lIns="100282" tIns="50141" rIns="100282" bIns="50141" anchor="b"/>
          <a:lstStyle/>
          <a:p>
            <a:pPr defTabSz="1003300">
              <a:spcBef>
                <a:spcPct val="0"/>
              </a:spcBef>
              <a:buClrTx/>
              <a:buSzTx/>
              <a:buFontTx/>
              <a:buNone/>
            </a:pPr>
            <a:r>
              <a:rPr lang="en-US" sz="2000" b="1" i="0" dirty="0">
                <a:solidFill>
                  <a:srgbClr val="000066"/>
                </a:solidFill>
                <a:latin typeface="Arial Rounded MT Bold" pitchFamily="34" charset="0"/>
              </a:rPr>
              <a:t>Florida Atlantic University</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Student Financial Aid Operating Budget</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 July 1, </a:t>
            </a:r>
            <a:r>
              <a:rPr lang="en-US" sz="2000" b="1" i="0" dirty="0" smtClean="0">
                <a:solidFill>
                  <a:srgbClr val="000066"/>
                </a:solidFill>
                <a:latin typeface="Arial Rounded MT Bold" pitchFamily="34" charset="0"/>
              </a:rPr>
              <a:t>2009 </a:t>
            </a:r>
            <a:r>
              <a:rPr lang="en-US" sz="2000" b="1" i="0" dirty="0">
                <a:solidFill>
                  <a:srgbClr val="000066"/>
                </a:solidFill>
                <a:latin typeface="Arial Rounded MT Bold" pitchFamily="34" charset="0"/>
              </a:rPr>
              <a:t>– September 30, </a:t>
            </a:r>
            <a:r>
              <a:rPr lang="en-US" sz="2000" b="1" i="0" dirty="0" smtClean="0">
                <a:solidFill>
                  <a:srgbClr val="000066"/>
                </a:solidFill>
                <a:latin typeface="Arial Rounded MT Bold" pitchFamily="34" charset="0"/>
              </a:rPr>
              <a:t>2009</a:t>
            </a:r>
            <a:r>
              <a:rPr lang="en-US" sz="2000" b="1" i="0" dirty="0">
                <a:solidFill>
                  <a:srgbClr val="000066"/>
                </a:solidFill>
                <a:latin typeface="Arial Rounded MT Bold" pitchFamily="34" charset="0"/>
              </a:rPr>
              <a:t/>
            </a:r>
            <a:br>
              <a:rPr lang="en-US" sz="2000" b="1" i="0" dirty="0">
                <a:solidFill>
                  <a:srgbClr val="000066"/>
                </a:solidFill>
                <a:latin typeface="Arial Rounded MT Bold" pitchFamily="34" charset="0"/>
              </a:rPr>
            </a:br>
            <a:r>
              <a:rPr lang="en-US" sz="2000" b="1" i="0" dirty="0">
                <a:solidFill>
                  <a:srgbClr val="000066"/>
                </a:solidFill>
                <a:latin typeface="Arial Rounded MT Bold" pitchFamily="34" charset="0"/>
              </a:rPr>
              <a:t>First Quarter Report</a:t>
            </a:r>
            <a:r>
              <a:rPr lang="en-US" sz="1300" i="0" dirty="0">
                <a:solidFill>
                  <a:srgbClr val="000066"/>
                </a:solidFill>
                <a:latin typeface="Arial Rounded MT Bold" pitchFamily="34" charset="0"/>
              </a:rPr>
              <a:t> </a:t>
            </a:r>
          </a:p>
        </p:txBody>
      </p:sp>
      <p:graphicFrame>
        <p:nvGraphicFramePr>
          <p:cNvPr id="5" name="Object 7"/>
          <p:cNvGraphicFramePr>
            <a:graphicFrameLocks noChangeAspect="1"/>
          </p:cNvGraphicFramePr>
          <p:nvPr/>
        </p:nvGraphicFramePr>
        <p:xfrm>
          <a:off x="304800" y="1295400"/>
          <a:ext cx="8534400" cy="4994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4979"/>
                                        </p:tgtEl>
                                        <p:attrNameLst>
                                          <p:attrName>style.visibility</p:attrName>
                                        </p:attrNameLst>
                                      </p:cBhvr>
                                      <p:to>
                                        <p:strVal val="visible"/>
                                      </p:to>
                                    </p:set>
                                    <p:anim calcmode="lin" valueType="num">
                                      <p:cBhvr>
                                        <p:cTn id="7" dur="1000" fill="hold"/>
                                        <p:tgtEl>
                                          <p:spTgt spid="254979"/>
                                        </p:tgtEl>
                                        <p:attrNameLst>
                                          <p:attrName>ppt_w</p:attrName>
                                        </p:attrNameLst>
                                      </p:cBhvr>
                                      <p:tavLst>
                                        <p:tav tm="0">
                                          <p:val>
                                            <p:strVal val="#ppt_w*0.70"/>
                                          </p:val>
                                        </p:tav>
                                        <p:tav tm="100000">
                                          <p:val>
                                            <p:strVal val="#ppt_w"/>
                                          </p:val>
                                        </p:tav>
                                      </p:tavLst>
                                    </p:anim>
                                    <p:anim calcmode="lin" valueType="num">
                                      <p:cBhvr>
                                        <p:cTn id="8" dur="1000" fill="hold"/>
                                        <p:tgtEl>
                                          <p:spTgt spid="254979"/>
                                        </p:tgtEl>
                                        <p:attrNameLst>
                                          <p:attrName>ppt_h</p:attrName>
                                        </p:attrNameLst>
                                      </p:cBhvr>
                                      <p:tavLst>
                                        <p:tav tm="0">
                                          <p:val>
                                            <p:strVal val="#ppt_h"/>
                                          </p:val>
                                        </p:tav>
                                        <p:tav tm="100000">
                                          <p:val>
                                            <p:strVal val="#ppt_h"/>
                                          </p:val>
                                        </p:tav>
                                      </p:tavLst>
                                    </p:anim>
                                    <p:animEffect transition="in" filter="fade">
                                      <p:cBhvr>
                                        <p:cTn id="9" dur="1000"/>
                                        <p:tgtEl>
                                          <p:spTgt spid="25497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pPr defTabSz="1003300"/>
            <a:fld id="{219ED6BE-550A-4F98-B673-72B4A83700FF}" type="slidenum">
              <a:rPr lang="en-US" smtClean="0">
                <a:solidFill>
                  <a:srgbClr val="000066"/>
                </a:solidFill>
              </a:rPr>
              <a:pPr defTabSz="1003300"/>
              <a:t>8</a:t>
            </a:fld>
            <a:endParaRPr lang="en-US" dirty="0" smtClean="0">
              <a:solidFill>
                <a:srgbClr val="000066"/>
              </a:solidFill>
            </a:endParaRPr>
          </a:p>
        </p:txBody>
      </p:sp>
      <p:sp>
        <p:nvSpPr>
          <p:cNvPr id="141314" name="Rectangle 2"/>
          <p:cNvSpPr>
            <a:spLocks noGrp="1" noChangeArrowheads="1"/>
          </p:cNvSpPr>
          <p:nvPr>
            <p:ph type="title"/>
          </p:nvPr>
        </p:nvSpPr>
        <p:spPr bwMode="auto">
          <a:xfrm>
            <a:off x="457200" y="304800"/>
            <a:ext cx="8229600" cy="7620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60000"/>
              </a:lnSpc>
            </a:pPr>
            <a:r>
              <a:rPr lang="en-US" sz="2800" dirty="0" smtClean="0"/>
              <a:t/>
            </a:r>
            <a:br>
              <a:rPr lang="en-US" sz="2800" dirty="0" smtClean="0"/>
            </a:br>
            <a:r>
              <a:rPr lang="en-US" sz="2800" dirty="0" smtClean="0">
                <a:solidFill>
                  <a:srgbClr val="000066"/>
                </a:solidFill>
              </a:rPr>
              <a:t>Student Financial Aid Operating Budget</a:t>
            </a:r>
          </a:p>
        </p:txBody>
      </p:sp>
      <p:sp>
        <p:nvSpPr>
          <p:cNvPr id="141315" name="Rectangle 3"/>
          <p:cNvSpPr>
            <a:spLocks noGrp="1" noChangeArrowheads="1"/>
          </p:cNvSpPr>
          <p:nvPr>
            <p:ph type="body" idx="1"/>
          </p:nvPr>
        </p:nvSpPr>
        <p:spPr bwMode="auto">
          <a:xfrm>
            <a:off x="304800" y="1219200"/>
            <a:ext cx="8534400" cy="5257800"/>
          </a:xfrm>
          <a:noFill/>
          <a:ln>
            <a:miter lim="800000"/>
            <a:headEnd/>
            <a:tailEnd/>
          </a:ln>
        </p:spPr>
        <p:txBody>
          <a:bodyPr vert="horz" wrap="square" lIns="100319" tIns="50159" rIns="100319" bIns="50159" numCol="1" anchor="t" anchorCtr="0" compatLnSpc="1">
            <a:prstTxWarp prst="textNoShape">
              <a:avLst/>
            </a:prstTxWarp>
          </a:bodyPr>
          <a:lstStyle/>
          <a:p>
            <a:pPr marL="0" indent="0" algn="ctr" eaLnBrk="1" hangingPunct="1">
              <a:lnSpc>
                <a:spcPct val="80000"/>
              </a:lnSpc>
            </a:pPr>
            <a:r>
              <a:rPr lang="en-US" sz="1800" dirty="0" smtClean="0">
                <a:solidFill>
                  <a:srgbClr val="000066"/>
                </a:solidFill>
                <a:latin typeface="Arial Rounded MT Bold" pitchFamily="34" charset="0"/>
              </a:rPr>
              <a:t>July 1, 2009 to September 30, 2009</a:t>
            </a:r>
          </a:p>
          <a:p>
            <a:pPr marL="0" indent="0" algn="ctr" eaLnBrk="1" hangingPunct="1">
              <a:lnSpc>
                <a:spcPct val="120000"/>
              </a:lnSpc>
            </a:pPr>
            <a:endParaRPr lang="en-US" sz="1400" dirty="0" smtClean="0">
              <a:solidFill>
                <a:srgbClr val="000066"/>
              </a:solidFill>
              <a:latin typeface="Arial Rounded MT Bold" pitchFamily="34" charset="0"/>
            </a:endParaRPr>
          </a:p>
          <a:p>
            <a:pPr marL="0" indent="0" algn="ctr" eaLnBrk="1" hangingPunct="1">
              <a:lnSpc>
                <a:spcPct val="80000"/>
              </a:lnSpc>
            </a:pPr>
            <a:r>
              <a:rPr lang="en-US" sz="1400" dirty="0" smtClean="0">
                <a:solidFill>
                  <a:srgbClr val="000066"/>
                </a:solidFill>
                <a:latin typeface="Arial Rounded MT Bold" pitchFamily="34" charset="0"/>
              </a:rPr>
              <a:t>Budgeted Revenues 2009-10: $120,527,719      Actual Revenues to September 30: $62,626,388</a:t>
            </a:r>
          </a:p>
          <a:p>
            <a:pPr marL="0" indent="0" algn="ctr" eaLnBrk="1" hangingPunct="1">
              <a:lnSpc>
                <a:spcPct val="80000"/>
              </a:lnSpc>
            </a:pPr>
            <a:endParaRPr lang="en-US" sz="1400" dirty="0" smtClean="0">
              <a:solidFill>
                <a:srgbClr val="000066"/>
              </a:solidFill>
              <a:latin typeface="Arial Rounded MT Bold" pitchFamily="34" charset="0"/>
            </a:endParaRPr>
          </a:p>
          <a:p>
            <a:pPr marL="0" indent="0" algn="ctr" eaLnBrk="1" hangingPunct="1">
              <a:lnSpc>
                <a:spcPct val="80000"/>
              </a:lnSpc>
            </a:pPr>
            <a:r>
              <a:rPr lang="en-US" sz="1400" dirty="0" smtClean="0">
                <a:solidFill>
                  <a:srgbClr val="000066"/>
                </a:solidFill>
                <a:latin typeface="Arial Rounded MT Bold" pitchFamily="34" charset="0"/>
              </a:rPr>
              <a:t>Budgeted Expenses 2009-10: $119,915,409     Actual Expenses to September 30:   $59,508,163</a:t>
            </a:r>
          </a:p>
          <a:p>
            <a:pPr marL="0" indent="0" eaLnBrk="1" hangingPunct="1">
              <a:lnSpc>
                <a:spcPct val="80000"/>
              </a:lnSpc>
            </a:pPr>
            <a:endParaRPr lang="en-US" sz="1400" dirty="0" smtClean="0">
              <a:solidFill>
                <a:srgbClr val="000066"/>
              </a:solidFill>
              <a:latin typeface="Arial Rounded MT Bold" pitchFamily="34" charset="0"/>
            </a:endParaRPr>
          </a:p>
          <a:p>
            <a:pPr marL="0" indent="0" eaLnBrk="1" hangingPunct="1">
              <a:lnSpc>
                <a:spcPct val="80000"/>
              </a:lnSpc>
            </a:pPr>
            <a:endParaRPr lang="en-US" sz="1400" dirty="0" smtClean="0">
              <a:solidFill>
                <a:srgbClr val="000066"/>
              </a:solidFill>
              <a:latin typeface="Arial Rounded MT Bold" pitchFamily="34" charset="0"/>
            </a:endParaRPr>
          </a:p>
          <a:p>
            <a:pPr marL="0" indent="0" eaLnBrk="1" hangingPunct="1">
              <a:lnSpc>
                <a:spcPct val="80000"/>
              </a:lnSpc>
            </a:pPr>
            <a:r>
              <a:rPr lang="en-US" sz="1800" dirty="0" smtClean="0">
                <a:solidFill>
                  <a:srgbClr val="000066"/>
                </a:solidFill>
                <a:latin typeface="Arial Rounded MT Bold" pitchFamily="34" charset="0"/>
              </a:rPr>
              <a:t>The total budgeted revenue for 2009-10 is $120,527,719.   As of September 30, 2009, $62,626,388 in revenue has been generated, or approximately 52 percent the total revenue budget.  Total projected expenditures for the year are $119,915,409.  As of September 30, 2009, $59,508,163 has been expended, or 49.6 percent of total projected expenditures for the year.</a:t>
            </a:r>
          </a:p>
          <a:p>
            <a:pPr marL="0" indent="0" eaLnBrk="1" hangingPunct="1">
              <a:lnSpc>
                <a:spcPct val="110000"/>
              </a:lnSpc>
            </a:pPr>
            <a:endParaRPr lang="en-US" sz="1800" dirty="0" smtClean="0">
              <a:solidFill>
                <a:srgbClr val="000066"/>
              </a:solidFill>
              <a:latin typeface="Arial Rounded MT Bold" pitchFamily="34" charset="0"/>
            </a:endParaRPr>
          </a:p>
          <a:p>
            <a:pPr marL="0" indent="0" eaLnBrk="1" hangingPunct="1">
              <a:lnSpc>
                <a:spcPct val="80000"/>
              </a:lnSpc>
            </a:pPr>
            <a:r>
              <a:rPr lang="en-US" sz="1800" dirty="0" smtClean="0">
                <a:solidFill>
                  <a:srgbClr val="000066"/>
                </a:solidFill>
                <a:latin typeface="Arial Rounded MT Bold" pitchFamily="34" charset="0"/>
              </a:rPr>
              <a:t>Analysis:</a:t>
            </a:r>
          </a:p>
          <a:p>
            <a:pPr marL="0" indent="0" eaLnBrk="1" hangingPunct="1">
              <a:lnSpc>
                <a:spcPct val="80000"/>
              </a:lnSpc>
            </a:pPr>
            <a:endParaRPr lang="en-US" sz="1800" dirty="0" smtClean="0">
              <a:solidFill>
                <a:srgbClr val="000066"/>
              </a:solidFill>
              <a:latin typeface="Arial Rounded MT Bold" pitchFamily="34" charset="0"/>
            </a:endParaRPr>
          </a:p>
          <a:p>
            <a:pPr marL="0" indent="0" eaLnBrk="1" hangingPunct="1">
              <a:lnSpc>
                <a:spcPct val="80000"/>
              </a:lnSpc>
            </a:pPr>
            <a:r>
              <a:rPr lang="en-US" sz="1800" dirty="0" smtClean="0">
                <a:solidFill>
                  <a:srgbClr val="000066"/>
                </a:solidFill>
                <a:latin typeface="Arial Rounded MT Bold" pitchFamily="34" charset="0"/>
              </a:rPr>
              <a:t>The amount of expenditures to date for 2009-10 are higher than the percentage spent in the prior year (49.6 percent for 2009-10 compared to 39 percent for 2008-09).  Revenue and expenditures will be on target with projections.</a:t>
            </a:r>
          </a:p>
          <a:p>
            <a:pPr marL="0" indent="0" eaLnBrk="1" hangingPunct="1">
              <a:lnSpc>
                <a:spcPct val="80000"/>
              </a:lnSpc>
            </a:pPr>
            <a:endParaRPr lang="en-US" sz="1800" dirty="0" smtClean="0">
              <a:solidFill>
                <a:srgbClr val="000066"/>
              </a:solidFill>
              <a:latin typeface="Arial Rounded MT Bold" pitchFamily="34" charset="0"/>
            </a:endParaRPr>
          </a:p>
        </p:txBody>
      </p:sp>
      <p:sp>
        <p:nvSpPr>
          <p:cNvPr id="32773"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1000" fill="hold"/>
                                        <p:tgtEl>
                                          <p:spTgt spid="141314"/>
                                        </p:tgtEl>
                                        <p:attrNameLst>
                                          <p:attrName>ppt_w</p:attrName>
                                        </p:attrNameLst>
                                      </p:cBhvr>
                                      <p:tavLst>
                                        <p:tav tm="0">
                                          <p:val>
                                            <p:strVal val="#ppt_w*0.70"/>
                                          </p:val>
                                        </p:tav>
                                        <p:tav tm="100000">
                                          <p:val>
                                            <p:strVal val="#ppt_w"/>
                                          </p:val>
                                        </p:tav>
                                      </p:tavLst>
                                    </p:anim>
                                    <p:anim calcmode="lin" valueType="num">
                                      <p:cBhvr>
                                        <p:cTn id="8" dur="1000" fill="hold"/>
                                        <p:tgtEl>
                                          <p:spTgt spid="141314"/>
                                        </p:tgtEl>
                                        <p:attrNameLst>
                                          <p:attrName>ppt_h</p:attrName>
                                        </p:attrNameLst>
                                      </p:cBhvr>
                                      <p:tavLst>
                                        <p:tav tm="0">
                                          <p:val>
                                            <p:strVal val="#ppt_h"/>
                                          </p:val>
                                        </p:tav>
                                        <p:tav tm="100000">
                                          <p:val>
                                            <p:strVal val="#ppt_h"/>
                                          </p:val>
                                        </p:tav>
                                      </p:tavLst>
                                    </p:anim>
                                    <p:animEffect transition="in" filter="fade">
                                      <p:cBhvr>
                                        <p:cTn id="9" dur="1000"/>
                                        <p:tgtEl>
                                          <p:spTgt spid="14131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1315"/>
                                        </p:tgtEl>
                                        <p:attrNameLst>
                                          <p:attrName>style.visibility</p:attrName>
                                        </p:attrNameLst>
                                      </p:cBhvr>
                                      <p:to>
                                        <p:strVal val="visible"/>
                                      </p:to>
                                    </p:set>
                                    <p:animEffect transition="in" filter="fade">
                                      <p:cBhvr>
                                        <p:cTn id="13" dur="500"/>
                                        <p:tgtEl>
                                          <p:spTgt spid="14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nimBg="1"/>
      <p:bldP spid="1413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pPr defTabSz="1003300"/>
            <a:fld id="{CAB11675-C1C4-45CF-B350-8CA7EC8CCFD8}" type="slidenum">
              <a:rPr lang="en-US" smtClean="0">
                <a:solidFill>
                  <a:srgbClr val="000066"/>
                </a:solidFill>
              </a:rPr>
              <a:pPr defTabSz="1003300"/>
              <a:t>9</a:t>
            </a:fld>
            <a:endParaRPr lang="en-US" dirty="0" smtClean="0">
              <a:solidFill>
                <a:srgbClr val="000066"/>
              </a:solidFill>
            </a:endParaRPr>
          </a:p>
        </p:txBody>
      </p:sp>
      <p:sp>
        <p:nvSpPr>
          <p:cNvPr id="140290" name="Rectangle 2"/>
          <p:cNvSpPr>
            <a:spLocks noGrp="1" noChangeArrowheads="1"/>
          </p:cNvSpPr>
          <p:nvPr>
            <p:ph type="title"/>
          </p:nvPr>
        </p:nvSpPr>
        <p:spPr bwMode="auto">
          <a:xfrm>
            <a:off x="381000" y="304800"/>
            <a:ext cx="8382000" cy="914400"/>
          </a:xfrm>
          <a:noFill/>
          <a:ln>
            <a:miter lim="800000"/>
            <a:headEnd/>
            <a:tailEnd/>
          </a:ln>
        </p:spPr>
        <p:txBody>
          <a:bodyPr vert="horz" wrap="square" lIns="100319" tIns="50159" rIns="100319" bIns="50159" numCol="1" anchor="t" anchorCtr="0" compatLnSpc="1">
            <a:prstTxWarp prst="textNoShape">
              <a:avLst/>
            </a:prstTxWarp>
          </a:bodyPr>
          <a:lstStyle/>
          <a:p>
            <a:pPr eaLnBrk="1" hangingPunct="1">
              <a:lnSpc>
                <a:spcPct val="60000"/>
              </a:lnSpc>
            </a:pPr>
            <a:r>
              <a:rPr lang="en-US" sz="2800" dirty="0" smtClean="0"/>
              <a:t/>
            </a:r>
            <a:br>
              <a:rPr lang="en-US" sz="2800" dirty="0" smtClean="0"/>
            </a:br>
            <a:r>
              <a:rPr lang="en-US" sz="2800" dirty="0" smtClean="0">
                <a:solidFill>
                  <a:srgbClr val="000066"/>
                </a:solidFill>
              </a:rPr>
              <a:t>THE GRANTS AND CONTRACTS BUDGET</a:t>
            </a:r>
          </a:p>
        </p:txBody>
      </p:sp>
      <p:sp>
        <p:nvSpPr>
          <p:cNvPr id="140291" name="Rectangle 3"/>
          <p:cNvSpPr>
            <a:spLocks noGrp="1" noChangeArrowheads="1"/>
          </p:cNvSpPr>
          <p:nvPr>
            <p:ph type="body" idx="1"/>
          </p:nvPr>
        </p:nvSpPr>
        <p:spPr bwMode="auto">
          <a:xfrm>
            <a:off x="304800" y="1219200"/>
            <a:ext cx="8534400" cy="5257800"/>
          </a:xfrm>
          <a:noFill/>
          <a:ln>
            <a:miter lim="800000"/>
            <a:headEnd/>
            <a:tailEnd/>
          </a:ln>
        </p:spPr>
        <p:txBody>
          <a:bodyPr vert="horz" wrap="square" lIns="100319" tIns="50159" rIns="100319" bIns="50159" numCol="1" anchor="t" anchorCtr="0" compatLnSpc="1">
            <a:prstTxWarp prst="textNoShape">
              <a:avLst/>
            </a:prstTxWarp>
          </a:bodyPr>
          <a:lstStyle/>
          <a:p>
            <a:pPr marL="0" indent="0" eaLnBrk="1" hangingPunct="1"/>
            <a:endParaRPr lang="en-US" sz="2000" dirty="0" smtClean="0">
              <a:latin typeface="Arial Rounded MT Bold" pitchFamily="34" charset="0"/>
            </a:endParaRPr>
          </a:p>
          <a:p>
            <a:pPr marL="0" indent="0" eaLnBrk="1" hangingPunct="1"/>
            <a:r>
              <a:rPr lang="en-US" sz="2100" dirty="0" smtClean="0">
                <a:solidFill>
                  <a:srgbClr val="000066"/>
                </a:solidFill>
                <a:latin typeface="Arial Rounded MT Bold" pitchFamily="34" charset="0"/>
              </a:rPr>
              <a:t>The Grants and Contracts budget consists of funding from federal agencies, state agencies, foundations and private sources that enables the University to conduct specific research projects or to provide specific services.</a:t>
            </a:r>
          </a:p>
          <a:p>
            <a:pPr marL="0" indent="0" eaLnBrk="1" hangingPunct="1"/>
            <a:endParaRPr lang="en-US" sz="2100" dirty="0" smtClean="0">
              <a:solidFill>
                <a:srgbClr val="000066"/>
              </a:solidFill>
              <a:latin typeface="Arial Rounded MT Bold" pitchFamily="34" charset="0"/>
            </a:endParaRPr>
          </a:p>
          <a:p>
            <a:pPr marL="0" indent="0" eaLnBrk="1" hangingPunct="1"/>
            <a:r>
              <a:rPr lang="en-US" sz="2100" dirty="0" smtClean="0">
                <a:solidFill>
                  <a:srgbClr val="000066"/>
                </a:solidFill>
                <a:latin typeface="Arial Rounded MT Bold" pitchFamily="34" charset="0"/>
              </a:rPr>
              <a:t>Expenditures for the Division of Sponsored Research, the A.D. Henderson University School and the Florida Atlantic University Foundation (payroll and clearing account) and Harbor Branch Oceanographic Institute research activity are included the Grants &amp; Contracts budget.  </a:t>
            </a:r>
          </a:p>
        </p:txBody>
      </p:sp>
      <p:sp>
        <p:nvSpPr>
          <p:cNvPr id="33797" name="Line 4"/>
          <p:cNvSpPr>
            <a:spLocks noChangeShapeType="1"/>
          </p:cNvSpPr>
          <p:nvPr/>
        </p:nvSpPr>
        <p:spPr bwMode="auto">
          <a:xfrm>
            <a:off x="457200" y="1143000"/>
            <a:ext cx="82296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p:cTn id="7" dur="1000" fill="hold"/>
                                        <p:tgtEl>
                                          <p:spTgt spid="140290"/>
                                        </p:tgtEl>
                                        <p:attrNameLst>
                                          <p:attrName>ppt_w</p:attrName>
                                        </p:attrNameLst>
                                      </p:cBhvr>
                                      <p:tavLst>
                                        <p:tav tm="0">
                                          <p:val>
                                            <p:strVal val="#ppt_w*0.70"/>
                                          </p:val>
                                        </p:tav>
                                        <p:tav tm="100000">
                                          <p:val>
                                            <p:strVal val="#ppt_w"/>
                                          </p:val>
                                        </p:tav>
                                      </p:tavLst>
                                    </p:anim>
                                    <p:anim calcmode="lin" valueType="num">
                                      <p:cBhvr>
                                        <p:cTn id="8" dur="1000" fill="hold"/>
                                        <p:tgtEl>
                                          <p:spTgt spid="140290"/>
                                        </p:tgtEl>
                                        <p:attrNameLst>
                                          <p:attrName>ppt_h</p:attrName>
                                        </p:attrNameLst>
                                      </p:cBhvr>
                                      <p:tavLst>
                                        <p:tav tm="0">
                                          <p:val>
                                            <p:strVal val="#ppt_h"/>
                                          </p:val>
                                        </p:tav>
                                        <p:tav tm="100000">
                                          <p:val>
                                            <p:strVal val="#ppt_h"/>
                                          </p:val>
                                        </p:tav>
                                      </p:tavLst>
                                    </p:anim>
                                    <p:animEffect transition="in" filter="fade">
                                      <p:cBhvr>
                                        <p:cTn id="9" dur="1000"/>
                                        <p:tgtEl>
                                          <p:spTgt spid="14029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0291"/>
                                        </p:tgtEl>
                                        <p:attrNameLst>
                                          <p:attrName>style.visibility</p:attrName>
                                        </p:attrNameLst>
                                      </p:cBhvr>
                                      <p:to>
                                        <p:strVal val="visible"/>
                                      </p:to>
                                    </p:set>
                                    <p:animEffect transition="in" filter="fade">
                                      <p:cBhvr>
                                        <p:cTn id="13" dur="500"/>
                                        <p:tgtEl>
                                          <p:spTgt spid="14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p:bldP spid="140291" grpId="0" animBg="1"/>
    </p:bld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76238" marR="0" indent="-376238" algn="ctr" defTabSz="1003300" rtl="0" eaLnBrk="1" fontAlgn="base" latinLnBrk="0" hangingPunct="1">
          <a:lnSpc>
            <a:spcPct val="80000"/>
          </a:lnSpc>
          <a:spcBef>
            <a:spcPct val="20000"/>
          </a:spcBef>
          <a:spcAft>
            <a:spcPct val="0"/>
          </a:spcAft>
          <a:buClr>
            <a:schemeClr val="accent2"/>
          </a:buClr>
          <a:buSzPct val="75000"/>
          <a:buFont typeface="Wingdings" pitchFamily="2" charset="2"/>
          <a:buChar char="n"/>
          <a:tabLst/>
          <a:defRPr kumimoji="0" lang="en-US" sz="2200" b="0" i="1"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76238" marR="0" indent="-376238" algn="ctr" defTabSz="1003300" rtl="0" eaLnBrk="1" fontAlgn="base" latinLnBrk="0" hangingPunct="1">
          <a:lnSpc>
            <a:spcPct val="80000"/>
          </a:lnSpc>
          <a:spcBef>
            <a:spcPct val="20000"/>
          </a:spcBef>
          <a:spcAft>
            <a:spcPct val="0"/>
          </a:spcAft>
          <a:buClr>
            <a:schemeClr val="accent2"/>
          </a:buClr>
          <a:buSzPct val="75000"/>
          <a:buFont typeface="Wingdings" pitchFamily="2" charset="2"/>
          <a:buChar char="n"/>
          <a:tabLst/>
          <a:defRPr kumimoji="0" lang="en-US" sz="2200" b="0" i="1"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76238" marR="0" indent="-376238" algn="ctr" defTabSz="1003300" rtl="0" eaLnBrk="1" fontAlgn="base" latinLnBrk="0" hangingPunct="1">
          <a:lnSpc>
            <a:spcPct val="80000"/>
          </a:lnSpc>
          <a:spcBef>
            <a:spcPct val="20000"/>
          </a:spcBef>
          <a:spcAft>
            <a:spcPct val="0"/>
          </a:spcAft>
          <a:buClr>
            <a:schemeClr val="accent2"/>
          </a:buClr>
          <a:buSzPct val="75000"/>
          <a:buFont typeface="Wingdings" pitchFamily="2" charset="2"/>
          <a:buChar char="n"/>
          <a:tabLst/>
          <a:defRPr kumimoji="0" lang="en-US" sz="2200" b="0" i="1"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76238" marR="0" indent="-376238" algn="ctr" defTabSz="1003300" rtl="0" eaLnBrk="1" fontAlgn="base" latinLnBrk="0" hangingPunct="1">
          <a:lnSpc>
            <a:spcPct val="80000"/>
          </a:lnSpc>
          <a:spcBef>
            <a:spcPct val="20000"/>
          </a:spcBef>
          <a:spcAft>
            <a:spcPct val="0"/>
          </a:spcAft>
          <a:buClr>
            <a:schemeClr val="accent2"/>
          </a:buClr>
          <a:buSzPct val="75000"/>
          <a:buFont typeface="Wingdings" pitchFamily="2" charset="2"/>
          <a:buChar char="n"/>
          <a:tabLst/>
          <a:defRPr kumimoji="0" lang="en-US" sz="2200" b="0" i="1"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efined">
  <a:themeElements>
    <a:clrScheme name="2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2_Refine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76238" marR="0" indent="-376238" algn="ctr" defTabSz="1003300" rtl="0" eaLnBrk="1" fontAlgn="base" latinLnBrk="0" hangingPunct="1">
          <a:lnSpc>
            <a:spcPct val="80000"/>
          </a:lnSpc>
          <a:spcBef>
            <a:spcPct val="20000"/>
          </a:spcBef>
          <a:spcAft>
            <a:spcPct val="0"/>
          </a:spcAft>
          <a:buClr>
            <a:schemeClr val="accent2"/>
          </a:buClr>
          <a:buSzPct val="75000"/>
          <a:buFont typeface="Wingdings" pitchFamily="2" charset="2"/>
          <a:buChar char="n"/>
          <a:tabLst/>
          <a:defRPr kumimoji="0" lang="en-US" sz="2200" b="0" i="1"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76238" marR="0" indent="-376238" algn="ctr" defTabSz="1003300" rtl="0" eaLnBrk="1" fontAlgn="base" latinLnBrk="0" hangingPunct="1">
          <a:lnSpc>
            <a:spcPct val="80000"/>
          </a:lnSpc>
          <a:spcBef>
            <a:spcPct val="20000"/>
          </a:spcBef>
          <a:spcAft>
            <a:spcPct val="0"/>
          </a:spcAft>
          <a:buClr>
            <a:schemeClr val="accent2"/>
          </a:buClr>
          <a:buSzPct val="75000"/>
          <a:buFont typeface="Wingdings" pitchFamily="2" charset="2"/>
          <a:buChar char="n"/>
          <a:tabLst/>
          <a:defRPr kumimoji="0" lang="en-US" sz="2200" b="0" i="1"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2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2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2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2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2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2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2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Refined">
  <a:themeElements>
    <a:clrScheme name="3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3_Refine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76238" marR="0" indent="-376238" algn="ctr" defTabSz="1003300" rtl="0" eaLnBrk="1" fontAlgn="base" latinLnBrk="0" hangingPunct="1">
          <a:lnSpc>
            <a:spcPct val="80000"/>
          </a:lnSpc>
          <a:spcBef>
            <a:spcPct val="20000"/>
          </a:spcBef>
          <a:spcAft>
            <a:spcPct val="0"/>
          </a:spcAft>
          <a:buClr>
            <a:schemeClr val="accent2"/>
          </a:buClr>
          <a:buSzPct val="75000"/>
          <a:buFont typeface="Wingdings" pitchFamily="2" charset="2"/>
          <a:buChar char="n"/>
          <a:tabLst/>
          <a:defRPr kumimoji="0" lang="en-US" sz="2200" b="0" i="1"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76238" marR="0" indent="-376238" algn="ctr" defTabSz="1003300" rtl="0" eaLnBrk="1" fontAlgn="base" latinLnBrk="0" hangingPunct="1">
          <a:lnSpc>
            <a:spcPct val="80000"/>
          </a:lnSpc>
          <a:spcBef>
            <a:spcPct val="20000"/>
          </a:spcBef>
          <a:spcAft>
            <a:spcPct val="0"/>
          </a:spcAft>
          <a:buClr>
            <a:schemeClr val="accent2"/>
          </a:buClr>
          <a:buSzPct val="75000"/>
          <a:buFont typeface="Wingdings" pitchFamily="2" charset="2"/>
          <a:buChar char="n"/>
          <a:tabLst/>
          <a:defRPr kumimoji="0" lang="en-US" sz="2200" b="0" i="1"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3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3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3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3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3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3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3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22395</TotalTime>
  <Words>1782</Words>
  <Application>Microsoft Office PowerPoint</Application>
  <PresentationFormat>On-screen Show (4:3)</PresentationFormat>
  <Paragraphs>393</Paragraphs>
  <Slides>37</Slides>
  <Notes>36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42" baseType="lpstr">
      <vt:lpstr>Refined</vt:lpstr>
      <vt:lpstr>1_Refined</vt:lpstr>
      <vt:lpstr>2_Refined</vt:lpstr>
      <vt:lpstr>3_Refined</vt:lpstr>
      <vt:lpstr>Worksheet</vt:lpstr>
      <vt:lpstr>Slide 1</vt:lpstr>
      <vt:lpstr>THE EDUCATIONAL AND GENERAL BUDGET </vt:lpstr>
      <vt:lpstr>Florida Atlantic University Educational and General Operating Budget  July 1, 2009 – September 30, 2009  First Quarter Report </vt:lpstr>
      <vt:lpstr>Educational and General Operating Budget</vt:lpstr>
      <vt:lpstr>Educational and General Operating Budget</vt:lpstr>
      <vt:lpstr> THE STUDENT FINANCIAL AID BUDGET</vt:lpstr>
      <vt:lpstr>Slide 7</vt:lpstr>
      <vt:lpstr> Student Financial Aid Operating Budget</vt:lpstr>
      <vt:lpstr> THE GRANTS AND CONTRACTS BUDGET</vt:lpstr>
      <vt:lpstr>Slide 10</vt:lpstr>
      <vt:lpstr>Grants and Contracts Operating Budget</vt:lpstr>
      <vt:lpstr> THE AUXILIARY ENTERPRISES BUDGET</vt:lpstr>
      <vt:lpstr>Slide 13</vt:lpstr>
      <vt:lpstr>Auxiliary Enterprises Operating Budget</vt:lpstr>
      <vt:lpstr> THE ATHLETICS LOCAL OPERATING BUDGET</vt:lpstr>
      <vt:lpstr>Slide 16</vt:lpstr>
      <vt:lpstr>Athletics Local Operating Budget</vt:lpstr>
      <vt:lpstr> Athletics Local Operating Budget</vt:lpstr>
      <vt:lpstr>THE STUDENT GOVERNMENT- STUDENT ACTIVITIES BUDGET</vt:lpstr>
      <vt:lpstr>Slide 20</vt:lpstr>
      <vt:lpstr>Student Government- Student Activities Operating Budget</vt:lpstr>
      <vt:lpstr> THE CONCESSIONS BUDGET</vt:lpstr>
      <vt:lpstr>Slide 23</vt:lpstr>
      <vt:lpstr> Concessions Operating Budget</vt:lpstr>
      <vt:lpstr>FLORIDA ATLANTIC UNIVESITY OPERATING BUDGET STATUS AS OF SEPTEMBER 30, 2009  SUMMARY COMPARISONS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Florida Atlantic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 2006-07 First Qtr Op Budget July-Sept 06</dc:title>
  <dc:creator>L Elliott</dc:creator>
  <cp:lastModifiedBy>Linda Elliott</cp:lastModifiedBy>
  <cp:revision>764</cp:revision>
  <dcterms:created xsi:type="dcterms:W3CDTF">2004-10-20T12:56:25Z</dcterms:created>
  <dcterms:modified xsi:type="dcterms:W3CDTF">2010-09-24T12:53:35Z</dcterms:modified>
</cp:coreProperties>
</file>