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8"/>
  </p:notesMasterIdLst>
  <p:handoutMasterIdLst>
    <p:handoutMasterId r:id="rId9"/>
  </p:handoutMasterIdLst>
  <p:sldIdLst>
    <p:sldId id="256" r:id="rId2"/>
    <p:sldId id="299" r:id="rId3"/>
    <p:sldId id="357" r:id="rId4"/>
    <p:sldId id="343" r:id="rId5"/>
    <p:sldId id="331" r:id="rId6"/>
    <p:sldId id="375" r:id="rId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rgbClr val="00457C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rgbClr val="00457C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rgbClr val="00457C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rgbClr val="00457C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rgbClr val="00457C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rgbClr val="00457C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rgbClr val="00457C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rgbClr val="00457C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rgbClr val="00457C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7C"/>
    <a:srgbClr val="1C599C"/>
    <a:srgbClr val="003560"/>
    <a:srgbClr val="000066"/>
    <a:srgbClr val="54DE57"/>
    <a:srgbClr val="283490"/>
    <a:srgbClr val="FEF0DE"/>
    <a:srgbClr val="FFFFCC"/>
    <a:srgbClr val="003968"/>
    <a:srgbClr val="2DF3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5" autoAdjust="0"/>
    <p:restoredTop sz="86429" autoAdjust="0"/>
  </p:normalViewPr>
  <p:slideViewPr>
    <p:cSldViewPr>
      <p:cViewPr varScale="1">
        <p:scale>
          <a:sx n="97" d="100"/>
          <a:sy n="97" d="100"/>
        </p:scale>
        <p:origin x="924" y="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1" tIns="45556" rIns="91111" bIns="4555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1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1" tIns="45556" rIns="91111" bIns="4555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1" tIns="45556" rIns="91111" bIns="4555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1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1" tIns="45556" rIns="91111" bIns="4555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FFB211B-D246-4A73-ACA2-487CB3407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5668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1" tIns="45556" rIns="91111" bIns="4555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41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1" tIns="45556" rIns="91111" bIns="4555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5325"/>
            <a:ext cx="4651375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81" y="4416430"/>
            <a:ext cx="5607050" cy="418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1" tIns="45556" rIns="91111" bIns="455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1" tIns="45556" rIns="91111" bIns="4555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41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1" tIns="45556" rIns="91111" bIns="4555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6BB342F-58BE-4535-8FED-31EDA98261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5077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5635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3559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lang="en-US" altLang="en-US" sz="2400" b="0" dirty="0">
              <a:solidFill>
                <a:schemeClr val="tx1"/>
              </a:solidFill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lang="en-US" altLang="en-US" sz="2400" b="0" dirty="0">
              <a:solidFill>
                <a:schemeClr val="tx1"/>
              </a:solidFill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lang="en-US" altLang="en-US" sz="2400" b="0" dirty="0">
              <a:solidFill>
                <a:schemeClr val="tx1"/>
              </a:solidFill>
            </a:endParaRPr>
          </a:p>
        </p:txBody>
      </p:sp>
      <p:sp>
        <p:nvSpPr>
          <p:cNvPr id="8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99ABCB"/>
              </a:gs>
              <a:gs pos="100000">
                <a:srgbClr val="F3F5F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12"/>
          <p:cNvSpPr>
            <a:spLocks noChangeArrowheads="1"/>
          </p:cNvSpPr>
          <p:nvPr userDrawn="1"/>
        </p:nvSpPr>
        <p:spPr bwMode="auto">
          <a:xfrm>
            <a:off x="0" y="2209800"/>
            <a:ext cx="9144000" cy="1219200"/>
          </a:xfrm>
          <a:prstGeom prst="rect">
            <a:avLst/>
          </a:prstGeom>
          <a:solidFill>
            <a:srgbClr val="0035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" name="Line 13"/>
          <p:cNvSpPr>
            <a:spLocks noChangeShapeType="1"/>
          </p:cNvSpPr>
          <p:nvPr userDrawn="1"/>
        </p:nvSpPr>
        <p:spPr bwMode="auto">
          <a:xfrm>
            <a:off x="0" y="2209800"/>
            <a:ext cx="9144000" cy="0"/>
          </a:xfrm>
          <a:prstGeom prst="line">
            <a:avLst/>
          </a:prstGeom>
          <a:noFill/>
          <a:ln w="47625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" name="Line 14"/>
          <p:cNvSpPr>
            <a:spLocks noChangeShapeType="1"/>
          </p:cNvSpPr>
          <p:nvPr userDrawn="1"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47625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2133600" y="1371600"/>
            <a:ext cx="64770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133600" y="3733800"/>
            <a:ext cx="64770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086600" y="6248400"/>
            <a:ext cx="1524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8100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2209800" y="6248400"/>
            <a:ext cx="12192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23B1B37-170B-4AB1-9226-910BBBC568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50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265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3623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656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132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636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8207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213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562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206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427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965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99ABCB"/>
              </a:gs>
              <a:gs pos="100000">
                <a:srgbClr val="F3F5F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Rectangle 26"/>
          <p:cNvSpPr>
            <a:spLocks noChangeArrowheads="1"/>
          </p:cNvSpPr>
          <p:nvPr userDrawn="1"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0035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8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0035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pic>
        <p:nvPicPr>
          <p:cNvPr id="1029" name="Picture 16" descr="HORZB-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"/>
            <a:ext cx="5334000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 Box 19"/>
          <p:cNvSpPr txBox="1">
            <a:spLocks noChangeArrowheads="1"/>
          </p:cNvSpPr>
          <p:nvPr userDrawn="1"/>
        </p:nvSpPr>
        <p:spPr bwMode="auto">
          <a:xfrm>
            <a:off x="0" y="632460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b="0" dirty="0">
                <a:solidFill>
                  <a:schemeClr val="bg1">
                    <a:lumMod val="95000"/>
                  </a:schemeClr>
                </a:solidFill>
                <a:latin typeface="Palatino Linotype" pitchFamily="18" charset="0"/>
              </a:rPr>
              <a:t>June 4, 2013</a:t>
            </a:r>
          </a:p>
        </p:txBody>
      </p:sp>
      <p:sp>
        <p:nvSpPr>
          <p:cNvPr id="1031" name="Line 22"/>
          <p:cNvSpPr>
            <a:spLocks noChangeShapeType="1"/>
          </p:cNvSpPr>
          <p:nvPr userDrawn="1"/>
        </p:nvSpPr>
        <p:spPr bwMode="auto">
          <a:xfrm>
            <a:off x="0" y="1219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32" name="Line 23"/>
          <p:cNvSpPr>
            <a:spLocks noChangeShapeType="1"/>
          </p:cNvSpPr>
          <p:nvPr userDrawn="1"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47625">
            <a:solidFill>
              <a:srgbClr val="B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33" name="Line 27"/>
          <p:cNvSpPr>
            <a:spLocks noChangeShapeType="1"/>
          </p:cNvSpPr>
          <p:nvPr userDrawn="1"/>
        </p:nvSpPr>
        <p:spPr bwMode="auto">
          <a:xfrm>
            <a:off x="0" y="6172200"/>
            <a:ext cx="9144000" cy="0"/>
          </a:xfrm>
          <a:prstGeom prst="line">
            <a:avLst/>
          </a:prstGeom>
          <a:noFill/>
          <a:ln w="47625">
            <a:solidFill>
              <a:srgbClr val="B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itle 1"/>
          <p:cNvSpPr>
            <a:spLocks noGrp="1"/>
          </p:cNvSpPr>
          <p:nvPr>
            <p:ph type="ctrTitle"/>
          </p:nvPr>
        </p:nvSpPr>
        <p:spPr>
          <a:xfrm>
            <a:off x="968374" y="215504"/>
            <a:ext cx="7200900" cy="1752600"/>
          </a:xfrm>
          <a:noFill/>
        </p:spPr>
        <p:txBody>
          <a:bodyPr/>
          <a:lstStyle/>
          <a:p>
            <a:pPr algn="ctr"/>
            <a:r>
              <a:rPr lang="en-US" altLang="en-US" sz="4000" b="1" dirty="0">
                <a:solidFill>
                  <a:srgbClr val="003560"/>
                </a:solidFill>
                <a:latin typeface="Palatino Linotype" pitchFamily="18" charset="0"/>
                <a:ea typeface="Arial Unicode MS" pitchFamily="34" charset="-128"/>
                <a:cs typeface="Arial Unicode MS" pitchFamily="34" charset="-128"/>
              </a:rPr>
              <a:t>FLORIDA ATLANTIC UNIVERSITY</a:t>
            </a:r>
          </a:p>
        </p:txBody>
      </p:sp>
      <p:grpSp>
        <p:nvGrpSpPr>
          <p:cNvPr id="2" name="Group 4" descr="Florida Atlantic University Owl Logo"/>
          <p:cNvGrpSpPr>
            <a:grpSpLocks noChangeAspect="1"/>
          </p:cNvGrpSpPr>
          <p:nvPr/>
        </p:nvGrpSpPr>
        <p:grpSpPr bwMode="auto">
          <a:xfrm>
            <a:off x="3628535" y="2286000"/>
            <a:ext cx="1880577" cy="1066800"/>
            <a:chOff x="2330" y="1470"/>
            <a:chExt cx="1100" cy="624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330" y="1470"/>
              <a:ext cx="1100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2330" y="1470"/>
              <a:ext cx="1100" cy="624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2452" y="1668"/>
              <a:ext cx="359" cy="317"/>
            </a:xfrm>
            <a:custGeom>
              <a:avLst/>
              <a:gdLst>
                <a:gd name="T0" fmla="*/ 318 w 1436"/>
                <a:gd name="T1" fmla="*/ 35 h 1269"/>
                <a:gd name="T2" fmla="*/ 256 w 1436"/>
                <a:gd name="T3" fmla="*/ 136 h 1269"/>
                <a:gd name="T4" fmla="*/ 222 w 1436"/>
                <a:gd name="T5" fmla="*/ 232 h 1269"/>
                <a:gd name="T6" fmla="*/ 209 w 1436"/>
                <a:gd name="T7" fmla="*/ 318 h 1269"/>
                <a:gd name="T8" fmla="*/ 210 w 1436"/>
                <a:gd name="T9" fmla="*/ 389 h 1269"/>
                <a:gd name="T10" fmla="*/ 218 w 1436"/>
                <a:gd name="T11" fmla="*/ 442 h 1269"/>
                <a:gd name="T12" fmla="*/ 225 w 1436"/>
                <a:gd name="T13" fmla="*/ 470 h 1269"/>
                <a:gd name="T14" fmla="*/ 104 w 1436"/>
                <a:gd name="T15" fmla="*/ 418 h 1269"/>
                <a:gd name="T16" fmla="*/ 109 w 1436"/>
                <a:gd name="T17" fmla="*/ 521 h 1269"/>
                <a:gd name="T18" fmla="*/ 148 w 1436"/>
                <a:gd name="T19" fmla="*/ 617 h 1269"/>
                <a:gd name="T20" fmla="*/ 216 w 1436"/>
                <a:gd name="T21" fmla="*/ 706 h 1269"/>
                <a:gd name="T22" fmla="*/ 308 w 1436"/>
                <a:gd name="T23" fmla="*/ 787 h 1269"/>
                <a:gd name="T24" fmla="*/ 421 w 1436"/>
                <a:gd name="T25" fmla="*/ 858 h 1269"/>
                <a:gd name="T26" fmla="*/ 549 w 1436"/>
                <a:gd name="T27" fmla="*/ 917 h 1269"/>
                <a:gd name="T28" fmla="*/ 689 w 1436"/>
                <a:gd name="T29" fmla="*/ 960 h 1269"/>
                <a:gd name="T30" fmla="*/ 836 w 1436"/>
                <a:gd name="T31" fmla="*/ 988 h 1269"/>
                <a:gd name="T32" fmla="*/ 985 w 1436"/>
                <a:gd name="T33" fmla="*/ 999 h 1269"/>
                <a:gd name="T34" fmla="*/ 1133 w 1436"/>
                <a:gd name="T35" fmla="*/ 990 h 1269"/>
                <a:gd name="T36" fmla="*/ 1132 w 1436"/>
                <a:gd name="T37" fmla="*/ 1116 h 1269"/>
                <a:gd name="T38" fmla="*/ 1350 w 1436"/>
                <a:gd name="T39" fmla="*/ 1127 h 1269"/>
                <a:gd name="T40" fmla="*/ 1436 w 1436"/>
                <a:gd name="T41" fmla="*/ 1269 h 1269"/>
                <a:gd name="T42" fmla="*/ 1198 w 1436"/>
                <a:gd name="T43" fmla="*/ 1243 h 1269"/>
                <a:gd name="T44" fmla="*/ 974 w 1436"/>
                <a:gd name="T45" fmla="*/ 1200 h 1269"/>
                <a:gd name="T46" fmla="*/ 768 w 1436"/>
                <a:gd name="T47" fmla="*/ 1143 h 1269"/>
                <a:gd name="T48" fmla="*/ 580 w 1436"/>
                <a:gd name="T49" fmla="*/ 1072 h 1269"/>
                <a:gd name="T50" fmla="*/ 413 w 1436"/>
                <a:gd name="T51" fmla="*/ 991 h 1269"/>
                <a:gd name="T52" fmla="*/ 272 w 1436"/>
                <a:gd name="T53" fmla="*/ 899 h 1269"/>
                <a:gd name="T54" fmla="*/ 157 w 1436"/>
                <a:gd name="T55" fmla="*/ 798 h 1269"/>
                <a:gd name="T56" fmla="*/ 72 w 1436"/>
                <a:gd name="T57" fmla="*/ 689 h 1269"/>
                <a:gd name="T58" fmla="*/ 18 w 1436"/>
                <a:gd name="T59" fmla="*/ 573 h 1269"/>
                <a:gd name="T60" fmla="*/ 0 w 1436"/>
                <a:gd name="T61" fmla="*/ 450 h 1269"/>
                <a:gd name="T62" fmla="*/ 18 w 1436"/>
                <a:gd name="T63" fmla="*/ 329 h 1269"/>
                <a:gd name="T64" fmla="*/ 72 w 1436"/>
                <a:gd name="T65" fmla="*/ 212 h 1269"/>
                <a:gd name="T66" fmla="*/ 158 w 1436"/>
                <a:gd name="T67" fmla="*/ 103 h 1269"/>
                <a:gd name="T68" fmla="*/ 274 w 1436"/>
                <a:gd name="T69" fmla="*/ 0 h 1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36" h="1269">
                  <a:moveTo>
                    <a:pt x="274" y="0"/>
                  </a:moveTo>
                  <a:lnTo>
                    <a:pt x="318" y="35"/>
                  </a:lnTo>
                  <a:lnTo>
                    <a:pt x="284" y="85"/>
                  </a:lnTo>
                  <a:lnTo>
                    <a:pt x="256" y="136"/>
                  </a:lnTo>
                  <a:lnTo>
                    <a:pt x="236" y="185"/>
                  </a:lnTo>
                  <a:lnTo>
                    <a:pt x="222" y="232"/>
                  </a:lnTo>
                  <a:lnTo>
                    <a:pt x="214" y="277"/>
                  </a:lnTo>
                  <a:lnTo>
                    <a:pt x="209" y="318"/>
                  </a:lnTo>
                  <a:lnTo>
                    <a:pt x="209" y="356"/>
                  </a:lnTo>
                  <a:lnTo>
                    <a:pt x="210" y="389"/>
                  </a:lnTo>
                  <a:lnTo>
                    <a:pt x="214" y="418"/>
                  </a:lnTo>
                  <a:lnTo>
                    <a:pt x="218" y="442"/>
                  </a:lnTo>
                  <a:lnTo>
                    <a:pt x="222" y="460"/>
                  </a:lnTo>
                  <a:lnTo>
                    <a:pt x="225" y="470"/>
                  </a:lnTo>
                  <a:lnTo>
                    <a:pt x="226" y="474"/>
                  </a:lnTo>
                  <a:lnTo>
                    <a:pt x="104" y="418"/>
                  </a:lnTo>
                  <a:lnTo>
                    <a:pt x="101" y="470"/>
                  </a:lnTo>
                  <a:lnTo>
                    <a:pt x="109" y="521"/>
                  </a:lnTo>
                  <a:lnTo>
                    <a:pt x="124" y="569"/>
                  </a:lnTo>
                  <a:lnTo>
                    <a:pt x="148" y="617"/>
                  </a:lnTo>
                  <a:lnTo>
                    <a:pt x="178" y="662"/>
                  </a:lnTo>
                  <a:lnTo>
                    <a:pt x="216" y="706"/>
                  </a:lnTo>
                  <a:lnTo>
                    <a:pt x="258" y="749"/>
                  </a:lnTo>
                  <a:lnTo>
                    <a:pt x="308" y="787"/>
                  </a:lnTo>
                  <a:lnTo>
                    <a:pt x="362" y="825"/>
                  </a:lnTo>
                  <a:lnTo>
                    <a:pt x="421" y="858"/>
                  </a:lnTo>
                  <a:lnTo>
                    <a:pt x="482" y="889"/>
                  </a:lnTo>
                  <a:lnTo>
                    <a:pt x="549" y="917"/>
                  </a:lnTo>
                  <a:lnTo>
                    <a:pt x="617" y="940"/>
                  </a:lnTo>
                  <a:lnTo>
                    <a:pt x="689" y="960"/>
                  </a:lnTo>
                  <a:lnTo>
                    <a:pt x="761" y="976"/>
                  </a:lnTo>
                  <a:lnTo>
                    <a:pt x="836" y="988"/>
                  </a:lnTo>
                  <a:lnTo>
                    <a:pt x="910" y="996"/>
                  </a:lnTo>
                  <a:lnTo>
                    <a:pt x="985" y="999"/>
                  </a:lnTo>
                  <a:lnTo>
                    <a:pt x="1060" y="996"/>
                  </a:lnTo>
                  <a:lnTo>
                    <a:pt x="1133" y="990"/>
                  </a:lnTo>
                  <a:lnTo>
                    <a:pt x="1205" y="978"/>
                  </a:lnTo>
                  <a:lnTo>
                    <a:pt x="1132" y="1116"/>
                  </a:lnTo>
                  <a:lnTo>
                    <a:pt x="1317" y="1054"/>
                  </a:lnTo>
                  <a:lnTo>
                    <a:pt x="1350" y="1127"/>
                  </a:lnTo>
                  <a:lnTo>
                    <a:pt x="1390" y="1200"/>
                  </a:lnTo>
                  <a:lnTo>
                    <a:pt x="1436" y="1269"/>
                  </a:lnTo>
                  <a:lnTo>
                    <a:pt x="1316" y="1257"/>
                  </a:lnTo>
                  <a:lnTo>
                    <a:pt x="1198" y="1243"/>
                  </a:lnTo>
                  <a:lnTo>
                    <a:pt x="1084" y="1223"/>
                  </a:lnTo>
                  <a:lnTo>
                    <a:pt x="974" y="1200"/>
                  </a:lnTo>
                  <a:lnTo>
                    <a:pt x="869" y="1174"/>
                  </a:lnTo>
                  <a:lnTo>
                    <a:pt x="768" y="1143"/>
                  </a:lnTo>
                  <a:lnTo>
                    <a:pt x="670" y="1110"/>
                  </a:lnTo>
                  <a:lnTo>
                    <a:pt x="580" y="1072"/>
                  </a:lnTo>
                  <a:lnTo>
                    <a:pt x="493" y="1034"/>
                  </a:lnTo>
                  <a:lnTo>
                    <a:pt x="413" y="991"/>
                  </a:lnTo>
                  <a:lnTo>
                    <a:pt x="338" y="947"/>
                  </a:lnTo>
                  <a:lnTo>
                    <a:pt x="272" y="899"/>
                  </a:lnTo>
                  <a:lnTo>
                    <a:pt x="210" y="850"/>
                  </a:lnTo>
                  <a:lnTo>
                    <a:pt x="157" y="798"/>
                  </a:lnTo>
                  <a:lnTo>
                    <a:pt x="110" y="745"/>
                  </a:lnTo>
                  <a:lnTo>
                    <a:pt x="72" y="689"/>
                  </a:lnTo>
                  <a:lnTo>
                    <a:pt x="41" y="631"/>
                  </a:lnTo>
                  <a:lnTo>
                    <a:pt x="18" y="573"/>
                  </a:lnTo>
                  <a:lnTo>
                    <a:pt x="5" y="512"/>
                  </a:lnTo>
                  <a:lnTo>
                    <a:pt x="0" y="450"/>
                  </a:lnTo>
                  <a:lnTo>
                    <a:pt x="5" y="389"/>
                  </a:lnTo>
                  <a:lnTo>
                    <a:pt x="18" y="329"/>
                  </a:lnTo>
                  <a:lnTo>
                    <a:pt x="41" y="269"/>
                  </a:lnTo>
                  <a:lnTo>
                    <a:pt x="72" y="212"/>
                  </a:lnTo>
                  <a:lnTo>
                    <a:pt x="112" y="156"/>
                  </a:lnTo>
                  <a:lnTo>
                    <a:pt x="158" y="103"/>
                  </a:lnTo>
                  <a:lnTo>
                    <a:pt x="213" y="51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2947" y="1668"/>
              <a:ext cx="359" cy="317"/>
            </a:xfrm>
            <a:custGeom>
              <a:avLst/>
              <a:gdLst>
                <a:gd name="T0" fmla="*/ 1224 w 1437"/>
                <a:gd name="T1" fmla="*/ 51 h 1269"/>
                <a:gd name="T2" fmla="*/ 1325 w 1437"/>
                <a:gd name="T3" fmla="*/ 156 h 1269"/>
                <a:gd name="T4" fmla="*/ 1396 w 1437"/>
                <a:gd name="T5" fmla="*/ 269 h 1269"/>
                <a:gd name="T6" fmla="*/ 1432 w 1437"/>
                <a:gd name="T7" fmla="*/ 389 h 1269"/>
                <a:gd name="T8" fmla="*/ 1432 w 1437"/>
                <a:gd name="T9" fmla="*/ 512 h 1269"/>
                <a:gd name="T10" fmla="*/ 1396 w 1437"/>
                <a:gd name="T11" fmla="*/ 631 h 1269"/>
                <a:gd name="T12" fmla="*/ 1327 w 1437"/>
                <a:gd name="T13" fmla="*/ 745 h 1269"/>
                <a:gd name="T14" fmla="*/ 1227 w 1437"/>
                <a:gd name="T15" fmla="*/ 850 h 1269"/>
                <a:gd name="T16" fmla="*/ 1099 w 1437"/>
                <a:gd name="T17" fmla="*/ 947 h 1269"/>
                <a:gd name="T18" fmla="*/ 944 w 1437"/>
                <a:gd name="T19" fmla="*/ 1034 h 1269"/>
                <a:gd name="T20" fmla="*/ 767 w 1437"/>
                <a:gd name="T21" fmla="*/ 1110 h 1269"/>
                <a:gd name="T22" fmla="*/ 568 w 1437"/>
                <a:gd name="T23" fmla="*/ 1174 h 1269"/>
                <a:gd name="T24" fmla="*/ 352 w 1437"/>
                <a:gd name="T25" fmla="*/ 1223 h 1269"/>
                <a:gd name="T26" fmla="*/ 121 w 1437"/>
                <a:gd name="T27" fmla="*/ 1257 h 1269"/>
                <a:gd name="T28" fmla="*/ 47 w 1437"/>
                <a:gd name="T29" fmla="*/ 1200 h 1269"/>
                <a:gd name="T30" fmla="*/ 120 w 1437"/>
                <a:gd name="T31" fmla="*/ 1054 h 1269"/>
                <a:gd name="T32" fmla="*/ 232 w 1437"/>
                <a:gd name="T33" fmla="*/ 978 h 1269"/>
                <a:gd name="T34" fmla="*/ 377 w 1437"/>
                <a:gd name="T35" fmla="*/ 996 h 1269"/>
                <a:gd name="T36" fmla="*/ 527 w 1437"/>
                <a:gd name="T37" fmla="*/ 996 h 1269"/>
                <a:gd name="T38" fmla="*/ 675 w 1437"/>
                <a:gd name="T39" fmla="*/ 976 h 1269"/>
                <a:gd name="T40" fmla="*/ 819 w 1437"/>
                <a:gd name="T41" fmla="*/ 940 h 1269"/>
                <a:gd name="T42" fmla="*/ 953 w 1437"/>
                <a:gd name="T43" fmla="*/ 889 h 1269"/>
                <a:gd name="T44" fmla="*/ 1075 w 1437"/>
                <a:gd name="T45" fmla="*/ 825 h 1269"/>
                <a:gd name="T46" fmla="*/ 1179 w 1437"/>
                <a:gd name="T47" fmla="*/ 749 h 1269"/>
                <a:gd name="T48" fmla="*/ 1259 w 1437"/>
                <a:gd name="T49" fmla="*/ 662 h 1269"/>
                <a:gd name="T50" fmla="*/ 1313 w 1437"/>
                <a:gd name="T51" fmla="*/ 569 h 1269"/>
                <a:gd name="T52" fmla="*/ 1336 w 1437"/>
                <a:gd name="T53" fmla="*/ 470 h 1269"/>
                <a:gd name="T54" fmla="*/ 1211 w 1437"/>
                <a:gd name="T55" fmla="*/ 474 h 1269"/>
                <a:gd name="T56" fmla="*/ 1215 w 1437"/>
                <a:gd name="T57" fmla="*/ 460 h 1269"/>
                <a:gd name="T58" fmla="*/ 1223 w 1437"/>
                <a:gd name="T59" fmla="*/ 418 h 1269"/>
                <a:gd name="T60" fmla="*/ 1228 w 1437"/>
                <a:gd name="T61" fmla="*/ 356 h 1269"/>
                <a:gd name="T62" fmla="*/ 1223 w 1437"/>
                <a:gd name="T63" fmla="*/ 277 h 1269"/>
                <a:gd name="T64" fmla="*/ 1201 w 1437"/>
                <a:gd name="T65" fmla="*/ 185 h 1269"/>
                <a:gd name="T66" fmla="*/ 1153 w 1437"/>
                <a:gd name="T67" fmla="*/ 85 h 1269"/>
                <a:gd name="T68" fmla="*/ 1163 w 1437"/>
                <a:gd name="T69" fmla="*/ 0 h 1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37" h="1269">
                  <a:moveTo>
                    <a:pt x="1163" y="0"/>
                  </a:moveTo>
                  <a:lnTo>
                    <a:pt x="1224" y="51"/>
                  </a:lnTo>
                  <a:lnTo>
                    <a:pt x="1279" y="103"/>
                  </a:lnTo>
                  <a:lnTo>
                    <a:pt x="1325" y="156"/>
                  </a:lnTo>
                  <a:lnTo>
                    <a:pt x="1364" y="212"/>
                  </a:lnTo>
                  <a:lnTo>
                    <a:pt x="1396" y="269"/>
                  </a:lnTo>
                  <a:lnTo>
                    <a:pt x="1419" y="329"/>
                  </a:lnTo>
                  <a:lnTo>
                    <a:pt x="1432" y="389"/>
                  </a:lnTo>
                  <a:lnTo>
                    <a:pt x="1437" y="450"/>
                  </a:lnTo>
                  <a:lnTo>
                    <a:pt x="1432" y="512"/>
                  </a:lnTo>
                  <a:lnTo>
                    <a:pt x="1419" y="573"/>
                  </a:lnTo>
                  <a:lnTo>
                    <a:pt x="1396" y="631"/>
                  </a:lnTo>
                  <a:lnTo>
                    <a:pt x="1365" y="689"/>
                  </a:lnTo>
                  <a:lnTo>
                    <a:pt x="1327" y="745"/>
                  </a:lnTo>
                  <a:lnTo>
                    <a:pt x="1280" y="798"/>
                  </a:lnTo>
                  <a:lnTo>
                    <a:pt x="1227" y="850"/>
                  </a:lnTo>
                  <a:lnTo>
                    <a:pt x="1165" y="899"/>
                  </a:lnTo>
                  <a:lnTo>
                    <a:pt x="1099" y="947"/>
                  </a:lnTo>
                  <a:lnTo>
                    <a:pt x="1024" y="991"/>
                  </a:lnTo>
                  <a:lnTo>
                    <a:pt x="944" y="1034"/>
                  </a:lnTo>
                  <a:lnTo>
                    <a:pt x="857" y="1072"/>
                  </a:lnTo>
                  <a:lnTo>
                    <a:pt x="767" y="1110"/>
                  </a:lnTo>
                  <a:lnTo>
                    <a:pt x="669" y="1143"/>
                  </a:lnTo>
                  <a:lnTo>
                    <a:pt x="568" y="1174"/>
                  </a:lnTo>
                  <a:lnTo>
                    <a:pt x="463" y="1200"/>
                  </a:lnTo>
                  <a:lnTo>
                    <a:pt x="352" y="1223"/>
                  </a:lnTo>
                  <a:lnTo>
                    <a:pt x="239" y="1243"/>
                  </a:lnTo>
                  <a:lnTo>
                    <a:pt x="121" y="1257"/>
                  </a:lnTo>
                  <a:lnTo>
                    <a:pt x="0" y="1269"/>
                  </a:lnTo>
                  <a:lnTo>
                    <a:pt x="47" y="1200"/>
                  </a:lnTo>
                  <a:lnTo>
                    <a:pt x="87" y="1127"/>
                  </a:lnTo>
                  <a:lnTo>
                    <a:pt x="120" y="1054"/>
                  </a:lnTo>
                  <a:lnTo>
                    <a:pt x="304" y="1116"/>
                  </a:lnTo>
                  <a:lnTo>
                    <a:pt x="232" y="978"/>
                  </a:lnTo>
                  <a:lnTo>
                    <a:pt x="304" y="990"/>
                  </a:lnTo>
                  <a:lnTo>
                    <a:pt x="377" y="996"/>
                  </a:lnTo>
                  <a:lnTo>
                    <a:pt x="452" y="999"/>
                  </a:lnTo>
                  <a:lnTo>
                    <a:pt x="527" y="996"/>
                  </a:lnTo>
                  <a:lnTo>
                    <a:pt x="601" y="988"/>
                  </a:lnTo>
                  <a:lnTo>
                    <a:pt x="675" y="976"/>
                  </a:lnTo>
                  <a:lnTo>
                    <a:pt x="748" y="960"/>
                  </a:lnTo>
                  <a:lnTo>
                    <a:pt x="819" y="940"/>
                  </a:lnTo>
                  <a:lnTo>
                    <a:pt x="888" y="917"/>
                  </a:lnTo>
                  <a:lnTo>
                    <a:pt x="953" y="889"/>
                  </a:lnTo>
                  <a:lnTo>
                    <a:pt x="1016" y="858"/>
                  </a:lnTo>
                  <a:lnTo>
                    <a:pt x="1075" y="825"/>
                  </a:lnTo>
                  <a:lnTo>
                    <a:pt x="1129" y="787"/>
                  </a:lnTo>
                  <a:lnTo>
                    <a:pt x="1179" y="749"/>
                  </a:lnTo>
                  <a:lnTo>
                    <a:pt x="1221" y="706"/>
                  </a:lnTo>
                  <a:lnTo>
                    <a:pt x="1259" y="662"/>
                  </a:lnTo>
                  <a:lnTo>
                    <a:pt x="1289" y="617"/>
                  </a:lnTo>
                  <a:lnTo>
                    <a:pt x="1313" y="569"/>
                  </a:lnTo>
                  <a:lnTo>
                    <a:pt x="1328" y="521"/>
                  </a:lnTo>
                  <a:lnTo>
                    <a:pt x="1336" y="470"/>
                  </a:lnTo>
                  <a:lnTo>
                    <a:pt x="1333" y="418"/>
                  </a:lnTo>
                  <a:lnTo>
                    <a:pt x="1211" y="474"/>
                  </a:lnTo>
                  <a:lnTo>
                    <a:pt x="1212" y="470"/>
                  </a:lnTo>
                  <a:lnTo>
                    <a:pt x="1215" y="460"/>
                  </a:lnTo>
                  <a:lnTo>
                    <a:pt x="1219" y="442"/>
                  </a:lnTo>
                  <a:lnTo>
                    <a:pt x="1223" y="418"/>
                  </a:lnTo>
                  <a:lnTo>
                    <a:pt x="1227" y="389"/>
                  </a:lnTo>
                  <a:lnTo>
                    <a:pt x="1228" y="356"/>
                  </a:lnTo>
                  <a:lnTo>
                    <a:pt x="1228" y="318"/>
                  </a:lnTo>
                  <a:lnTo>
                    <a:pt x="1223" y="277"/>
                  </a:lnTo>
                  <a:lnTo>
                    <a:pt x="1215" y="232"/>
                  </a:lnTo>
                  <a:lnTo>
                    <a:pt x="1201" y="185"/>
                  </a:lnTo>
                  <a:lnTo>
                    <a:pt x="1181" y="136"/>
                  </a:lnTo>
                  <a:lnTo>
                    <a:pt x="1153" y="85"/>
                  </a:lnTo>
                  <a:lnTo>
                    <a:pt x="1119" y="35"/>
                  </a:lnTo>
                  <a:lnTo>
                    <a:pt x="116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2680" y="1764"/>
              <a:ext cx="65" cy="44"/>
            </a:xfrm>
            <a:custGeom>
              <a:avLst/>
              <a:gdLst>
                <a:gd name="T0" fmla="*/ 35 w 261"/>
                <a:gd name="T1" fmla="*/ 0 h 176"/>
                <a:gd name="T2" fmla="*/ 261 w 261"/>
                <a:gd name="T3" fmla="*/ 118 h 176"/>
                <a:gd name="T4" fmla="*/ 245 w 261"/>
                <a:gd name="T5" fmla="*/ 138 h 176"/>
                <a:gd name="T6" fmla="*/ 224 w 261"/>
                <a:gd name="T7" fmla="*/ 154 h 176"/>
                <a:gd name="T8" fmla="*/ 199 w 261"/>
                <a:gd name="T9" fmla="*/ 166 h 176"/>
                <a:gd name="T10" fmla="*/ 169 w 261"/>
                <a:gd name="T11" fmla="*/ 174 h 176"/>
                <a:gd name="T12" fmla="*/ 137 w 261"/>
                <a:gd name="T13" fmla="*/ 176 h 176"/>
                <a:gd name="T14" fmla="*/ 107 w 261"/>
                <a:gd name="T15" fmla="*/ 174 h 176"/>
                <a:gd name="T16" fmla="*/ 77 w 261"/>
                <a:gd name="T17" fmla="*/ 166 h 176"/>
                <a:gd name="T18" fmla="*/ 51 w 261"/>
                <a:gd name="T19" fmla="*/ 154 h 176"/>
                <a:gd name="T20" fmla="*/ 29 w 261"/>
                <a:gd name="T21" fmla="*/ 136 h 176"/>
                <a:gd name="T22" fmla="*/ 13 w 261"/>
                <a:gd name="T23" fmla="*/ 118 h 176"/>
                <a:gd name="T24" fmla="*/ 3 w 261"/>
                <a:gd name="T25" fmla="*/ 95 h 176"/>
                <a:gd name="T26" fmla="*/ 0 w 261"/>
                <a:gd name="T27" fmla="*/ 70 h 176"/>
                <a:gd name="T28" fmla="*/ 4 w 261"/>
                <a:gd name="T29" fmla="*/ 44 h 176"/>
                <a:gd name="T30" fmla="*/ 16 w 261"/>
                <a:gd name="T31" fmla="*/ 20 h 176"/>
                <a:gd name="T32" fmla="*/ 35 w 261"/>
                <a:gd name="T33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1" h="176">
                  <a:moveTo>
                    <a:pt x="35" y="0"/>
                  </a:moveTo>
                  <a:lnTo>
                    <a:pt x="261" y="118"/>
                  </a:lnTo>
                  <a:lnTo>
                    <a:pt x="245" y="138"/>
                  </a:lnTo>
                  <a:lnTo>
                    <a:pt x="224" y="154"/>
                  </a:lnTo>
                  <a:lnTo>
                    <a:pt x="199" y="166"/>
                  </a:lnTo>
                  <a:lnTo>
                    <a:pt x="169" y="174"/>
                  </a:lnTo>
                  <a:lnTo>
                    <a:pt x="137" y="176"/>
                  </a:lnTo>
                  <a:lnTo>
                    <a:pt x="107" y="174"/>
                  </a:lnTo>
                  <a:lnTo>
                    <a:pt x="77" y="166"/>
                  </a:lnTo>
                  <a:lnTo>
                    <a:pt x="51" y="154"/>
                  </a:lnTo>
                  <a:lnTo>
                    <a:pt x="29" y="136"/>
                  </a:lnTo>
                  <a:lnTo>
                    <a:pt x="13" y="118"/>
                  </a:lnTo>
                  <a:lnTo>
                    <a:pt x="3" y="95"/>
                  </a:lnTo>
                  <a:lnTo>
                    <a:pt x="0" y="70"/>
                  </a:lnTo>
                  <a:lnTo>
                    <a:pt x="4" y="44"/>
                  </a:lnTo>
                  <a:lnTo>
                    <a:pt x="16" y="2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auto">
            <a:xfrm>
              <a:off x="3013" y="1764"/>
              <a:ext cx="65" cy="44"/>
            </a:xfrm>
            <a:custGeom>
              <a:avLst/>
              <a:gdLst>
                <a:gd name="T0" fmla="*/ 226 w 261"/>
                <a:gd name="T1" fmla="*/ 0 h 176"/>
                <a:gd name="T2" fmla="*/ 245 w 261"/>
                <a:gd name="T3" fmla="*/ 20 h 176"/>
                <a:gd name="T4" fmla="*/ 257 w 261"/>
                <a:gd name="T5" fmla="*/ 44 h 176"/>
                <a:gd name="T6" fmla="*/ 261 w 261"/>
                <a:gd name="T7" fmla="*/ 70 h 176"/>
                <a:gd name="T8" fmla="*/ 258 w 261"/>
                <a:gd name="T9" fmla="*/ 95 h 176"/>
                <a:gd name="T10" fmla="*/ 248 w 261"/>
                <a:gd name="T11" fmla="*/ 118 h 176"/>
                <a:gd name="T12" fmla="*/ 230 w 261"/>
                <a:gd name="T13" fmla="*/ 136 h 176"/>
                <a:gd name="T14" fmla="*/ 209 w 261"/>
                <a:gd name="T15" fmla="*/ 154 h 176"/>
                <a:gd name="T16" fmla="*/ 184 w 261"/>
                <a:gd name="T17" fmla="*/ 166 h 176"/>
                <a:gd name="T18" fmla="*/ 154 w 261"/>
                <a:gd name="T19" fmla="*/ 174 h 176"/>
                <a:gd name="T20" fmla="*/ 122 w 261"/>
                <a:gd name="T21" fmla="*/ 176 h 176"/>
                <a:gd name="T22" fmla="*/ 92 w 261"/>
                <a:gd name="T23" fmla="*/ 174 h 176"/>
                <a:gd name="T24" fmla="*/ 62 w 261"/>
                <a:gd name="T25" fmla="*/ 166 h 176"/>
                <a:gd name="T26" fmla="*/ 37 w 261"/>
                <a:gd name="T27" fmla="*/ 154 h 176"/>
                <a:gd name="T28" fmla="*/ 16 w 261"/>
                <a:gd name="T29" fmla="*/ 138 h 176"/>
                <a:gd name="T30" fmla="*/ 0 w 261"/>
                <a:gd name="T31" fmla="*/ 118 h 176"/>
                <a:gd name="T32" fmla="*/ 226 w 261"/>
                <a:gd name="T33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1" h="176">
                  <a:moveTo>
                    <a:pt x="226" y="0"/>
                  </a:moveTo>
                  <a:lnTo>
                    <a:pt x="245" y="20"/>
                  </a:lnTo>
                  <a:lnTo>
                    <a:pt x="257" y="44"/>
                  </a:lnTo>
                  <a:lnTo>
                    <a:pt x="261" y="70"/>
                  </a:lnTo>
                  <a:lnTo>
                    <a:pt x="258" y="95"/>
                  </a:lnTo>
                  <a:lnTo>
                    <a:pt x="248" y="118"/>
                  </a:lnTo>
                  <a:lnTo>
                    <a:pt x="230" y="136"/>
                  </a:lnTo>
                  <a:lnTo>
                    <a:pt x="209" y="154"/>
                  </a:lnTo>
                  <a:lnTo>
                    <a:pt x="184" y="166"/>
                  </a:lnTo>
                  <a:lnTo>
                    <a:pt x="154" y="174"/>
                  </a:lnTo>
                  <a:lnTo>
                    <a:pt x="122" y="176"/>
                  </a:lnTo>
                  <a:lnTo>
                    <a:pt x="92" y="174"/>
                  </a:lnTo>
                  <a:lnTo>
                    <a:pt x="62" y="166"/>
                  </a:lnTo>
                  <a:lnTo>
                    <a:pt x="37" y="154"/>
                  </a:lnTo>
                  <a:lnTo>
                    <a:pt x="16" y="138"/>
                  </a:lnTo>
                  <a:lnTo>
                    <a:pt x="0" y="118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10"/>
            <p:cNvSpPr>
              <a:spLocks noEditPoints="1"/>
            </p:cNvSpPr>
            <p:nvPr/>
          </p:nvSpPr>
          <p:spPr bwMode="auto">
            <a:xfrm>
              <a:off x="2330" y="1471"/>
              <a:ext cx="1098" cy="622"/>
            </a:xfrm>
            <a:custGeom>
              <a:avLst/>
              <a:gdLst>
                <a:gd name="T0" fmla="*/ 3963 w 4391"/>
                <a:gd name="T1" fmla="*/ 640 h 2487"/>
                <a:gd name="T2" fmla="*/ 3959 w 4391"/>
                <a:gd name="T3" fmla="*/ 605 h 2487"/>
                <a:gd name="T4" fmla="*/ 3873 w 4391"/>
                <a:gd name="T5" fmla="*/ 640 h 2487"/>
                <a:gd name="T6" fmla="*/ 660 w 4391"/>
                <a:gd name="T7" fmla="*/ 150 h 2487"/>
                <a:gd name="T8" fmla="*/ 667 w 4391"/>
                <a:gd name="T9" fmla="*/ 403 h 2487"/>
                <a:gd name="T10" fmla="*/ 669 w 4391"/>
                <a:gd name="T11" fmla="*/ 502 h 2487"/>
                <a:gd name="T12" fmla="*/ 548 w 4391"/>
                <a:gd name="T13" fmla="*/ 436 h 2487"/>
                <a:gd name="T14" fmla="*/ 576 w 4391"/>
                <a:gd name="T15" fmla="*/ 582 h 2487"/>
                <a:gd name="T16" fmla="*/ 267 w 4391"/>
                <a:gd name="T17" fmla="*/ 877 h 2487"/>
                <a:gd name="T18" fmla="*/ 112 w 4391"/>
                <a:gd name="T19" fmla="*/ 1236 h 2487"/>
                <a:gd name="T20" fmla="*/ 273 w 4391"/>
                <a:gd name="T21" fmla="*/ 1604 h 2487"/>
                <a:gd name="T22" fmla="*/ 712 w 4391"/>
                <a:gd name="T23" fmla="*/ 1905 h 2487"/>
                <a:gd name="T24" fmla="*/ 1365 w 4391"/>
                <a:gd name="T25" fmla="*/ 2110 h 2487"/>
                <a:gd name="T26" fmla="*/ 2052 w 4391"/>
                <a:gd name="T27" fmla="*/ 2217 h 2487"/>
                <a:gd name="T28" fmla="*/ 2176 w 4391"/>
                <a:gd name="T29" fmla="*/ 2343 h 2487"/>
                <a:gd name="T30" fmla="*/ 2216 w 4391"/>
                <a:gd name="T31" fmla="*/ 2343 h 2487"/>
                <a:gd name="T32" fmla="*/ 2340 w 4391"/>
                <a:gd name="T33" fmla="*/ 2217 h 2487"/>
                <a:gd name="T34" fmla="*/ 3027 w 4391"/>
                <a:gd name="T35" fmla="*/ 2110 h 2487"/>
                <a:gd name="T36" fmla="*/ 3680 w 4391"/>
                <a:gd name="T37" fmla="*/ 1905 h 2487"/>
                <a:gd name="T38" fmla="*/ 4119 w 4391"/>
                <a:gd name="T39" fmla="*/ 1604 h 2487"/>
                <a:gd name="T40" fmla="*/ 4280 w 4391"/>
                <a:gd name="T41" fmla="*/ 1236 h 2487"/>
                <a:gd name="T42" fmla="*/ 4125 w 4391"/>
                <a:gd name="T43" fmla="*/ 877 h 2487"/>
                <a:gd name="T44" fmla="*/ 3816 w 4391"/>
                <a:gd name="T45" fmla="*/ 582 h 2487"/>
                <a:gd name="T46" fmla="*/ 3844 w 4391"/>
                <a:gd name="T47" fmla="*/ 436 h 2487"/>
                <a:gd name="T48" fmla="*/ 3723 w 4391"/>
                <a:gd name="T49" fmla="*/ 502 h 2487"/>
                <a:gd name="T50" fmla="*/ 3725 w 4391"/>
                <a:gd name="T51" fmla="*/ 403 h 2487"/>
                <a:gd name="T52" fmla="*/ 3731 w 4391"/>
                <a:gd name="T53" fmla="*/ 150 h 2487"/>
                <a:gd name="T54" fmla="*/ 3639 w 4391"/>
                <a:gd name="T55" fmla="*/ 228 h 2487"/>
                <a:gd name="T56" fmla="*/ 3336 w 4391"/>
                <a:gd name="T57" fmla="*/ 392 h 2487"/>
                <a:gd name="T58" fmla="*/ 2623 w 4391"/>
                <a:gd name="T59" fmla="*/ 305 h 2487"/>
                <a:gd name="T60" fmla="*/ 1769 w 4391"/>
                <a:gd name="T61" fmla="*/ 305 h 2487"/>
                <a:gd name="T62" fmla="*/ 1055 w 4391"/>
                <a:gd name="T63" fmla="*/ 392 h 2487"/>
                <a:gd name="T64" fmla="*/ 752 w 4391"/>
                <a:gd name="T65" fmla="*/ 228 h 2487"/>
                <a:gd name="T66" fmla="*/ 660 w 4391"/>
                <a:gd name="T67" fmla="*/ 150 h 2487"/>
                <a:gd name="T68" fmla="*/ 785 w 4391"/>
                <a:gd name="T69" fmla="*/ 155 h 2487"/>
                <a:gd name="T70" fmla="*/ 1256 w 4391"/>
                <a:gd name="T71" fmla="*/ 289 h 2487"/>
                <a:gd name="T72" fmla="*/ 2196 w 4391"/>
                <a:gd name="T73" fmla="*/ 191 h 2487"/>
                <a:gd name="T74" fmla="*/ 3136 w 4391"/>
                <a:gd name="T75" fmla="*/ 289 h 2487"/>
                <a:gd name="T76" fmla="*/ 3607 w 4391"/>
                <a:gd name="T77" fmla="*/ 155 h 2487"/>
                <a:gd name="T78" fmla="*/ 3767 w 4391"/>
                <a:gd name="T79" fmla="*/ 50 h 2487"/>
                <a:gd name="T80" fmla="*/ 3816 w 4391"/>
                <a:gd name="T81" fmla="*/ 327 h 2487"/>
                <a:gd name="T82" fmla="*/ 3884 w 4391"/>
                <a:gd name="T83" fmla="*/ 303 h 2487"/>
                <a:gd name="T84" fmla="*/ 3937 w 4391"/>
                <a:gd name="T85" fmla="*/ 395 h 2487"/>
                <a:gd name="T86" fmla="*/ 4039 w 4391"/>
                <a:gd name="T87" fmla="*/ 532 h 2487"/>
                <a:gd name="T88" fmla="*/ 4236 w 4391"/>
                <a:gd name="T89" fmla="*/ 845 h 2487"/>
                <a:gd name="T90" fmla="*/ 4391 w 4391"/>
                <a:gd name="T91" fmla="*/ 1215 h 2487"/>
                <a:gd name="T92" fmla="*/ 4285 w 4391"/>
                <a:gd name="T93" fmla="*/ 1564 h 2487"/>
                <a:gd name="T94" fmla="*/ 3908 w 4391"/>
                <a:gd name="T95" fmla="*/ 1897 h 2487"/>
                <a:gd name="T96" fmla="*/ 3313 w 4391"/>
                <a:gd name="T97" fmla="*/ 2141 h 2487"/>
                <a:gd name="T98" fmla="*/ 2555 w 4391"/>
                <a:gd name="T99" fmla="*/ 2270 h 2487"/>
                <a:gd name="T100" fmla="*/ 2293 w 4391"/>
                <a:gd name="T101" fmla="*/ 2407 h 2487"/>
                <a:gd name="T102" fmla="*/ 2200 w 4391"/>
                <a:gd name="T103" fmla="*/ 2487 h 2487"/>
                <a:gd name="T104" fmla="*/ 2121 w 4391"/>
                <a:gd name="T105" fmla="*/ 2427 h 2487"/>
                <a:gd name="T106" fmla="*/ 1975 w 4391"/>
                <a:gd name="T107" fmla="*/ 2278 h 2487"/>
                <a:gd name="T108" fmla="*/ 1196 w 4391"/>
                <a:gd name="T109" fmla="*/ 2171 h 2487"/>
                <a:gd name="T110" fmla="*/ 569 w 4391"/>
                <a:gd name="T111" fmla="*/ 1945 h 2487"/>
                <a:gd name="T112" fmla="*/ 152 w 4391"/>
                <a:gd name="T113" fmla="*/ 1624 h 2487"/>
                <a:gd name="T114" fmla="*/ 0 w 4391"/>
                <a:gd name="T115" fmla="*/ 1236 h 2487"/>
                <a:gd name="T116" fmla="*/ 152 w 4391"/>
                <a:gd name="T117" fmla="*/ 847 h 2487"/>
                <a:gd name="T118" fmla="*/ 468 w 4391"/>
                <a:gd name="T119" fmla="*/ 529 h 2487"/>
                <a:gd name="T120" fmla="*/ 493 w 4391"/>
                <a:gd name="T121" fmla="*/ 283 h 2487"/>
                <a:gd name="T122" fmla="*/ 547 w 4391"/>
                <a:gd name="T123" fmla="*/ 341 h 2487"/>
                <a:gd name="T124" fmla="*/ 577 w 4391"/>
                <a:gd name="T125" fmla="*/ 19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91" h="2487">
                  <a:moveTo>
                    <a:pt x="3924" y="565"/>
                  </a:moveTo>
                  <a:lnTo>
                    <a:pt x="3912" y="640"/>
                  </a:lnTo>
                  <a:lnTo>
                    <a:pt x="3931" y="640"/>
                  </a:lnTo>
                  <a:lnTo>
                    <a:pt x="3937" y="597"/>
                  </a:lnTo>
                  <a:lnTo>
                    <a:pt x="3955" y="640"/>
                  </a:lnTo>
                  <a:lnTo>
                    <a:pt x="3963" y="640"/>
                  </a:lnTo>
                  <a:lnTo>
                    <a:pt x="3980" y="597"/>
                  </a:lnTo>
                  <a:lnTo>
                    <a:pt x="3987" y="640"/>
                  </a:lnTo>
                  <a:lnTo>
                    <a:pt x="4007" y="640"/>
                  </a:lnTo>
                  <a:lnTo>
                    <a:pt x="3993" y="565"/>
                  </a:lnTo>
                  <a:lnTo>
                    <a:pt x="3975" y="565"/>
                  </a:lnTo>
                  <a:lnTo>
                    <a:pt x="3959" y="605"/>
                  </a:lnTo>
                  <a:lnTo>
                    <a:pt x="3944" y="565"/>
                  </a:lnTo>
                  <a:lnTo>
                    <a:pt x="3924" y="565"/>
                  </a:lnTo>
                  <a:close/>
                  <a:moveTo>
                    <a:pt x="3857" y="565"/>
                  </a:moveTo>
                  <a:lnTo>
                    <a:pt x="3857" y="581"/>
                  </a:lnTo>
                  <a:lnTo>
                    <a:pt x="3873" y="581"/>
                  </a:lnTo>
                  <a:lnTo>
                    <a:pt x="3873" y="640"/>
                  </a:lnTo>
                  <a:lnTo>
                    <a:pt x="3893" y="640"/>
                  </a:lnTo>
                  <a:lnTo>
                    <a:pt x="3893" y="581"/>
                  </a:lnTo>
                  <a:lnTo>
                    <a:pt x="3909" y="581"/>
                  </a:lnTo>
                  <a:lnTo>
                    <a:pt x="3909" y="565"/>
                  </a:lnTo>
                  <a:lnTo>
                    <a:pt x="3857" y="565"/>
                  </a:lnTo>
                  <a:close/>
                  <a:moveTo>
                    <a:pt x="660" y="150"/>
                  </a:moveTo>
                  <a:lnTo>
                    <a:pt x="648" y="191"/>
                  </a:lnTo>
                  <a:lnTo>
                    <a:pt x="643" y="235"/>
                  </a:lnTo>
                  <a:lnTo>
                    <a:pt x="643" y="279"/>
                  </a:lnTo>
                  <a:lnTo>
                    <a:pt x="647" y="321"/>
                  </a:lnTo>
                  <a:lnTo>
                    <a:pt x="655" y="363"/>
                  </a:lnTo>
                  <a:lnTo>
                    <a:pt x="667" y="403"/>
                  </a:lnTo>
                  <a:lnTo>
                    <a:pt x="681" y="439"/>
                  </a:lnTo>
                  <a:lnTo>
                    <a:pt x="697" y="472"/>
                  </a:lnTo>
                  <a:lnTo>
                    <a:pt x="716" y="500"/>
                  </a:lnTo>
                  <a:lnTo>
                    <a:pt x="735" y="521"/>
                  </a:lnTo>
                  <a:lnTo>
                    <a:pt x="701" y="513"/>
                  </a:lnTo>
                  <a:lnTo>
                    <a:pt x="669" y="502"/>
                  </a:lnTo>
                  <a:lnTo>
                    <a:pt x="640" y="490"/>
                  </a:lnTo>
                  <a:lnTo>
                    <a:pt x="615" y="478"/>
                  </a:lnTo>
                  <a:lnTo>
                    <a:pt x="592" y="465"/>
                  </a:lnTo>
                  <a:lnTo>
                    <a:pt x="573" y="453"/>
                  </a:lnTo>
                  <a:lnTo>
                    <a:pt x="559" y="444"/>
                  </a:lnTo>
                  <a:lnTo>
                    <a:pt x="548" y="436"/>
                  </a:lnTo>
                  <a:lnTo>
                    <a:pt x="541" y="431"/>
                  </a:lnTo>
                  <a:lnTo>
                    <a:pt x="539" y="428"/>
                  </a:lnTo>
                  <a:lnTo>
                    <a:pt x="537" y="464"/>
                  </a:lnTo>
                  <a:lnTo>
                    <a:pt x="543" y="502"/>
                  </a:lnTo>
                  <a:lnTo>
                    <a:pt x="556" y="541"/>
                  </a:lnTo>
                  <a:lnTo>
                    <a:pt x="576" y="582"/>
                  </a:lnTo>
                  <a:lnTo>
                    <a:pt x="601" y="624"/>
                  </a:lnTo>
                  <a:lnTo>
                    <a:pt x="521" y="670"/>
                  </a:lnTo>
                  <a:lnTo>
                    <a:pt x="448" y="718"/>
                  </a:lnTo>
                  <a:lnTo>
                    <a:pt x="380" y="769"/>
                  </a:lnTo>
                  <a:lnTo>
                    <a:pt x="320" y="822"/>
                  </a:lnTo>
                  <a:lnTo>
                    <a:pt x="267" y="877"/>
                  </a:lnTo>
                  <a:lnTo>
                    <a:pt x="220" y="933"/>
                  </a:lnTo>
                  <a:lnTo>
                    <a:pt x="181" y="991"/>
                  </a:lnTo>
                  <a:lnTo>
                    <a:pt x="152" y="1051"/>
                  </a:lnTo>
                  <a:lnTo>
                    <a:pt x="129" y="1111"/>
                  </a:lnTo>
                  <a:lnTo>
                    <a:pt x="116" y="1174"/>
                  </a:lnTo>
                  <a:lnTo>
                    <a:pt x="112" y="1236"/>
                  </a:lnTo>
                  <a:lnTo>
                    <a:pt x="116" y="1302"/>
                  </a:lnTo>
                  <a:lnTo>
                    <a:pt x="131" y="1366"/>
                  </a:lnTo>
                  <a:lnTo>
                    <a:pt x="153" y="1427"/>
                  </a:lnTo>
                  <a:lnTo>
                    <a:pt x="185" y="1488"/>
                  </a:lnTo>
                  <a:lnTo>
                    <a:pt x="225" y="1547"/>
                  </a:lnTo>
                  <a:lnTo>
                    <a:pt x="273" y="1604"/>
                  </a:lnTo>
                  <a:lnTo>
                    <a:pt x="328" y="1660"/>
                  </a:lnTo>
                  <a:lnTo>
                    <a:pt x="392" y="1713"/>
                  </a:lnTo>
                  <a:lnTo>
                    <a:pt x="461" y="1765"/>
                  </a:lnTo>
                  <a:lnTo>
                    <a:pt x="539" y="1814"/>
                  </a:lnTo>
                  <a:lnTo>
                    <a:pt x="623" y="1861"/>
                  </a:lnTo>
                  <a:lnTo>
                    <a:pt x="712" y="1905"/>
                  </a:lnTo>
                  <a:lnTo>
                    <a:pt x="808" y="1948"/>
                  </a:lnTo>
                  <a:lnTo>
                    <a:pt x="909" y="1986"/>
                  </a:lnTo>
                  <a:lnTo>
                    <a:pt x="1016" y="2022"/>
                  </a:lnTo>
                  <a:lnTo>
                    <a:pt x="1128" y="2054"/>
                  </a:lnTo>
                  <a:lnTo>
                    <a:pt x="1244" y="2083"/>
                  </a:lnTo>
                  <a:lnTo>
                    <a:pt x="1365" y="2110"/>
                  </a:lnTo>
                  <a:lnTo>
                    <a:pt x="1491" y="2133"/>
                  </a:lnTo>
                  <a:lnTo>
                    <a:pt x="1619" y="2151"/>
                  </a:lnTo>
                  <a:lnTo>
                    <a:pt x="1752" y="2167"/>
                  </a:lnTo>
                  <a:lnTo>
                    <a:pt x="1887" y="2178"/>
                  </a:lnTo>
                  <a:lnTo>
                    <a:pt x="2025" y="2186"/>
                  </a:lnTo>
                  <a:lnTo>
                    <a:pt x="2052" y="2217"/>
                  </a:lnTo>
                  <a:lnTo>
                    <a:pt x="2077" y="2245"/>
                  </a:lnTo>
                  <a:lnTo>
                    <a:pt x="2103" y="2270"/>
                  </a:lnTo>
                  <a:lnTo>
                    <a:pt x="2124" y="2293"/>
                  </a:lnTo>
                  <a:lnTo>
                    <a:pt x="2144" y="2313"/>
                  </a:lnTo>
                  <a:lnTo>
                    <a:pt x="2161" y="2330"/>
                  </a:lnTo>
                  <a:lnTo>
                    <a:pt x="2176" y="2343"/>
                  </a:lnTo>
                  <a:lnTo>
                    <a:pt x="2187" y="2354"/>
                  </a:lnTo>
                  <a:lnTo>
                    <a:pt x="2193" y="2359"/>
                  </a:lnTo>
                  <a:lnTo>
                    <a:pt x="2196" y="2362"/>
                  </a:lnTo>
                  <a:lnTo>
                    <a:pt x="2199" y="2359"/>
                  </a:lnTo>
                  <a:lnTo>
                    <a:pt x="2205" y="2354"/>
                  </a:lnTo>
                  <a:lnTo>
                    <a:pt x="2216" y="2343"/>
                  </a:lnTo>
                  <a:lnTo>
                    <a:pt x="2229" y="2330"/>
                  </a:lnTo>
                  <a:lnTo>
                    <a:pt x="2247" y="2313"/>
                  </a:lnTo>
                  <a:lnTo>
                    <a:pt x="2268" y="2293"/>
                  </a:lnTo>
                  <a:lnTo>
                    <a:pt x="2289" y="2270"/>
                  </a:lnTo>
                  <a:lnTo>
                    <a:pt x="2315" y="2245"/>
                  </a:lnTo>
                  <a:lnTo>
                    <a:pt x="2340" y="2217"/>
                  </a:lnTo>
                  <a:lnTo>
                    <a:pt x="2367" y="2186"/>
                  </a:lnTo>
                  <a:lnTo>
                    <a:pt x="2505" y="2178"/>
                  </a:lnTo>
                  <a:lnTo>
                    <a:pt x="2640" y="2167"/>
                  </a:lnTo>
                  <a:lnTo>
                    <a:pt x="2773" y="2151"/>
                  </a:lnTo>
                  <a:lnTo>
                    <a:pt x="2901" y="2133"/>
                  </a:lnTo>
                  <a:lnTo>
                    <a:pt x="3027" y="2110"/>
                  </a:lnTo>
                  <a:lnTo>
                    <a:pt x="3148" y="2083"/>
                  </a:lnTo>
                  <a:lnTo>
                    <a:pt x="3264" y="2054"/>
                  </a:lnTo>
                  <a:lnTo>
                    <a:pt x="3376" y="2022"/>
                  </a:lnTo>
                  <a:lnTo>
                    <a:pt x="3483" y="1986"/>
                  </a:lnTo>
                  <a:lnTo>
                    <a:pt x="3584" y="1948"/>
                  </a:lnTo>
                  <a:lnTo>
                    <a:pt x="3680" y="1905"/>
                  </a:lnTo>
                  <a:lnTo>
                    <a:pt x="3769" y="1861"/>
                  </a:lnTo>
                  <a:lnTo>
                    <a:pt x="3853" y="1814"/>
                  </a:lnTo>
                  <a:lnTo>
                    <a:pt x="3929" y="1765"/>
                  </a:lnTo>
                  <a:lnTo>
                    <a:pt x="4000" y="1713"/>
                  </a:lnTo>
                  <a:lnTo>
                    <a:pt x="4064" y="1660"/>
                  </a:lnTo>
                  <a:lnTo>
                    <a:pt x="4119" y="1604"/>
                  </a:lnTo>
                  <a:lnTo>
                    <a:pt x="4167" y="1547"/>
                  </a:lnTo>
                  <a:lnTo>
                    <a:pt x="4207" y="1488"/>
                  </a:lnTo>
                  <a:lnTo>
                    <a:pt x="4239" y="1427"/>
                  </a:lnTo>
                  <a:lnTo>
                    <a:pt x="4261" y="1366"/>
                  </a:lnTo>
                  <a:lnTo>
                    <a:pt x="4276" y="1302"/>
                  </a:lnTo>
                  <a:lnTo>
                    <a:pt x="4280" y="1236"/>
                  </a:lnTo>
                  <a:lnTo>
                    <a:pt x="4276" y="1174"/>
                  </a:lnTo>
                  <a:lnTo>
                    <a:pt x="4263" y="1111"/>
                  </a:lnTo>
                  <a:lnTo>
                    <a:pt x="4240" y="1051"/>
                  </a:lnTo>
                  <a:lnTo>
                    <a:pt x="4211" y="991"/>
                  </a:lnTo>
                  <a:lnTo>
                    <a:pt x="4172" y="933"/>
                  </a:lnTo>
                  <a:lnTo>
                    <a:pt x="4125" y="877"/>
                  </a:lnTo>
                  <a:lnTo>
                    <a:pt x="4072" y="822"/>
                  </a:lnTo>
                  <a:lnTo>
                    <a:pt x="4012" y="769"/>
                  </a:lnTo>
                  <a:lnTo>
                    <a:pt x="3944" y="718"/>
                  </a:lnTo>
                  <a:lnTo>
                    <a:pt x="3871" y="670"/>
                  </a:lnTo>
                  <a:lnTo>
                    <a:pt x="3789" y="624"/>
                  </a:lnTo>
                  <a:lnTo>
                    <a:pt x="3816" y="582"/>
                  </a:lnTo>
                  <a:lnTo>
                    <a:pt x="3836" y="541"/>
                  </a:lnTo>
                  <a:lnTo>
                    <a:pt x="3849" y="502"/>
                  </a:lnTo>
                  <a:lnTo>
                    <a:pt x="3855" y="464"/>
                  </a:lnTo>
                  <a:lnTo>
                    <a:pt x="3853" y="428"/>
                  </a:lnTo>
                  <a:lnTo>
                    <a:pt x="3851" y="431"/>
                  </a:lnTo>
                  <a:lnTo>
                    <a:pt x="3844" y="436"/>
                  </a:lnTo>
                  <a:lnTo>
                    <a:pt x="3833" y="444"/>
                  </a:lnTo>
                  <a:lnTo>
                    <a:pt x="3819" y="453"/>
                  </a:lnTo>
                  <a:lnTo>
                    <a:pt x="3799" y="465"/>
                  </a:lnTo>
                  <a:lnTo>
                    <a:pt x="3777" y="478"/>
                  </a:lnTo>
                  <a:lnTo>
                    <a:pt x="3751" y="490"/>
                  </a:lnTo>
                  <a:lnTo>
                    <a:pt x="3723" y="502"/>
                  </a:lnTo>
                  <a:lnTo>
                    <a:pt x="3691" y="513"/>
                  </a:lnTo>
                  <a:lnTo>
                    <a:pt x="3657" y="521"/>
                  </a:lnTo>
                  <a:lnTo>
                    <a:pt x="3676" y="500"/>
                  </a:lnTo>
                  <a:lnTo>
                    <a:pt x="3695" y="472"/>
                  </a:lnTo>
                  <a:lnTo>
                    <a:pt x="3711" y="439"/>
                  </a:lnTo>
                  <a:lnTo>
                    <a:pt x="3725" y="403"/>
                  </a:lnTo>
                  <a:lnTo>
                    <a:pt x="3737" y="363"/>
                  </a:lnTo>
                  <a:lnTo>
                    <a:pt x="3745" y="321"/>
                  </a:lnTo>
                  <a:lnTo>
                    <a:pt x="3749" y="279"/>
                  </a:lnTo>
                  <a:lnTo>
                    <a:pt x="3749" y="235"/>
                  </a:lnTo>
                  <a:lnTo>
                    <a:pt x="3743" y="191"/>
                  </a:lnTo>
                  <a:lnTo>
                    <a:pt x="3731" y="150"/>
                  </a:lnTo>
                  <a:lnTo>
                    <a:pt x="3729" y="152"/>
                  </a:lnTo>
                  <a:lnTo>
                    <a:pt x="3721" y="160"/>
                  </a:lnTo>
                  <a:lnTo>
                    <a:pt x="3709" y="171"/>
                  </a:lnTo>
                  <a:lnTo>
                    <a:pt x="3691" y="187"/>
                  </a:lnTo>
                  <a:lnTo>
                    <a:pt x="3668" y="207"/>
                  </a:lnTo>
                  <a:lnTo>
                    <a:pt x="3639" y="228"/>
                  </a:lnTo>
                  <a:lnTo>
                    <a:pt x="3604" y="253"/>
                  </a:lnTo>
                  <a:lnTo>
                    <a:pt x="3564" y="279"/>
                  </a:lnTo>
                  <a:lnTo>
                    <a:pt x="3516" y="307"/>
                  </a:lnTo>
                  <a:lnTo>
                    <a:pt x="3463" y="335"/>
                  </a:lnTo>
                  <a:lnTo>
                    <a:pt x="3403" y="363"/>
                  </a:lnTo>
                  <a:lnTo>
                    <a:pt x="3336" y="392"/>
                  </a:lnTo>
                  <a:lnTo>
                    <a:pt x="3263" y="419"/>
                  </a:lnTo>
                  <a:lnTo>
                    <a:pt x="3144" y="389"/>
                  </a:lnTo>
                  <a:lnTo>
                    <a:pt x="3019" y="363"/>
                  </a:lnTo>
                  <a:lnTo>
                    <a:pt x="2891" y="339"/>
                  </a:lnTo>
                  <a:lnTo>
                    <a:pt x="2759" y="320"/>
                  </a:lnTo>
                  <a:lnTo>
                    <a:pt x="2623" y="305"/>
                  </a:lnTo>
                  <a:lnTo>
                    <a:pt x="2483" y="293"/>
                  </a:lnTo>
                  <a:lnTo>
                    <a:pt x="2341" y="287"/>
                  </a:lnTo>
                  <a:lnTo>
                    <a:pt x="2196" y="285"/>
                  </a:lnTo>
                  <a:lnTo>
                    <a:pt x="2051" y="287"/>
                  </a:lnTo>
                  <a:lnTo>
                    <a:pt x="1908" y="293"/>
                  </a:lnTo>
                  <a:lnTo>
                    <a:pt x="1769" y="305"/>
                  </a:lnTo>
                  <a:lnTo>
                    <a:pt x="1633" y="320"/>
                  </a:lnTo>
                  <a:lnTo>
                    <a:pt x="1501" y="339"/>
                  </a:lnTo>
                  <a:lnTo>
                    <a:pt x="1372" y="363"/>
                  </a:lnTo>
                  <a:lnTo>
                    <a:pt x="1248" y="389"/>
                  </a:lnTo>
                  <a:lnTo>
                    <a:pt x="1129" y="419"/>
                  </a:lnTo>
                  <a:lnTo>
                    <a:pt x="1055" y="392"/>
                  </a:lnTo>
                  <a:lnTo>
                    <a:pt x="988" y="363"/>
                  </a:lnTo>
                  <a:lnTo>
                    <a:pt x="928" y="335"/>
                  </a:lnTo>
                  <a:lnTo>
                    <a:pt x="875" y="307"/>
                  </a:lnTo>
                  <a:lnTo>
                    <a:pt x="828" y="279"/>
                  </a:lnTo>
                  <a:lnTo>
                    <a:pt x="788" y="253"/>
                  </a:lnTo>
                  <a:lnTo>
                    <a:pt x="752" y="228"/>
                  </a:lnTo>
                  <a:lnTo>
                    <a:pt x="724" y="207"/>
                  </a:lnTo>
                  <a:lnTo>
                    <a:pt x="700" y="187"/>
                  </a:lnTo>
                  <a:lnTo>
                    <a:pt x="683" y="171"/>
                  </a:lnTo>
                  <a:lnTo>
                    <a:pt x="671" y="160"/>
                  </a:lnTo>
                  <a:lnTo>
                    <a:pt x="663" y="152"/>
                  </a:lnTo>
                  <a:lnTo>
                    <a:pt x="660" y="150"/>
                  </a:lnTo>
                  <a:close/>
                  <a:moveTo>
                    <a:pt x="655" y="0"/>
                  </a:moveTo>
                  <a:lnTo>
                    <a:pt x="667" y="28"/>
                  </a:lnTo>
                  <a:lnTo>
                    <a:pt x="685" y="59"/>
                  </a:lnTo>
                  <a:lnTo>
                    <a:pt x="712" y="90"/>
                  </a:lnTo>
                  <a:lnTo>
                    <a:pt x="744" y="122"/>
                  </a:lnTo>
                  <a:lnTo>
                    <a:pt x="785" y="155"/>
                  </a:lnTo>
                  <a:lnTo>
                    <a:pt x="833" y="188"/>
                  </a:lnTo>
                  <a:lnTo>
                    <a:pt x="891" y="221"/>
                  </a:lnTo>
                  <a:lnTo>
                    <a:pt x="956" y="256"/>
                  </a:lnTo>
                  <a:lnTo>
                    <a:pt x="1032" y="289"/>
                  </a:lnTo>
                  <a:lnTo>
                    <a:pt x="1116" y="323"/>
                  </a:lnTo>
                  <a:lnTo>
                    <a:pt x="1256" y="289"/>
                  </a:lnTo>
                  <a:lnTo>
                    <a:pt x="1400" y="260"/>
                  </a:lnTo>
                  <a:lnTo>
                    <a:pt x="1551" y="236"/>
                  </a:lnTo>
                  <a:lnTo>
                    <a:pt x="1705" y="216"/>
                  </a:lnTo>
                  <a:lnTo>
                    <a:pt x="1865" y="203"/>
                  </a:lnTo>
                  <a:lnTo>
                    <a:pt x="2029" y="193"/>
                  </a:lnTo>
                  <a:lnTo>
                    <a:pt x="2196" y="191"/>
                  </a:lnTo>
                  <a:lnTo>
                    <a:pt x="2363" y="193"/>
                  </a:lnTo>
                  <a:lnTo>
                    <a:pt x="2527" y="203"/>
                  </a:lnTo>
                  <a:lnTo>
                    <a:pt x="2687" y="216"/>
                  </a:lnTo>
                  <a:lnTo>
                    <a:pt x="2841" y="236"/>
                  </a:lnTo>
                  <a:lnTo>
                    <a:pt x="2992" y="260"/>
                  </a:lnTo>
                  <a:lnTo>
                    <a:pt x="3136" y="289"/>
                  </a:lnTo>
                  <a:lnTo>
                    <a:pt x="3276" y="323"/>
                  </a:lnTo>
                  <a:lnTo>
                    <a:pt x="3360" y="289"/>
                  </a:lnTo>
                  <a:lnTo>
                    <a:pt x="3435" y="256"/>
                  </a:lnTo>
                  <a:lnTo>
                    <a:pt x="3501" y="221"/>
                  </a:lnTo>
                  <a:lnTo>
                    <a:pt x="3559" y="188"/>
                  </a:lnTo>
                  <a:lnTo>
                    <a:pt x="3607" y="155"/>
                  </a:lnTo>
                  <a:lnTo>
                    <a:pt x="3648" y="122"/>
                  </a:lnTo>
                  <a:lnTo>
                    <a:pt x="3680" y="90"/>
                  </a:lnTo>
                  <a:lnTo>
                    <a:pt x="3707" y="59"/>
                  </a:lnTo>
                  <a:lnTo>
                    <a:pt x="3725" y="28"/>
                  </a:lnTo>
                  <a:lnTo>
                    <a:pt x="3737" y="0"/>
                  </a:lnTo>
                  <a:lnTo>
                    <a:pt x="3767" y="50"/>
                  </a:lnTo>
                  <a:lnTo>
                    <a:pt x="3788" y="99"/>
                  </a:lnTo>
                  <a:lnTo>
                    <a:pt x="3804" y="148"/>
                  </a:lnTo>
                  <a:lnTo>
                    <a:pt x="3815" y="197"/>
                  </a:lnTo>
                  <a:lnTo>
                    <a:pt x="3819" y="244"/>
                  </a:lnTo>
                  <a:lnTo>
                    <a:pt x="3820" y="288"/>
                  </a:lnTo>
                  <a:lnTo>
                    <a:pt x="3816" y="327"/>
                  </a:lnTo>
                  <a:lnTo>
                    <a:pt x="3809" y="361"/>
                  </a:lnTo>
                  <a:lnTo>
                    <a:pt x="3828" y="353"/>
                  </a:lnTo>
                  <a:lnTo>
                    <a:pt x="3845" y="341"/>
                  </a:lnTo>
                  <a:lnTo>
                    <a:pt x="3860" y="329"/>
                  </a:lnTo>
                  <a:lnTo>
                    <a:pt x="3873" y="316"/>
                  </a:lnTo>
                  <a:lnTo>
                    <a:pt x="3884" y="303"/>
                  </a:lnTo>
                  <a:lnTo>
                    <a:pt x="3892" y="292"/>
                  </a:lnTo>
                  <a:lnTo>
                    <a:pt x="3897" y="285"/>
                  </a:lnTo>
                  <a:lnTo>
                    <a:pt x="3899" y="283"/>
                  </a:lnTo>
                  <a:lnTo>
                    <a:pt x="3916" y="319"/>
                  </a:lnTo>
                  <a:lnTo>
                    <a:pt x="3929" y="356"/>
                  </a:lnTo>
                  <a:lnTo>
                    <a:pt x="3937" y="395"/>
                  </a:lnTo>
                  <a:lnTo>
                    <a:pt x="3940" y="435"/>
                  </a:lnTo>
                  <a:lnTo>
                    <a:pt x="3937" y="476"/>
                  </a:lnTo>
                  <a:lnTo>
                    <a:pt x="3928" y="518"/>
                  </a:lnTo>
                  <a:lnTo>
                    <a:pt x="4007" y="518"/>
                  </a:lnTo>
                  <a:lnTo>
                    <a:pt x="4024" y="522"/>
                  </a:lnTo>
                  <a:lnTo>
                    <a:pt x="4039" y="532"/>
                  </a:lnTo>
                  <a:lnTo>
                    <a:pt x="4049" y="546"/>
                  </a:lnTo>
                  <a:lnTo>
                    <a:pt x="4052" y="565"/>
                  </a:lnTo>
                  <a:lnTo>
                    <a:pt x="4052" y="673"/>
                  </a:lnTo>
                  <a:lnTo>
                    <a:pt x="4121" y="728"/>
                  </a:lnTo>
                  <a:lnTo>
                    <a:pt x="4183" y="785"/>
                  </a:lnTo>
                  <a:lnTo>
                    <a:pt x="4236" y="845"/>
                  </a:lnTo>
                  <a:lnTo>
                    <a:pt x="4283" y="906"/>
                  </a:lnTo>
                  <a:lnTo>
                    <a:pt x="4321" y="969"/>
                  </a:lnTo>
                  <a:lnTo>
                    <a:pt x="4352" y="1034"/>
                  </a:lnTo>
                  <a:lnTo>
                    <a:pt x="4373" y="1100"/>
                  </a:lnTo>
                  <a:lnTo>
                    <a:pt x="4387" y="1167"/>
                  </a:lnTo>
                  <a:lnTo>
                    <a:pt x="4391" y="1215"/>
                  </a:lnTo>
                  <a:lnTo>
                    <a:pt x="4391" y="1259"/>
                  </a:lnTo>
                  <a:lnTo>
                    <a:pt x="4388" y="1306"/>
                  </a:lnTo>
                  <a:lnTo>
                    <a:pt x="4375" y="1372"/>
                  </a:lnTo>
                  <a:lnTo>
                    <a:pt x="4353" y="1437"/>
                  </a:lnTo>
                  <a:lnTo>
                    <a:pt x="4323" y="1501"/>
                  </a:lnTo>
                  <a:lnTo>
                    <a:pt x="4285" y="1564"/>
                  </a:lnTo>
                  <a:lnTo>
                    <a:pt x="4240" y="1624"/>
                  </a:lnTo>
                  <a:lnTo>
                    <a:pt x="4188" y="1684"/>
                  </a:lnTo>
                  <a:lnTo>
                    <a:pt x="4128" y="1740"/>
                  </a:lnTo>
                  <a:lnTo>
                    <a:pt x="4061" y="1794"/>
                  </a:lnTo>
                  <a:lnTo>
                    <a:pt x="3988" y="1846"/>
                  </a:lnTo>
                  <a:lnTo>
                    <a:pt x="3908" y="1897"/>
                  </a:lnTo>
                  <a:lnTo>
                    <a:pt x="3823" y="1945"/>
                  </a:lnTo>
                  <a:lnTo>
                    <a:pt x="3732" y="1989"/>
                  </a:lnTo>
                  <a:lnTo>
                    <a:pt x="3635" y="2031"/>
                  </a:lnTo>
                  <a:lnTo>
                    <a:pt x="3532" y="2071"/>
                  </a:lnTo>
                  <a:lnTo>
                    <a:pt x="3425" y="2107"/>
                  </a:lnTo>
                  <a:lnTo>
                    <a:pt x="3313" y="2141"/>
                  </a:lnTo>
                  <a:lnTo>
                    <a:pt x="3196" y="2171"/>
                  </a:lnTo>
                  <a:lnTo>
                    <a:pt x="3076" y="2198"/>
                  </a:lnTo>
                  <a:lnTo>
                    <a:pt x="2951" y="2221"/>
                  </a:lnTo>
                  <a:lnTo>
                    <a:pt x="2823" y="2241"/>
                  </a:lnTo>
                  <a:lnTo>
                    <a:pt x="2691" y="2257"/>
                  </a:lnTo>
                  <a:lnTo>
                    <a:pt x="2555" y="2270"/>
                  </a:lnTo>
                  <a:lnTo>
                    <a:pt x="2417" y="2278"/>
                  </a:lnTo>
                  <a:lnTo>
                    <a:pt x="2392" y="2306"/>
                  </a:lnTo>
                  <a:lnTo>
                    <a:pt x="2367" y="2334"/>
                  </a:lnTo>
                  <a:lnTo>
                    <a:pt x="2341" y="2359"/>
                  </a:lnTo>
                  <a:lnTo>
                    <a:pt x="2317" y="2384"/>
                  </a:lnTo>
                  <a:lnTo>
                    <a:pt x="2293" y="2407"/>
                  </a:lnTo>
                  <a:lnTo>
                    <a:pt x="2271" y="2427"/>
                  </a:lnTo>
                  <a:lnTo>
                    <a:pt x="2249" y="2446"/>
                  </a:lnTo>
                  <a:lnTo>
                    <a:pt x="2232" y="2462"/>
                  </a:lnTo>
                  <a:lnTo>
                    <a:pt x="2217" y="2474"/>
                  </a:lnTo>
                  <a:lnTo>
                    <a:pt x="2205" y="2483"/>
                  </a:lnTo>
                  <a:lnTo>
                    <a:pt x="2200" y="2487"/>
                  </a:lnTo>
                  <a:lnTo>
                    <a:pt x="2191" y="2487"/>
                  </a:lnTo>
                  <a:lnTo>
                    <a:pt x="2187" y="2483"/>
                  </a:lnTo>
                  <a:lnTo>
                    <a:pt x="2175" y="2474"/>
                  </a:lnTo>
                  <a:lnTo>
                    <a:pt x="2160" y="2462"/>
                  </a:lnTo>
                  <a:lnTo>
                    <a:pt x="2141" y="2446"/>
                  </a:lnTo>
                  <a:lnTo>
                    <a:pt x="2121" y="2427"/>
                  </a:lnTo>
                  <a:lnTo>
                    <a:pt x="2099" y="2407"/>
                  </a:lnTo>
                  <a:lnTo>
                    <a:pt x="2075" y="2384"/>
                  </a:lnTo>
                  <a:lnTo>
                    <a:pt x="2049" y="2359"/>
                  </a:lnTo>
                  <a:lnTo>
                    <a:pt x="2024" y="2334"/>
                  </a:lnTo>
                  <a:lnTo>
                    <a:pt x="2000" y="2306"/>
                  </a:lnTo>
                  <a:lnTo>
                    <a:pt x="1975" y="2278"/>
                  </a:lnTo>
                  <a:lnTo>
                    <a:pt x="1837" y="2270"/>
                  </a:lnTo>
                  <a:lnTo>
                    <a:pt x="1701" y="2257"/>
                  </a:lnTo>
                  <a:lnTo>
                    <a:pt x="1569" y="2241"/>
                  </a:lnTo>
                  <a:lnTo>
                    <a:pt x="1441" y="2221"/>
                  </a:lnTo>
                  <a:lnTo>
                    <a:pt x="1316" y="2198"/>
                  </a:lnTo>
                  <a:lnTo>
                    <a:pt x="1196" y="2171"/>
                  </a:lnTo>
                  <a:lnTo>
                    <a:pt x="1079" y="2141"/>
                  </a:lnTo>
                  <a:lnTo>
                    <a:pt x="967" y="2107"/>
                  </a:lnTo>
                  <a:lnTo>
                    <a:pt x="860" y="2071"/>
                  </a:lnTo>
                  <a:lnTo>
                    <a:pt x="757" y="2031"/>
                  </a:lnTo>
                  <a:lnTo>
                    <a:pt x="660" y="1989"/>
                  </a:lnTo>
                  <a:lnTo>
                    <a:pt x="569" y="1945"/>
                  </a:lnTo>
                  <a:lnTo>
                    <a:pt x="484" y="1897"/>
                  </a:lnTo>
                  <a:lnTo>
                    <a:pt x="404" y="1846"/>
                  </a:lnTo>
                  <a:lnTo>
                    <a:pt x="331" y="1794"/>
                  </a:lnTo>
                  <a:lnTo>
                    <a:pt x="264" y="1740"/>
                  </a:lnTo>
                  <a:lnTo>
                    <a:pt x="204" y="1684"/>
                  </a:lnTo>
                  <a:lnTo>
                    <a:pt x="152" y="1624"/>
                  </a:lnTo>
                  <a:lnTo>
                    <a:pt x="107" y="1564"/>
                  </a:lnTo>
                  <a:lnTo>
                    <a:pt x="69" y="1501"/>
                  </a:lnTo>
                  <a:lnTo>
                    <a:pt x="39" y="1437"/>
                  </a:lnTo>
                  <a:lnTo>
                    <a:pt x="17" y="1372"/>
                  </a:lnTo>
                  <a:lnTo>
                    <a:pt x="4" y="1306"/>
                  </a:lnTo>
                  <a:lnTo>
                    <a:pt x="0" y="1236"/>
                  </a:lnTo>
                  <a:lnTo>
                    <a:pt x="4" y="1168"/>
                  </a:lnTo>
                  <a:lnTo>
                    <a:pt x="17" y="1102"/>
                  </a:lnTo>
                  <a:lnTo>
                    <a:pt x="40" y="1035"/>
                  </a:lnTo>
                  <a:lnTo>
                    <a:pt x="69" y="971"/>
                  </a:lnTo>
                  <a:lnTo>
                    <a:pt x="107" y="909"/>
                  </a:lnTo>
                  <a:lnTo>
                    <a:pt x="152" y="847"/>
                  </a:lnTo>
                  <a:lnTo>
                    <a:pt x="205" y="789"/>
                  </a:lnTo>
                  <a:lnTo>
                    <a:pt x="265" y="732"/>
                  </a:lnTo>
                  <a:lnTo>
                    <a:pt x="333" y="677"/>
                  </a:lnTo>
                  <a:lnTo>
                    <a:pt x="407" y="625"/>
                  </a:lnTo>
                  <a:lnTo>
                    <a:pt x="487" y="574"/>
                  </a:lnTo>
                  <a:lnTo>
                    <a:pt x="468" y="529"/>
                  </a:lnTo>
                  <a:lnTo>
                    <a:pt x="456" y="485"/>
                  </a:lnTo>
                  <a:lnTo>
                    <a:pt x="452" y="441"/>
                  </a:lnTo>
                  <a:lnTo>
                    <a:pt x="453" y="400"/>
                  </a:lnTo>
                  <a:lnTo>
                    <a:pt x="461" y="360"/>
                  </a:lnTo>
                  <a:lnTo>
                    <a:pt x="475" y="320"/>
                  </a:lnTo>
                  <a:lnTo>
                    <a:pt x="493" y="283"/>
                  </a:lnTo>
                  <a:lnTo>
                    <a:pt x="495" y="285"/>
                  </a:lnTo>
                  <a:lnTo>
                    <a:pt x="500" y="292"/>
                  </a:lnTo>
                  <a:lnTo>
                    <a:pt x="508" y="303"/>
                  </a:lnTo>
                  <a:lnTo>
                    <a:pt x="519" y="316"/>
                  </a:lnTo>
                  <a:lnTo>
                    <a:pt x="532" y="329"/>
                  </a:lnTo>
                  <a:lnTo>
                    <a:pt x="547" y="341"/>
                  </a:lnTo>
                  <a:lnTo>
                    <a:pt x="564" y="353"/>
                  </a:lnTo>
                  <a:lnTo>
                    <a:pt x="583" y="361"/>
                  </a:lnTo>
                  <a:lnTo>
                    <a:pt x="576" y="327"/>
                  </a:lnTo>
                  <a:lnTo>
                    <a:pt x="572" y="288"/>
                  </a:lnTo>
                  <a:lnTo>
                    <a:pt x="572" y="244"/>
                  </a:lnTo>
                  <a:lnTo>
                    <a:pt x="577" y="197"/>
                  </a:lnTo>
                  <a:lnTo>
                    <a:pt x="588" y="148"/>
                  </a:lnTo>
                  <a:lnTo>
                    <a:pt x="604" y="99"/>
                  </a:lnTo>
                  <a:lnTo>
                    <a:pt x="625" y="50"/>
                  </a:lnTo>
                  <a:lnTo>
                    <a:pt x="655" y="0"/>
                  </a:lnTo>
                  <a:close/>
                </a:path>
              </a:pathLst>
            </a:custGeom>
            <a:solidFill>
              <a:srgbClr val="C4C4C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2572" y="1711"/>
              <a:ext cx="236" cy="151"/>
            </a:xfrm>
            <a:custGeom>
              <a:avLst/>
              <a:gdLst>
                <a:gd name="T0" fmla="*/ 65 w 944"/>
                <a:gd name="T1" fmla="*/ 0 h 602"/>
                <a:gd name="T2" fmla="*/ 216 w 944"/>
                <a:gd name="T3" fmla="*/ 80 h 602"/>
                <a:gd name="T4" fmla="*/ 192 w 944"/>
                <a:gd name="T5" fmla="*/ 110 h 602"/>
                <a:gd name="T6" fmla="*/ 173 w 944"/>
                <a:gd name="T7" fmla="*/ 140 h 602"/>
                <a:gd name="T8" fmla="*/ 158 w 944"/>
                <a:gd name="T9" fmla="*/ 173 h 602"/>
                <a:gd name="T10" fmla="*/ 150 w 944"/>
                <a:gd name="T11" fmla="*/ 208 h 602"/>
                <a:gd name="T12" fmla="*/ 148 w 944"/>
                <a:gd name="T13" fmla="*/ 244 h 602"/>
                <a:gd name="T14" fmla="*/ 152 w 944"/>
                <a:gd name="T15" fmla="*/ 287 h 602"/>
                <a:gd name="T16" fmla="*/ 164 w 944"/>
                <a:gd name="T17" fmla="*/ 327 h 602"/>
                <a:gd name="T18" fmla="*/ 182 w 944"/>
                <a:gd name="T19" fmla="*/ 364 h 602"/>
                <a:gd name="T20" fmla="*/ 208 w 944"/>
                <a:gd name="T21" fmla="*/ 400 h 602"/>
                <a:gd name="T22" fmla="*/ 240 w 944"/>
                <a:gd name="T23" fmla="*/ 432 h 602"/>
                <a:gd name="T24" fmla="*/ 276 w 944"/>
                <a:gd name="T25" fmla="*/ 460 h 602"/>
                <a:gd name="T26" fmla="*/ 318 w 944"/>
                <a:gd name="T27" fmla="*/ 484 h 602"/>
                <a:gd name="T28" fmla="*/ 364 w 944"/>
                <a:gd name="T29" fmla="*/ 502 h 602"/>
                <a:gd name="T30" fmla="*/ 413 w 944"/>
                <a:gd name="T31" fmla="*/ 517 h 602"/>
                <a:gd name="T32" fmla="*/ 466 w 944"/>
                <a:gd name="T33" fmla="*/ 526 h 602"/>
                <a:gd name="T34" fmla="*/ 521 w 944"/>
                <a:gd name="T35" fmla="*/ 529 h 602"/>
                <a:gd name="T36" fmla="*/ 576 w 944"/>
                <a:gd name="T37" fmla="*/ 526 h 602"/>
                <a:gd name="T38" fmla="*/ 629 w 944"/>
                <a:gd name="T39" fmla="*/ 517 h 602"/>
                <a:gd name="T40" fmla="*/ 678 w 944"/>
                <a:gd name="T41" fmla="*/ 504 h 602"/>
                <a:gd name="T42" fmla="*/ 724 w 944"/>
                <a:gd name="T43" fmla="*/ 484 h 602"/>
                <a:gd name="T44" fmla="*/ 765 w 944"/>
                <a:gd name="T45" fmla="*/ 461 h 602"/>
                <a:gd name="T46" fmla="*/ 802 w 944"/>
                <a:gd name="T47" fmla="*/ 433 h 602"/>
                <a:gd name="T48" fmla="*/ 833 w 944"/>
                <a:gd name="T49" fmla="*/ 401 h 602"/>
                <a:gd name="T50" fmla="*/ 944 w 944"/>
                <a:gd name="T51" fmla="*/ 457 h 602"/>
                <a:gd name="T52" fmla="*/ 898 w 944"/>
                <a:gd name="T53" fmla="*/ 493 h 602"/>
                <a:gd name="T54" fmla="*/ 848 w 944"/>
                <a:gd name="T55" fmla="*/ 525 h 602"/>
                <a:gd name="T56" fmla="*/ 793 w 944"/>
                <a:gd name="T57" fmla="*/ 552 h 602"/>
                <a:gd name="T58" fmla="*/ 733 w 944"/>
                <a:gd name="T59" fmla="*/ 573 h 602"/>
                <a:gd name="T60" fmla="*/ 670 w 944"/>
                <a:gd name="T61" fmla="*/ 589 h 602"/>
                <a:gd name="T62" fmla="*/ 602 w 944"/>
                <a:gd name="T63" fmla="*/ 600 h 602"/>
                <a:gd name="T64" fmla="*/ 533 w 944"/>
                <a:gd name="T65" fmla="*/ 602 h 602"/>
                <a:gd name="T66" fmla="*/ 466 w 944"/>
                <a:gd name="T67" fmla="*/ 600 h 602"/>
                <a:gd name="T68" fmla="*/ 402 w 944"/>
                <a:gd name="T69" fmla="*/ 590 h 602"/>
                <a:gd name="T70" fmla="*/ 340 w 944"/>
                <a:gd name="T71" fmla="*/ 576 h 602"/>
                <a:gd name="T72" fmla="*/ 282 w 944"/>
                <a:gd name="T73" fmla="*/ 556 h 602"/>
                <a:gd name="T74" fmla="*/ 228 w 944"/>
                <a:gd name="T75" fmla="*/ 530 h 602"/>
                <a:gd name="T76" fmla="*/ 178 w 944"/>
                <a:gd name="T77" fmla="*/ 500 h 602"/>
                <a:gd name="T78" fmla="*/ 134 w 944"/>
                <a:gd name="T79" fmla="*/ 466 h 602"/>
                <a:gd name="T80" fmla="*/ 94 w 944"/>
                <a:gd name="T81" fmla="*/ 428 h 602"/>
                <a:gd name="T82" fmla="*/ 62 w 944"/>
                <a:gd name="T83" fmla="*/ 388 h 602"/>
                <a:gd name="T84" fmla="*/ 36 w 944"/>
                <a:gd name="T85" fmla="*/ 343 h 602"/>
                <a:gd name="T86" fmla="*/ 16 w 944"/>
                <a:gd name="T87" fmla="*/ 296 h 602"/>
                <a:gd name="T88" fmla="*/ 4 w 944"/>
                <a:gd name="T89" fmla="*/ 247 h 602"/>
                <a:gd name="T90" fmla="*/ 0 w 944"/>
                <a:gd name="T91" fmla="*/ 196 h 602"/>
                <a:gd name="T92" fmla="*/ 4 w 944"/>
                <a:gd name="T93" fmla="*/ 143 h 602"/>
                <a:gd name="T94" fmla="*/ 16 w 944"/>
                <a:gd name="T95" fmla="*/ 94 h 602"/>
                <a:gd name="T96" fmla="*/ 37 w 944"/>
                <a:gd name="T97" fmla="*/ 46 h 602"/>
                <a:gd name="T98" fmla="*/ 65 w 944"/>
                <a:gd name="T99" fmla="*/ 0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44" h="602">
                  <a:moveTo>
                    <a:pt x="65" y="0"/>
                  </a:moveTo>
                  <a:lnTo>
                    <a:pt x="216" y="80"/>
                  </a:lnTo>
                  <a:lnTo>
                    <a:pt x="192" y="110"/>
                  </a:lnTo>
                  <a:lnTo>
                    <a:pt x="173" y="140"/>
                  </a:lnTo>
                  <a:lnTo>
                    <a:pt x="158" y="173"/>
                  </a:lnTo>
                  <a:lnTo>
                    <a:pt x="150" y="208"/>
                  </a:lnTo>
                  <a:lnTo>
                    <a:pt x="148" y="244"/>
                  </a:lnTo>
                  <a:lnTo>
                    <a:pt x="152" y="287"/>
                  </a:lnTo>
                  <a:lnTo>
                    <a:pt x="164" y="327"/>
                  </a:lnTo>
                  <a:lnTo>
                    <a:pt x="182" y="364"/>
                  </a:lnTo>
                  <a:lnTo>
                    <a:pt x="208" y="400"/>
                  </a:lnTo>
                  <a:lnTo>
                    <a:pt x="240" y="432"/>
                  </a:lnTo>
                  <a:lnTo>
                    <a:pt x="276" y="460"/>
                  </a:lnTo>
                  <a:lnTo>
                    <a:pt x="318" y="484"/>
                  </a:lnTo>
                  <a:lnTo>
                    <a:pt x="364" y="502"/>
                  </a:lnTo>
                  <a:lnTo>
                    <a:pt x="413" y="517"/>
                  </a:lnTo>
                  <a:lnTo>
                    <a:pt x="466" y="526"/>
                  </a:lnTo>
                  <a:lnTo>
                    <a:pt x="521" y="529"/>
                  </a:lnTo>
                  <a:lnTo>
                    <a:pt x="576" y="526"/>
                  </a:lnTo>
                  <a:lnTo>
                    <a:pt x="629" y="517"/>
                  </a:lnTo>
                  <a:lnTo>
                    <a:pt x="678" y="504"/>
                  </a:lnTo>
                  <a:lnTo>
                    <a:pt x="724" y="484"/>
                  </a:lnTo>
                  <a:lnTo>
                    <a:pt x="765" y="461"/>
                  </a:lnTo>
                  <a:lnTo>
                    <a:pt x="802" y="433"/>
                  </a:lnTo>
                  <a:lnTo>
                    <a:pt x="833" y="401"/>
                  </a:lnTo>
                  <a:lnTo>
                    <a:pt x="944" y="457"/>
                  </a:lnTo>
                  <a:lnTo>
                    <a:pt x="898" y="493"/>
                  </a:lnTo>
                  <a:lnTo>
                    <a:pt x="848" y="525"/>
                  </a:lnTo>
                  <a:lnTo>
                    <a:pt x="793" y="552"/>
                  </a:lnTo>
                  <a:lnTo>
                    <a:pt x="733" y="573"/>
                  </a:lnTo>
                  <a:lnTo>
                    <a:pt x="670" y="589"/>
                  </a:lnTo>
                  <a:lnTo>
                    <a:pt x="602" y="600"/>
                  </a:lnTo>
                  <a:lnTo>
                    <a:pt x="533" y="602"/>
                  </a:lnTo>
                  <a:lnTo>
                    <a:pt x="466" y="600"/>
                  </a:lnTo>
                  <a:lnTo>
                    <a:pt x="402" y="590"/>
                  </a:lnTo>
                  <a:lnTo>
                    <a:pt x="340" y="576"/>
                  </a:lnTo>
                  <a:lnTo>
                    <a:pt x="282" y="556"/>
                  </a:lnTo>
                  <a:lnTo>
                    <a:pt x="228" y="530"/>
                  </a:lnTo>
                  <a:lnTo>
                    <a:pt x="178" y="500"/>
                  </a:lnTo>
                  <a:lnTo>
                    <a:pt x="134" y="466"/>
                  </a:lnTo>
                  <a:lnTo>
                    <a:pt x="94" y="428"/>
                  </a:lnTo>
                  <a:lnTo>
                    <a:pt x="62" y="388"/>
                  </a:lnTo>
                  <a:lnTo>
                    <a:pt x="36" y="343"/>
                  </a:lnTo>
                  <a:lnTo>
                    <a:pt x="16" y="296"/>
                  </a:lnTo>
                  <a:lnTo>
                    <a:pt x="4" y="247"/>
                  </a:lnTo>
                  <a:lnTo>
                    <a:pt x="0" y="196"/>
                  </a:lnTo>
                  <a:lnTo>
                    <a:pt x="4" y="143"/>
                  </a:lnTo>
                  <a:lnTo>
                    <a:pt x="16" y="94"/>
                  </a:lnTo>
                  <a:lnTo>
                    <a:pt x="37" y="46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C4C4C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2950" y="1711"/>
              <a:ext cx="236" cy="151"/>
            </a:xfrm>
            <a:custGeom>
              <a:avLst/>
              <a:gdLst>
                <a:gd name="T0" fmla="*/ 879 w 944"/>
                <a:gd name="T1" fmla="*/ 0 h 602"/>
                <a:gd name="T2" fmla="*/ 907 w 944"/>
                <a:gd name="T3" fmla="*/ 46 h 602"/>
                <a:gd name="T4" fmla="*/ 927 w 944"/>
                <a:gd name="T5" fmla="*/ 94 h 602"/>
                <a:gd name="T6" fmla="*/ 940 w 944"/>
                <a:gd name="T7" fmla="*/ 143 h 602"/>
                <a:gd name="T8" fmla="*/ 944 w 944"/>
                <a:gd name="T9" fmla="*/ 196 h 602"/>
                <a:gd name="T10" fmla="*/ 940 w 944"/>
                <a:gd name="T11" fmla="*/ 247 h 602"/>
                <a:gd name="T12" fmla="*/ 928 w 944"/>
                <a:gd name="T13" fmla="*/ 296 h 602"/>
                <a:gd name="T14" fmla="*/ 908 w 944"/>
                <a:gd name="T15" fmla="*/ 343 h 602"/>
                <a:gd name="T16" fmla="*/ 882 w 944"/>
                <a:gd name="T17" fmla="*/ 388 h 602"/>
                <a:gd name="T18" fmla="*/ 848 w 944"/>
                <a:gd name="T19" fmla="*/ 428 h 602"/>
                <a:gd name="T20" fmla="*/ 810 w 944"/>
                <a:gd name="T21" fmla="*/ 466 h 602"/>
                <a:gd name="T22" fmla="*/ 766 w 944"/>
                <a:gd name="T23" fmla="*/ 500 h 602"/>
                <a:gd name="T24" fmla="*/ 716 w 944"/>
                <a:gd name="T25" fmla="*/ 530 h 602"/>
                <a:gd name="T26" fmla="*/ 662 w 944"/>
                <a:gd name="T27" fmla="*/ 556 h 602"/>
                <a:gd name="T28" fmla="*/ 603 w 944"/>
                <a:gd name="T29" fmla="*/ 576 h 602"/>
                <a:gd name="T30" fmla="*/ 542 w 944"/>
                <a:gd name="T31" fmla="*/ 590 h 602"/>
                <a:gd name="T32" fmla="*/ 478 w 944"/>
                <a:gd name="T33" fmla="*/ 600 h 602"/>
                <a:gd name="T34" fmla="*/ 411 w 944"/>
                <a:gd name="T35" fmla="*/ 602 h 602"/>
                <a:gd name="T36" fmla="*/ 340 w 944"/>
                <a:gd name="T37" fmla="*/ 600 h 602"/>
                <a:gd name="T38" fmla="*/ 274 w 944"/>
                <a:gd name="T39" fmla="*/ 589 h 602"/>
                <a:gd name="T40" fmla="*/ 211 w 944"/>
                <a:gd name="T41" fmla="*/ 573 h 602"/>
                <a:gd name="T42" fmla="*/ 151 w 944"/>
                <a:gd name="T43" fmla="*/ 552 h 602"/>
                <a:gd name="T44" fmla="*/ 95 w 944"/>
                <a:gd name="T45" fmla="*/ 525 h 602"/>
                <a:gd name="T46" fmla="*/ 46 w 944"/>
                <a:gd name="T47" fmla="*/ 493 h 602"/>
                <a:gd name="T48" fmla="*/ 0 w 944"/>
                <a:gd name="T49" fmla="*/ 457 h 602"/>
                <a:gd name="T50" fmla="*/ 111 w 944"/>
                <a:gd name="T51" fmla="*/ 401 h 602"/>
                <a:gd name="T52" fmla="*/ 142 w 944"/>
                <a:gd name="T53" fmla="*/ 433 h 602"/>
                <a:gd name="T54" fmla="*/ 179 w 944"/>
                <a:gd name="T55" fmla="*/ 461 h 602"/>
                <a:gd name="T56" fmla="*/ 220 w 944"/>
                <a:gd name="T57" fmla="*/ 484 h 602"/>
                <a:gd name="T58" fmla="*/ 266 w 944"/>
                <a:gd name="T59" fmla="*/ 504 h 602"/>
                <a:gd name="T60" fmla="*/ 315 w 944"/>
                <a:gd name="T61" fmla="*/ 517 h 602"/>
                <a:gd name="T62" fmla="*/ 367 w 944"/>
                <a:gd name="T63" fmla="*/ 526 h 602"/>
                <a:gd name="T64" fmla="*/ 422 w 944"/>
                <a:gd name="T65" fmla="*/ 529 h 602"/>
                <a:gd name="T66" fmla="*/ 478 w 944"/>
                <a:gd name="T67" fmla="*/ 526 h 602"/>
                <a:gd name="T68" fmla="*/ 531 w 944"/>
                <a:gd name="T69" fmla="*/ 517 h 602"/>
                <a:gd name="T70" fmla="*/ 580 w 944"/>
                <a:gd name="T71" fmla="*/ 502 h 602"/>
                <a:gd name="T72" fmla="*/ 626 w 944"/>
                <a:gd name="T73" fmla="*/ 484 h 602"/>
                <a:gd name="T74" fmla="*/ 668 w 944"/>
                <a:gd name="T75" fmla="*/ 460 h 602"/>
                <a:gd name="T76" fmla="*/ 704 w 944"/>
                <a:gd name="T77" fmla="*/ 432 h 602"/>
                <a:gd name="T78" fmla="*/ 736 w 944"/>
                <a:gd name="T79" fmla="*/ 400 h 602"/>
                <a:gd name="T80" fmla="*/ 762 w 944"/>
                <a:gd name="T81" fmla="*/ 364 h 602"/>
                <a:gd name="T82" fmla="*/ 780 w 944"/>
                <a:gd name="T83" fmla="*/ 327 h 602"/>
                <a:gd name="T84" fmla="*/ 792 w 944"/>
                <a:gd name="T85" fmla="*/ 287 h 602"/>
                <a:gd name="T86" fmla="*/ 796 w 944"/>
                <a:gd name="T87" fmla="*/ 244 h 602"/>
                <a:gd name="T88" fmla="*/ 794 w 944"/>
                <a:gd name="T89" fmla="*/ 208 h 602"/>
                <a:gd name="T90" fmla="*/ 784 w 944"/>
                <a:gd name="T91" fmla="*/ 173 h 602"/>
                <a:gd name="T92" fmla="*/ 771 w 944"/>
                <a:gd name="T93" fmla="*/ 140 h 602"/>
                <a:gd name="T94" fmla="*/ 752 w 944"/>
                <a:gd name="T95" fmla="*/ 110 h 602"/>
                <a:gd name="T96" fmla="*/ 728 w 944"/>
                <a:gd name="T97" fmla="*/ 80 h 602"/>
                <a:gd name="T98" fmla="*/ 879 w 944"/>
                <a:gd name="T99" fmla="*/ 0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44" h="602">
                  <a:moveTo>
                    <a:pt x="879" y="0"/>
                  </a:moveTo>
                  <a:lnTo>
                    <a:pt x="907" y="46"/>
                  </a:lnTo>
                  <a:lnTo>
                    <a:pt x="927" y="94"/>
                  </a:lnTo>
                  <a:lnTo>
                    <a:pt x="940" y="143"/>
                  </a:lnTo>
                  <a:lnTo>
                    <a:pt x="944" y="196"/>
                  </a:lnTo>
                  <a:lnTo>
                    <a:pt x="940" y="247"/>
                  </a:lnTo>
                  <a:lnTo>
                    <a:pt x="928" y="296"/>
                  </a:lnTo>
                  <a:lnTo>
                    <a:pt x="908" y="343"/>
                  </a:lnTo>
                  <a:lnTo>
                    <a:pt x="882" y="388"/>
                  </a:lnTo>
                  <a:lnTo>
                    <a:pt x="848" y="428"/>
                  </a:lnTo>
                  <a:lnTo>
                    <a:pt x="810" y="466"/>
                  </a:lnTo>
                  <a:lnTo>
                    <a:pt x="766" y="500"/>
                  </a:lnTo>
                  <a:lnTo>
                    <a:pt x="716" y="530"/>
                  </a:lnTo>
                  <a:lnTo>
                    <a:pt x="662" y="556"/>
                  </a:lnTo>
                  <a:lnTo>
                    <a:pt x="603" y="576"/>
                  </a:lnTo>
                  <a:lnTo>
                    <a:pt x="542" y="590"/>
                  </a:lnTo>
                  <a:lnTo>
                    <a:pt x="478" y="600"/>
                  </a:lnTo>
                  <a:lnTo>
                    <a:pt x="411" y="602"/>
                  </a:lnTo>
                  <a:lnTo>
                    <a:pt x="340" y="600"/>
                  </a:lnTo>
                  <a:lnTo>
                    <a:pt x="274" y="589"/>
                  </a:lnTo>
                  <a:lnTo>
                    <a:pt x="211" y="573"/>
                  </a:lnTo>
                  <a:lnTo>
                    <a:pt x="151" y="552"/>
                  </a:lnTo>
                  <a:lnTo>
                    <a:pt x="95" y="525"/>
                  </a:lnTo>
                  <a:lnTo>
                    <a:pt x="46" y="493"/>
                  </a:lnTo>
                  <a:lnTo>
                    <a:pt x="0" y="457"/>
                  </a:lnTo>
                  <a:lnTo>
                    <a:pt x="111" y="401"/>
                  </a:lnTo>
                  <a:lnTo>
                    <a:pt x="142" y="433"/>
                  </a:lnTo>
                  <a:lnTo>
                    <a:pt x="179" y="461"/>
                  </a:lnTo>
                  <a:lnTo>
                    <a:pt x="220" y="484"/>
                  </a:lnTo>
                  <a:lnTo>
                    <a:pt x="266" y="504"/>
                  </a:lnTo>
                  <a:lnTo>
                    <a:pt x="315" y="517"/>
                  </a:lnTo>
                  <a:lnTo>
                    <a:pt x="367" y="526"/>
                  </a:lnTo>
                  <a:lnTo>
                    <a:pt x="422" y="529"/>
                  </a:lnTo>
                  <a:lnTo>
                    <a:pt x="478" y="526"/>
                  </a:lnTo>
                  <a:lnTo>
                    <a:pt x="531" y="517"/>
                  </a:lnTo>
                  <a:lnTo>
                    <a:pt x="580" y="502"/>
                  </a:lnTo>
                  <a:lnTo>
                    <a:pt x="626" y="484"/>
                  </a:lnTo>
                  <a:lnTo>
                    <a:pt x="668" y="460"/>
                  </a:lnTo>
                  <a:lnTo>
                    <a:pt x="704" y="432"/>
                  </a:lnTo>
                  <a:lnTo>
                    <a:pt x="736" y="400"/>
                  </a:lnTo>
                  <a:lnTo>
                    <a:pt x="762" y="364"/>
                  </a:lnTo>
                  <a:lnTo>
                    <a:pt x="780" y="327"/>
                  </a:lnTo>
                  <a:lnTo>
                    <a:pt x="792" y="287"/>
                  </a:lnTo>
                  <a:lnTo>
                    <a:pt x="796" y="244"/>
                  </a:lnTo>
                  <a:lnTo>
                    <a:pt x="794" y="208"/>
                  </a:lnTo>
                  <a:lnTo>
                    <a:pt x="784" y="173"/>
                  </a:lnTo>
                  <a:lnTo>
                    <a:pt x="771" y="140"/>
                  </a:lnTo>
                  <a:lnTo>
                    <a:pt x="752" y="110"/>
                  </a:lnTo>
                  <a:lnTo>
                    <a:pt x="728" y="80"/>
                  </a:lnTo>
                  <a:lnTo>
                    <a:pt x="879" y="0"/>
                  </a:lnTo>
                  <a:close/>
                </a:path>
              </a:pathLst>
            </a:custGeom>
            <a:solidFill>
              <a:srgbClr val="C4C4C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2823" y="1812"/>
              <a:ext cx="114" cy="213"/>
            </a:xfrm>
            <a:custGeom>
              <a:avLst/>
              <a:gdLst>
                <a:gd name="T0" fmla="*/ 223 w 456"/>
                <a:gd name="T1" fmla="*/ 0 h 852"/>
                <a:gd name="T2" fmla="*/ 226 w 456"/>
                <a:gd name="T3" fmla="*/ 3 h 852"/>
                <a:gd name="T4" fmla="*/ 232 w 456"/>
                <a:gd name="T5" fmla="*/ 8 h 852"/>
                <a:gd name="T6" fmla="*/ 244 w 456"/>
                <a:gd name="T7" fmla="*/ 19 h 852"/>
                <a:gd name="T8" fmla="*/ 259 w 456"/>
                <a:gd name="T9" fmla="*/ 32 h 852"/>
                <a:gd name="T10" fmla="*/ 278 w 456"/>
                <a:gd name="T11" fmla="*/ 50 h 852"/>
                <a:gd name="T12" fmla="*/ 296 w 456"/>
                <a:gd name="T13" fmla="*/ 70 h 852"/>
                <a:gd name="T14" fmla="*/ 318 w 456"/>
                <a:gd name="T15" fmla="*/ 94 h 852"/>
                <a:gd name="T16" fmla="*/ 340 w 456"/>
                <a:gd name="T17" fmla="*/ 121 h 852"/>
                <a:gd name="T18" fmla="*/ 362 w 456"/>
                <a:gd name="T19" fmla="*/ 149 h 852"/>
                <a:gd name="T20" fmla="*/ 383 w 456"/>
                <a:gd name="T21" fmla="*/ 181 h 852"/>
                <a:gd name="T22" fmla="*/ 403 w 456"/>
                <a:gd name="T23" fmla="*/ 214 h 852"/>
                <a:gd name="T24" fmla="*/ 420 w 456"/>
                <a:gd name="T25" fmla="*/ 249 h 852"/>
                <a:gd name="T26" fmla="*/ 435 w 456"/>
                <a:gd name="T27" fmla="*/ 285 h 852"/>
                <a:gd name="T28" fmla="*/ 447 w 456"/>
                <a:gd name="T29" fmla="*/ 324 h 852"/>
                <a:gd name="T30" fmla="*/ 454 w 456"/>
                <a:gd name="T31" fmla="*/ 362 h 852"/>
                <a:gd name="T32" fmla="*/ 456 w 456"/>
                <a:gd name="T33" fmla="*/ 402 h 852"/>
                <a:gd name="T34" fmla="*/ 452 w 456"/>
                <a:gd name="T35" fmla="*/ 455 h 852"/>
                <a:gd name="T36" fmla="*/ 440 w 456"/>
                <a:gd name="T37" fmla="*/ 509 h 852"/>
                <a:gd name="T38" fmla="*/ 423 w 456"/>
                <a:gd name="T39" fmla="*/ 561 h 852"/>
                <a:gd name="T40" fmla="*/ 398 w 456"/>
                <a:gd name="T41" fmla="*/ 613 h 852"/>
                <a:gd name="T42" fmla="*/ 370 w 456"/>
                <a:gd name="T43" fmla="*/ 664 h 852"/>
                <a:gd name="T44" fmla="*/ 336 w 456"/>
                <a:gd name="T45" fmla="*/ 714 h 852"/>
                <a:gd name="T46" fmla="*/ 300 w 456"/>
                <a:gd name="T47" fmla="*/ 763 h 852"/>
                <a:gd name="T48" fmla="*/ 262 w 456"/>
                <a:gd name="T49" fmla="*/ 808 h 852"/>
                <a:gd name="T50" fmla="*/ 223 w 456"/>
                <a:gd name="T51" fmla="*/ 852 h 852"/>
                <a:gd name="T52" fmla="*/ 186 w 456"/>
                <a:gd name="T53" fmla="*/ 808 h 852"/>
                <a:gd name="T54" fmla="*/ 150 w 456"/>
                <a:gd name="T55" fmla="*/ 763 h 852"/>
                <a:gd name="T56" fmla="*/ 115 w 456"/>
                <a:gd name="T57" fmla="*/ 715 h 852"/>
                <a:gd name="T58" fmla="*/ 83 w 456"/>
                <a:gd name="T59" fmla="*/ 664 h 852"/>
                <a:gd name="T60" fmla="*/ 55 w 456"/>
                <a:gd name="T61" fmla="*/ 614 h 852"/>
                <a:gd name="T62" fmla="*/ 32 w 456"/>
                <a:gd name="T63" fmla="*/ 561 h 852"/>
                <a:gd name="T64" fmla="*/ 15 w 456"/>
                <a:gd name="T65" fmla="*/ 509 h 852"/>
                <a:gd name="T66" fmla="*/ 4 w 456"/>
                <a:gd name="T67" fmla="*/ 455 h 852"/>
                <a:gd name="T68" fmla="*/ 0 w 456"/>
                <a:gd name="T69" fmla="*/ 402 h 852"/>
                <a:gd name="T70" fmla="*/ 3 w 456"/>
                <a:gd name="T71" fmla="*/ 355 h 852"/>
                <a:gd name="T72" fmla="*/ 11 w 456"/>
                <a:gd name="T73" fmla="*/ 310 h 852"/>
                <a:gd name="T74" fmla="*/ 24 w 456"/>
                <a:gd name="T75" fmla="*/ 268 h 852"/>
                <a:gd name="T76" fmla="*/ 42 w 456"/>
                <a:gd name="T77" fmla="*/ 229 h 852"/>
                <a:gd name="T78" fmla="*/ 62 w 456"/>
                <a:gd name="T79" fmla="*/ 192 h 852"/>
                <a:gd name="T80" fmla="*/ 86 w 456"/>
                <a:gd name="T81" fmla="*/ 158 h 852"/>
                <a:gd name="T82" fmla="*/ 110 w 456"/>
                <a:gd name="T83" fmla="*/ 128 h 852"/>
                <a:gd name="T84" fmla="*/ 136 w 456"/>
                <a:gd name="T85" fmla="*/ 98 h 852"/>
                <a:gd name="T86" fmla="*/ 112 w 456"/>
                <a:gd name="T87" fmla="*/ 141 h 852"/>
                <a:gd name="T88" fmla="*/ 92 w 456"/>
                <a:gd name="T89" fmla="*/ 186 h 852"/>
                <a:gd name="T90" fmla="*/ 78 w 456"/>
                <a:gd name="T91" fmla="*/ 233 h 852"/>
                <a:gd name="T92" fmla="*/ 68 w 456"/>
                <a:gd name="T93" fmla="*/ 284 h 852"/>
                <a:gd name="T94" fmla="*/ 64 w 456"/>
                <a:gd name="T95" fmla="*/ 337 h 852"/>
                <a:gd name="T96" fmla="*/ 68 w 456"/>
                <a:gd name="T97" fmla="*/ 391 h 852"/>
                <a:gd name="T98" fmla="*/ 79 w 456"/>
                <a:gd name="T99" fmla="*/ 449 h 852"/>
                <a:gd name="T100" fmla="*/ 96 w 456"/>
                <a:gd name="T101" fmla="*/ 506 h 852"/>
                <a:gd name="T102" fmla="*/ 120 w 456"/>
                <a:gd name="T103" fmla="*/ 566 h 852"/>
                <a:gd name="T104" fmla="*/ 150 w 456"/>
                <a:gd name="T105" fmla="*/ 626 h 852"/>
                <a:gd name="T106" fmla="*/ 184 w 456"/>
                <a:gd name="T107" fmla="*/ 686 h 852"/>
                <a:gd name="T108" fmla="*/ 223 w 456"/>
                <a:gd name="T109" fmla="*/ 746 h 852"/>
                <a:gd name="T110" fmla="*/ 223 w 456"/>
                <a:gd name="T111" fmla="*/ 0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6" h="852">
                  <a:moveTo>
                    <a:pt x="223" y="0"/>
                  </a:moveTo>
                  <a:lnTo>
                    <a:pt x="226" y="3"/>
                  </a:lnTo>
                  <a:lnTo>
                    <a:pt x="232" y="8"/>
                  </a:lnTo>
                  <a:lnTo>
                    <a:pt x="244" y="19"/>
                  </a:lnTo>
                  <a:lnTo>
                    <a:pt x="259" y="32"/>
                  </a:lnTo>
                  <a:lnTo>
                    <a:pt x="278" y="50"/>
                  </a:lnTo>
                  <a:lnTo>
                    <a:pt x="296" y="70"/>
                  </a:lnTo>
                  <a:lnTo>
                    <a:pt x="318" y="94"/>
                  </a:lnTo>
                  <a:lnTo>
                    <a:pt x="340" y="121"/>
                  </a:lnTo>
                  <a:lnTo>
                    <a:pt x="362" y="149"/>
                  </a:lnTo>
                  <a:lnTo>
                    <a:pt x="383" y="181"/>
                  </a:lnTo>
                  <a:lnTo>
                    <a:pt x="403" y="214"/>
                  </a:lnTo>
                  <a:lnTo>
                    <a:pt x="420" y="249"/>
                  </a:lnTo>
                  <a:lnTo>
                    <a:pt x="435" y="285"/>
                  </a:lnTo>
                  <a:lnTo>
                    <a:pt x="447" y="324"/>
                  </a:lnTo>
                  <a:lnTo>
                    <a:pt x="454" y="362"/>
                  </a:lnTo>
                  <a:lnTo>
                    <a:pt x="456" y="402"/>
                  </a:lnTo>
                  <a:lnTo>
                    <a:pt x="452" y="455"/>
                  </a:lnTo>
                  <a:lnTo>
                    <a:pt x="440" y="509"/>
                  </a:lnTo>
                  <a:lnTo>
                    <a:pt x="423" y="561"/>
                  </a:lnTo>
                  <a:lnTo>
                    <a:pt x="398" y="613"/>
                  </a:lnTo>
                  <a:lnTo>
                    <a:pt x="370" y="664"/>
                  </a:lnTo>
                  <a:lnTo>
                    <a:pt x="336" y="714"/>
                  </a:lnTo>
                  <a:lnTo>
                    <a:pt x="300" y="763"/>
                  </a:lnTo>
                  <a:lnTo>
                    <a:pt x="262" y="808"/>
                  </a:lnTo>
                  <a:lnTo>
                    <a:pt x="223" y="852"/>
                  </a:lnTo>
                  <a:lnTo>
                    <a:pt x="186" y="808"/>
                  </a:lnTo>
                  <a:lnTo>
                    <a:pt x="150" y="763"/>
                  </a:lnTo>
                  <a:lnTo>
                    <a:pt x="115" y="715"/>
                  </a:lnTo>
                  <a:lnTo>
                    <a:pt x="83" y="664"/>
                  </a:lnTo>
                  <a:lnTo>
                    <a:pt x="55" y="614"/>
                  </a:lnTo>
                  <a:lnTo>
                    <a:pt x="32" y="561"/>
                  </a:lnTo>
                  <a:lnTo>
                    <a:pt x="15" y="509"/>
                  </a:lnTo>
                  <a:lnTo>
                    <a:pt x="4" y="455"/>
                  </a:lnTo>
                  <a:lnTo>
                    <a:pt x="0" y="402"/>
                  </a:lnTo>
                  <a:lnTo>
                    <a:pt x="3" y="355"/>
                  </a:lnTo>
                  <a:lnTo>
                    <a:pt x="11" y="310"/>
                  </a:lnTo>
                  <a:lnTo>
                    <a:pt x="24" y="268"/>
                  </a:lnTo>
                  <a:lnTo>
                    <a:pt x="42" y="229"/>
                  </a:lnTo>
                  <a:lnTo>
                    <a:pt x="62" y="192"/>
                  </a:lnTo>
                  <a:lnTo>
                    <a:pt x="86" y="158"/>
                  </a:lnTo>
                  <a:lnTo>
                    <a:pt x="110" y="128"/>
                  </a:lnTo>
                  <a:lnTo>
                    <a:pt x="136" y="98"/>
                  </a:lnTo>
                  <a:lnTo>
                    <a:pt x="112" y="141"/>
                  </a:lnTo>
                  <a:lnTo>
                    <a:pt x="92" y="186"/>
                  </a:lnTo>
                  <a:lnTo>
                    <a:pt x="78" y="233"/>
                  </a:lnTo>
                  <a:lnTo>
                    <a:pt x="68" y="284"/>
                  </a:lnTo>
                  <a:lnTo>
                    <a:pt x="64" y="337"/>
                  </a:lnTo>
                  <a:lnTo>
                    <a:pt x="68" y="391"/>
                  </a:lnTo>
                  <a:lnTo>
                    <a:pt x="79" y="449"/>
                  </a:lnTo>
                  <a:lnTo>
                    <a:pt x="96" y="506"/>
                  </a:lnTo>
                  <a:lnTo>
                    <a:pt x="120" y="566"/>
                  </a:lnTo>
                  <a:lnTo>
                    <a:pt x="150" y="626"/>
                  </a:lnTo>
                  <a:lnTo>
                    <a:pt x="184" y="686"/>
                  </a:lnTo>
                  <a:lnTo>
                    <a:pt x="223" y="746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C4C4C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2513" y="1551"/>
              <a:ext cx="354" cy="248"/>
            </a:xfrm>
            <a:custGeom>
              <a:avLst/>
              <a:gdLst>
                <a:gd name="T0" fmla="*/ 3 w 1417"/>
                <a:gd name="T1" fmla="*/ 2 h 995"/>
                <a:gd name="T2" fmla="*/ 24 w 1417"/>
                <a:gd name="T3" fmla="*/ 20 h 995"/>
                <a:gd name="T4" fmla="*/ 65 w 1417"/>
                <a:gd name="T5" fmla="*/ 52 h 995"/>
                <a:gd name="T6" fmla="*/ 125 w 1417"/>
                <a:gd name="T7" fmla="*/ 96 h 995"/>
                <a:gd name="T8" fmla="*/ 204 w 1417"/>
                <a:gd name="T9" fmla="*/ 146 h 995"/>
                <a:gd name="T10" fmla="*/ 299 w 1417"/>
                <a:gd name="T11" fmla="*/ 200 h 995"/>
                <a:gd name="T12" fmla="*/ 409 w 1417"/>
                <a:gd name="T13" fmla="*/ 253 h 995"/>
                <a:gd name="T14" fmla="*/ 535 w 1417"/>
                <a:gd name="T15" fmla="*/ 301 h 995"/>
                <a:gd name="T16" fmla="*/ 632 w 1417"/>
                <a:gd name="T17" fmla="*/ 333 h 995"/>
                <a:gd name="T18" fmla="*/ 705 w 1417"/>
                <a:gd name="T19" fmla="*/ 360 h 995"/>
                <a:gd name="T20" fmla="*/ 796 w 1417"/>
                <a:gd name="T21" fmla="*/ 397 h 995"/>
                <a:gd name="T22" fmla="*/ 897 w 1417"/>
                <a:gd name="T23" fmla="*/ 444 h 995"/>
                <a:gd name="T24" fmla="*/ 1004 w 1417"/>
                <a:gd name="T25" fmla="*/ 500 h 995"/>
                <a:gd name="T26" fmla="*/ 1108 w 1417"/>
                <a:gd name="T27" fmla="*/ 565 h 995"/>
                <a:gd name="T28" fmla="*/ 1207 w 1417"/>
                <a:gd name="T29" fmla="*/ 637 h 995"/>
                <a:gd name="T30" fmla="*/ 1292 w 1417"/>
                <a:gd name="T31" fmla="*/ 717 h 995"/>
                <a:gd name="T32" fmla="*/ 1360 w 1417"/>
                <a:gd name="T33" fmla="*/ 803 h 995"/>
                <a:gd name="T34" fmla="*/ 1403 w 1417"/>
                <a:gd name="T35" fmla="*/ 897 h 995"/>
                <a:gd name="T36" fmla="*/ 1417 w 1417"/>
                <a:gd name="T37" fmla="*/ 995 h 995"/>
                <a:gd name="T38" fmla="*/ 1353 w 1417"/>
                <a:gd name="T39" fmla="*/ 925 h 995"/>
                <a:gd name="T40" fmla="*/ 1260 w 1417"/>
                <a:gd name="T41" fmla="*/ 849 h 995"/>
                <a:gd name="T42" fmla="*/ 1140 w 1417"/>
                <a:gd name="T43" fmla="*/ 766 h 995"/>
                <a:gd name="T44" fmla="*/ 993 w 1417"/>
                <a:gd name="T45" fmla="*/ 682 h 995"/>
                <a:gd name="T46" fmla="*/ 819 w 1417"/>
                <a:gd name="T47" fmla="*/ 601 h 995"/>
                <a:gd name="T48" fmla="*/ 620 w 1417"/>
                <a:gd name="T49" fmla="*/ 525 h 995"/>
                <a:gd name="T50" fmla="*/ 459 w 1417"/>
                <a:gd name="T51" fmla="*/ 462 h 995"/>
                <a:gd name="T52" fmla="*/ 328 w 1417"/>
                <a:gd name="T53" fmla="*/ 396 h 995"/>
                <a:gd name="T54" fmla="*/ 224 w 1417"/>
                <a:gd name="T55" fmla="*/ 328 h 995"/>
                <a:gd name="T56" fmla="*/ 145 w 1417"/>
                <a:gd name="T57" fmla="*/ 261 h 995"/>
                <a:gd name="T58" fmla="*/ 88 w 1417"/>
                <a:gd name="T59" fmla="*/ 199 h 995"/>
                <a:gd name="T60" fmla="*/ 47 w 1417"/>
                <a:gd name="T61" fmla="*/ 140 h 995"/>
                <a:gd name="T62" fmla="*/ 21 w 1417"/>
                <a:gd name="T63" fmla="*/ 90 h 995"/>
                <a:gd name="T64" fmla="*/ 8 w 1417"/>
                <a:gd name="T65" fmla="*/ 47 h 995"/>
                <a:gd name="T66" fmla="*/ 1 w 1417"/>
                <a:gd name="T67" fmla="*/ 18 h 995"/>
                <a:gd name="T68" fmla="*/ 0 w 1417"/>
                <a:gd name="T69" fmla="*/ 2 h 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17" h="995">
                  <a:moveTo>
                    <a:pt x="0" y="0"/>
                  </a:moveTo>
                  <a:lnTo>
                    <a:pt x="3" y="2"/>
                  </a:lnTo>
                  <a:lnTo>
                    <a:pt x="11" y="10"/>
                  </a:lnTo>
                  <a:lnTo>
                    <a:pt x="24" y="20"/>
                  </a:lnTo>
                  <a:lnTo>
                    <a:pt x="41" y="35"/>
                  </a:lnTo>
                  <a:lnTo>
                    <a:pt x="65" y="52"/>
                  </a:lnTo>
                  <a:lnTo>
                    <a:pt x="92" y="74"/>
                  </a:lnTo>
                  <a:lnTo>
                    <a:pt x="125" y="96"/>
                  </a:lnTo>
                  <a:lnTo>
                    <a:pt x="163" y="120"/>
                  </a:lnTo>
                  <a:lnTo>
                    <a:pt x="204" y="146"/>
                  </a:lnTo>
                  <a:lnTo>
                    <a:pt x="249" y="172"/>
                  </a:lnTo>
                  <a:lnTo>
                    <a:pt x="299" y="200"/>
                  </a:lnTo>
                  <a:lnTo>
                    <a:pt x="352" y="227"/>
                  </a:lnTo>
                  <a:lnTo>
                    <a:pt x="409" y="253"/>
                  </a:lnTo>
                  <a:lnTo>
                    <a:pt x="471" y="279"/>
                  </a:lnTo>
                  <a:lnTo>
                    <a:pt x="535" y="301"/>
                  </a:lnTo>
                  <a:lnTo>
                    <a:pt x="603" y="324"/>
                  </a:lnTo>
                  <a:lnTo>
                    <a:pt x="632" y="333"/>
                  </a:lnTo>
                  <a:lnTo>
                    <a:pt x="667" y="345"/>
                  </a:lnTo>
                  <a:lnTo>
                    <a:pt x="705" y="360"/>
                  </a:lnTo>
                  <a:lnTo>
                    <a:pt x="749" y="377"/>
                  </a:lnTo>
                  <a:lnTo>
                    <a:pt x="796" y="397"/>
                  </a:lnTo>
                  <a:lnTo>
                    <a:pt x="847" y="420"/>
                  </a:lnTo>
                  <a:lnTo>
                    <a:pt x="897" y="444"/>
                  </a:lnTo>
                  <a:lnTo>
                    <a:pt x="951" y="470"/>
                  </a:lnTo>
                  <a:lnTo>
                    <a:pt x="1004" y="500"/>
                  </a:lnTo>
                  <a:lnTo>
                    <a:pt x="1056" y="532"/>
                  </a:lnTo>
                  <a:lnTo>
                    <a:pt x="1108" y="565"/>
                  </a:lnTo>
                  <a:lnTo>
                    <a:pt x="1159" y="600"/>
                  </a:lnTo>
                  <a:lnTo>
                    <a:pt x="1207" y="637"/>
                  </a:lnTo>
                  <a:lnTo>
                    <a:pt x="1251" y="677"/>
                  </a:lnTo>
                  <a:lnTo>
                    <a:pt x="1292" y="717"/>
                  </a:lnTo>
                  <a:lnTo>
                    <a:pt x="1328" y="760"/>
                  </a:lnTo>
                  <a:lnTo>
                    <a:pt x="1360" y="803"/>
                  </a:lnTo>
                  <a:lnTo>
                    <a:pt x="1385" y="850"/>
                  </a:lnTo>
                  <a:lnTo>
                    <a:pt x="1403" y="897"/>
                  </a:lnTo>
                  <a:lnTo>
                    <a:pt x="1415" y="945"/>
                  </a:lnTo>
                  <a:lnTo>
                    <a:pt x="1417" y="995"/>
                  </a:lnTo>
                  <a:lnTo>
                    <a:pt x="1388" y="962"/>
                  </a:lnTo>
                  <a:lnTo>
                    <a:pt x="1353" y="925"/>
                  </a:lnTo>
                  <a:lnTo>
                    <a:pt x="1311" y="887"/>
                  </a:lnTo>
                  <a:lnTo>
                    <a:pt x="1260" y="849"/>
                  </a:lnTo>
                  <a:lnTo>
                    <a:pt x="1204" y="807"/>
                  </a:lnTo>
                  <a:lnTo>
                    <a:pt x="1140" y="766"/>
                  </a:lnTo>
                  <a:lnTo>
                    <a:pt x="1069" y="725"/>
                  </a:lnTo>
                  <a:lnTo>
                    <a:pt x="993" y="682"/>
                  </a:lnTo>
                  <a:lnTo>
                    <a:pt x="909" y="641"/>
                  </a:lnTo>
                  <a:lnTo>
                    <a:pt x="819" y="601"/>
                  </a:lnTo>
                  <a:lnTo>
                    <a:pt x="723" y="562"/>
                  </a:lnTo>
                  <a:lnTo>
                    <a:pt x="620" y="525"/>
                  </a:lnTo>
                  <a:lnTo>
                    <a:pt x="535" y="494"/>
                  </a:lnTo>
                  <a:lnTo>
                    <a:pt x="459" y="462"/>
                  </a:lnTo>
                  <a:lnTo>
                    <a:pt x="389" y="429"/>
                  </a:lnTo>
                  <a:lnTo>
                    <a:pt x="328" y="396"/>
                  </a:lnTo>
                  <a:lnTo>
                    <a:pt x="272" y="363"/>
                  </a:lnTo>
                  <a:lnTo>
                    <a:pt x="224" y="328"/>
                  </a:lnTo>
                  <a:lnTo>
                    <a:pt x="181" y="295"/>
                  </a:lnTo>
                  <a:lnTo>
                    <a:pt x="145" y="261"/>
                  </a:lnTo>
                  <a:lnTo>
                    <a:pt x="113" y="229"/>
                  </a:lnTo>
                  <a:lnTo>
                    <a:pt x="88" y="199"/>
                  </a:lnTo>
                  <a:lnTo>
                    <a:pt x="65" y="168"/>
                  </a:lnTo>
                  <a:lnTo>
                    <a:pt x="47" y="140"/>
                  </a:lnTo>
                  <a:lnTo>
                    <a:pt x="33" y="114"/>
                  </a:lnTo>
                  <a:lnTo>
                    <a:pt x="21" y="90"/>
                  </a:lnTo>
                  <a:lnTo>
                    <a:pt x="13" y="67"/>
                  </a:lnTo>
                  <a:lnTo>
                    <a:pt x="8" y="47"/>
                  </a:lnTo>
                  <a:lnTo>
                    <a:pt x="4" y="31"/>
                  </a:lnTo>
                  <a:lnTo>
                    <a:pt x="1" y="18"/>
                  </a:lnTo>
                  <a:lnTo>
                    <a:pt x="0" y="8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003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2891" y="1551"/>
              <a:ext cx="354" cy="248"/>
            </a:xfrm>
            <a:custGeom>
              <a:avLst/>
              <a:gdLst>
                <a:gd name="T0" fmla="*/ 1417 w 1417"/>
                <a:gd name="T1" fmla="*/ 2 h 995"/>
                <a:gd name="T2" fmla="*/ 1416 w 1417"/>
                <a:gd name="T3" fmla="*/ 18 h 995"/>
                <a:gd name="T4" fmla="*/ 1409 w 1417"/>
                <a:gd name="T5" fmla="*/ 47 h 995"/>
                <a:gd name="T6" fmla="*/ 1396 w 1417"/>
                <a:gd name="T7" fmla="*/ 90 h 995"/>
                <a:gd name="T8" fmla="*/ 1369 w 1417"/>
                <a:gd name="T9" fmla="*/ 140 h 995"/>
                <a:gd name="T10" fmla="*/ 1329 w 1417"/>
                <a:gd name="T11" fmla="*/ 199 h 995"/>
                <a:gd name="T12" fmla="*/ 1272 w 1417"/>
                <a:gd name="T13" fmla="*/ 261 h 995"/>
                <a:gd name="T14" fmla="*/ 1193 w 1417"/>
                <a:gd name="T15" fmla="*/ 328 h 995"/>
                <a:gd name="T16" fmla="*/ 1089 w 1417"/>
                <a:gd name="T17" fmla="*/ 396 h 995"/>
                <a:gd name="T18" fmla="*/ 958 w 1417"/>
                <a:gd name="T19" fmla="*/ 462 h 995"/>
                <a:gd name="T20" fmla="*/ 797 w 1417"/>
                <a:gd name="T21" fmla="*/ 525 h 995"/>
                <a:gd name="T22" fmla="*/ 597 w 1417"/>
                <a:gd name="T23" fmla="*/ 601 h 995"/>
                <a:gd name="T24" fmla="*/ 424 w 1417"/>
                <a:gd name="T25" fmla="*/ 682 h 995"/>
                <a:gd name="T26" fmla="*/ 277 w 1417"/>
                <a:gd name="T27" fmla="*/ 766 h 995"/>
                <a:gd name="T28" fmla="*/ 157 w 1417"/>
                <a:gd name="T29" fmla="*/ 849 h 995"/>
                <a:gd name="T30" fmla="*/ 64 w 1417"/>
                <a:gd name="T31" fmla="*/ 925 h 995"/>
                <a:gd name="T32" fmla="*/ 0 w 1417"/>
                <a:gd name="T33" fmla="*/ 995 h 995"/>
                <a:gd name="T34" fmla="*/ 13 w 1417"/>
                <a:gd name="T35" fmla="*/ 897 h 995"/>
                <a:gd name="T36" fmla="*/ 57 w 1417"/>
                <a:gd name="T37" fmla="*/ 803 h 995"/>
                <a:gd name="T38" fmla="*/ 125 w 1417"/>
                <a:gd name="T39" fmla="*/ 717 h 995"/>
                <a:gd name="T40" fmla="*/ 210 w 1417"/>
                <a:gd name="T41" fmla="*/ 637 h 995"/>
                <a:gd name="T42" fmla="*/ 309 w 1417"/>
                <a:gd name="T43" fmla="*/ 565 h 995"/>
                <a:gd name="T44" fmla="*/ 413 w 1417"/>
                <a:gd name="T45" fmla="*/ 500 h 995"/>
                <a:gd name="T46" fmla="*/ 520 w 1417"/>
                <a:gd name="T47" fmla="*/ 444 h 995"/>
                <a:gd name="T48" fmla="*/ 621 w 1417"/>
                <a:gd name="T49" fmla="*/ 397 h 995"/>
                <a:gd name="T50" fmla="*/ 710 w 1417"/>
                <a:gd name="T51" fmla="*/ 360 h 995"/>
                <a:gd name="T52" fmla="*/ 785 w 1417"/>
                <a:gd name="T53" fmla="*/ 333 h 995"/>
                <a:gd name="T54" fmla="*/ 882 w 1417"/>
                <a:gd name="T55" fmla="*/ 301 h 995"/>
                <a:gd name="T56" fmla="*/ 1008 w 1417"/>
                <a:gd name="T57" fmla="*/ 253 h 995"/>
                <a:gd name="T58" fmla="*/ 1118 w 1417"/>
                <a:gd name="T59" fmla="*/ 200 h 995"/>
                <a:gd name="T60" fmla="*/ 1213 w 1417"/>
                <a:gd name="T61" fmla="*/ 146 h 995"/>
                <a:gd name="T62" fmla="*/ 1292 w 1417"/>
                <a:gd name="T63" fmla="*/ 96 h 995"/>
                <a:gd name="T64" fmla="*/ 1352 w 1417"/>
                <a:gd name="T65" fmla="*/ 52 h 995"/>
                <a:gd name="T66" fmla="*/ 1393 w 1417"/>
                <a:gd name="T67" fmla="*/ 20 h 995"/>
                <a:gd name="T68" fmla="*/ 1414 w 1417"/>
                <a:gd name="T69" fmla="*/ 2 h 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17" h="995">
                  <a:moveTo>
                    <a:pt x="1417" y="0"/>
                  </a:moveTo>
                  <a:lnTo>
                    <a:pt x="1417" y="2"/>
                  </a:lnTo>
                  <a:lnTo>
                    <a:pt x="1417" y="8"/>
                  </a:lnTo>
                  <a:lnTo>
                    <a:pt x="1416" y="18"/>
                  </a:lnTo>
                  <a:lnTo>
                    <a:pt x="1413" y="31"/>
                  </a:lnTo>
                  <a:lnTo>
                    <a:pt x="1409" y="47"/>
                  </a:lnTo>
                  <a:lnTo>
                    <a:pt x="1404" y="67"/>
                  </a:lnTo>
                  <a:lnTo>
                    <a:pt x="1396" y="90"/>
                  </a:lnTo>
                  <a:lnTo>
                    <a:pt x="1384" y="114"/>
                  </a:lnTo>
                  <a:lnTo>
                    <a:pt x="1369" y="140"/>
                  </a:lnTo>
                  <a:lnTo>
                    <a:pt x="1352" y="168"/>
                  </a:lnTo>
                  <a:lnTo>
                    <a:pt x="1329" y="199"/>
                  </a:lnTo>
                  <a:lnTo>
                    <a:pt x="1302" y="229"/>
                  </a:lnTo>
                  <a:lnTo>
                    <a:pt x="1272" y="261"/>
                  </a:lnTo>
                  <a:lnTo>
                    <a:pt x="1234" y="295"/>
                  </a:lnTo>
                  <a:lnTo>
                    <a:pt x="1193" y="328"/>
                  </a:lnTo>
                  <a:lnTo>
                    <a:pt x="1145" y="363"/>
                  </a:lnTo>
                  <a:lnTo>
                    <a:pt x="1089" y="396"/>
                  </a:lnTo>
                  <a:lnTo>
                    <a:pt x="1028" y="429"/>
                  </a:lnTo>
                  <a:lnTo>
                    <a:pt x="958" y="462"/>
                  </a:lnTo>
                  <a:lnTo>
                    <a:pt x="882" y="494"/>
                  </a:lnTo>
                  <a:lnTo>
                    <a:pt x="797" y="525"/>
                  </a:lnTo>
                  <a:lnTo>
                    <a:pt x="694" y="562"/>
                  </a:lnTo>
                  <a:lnTo>
                    <a:pt x="597" y="601"/>
                  </a:lnTo>
                  <a:lnTo>
                    <a:pt x="508" y="641"/>
                  </a:lnTo>
                  <a:lnTo>
                    <a:pt x="424" y="682"/>
                  </a:lnTo>
                  <a:lnTo>
                    <a:pt x="348" y="725"/>
                  </a:lnTo>
                  <a:lnTo>
                    <a:pt x="277" y="766"/>
                  </a:lnTo>
                  <a:lnTo>
                    <a:pt x="213" y="807"/>
                  </a:lnTo>
                  <a:lnTo>
                    <a:pt x="157" y="849"/>
                  </a:lnTo>
                  <a:lnTo>
                    <a:pt x="106" y="887"/>
                  </a:lnTo>
                  <a:lnTo>
                    <a:pt x="64" y="925"/>
                  </a:lnTo>
                  <a:lnTo>
                    <a:pt x="28" y="962"/>
                  </a:lnTo>
                  <a:lnTo>
                    <a:pt x="0" y="995"/>
                  </a:lnTo>
                  <a:lnTo>
                    <a:pt x="2" y="945"/>
                  </a:lnTo>
                  <a:lnTo>
                    <a:pt x="13" y="897"/>
                  </a:lnTo>
                  <a:lnTo>
                    <a:pt x="32" y="850"/>
                  </a:lnTo>
                  <a:lnTo>
                    <a:pt x="57" y="803"/>
                  </a:lnTo>
                  <a:lnTo>
                    <a:pt x="89" y="760"/>
                  </a:lnTo>
                  <a:lnTo>
                    <a:pt x="125" y="717"/>
                  </a:lnTo>
                  <a:lnTo>
                    <a:pt x="166" y="677"/>
                  </a:lnTo>
                  <a:lnTo>
                    <a:pt x="210" y="637"/>
                  </a:lnTo>
                  <a:lnTo>
                    <a:pt x="258" y="600"/>
                  </a:lnTo>
                  <a:lnTo>
                    <a:pt x="309" y="565"/>
                  </a:lnTo>
                  <a:lnTo>
                    <a:pt x="361" y="532"/>
                  </a:lnTo>
                  <a:lnTo>
                    <a:pt x="413" y="500"/>
                  </a:lnTo>
                  <a:lnTo>
                    <a:pt x="466" y="470"/>
                  </a:lnTo>
                  <a:lnTo>
                    <a:pt x="520" y="444"/>
                  </a:lnTo>
                  <a:lnTo>
                    <a:pt x="570" y="420"/>
                  </a:lnTo>
                  <a:lnTo>
                    <a:pt x="621" y="397"/>
                  </a:lnTo>
                  <a:lnTo>
                    <a:pt x="668" y="377"/>
                  </a:lnTo>
                  <a:lnTo>
                    <a:pt x="710" y="360"/>
                  </a:lnTo>
                  <a:lnTo>
                    <a:pt x="750" y="345"/>
                  </a:lnTo>
                  <a:lnTo>
                    <a:pt x="785" y="333"/>
                  </a:lnTo>
                  <a:lnTo>
                    <a:pt x="814" y="324"/>
                  </a:lnTo>
                  <a:lnTo>
                    <a:pt x="882" y="301"/>
                  </a:lnTo>
                  <a:lnTo>
                    <a:pt x="946" y="279"/>
                  </a:lnTo>
                  <a:lnTo>
                    <a:pt x="1008" y="253"/>
                  </a:lnTo>
                  <a:lnTo>
                    <a:pt x="1065" y="227"/>
                  </a:lnTo>
                  <a:lnTo>
                    <a:pt x="1118" y="200"/>
                  </a:lnTo>
                  <a:lnTo>
                    <a:pt x="1168" y="172"/>
                  </a:lnTo>
                  <a:lnTo>
                    <a:pt x="1213" y="146"/>
                  </a:lnTo>
                  <a:lnTo>
                    <a:pt x="1254" y="120"/>
                  </a:lnTo>
                  <a:lnTo>
                    <a:pt x="1292" y="96"/>
                  </a:lnTo>
                  <a:lnTo>
                    <a:pt x="1324" y="74"/>
                  </a:lnTo>
                  <a:lnTo>
                    <a:pt x="1352" y="52"/>
                  </a:lnTo>
                  <a:lnTo>
                    <a:pt x="1376" y="35"/>
                  </a:lnTo>
                  <a:lnTo>
                    <a:pt x="1393" y="20"/>
                  </a:lnTo>
                  <a:lnTo>
                    <a:pt x="1406" y="10"/>
                  </a:lnTo>
                  <a:lnTo>
                    <a:pt x="1414" y="2"/>
                  </a:lnTo>
                  <a:lnTo>
                    <a:pt x="1417" y="0"/>
                  </a:lnTo>
                  <a:close/>
                </a:path>
              </a:pathLst>
            </a:custGeom>
            <a:solidFill>
              <a:srgbClr val="D9003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6"/>
            <p:cNvSpPr>
              <a:spLocks noEditPoints="1"/>
            </p:cNvSpPr>
            <p:nvPr/>
          </p:nvSpPr>
          <p:spPr bwMode="auto">
            <a:xfrm>
              <a:off x="2352" y="1509"/>
              <a:ext cx="1042" cy="553"/>
            </a:xfrm>
            <a:custGeom>
              <a:avLst/>
              <a:gdLst>
                <a:gd name="T0" fmla="*/ 1939 w 4168"/>
                <a:gd name="T1" fmla="*/ 1446 h 2212"/>
                <a:gd name="T2" fmla="*/ 1861 w 4168"/>
                <a:gd name="T3" fmla="*/ 1615 h 2212"/>
                <a:gd name="T4" fmla="*/ 2161 w 4168"/>
                <a:gd name="T5" fmla="*/ 1976 h 2212"/>
                <a:gd name="T6" fmla="*/ 2281 w 4168"/>
                <a:gd name="T7" fmla="*/ 1462 h 2212"/>
                <a:gd name="T8" fmla="*/ 2087 w 4168"/>
                <a:gd name="T9" fmla="*/ 1216 h 2212"/>
                <a:gd name="T10" fmla="*/ 2828 w 4168"/>
                <a:gd name="T11" fmla="*/ 1176 h 2212"/>
                <a:gd name="T12" fmla="*/ 1288 w 4168"/>
                <a:gd name="T13" fmla="*/ 1092 h 2212"/>
                <a:gd name="T14" fmla="*/ 1533 w 4168"/>
                <a:gd name="T15" fmla="*/ 1160 h 2212"/>
                <a:gd name="T16" fmla="*/ 3149 w 4168"/>
                <a:gd name="T17" fmla="*/ 1136 h 2212"/>
                <a:gd name="T18" fmla="*/ 2684 w 4168"/>
                <a:gd name="T19" fmla="*/ 1326 h 2212"/>
                <a:gd name="T20" fmla="*/ 2643 w 4168"/>
                <a:gd name="T21" fmla="*/ 1398 h 2212"/>
                <a:gd name="T22" fmla="*/ 3251 w 4168"/>
                <a:gd name="T23" fmla="*/ 1197 h 2212"/>
                <a:gd name="T24" fmla="*/ 871 w 4168"/>
                <a:gd name="T25" fmla="*/ 903 h 2212"/>
                <a:gd name="T26" fmla="*/ 1137 w 4168"/>
                <a:gd name="T27" fmla="*/ 1365 h 2212"/>
                <a:gd name="T28" fmla="*/ 1799 w 4168"/>
                <a:gd name="T29" fmla="*/ 1266 h 2212"/>
                <a:gd name="T30" fmla="*/ 1219 w 4168"/>
                <a:gd name="T31" fmla="*/ 1311 h 2212"/>
                <a:gd name="T32" fmla="*/ 1028 w 4168"/>
                <a:gd name="T33" fmla="*/ 949 h 2212"/>
                <a:gd name="T34" fmla="*/ 3584 w 4168"/>
                <a:gd name="T35" fmla="*/ 954 h 2212"/>
                <a:gd name="T36" fmla="*/ 3669 w 4168"/>
                <a:gd name="T37" fmla="*/ 1205 h 2212"/>
                <a:gd name="T38" fmla="*/ 3104 w 4168"/>
                <a:gd name="T39" fmla="*/ 1596 h 2212"/>
                <a:gd name="T40" fmla="*/ 2403 w 4168"/>
                <a:gd name="T41" fmla="*/ 1836 h 2212"/>
                <a:gd name="T42" fmla="*/ 3380 w 4168"/>
                <a:gd name="T43" fmla="*/ 1627 h 2212"/>
                <a:gd name="T44" fmla="*/ 3788 w 4168"/>
                <a:gd name="T45" fmla="*/ 1025 h 2212"/>
                <a:gd name="T46" fmla="*/ 487 w 4168"/>
                <a:gd name="T47" fmla="*/ 792 h 2212"/>
                <a:gd name="T48" fmla="*/ 532 w 4168"/>
                <a:gd name="T49" fmla="*/ 1434 h 2212"/>
                <a:gd name="T50" fmla="*/ 1459 w 4168"/>
                <a:gd name="T51" fmla="*/ 1859 h 2212"/>
                <a:gd name="T52" fmla="*/ 1360 w 4168"/>
                <a:gd name="T53" fmla="*/ 1635 h 2212"/>
                <a:gd name="T54" fmla="*/ 633 w 4168"/>
                <a:gd name="T55" fmla="*/ 1385 h 2212"/>
                <a:gd name="T56" fmla="*/ 593 w 4168"/>
                <a:gd name="T57" fmla="*/ 1078 h 2212"/>
                <a:gd name="T58" fmla="*/ 649 w 4168"/>
                <a:gd name="T59" fmla="*/ 636 h 2212"/>
                <a:gd name="T60" fmla="*/ 3299 w 4168"/>
                <a:gd name="T61" fmla="*/ 339 h 2212"/>
                <a:gd name="T62" fmla="*/ 2752 w 4168"/>
                <a:gd name="T63" fmla="*/ 564 h 2212"/>
                <a:gd name="T64" fmla="*/ 2220 w 4168"/>
                <a:gd name="T65" fmla="*/ 927 h 2212"/>
                <a:gd name="T66" fmla="*/ 2408 w 4168"/>
                <a:gd name="T67" fmla="*/ 933 h 2212"/>
                <a:gd name="T68" fmla="*/ 3276 w 4168"/>
                <a:gd name="T69" fmla="*/ 530 h 2212"/>
                <a:gd name="T70" fmla="*/ 3540 w 4168"/>
                <a:gd name="T71" fmla="*/ 214 h 2212"/>
                <a:gd name="T72" fmla="*/ 628 w 4168"/>
                <a:gd name="T73" fmla="*/ 214 h 2212"/>
                <a:gd name="T74" fmla="*/ 892 w 4168"/>
                <a:gd name="T75" fmla="*/ 530 h 2212"/>
                <a:gd name="T76" fmla="*/ 1760 w 4168"/>
                <a:gd name="T77" fmla="*/ 933 h 2212"/>
                <a:gd name="T78" fmla="*/ 1948 w 4168"/>
                <a:gd name="T79" fmla="*/ 927 h 2212"/>
                <a:gd name="T80" fmla="*/ 1416 w 4168"/>
                <a:gd name="T81" fmla="*/ 564 h 2212"/>
                <a:gd name="T82" fmla="*/ 869 w 4168"/>
                <a:gd name="T83" fmla="*/ 339 h 2212"/>
                <a:gd name="T84" fmla="*/ 548 w 4168"/>
                <a:gd name="T85" fmla="*/ 0 h 2212"/>
                <a:gd name="T86" fmla="*/ 876 w 4168"/>
                <a:gd name="T87" fmla="*/ 213 h 2212"/>
                <a:gd name="T88" fmla="*/ 2229 w 4168"/>
                <a:gd name="T89" fmla="*/ 137 h 2212"/>
                <a:gd name="T90" fmla="*/ 3404 w 4168"/>
                <a:gd name="T91" fmla="*/ 157 h 2212"/>
                <a:gd name="T92" fmla="*/ 3637 w 4168"/>
                <a:gd name="T93" fmla="*/ 85 h 2212"/>
                <a:gd name="T94" fmla="*/ 3639 w 4168"/>
                <a:gd name="T95" fmla="*/ 340 h 2212"/>
                <a:gd name="T96" fmla="*/ 3704 w 4168"/>
                <a:gd name="T97" fmla="*/ 432 h 2212"/>
                <a:gd name="T98" fmla="*/ 4164 w 4168"/>
                <a:gd name="T99" fmla="*/ 1024 h 2212"/>
                <a:gd name="T100" fmla="*/ 3741 w 4168"/>
                <a:gd name="T101" fmla="*/ 1664 h 2212"/>
                <a:gd name="T102" fmla="*/ 2528 w 4168"/>
                <a:gd name="T103" fmla="*/ 2017 h 2212"/>
                <a:gd name="T104" fmla="*/ 2087 w 4168"/>
                <a:gd name="T105" fmla="*/ 2209 h 2212"/>
                <a:gd name="T106" fmla="*/ 1913 w 4168"/>
                <a:gd name="T107" fmla="*/ 2036 h 2212"/>
                <a:gd name="T108" fmla="*/ 600 w 4168"/>
                <a:gd name="T109" fmla="*/ 1755 h 2212"/>
                <a:gd name="T110" fmla="*/ 4 w 4168"/>
                <a:gd name="T111" fmla="*/ 1152 h 2212"/>
                <a:gd name="T112" fmla="*/ 409 w 4168"/>
                <a:gd name="T113" fmla="*/ 520 h 2212"/>
                <a:gd name="T114" fmla="*/ 480 w 4168"/>
                <a:gd name="T115" fmla="*/ 315 h 2212"/>
                <a:gd name="T116" fmla="*/ 535 w 4168"/>
                <a:gd name="T117" fmla="*/ 171 h 2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168" h="2212">
                  <a:moveTo>
                    <a:pt x="2084" y="1213"/>
                  </a:moveTo>
                  <a:lnTo>
                    <a:pt x="2084" y="1959"/>
                  </a:lnTo>
                  <a:lnTo>
                    <a:pt x="2045" y="1899"/>
                  </a:lnTo>
                  <a:lnTo>
                    <a:pt x="2011" y="1839"/>
                  </a:lnTo>
                  <a:lnTo>
                    <a:pt x="1981" y="1779"/>
                  </a:lnTo>
                  <a:lnTo>
                    <a:pt x="1957" y="1719"/>
                  </a:lnTo>
                  <a:lnTo>
                    <a:pt x="1940" y="1662"/>
                  </a:lnTo>
                  <a:lnTo>
                    <a:pt x="1929" y="1604"/>
                  </a:lnTo>
                  <a:lnTo>
                    <a:pt x="1925" y="1550"/>
                  </a:lnTo>
                  <a:lnTo>
                    <a:pt x="1929" y="1497"/>
                  </a:lnTo>
                  <a:lnTo>
                    <a:pt x="1939" y="1446"/>
                  </a:lnTo>
                  <a:lnTo>
                    <a:pt x="1953" y="1399"/>
                  </a:lnTo>
                  <a:lnTo>
                    <a:pt x="1973" y="1354"/>
                  </a:lnTo>
                  <a:lnTo>
                    <a:pt x="1997" y="1311"/>
                  </a:lnTo>
                  <a:lnTo>
                    <a:pt x="1971" y="1341"/>
                  </a:lnTo>
                  <a:lnTo>
                    <a:pt x="1947" y="1371"/>
                  </a:lnTo>
                  <a:lnTo>
                    <a:pt x="1923" y="1405"/>
                  </a:lnTo>
                  <a:lnTo>
                    <a:pt x="1903" y="1442"/>
                  </a:lnTo>
                  <a:lnTo>
                    <a:pt x="1885" y="1481"/>
                  </a:lnTo>
                  <a:lnTo>
                    <a:pt x="1872" y="1523"/>
                  </a:lnTo>
                  <a:lnTo>
                    <a:pt x="1864" y="1568"/>
                  </a:lnTo>
                  <a:lnTo>
                    <a:pt x="1861" y="1615"/>
                  </a:lnTo>
                  <a:lnTo>
                    <a:pt x="1865" y="1668"/>
                  </a:lnTo>
                  <a:lnTo>
                    <a:pt x="1876" y="1722"/>
                  </a:lnTo>
                  <a:lnTo>
                    <a:pt x="1893" y="1774"/>
                  </a:lnTo>
                  <a:lnTo>
                    <a:pt x="1916" y="1827"/>
                  </a:lnTo>
                  <a:lnTo>
                    <a:pt x="1944" y="1877"/>
                  </a:lnTo>
                  <a:lnTo>
                    <a:pt x="1976" y="1928"/>
                  </a:lnTo>
                  <a:lnTo>
                    <a:pt x="2011" y="1976"/>
                  </a:lnTo>
                  <a:lnTo>
                    <a:pt x="2047" y="2021"/>
                  </a:lnTo>
                  <a:lnTo>
                    <a:pt x="2084" y="2065"/>
                  </a:lnTo>
                  <a:lnTo>
                    <a:pt x="2123" y="2021"/>
                  </a:lnTo>
                  <a:lnTo>
                    <a:pt x="2161" y="1976"/>
                  </a:lnTo>
                  <a:lnTo>
                    <a:pt x="2197" y="1927"/>
                  </a:lnTo>
                  <a:lnTo>
                    <a:pt x="2231" y="1877"/>
                  </a:lnTo>
                  <a:lnTo>
                    <a:pt x="2259" y="1826"/>
                  </a:lnTo>
                  <a:lnTo>
                    <a:pt x="2284" y="1774"/>
                  </a:lnTo>
                  <a:lnTo>
                    <a:pt x="2301" y="1722"/>
                  </a:lnTo>
                  <a:lnTo>
                    <a:pt x="2313" y="1668"/>
                  </a:lnTo>
                  <a:lnTo>
                    <a:pt x="2317" y="1615"/>
                  </a:lnTo>
                  <a:lnTo>
                    <a:pt x="2315" y="1575"/>
                  </a:lnTo>
                  <a:lnTo>
                    <a:pt x="2308" y="1537"/>
                  </a:lnTo>
                  <a:lnTo>
                    <a:pt x="2296" y="1498"/>
                  </a:lnTo>
                  <a:lnTo>
                    <a:pt x="2281" y="1462"/>
                  </a:lnTo>
                  <a:lnTo>
                    <a:pt x="2264" y="1427"/>
                  </a:lnTo>
                  <a:lnTo>
                    <a:pt x="2244" y="1394"/>
                  </a:lnTo>
                  <a:lnTo>
                    <a:pt x="2223" y="1362"/>
                  </a:lnTo>
                  <a:lnTo>
                    <a:pt x="2201" y="1334"/>
                  </a:lnTo>
                  <a:lnTo>
                    <a:pt x="2179" y="1307"/>
                  </a:lnTo>
                  <a:lnTo>
                    <a:pt x="2157" y="1283"/>
                  </a:lnTo>
                  <a:lnTo>
                    <a:pt x="2139" y="1263"/>
                  </a:lnTo>
                  <a:lnTo>
                    <a:pt x="2120" y="1245"/>
                  </a:lnTo>
                  <a:lnTo>
                    <a:pt x="2105" y="1232"/>
                  </a:lnTo>
                  <a:lnTo>
                    <a:pt x="2093" y="1221"/>
                  </a:lnTo>
                  <a:lnTo>
                    <a:pt x="2087" y="1216"/>
                  </a:lnTo>
                  <a:lnTo>
                    <a:pt x="2084" y="1213"/>
                  </a:lnTo>
                  <a:close/>
                  <a:moveTo>
                    <a:pt x="2845" y="1022"/>
                  </a:moveTo>
                  <a:lnTo>
                    <a:pt x="2619" y="1140"/>
                  </a:lnTo>
                  <a:lnTo>
                    <a:pt x="2635" y="1160"/>
                  </a:lnTo>
                  <a:lnTo>
                    <a:pt x="2656" y="1176"/>
                  </a:lnTo>
                  <a:lnTo>
                    <a:pt x="2681" y="1188"/>
                  </a:lnTo>
                  <a:lnTo>
                    <a:pt x="2711" y="1196"/>
                  </a:lnTo>
                  <a:lnTo>
                    <a:pt x="2741" y="1198"/>
                  </a:lnTo>
                  <a:lnTo>
                    <a:pt x="2773" y="1196"/>
                  </a:lnTo>
                  <a:lnTo>
                    <a:pt x="2803" y="1188"/>
                  </a:lnTo>
                  <a:lnTo>
                    <a:pt x="2828" y="1176"/>
                  </a:lnTo>
                  <a:lnTo>
                    <a:pt x="2849" y="1158"/>
                  </a:lnTo>
                  <a:lnTo>
                    <a:pt x="2867" y="1140"/>
                  </a:lnTo>
                  <a:lnTo>
                    <a:pt x="2877" y="1117"/>
                  </a:lnTo>
                  <a:lnTo>
                    <a:pt x="2880" y="1092"/>
                  </a:lnTo>
                  <a:lnTo>
                    <a:pt x="2876" y="1066"/>
                  </a:lnTo>
                  <a:lnTo>
                    <a:pt x="2864" y="1042"/>
                  </a:lnTo>
                  <a:lnTo>
                    <a:pt x="2845" y="1022"/>
                  </a:lnTo>
                  <a:close/>
                  <a:moveTo>
                    <a:pt x="1323" y="1022"/>
                  </a:moveTo>
                  <a:lnTo>
                    <a:pt x="1304" y="1042"/>
                  </a:lnTo>
                  <a:lnTo>
                    <a:pt x="1292" y="1066"/>
                  </a:lnTo>
                  <a:lnTo>
                    <a:pt x="1288" y="1092"/>
                  </a:lnTo>
                  <a:lnTo>
                    <a:pt x="1291" y="1117"/>
                  </a:lnTo>
                  <a:lnTo>
                    <a:pt x="1301" y="1140"/>
                  </a:lnTo>
                  <a:lnTo>
                    <a:pt x="1317" y="1158"/>
                  </a:lnTo>
                  <a:lnTo>
                    <a:pt x="1339" y="1176"/>
                  </a:lnTo>
                  <a:lnTo>
                    <a:pt x="1365" y="1188"/>
                  </a:lnTo>
                  <a:lnTo>
                    <a:pt x="1395" y="1196"/>
                  </a:lnTo>
                  <a:lnTo>
                    <a:pt x="1425" y="1198"/>
                  </a:lnTo>
                  <a:lnTo>
                    <a:pt x="1457" y="1196"/>
                  </a:lnTo>
                  <a:lnTo>
                    <a:pt x="1487" y="1188"/>
                  </a:lnTo>
                  <a:lnTo>
                    <a:pt x="1512" y="1176"/>
                  </a:lnTo>
                  <a:lnTo>
                    <a:pt x="1533" y="1160"/>
                  </a:lnTo>
                  <a:lnTo>
                    <a:pt x="1549" y="1140"/>
                  </a:lnTo>
                  <a:lnTo>
                    <a:pt x="1323" y="1022"/>
                  </a:lnTo>
                  <a:close/>
                  <a:moveTo>
                    <a:pt x="3248" y="809"/>
                  </a:moveTo>
                  <a:lnTo>
                    <a:pt x="3097" y="889"/>
                  </a:lnTo>
                  <a:lnTo>
                    <a:pt x="3121" y="919"/>
                  </a:lnTo>
                  <a:lnTo>
                    <a:pt x="3140" y="949"/>
                  </a:lnTo>
                  <a:lnTo>
                    <a:pt x="3153" y="982"/>
                  </a:lnTo>
                  <a:lnTo>
                    <a:pt x="3163" y="1017"/>
                  </a:lnTo>
                  <a:lnTo>
                    <a:pt x="3165" y="1053"/>
                  </a:lnTo>
                  <a:lnTo>
                    <a:pt x="3161" y="1096"/>
                  </a:lnTo>
                  <a:lnTo>
                    <a:pt x="3149" y="1136"/>
                  </a:lnTo>
                  <a:lnTo>
                    <a:pt x="3131" y="1173"/>
                  </a:lnTo>
                  <a:lnTo>
                    <a:pt x="3105" y="1209"/>
                  </a:lnTo>
                  <a:lnTo>
                    <a:pt x="3073" y="1241"/>
                  </a:lnTo>
                  <a:lnTo>
                    <a:pt x="3037" y="1269"/>
                  </a:lnTo>
                  <a:lnTo>
                    <a:pt x="2995" y="1293"/>
                  </a:lnTo>
                  <a:lnTo>
                    <a:pt x="2949" y="1311"/>
                  </a:lnTo>
                  <a:lnTo>
                    <a:pt x="2900" y="1326"/>
                  </a:lnTo>
                  <a:lnTo>
                    <a:pt x="2847" y="1335"/>
                  </a:lnTo>
                  <a:lnTo>
                    <a:pt x="2791" y="1338"/>
                  </a:lnTo>
                  <a:lnTo>
                    <a:pt x="2736" y="1335"/>
                  </a:lnTo>
                  <a:lnTo>
                    <a:pt x="2684" y="1326"/>
                  </a:lnTo>
                  <a:lnTo>
                    <a:pt x="2635" y="1313"/>
                  </a:lnTo>
                  <a:lnTo>
                    <a:pt x="2589" y="1293"/>
                  </a:lnTo>
                  <a:lnTo>
                    <a:pt x="2548" y="1270"/>
                  </a:lnTo>
                  <a:lnTo>
                    <a:pt x="2511" y="1242"/>
                  </a:lnTo>
                  <a:lnTo>
                    <a:pt x="2480" y="1210"/>
                  </a:lnTo>
                  <a:lnTo>
                    <a:pt x="2369" y="1266"/>
                  </a:lnTo>
                  <a:lnTo>
                    <a:pt x="2415" y="1302"/>
                  </a:lnTo>
                  <a:lnTo>
                    <a:pt x="2464" y="1334"/>
                  </a:lnTo>
                  <a:lnTo>
                    <a:pt x="2520" y="1361"/>
                  </a:lnTo>
                  <a:lnTo>
                    <a:pt x="2580" y="1382"/>
                  </a:lnTo>
                  <a:lnTo>
                    <a:pt x="2643" y="1398"/>
                  </a:lnTo>
                  <a:lnTo>
                    <a:pt x="2709" y="1409"/>
                  </a:lnTo>
                  <a:lnTo>
                    <a:pt x="2780" y="1411"/>
                  </a:lnTo>
                  <a:lnTo>
                    <a:pt x="2847" y="1409"/>
                  </a:lnTo>
                  <a:lnTo>
                    <a:pt x="2911" y="1399"/>
                  </a:lnTo>
                  <a:lnTo>
                    <a:pt x="2972" y="1385"/>
                  </a:lnTo>
                  <a:lnTo>
                    <a:pt x="3031" y="1365"/>
                  </a:lnTo>
                  <a:lnTo>
                    <a:pt x="3085" y="1339"/>
                  </a:lnTo>
                  <a:lnTo>
                    <a:pt x="3135" y="1309"/>
                  </a:lnTo>
                  <a:lnTo>
                    <a:pt x="3179" y="1275"/>
                  </a:lnTo>
                  <a:lnTo>
                    <a:pt x="3217" y="1237"/>
                  </a:lnTo>
                  <a:lnTo>
                    <a:pt x="3251" y="1197"/>
                  </a:lnTo>
                  <a:lnTo>
                    <a:pt x="3277" y="1152"/>
                  </a:lnTo>
                  <a:lnTo>
                    <a:pt x="3297" y="1105"/>
                  </a:lnTo>
                  <a:lnTo>
                    <a:pt x="3309" y="1056"/>
                  </a:lnTo>
                  <a:lnTo>
                    <a:pt x="3313" y="1005"/>
                  </a:lnTo>
                  <a:lnTo>
                    <a:pt x="3309" y="952"/>
                  </a:lnTo>
                  <a:lnTo>
                    <a:pt x="3296" y="903"/>
                  </a:lnTo>
                  <a:lnTo>
                    <a:pt x="3276" y="855"/>
                  </a:lnTo>
                  <a:lnTo>
                    <a:pt x="3248" y="809"/>
                  </a:lnTo>
                  <a:close/>
                  <a:moveTo>
                    <a:pt x="920" y="809"/>
                  </a:moveTo>
                  <a:lnTo>
                    <a:pt x="892" y="855"/>
                  </a:lnTo>
                  <a:lnTo>
                    <a:pt x="871" y="903"/>
                  </a:lnTo>
                  <a:lnTo>
                    <a:pt x="859" y="952"/>
                  </a:lnTo>
                  <a:lnTo>
                    <a:pt x="855" y="1005"/>
                  </a:lnTo>
                  <a:lnTo>
                    <a:pt x="859" y="1056"/>
                  </a:lnTo>
                  <a:lnTo>
                    <a:pt x="871" y="1105"/>
                  </a:lnTo>
                  <a:lnTo>
                    <a:pt x="891" y="1152"/>
                  </a:lnTo>
                  <a:lnTo>
                    <a:pt x="917" y="1197"/>
                  </a:lnTo>
                  <a:lnTo>
                    <a:pt x="949" y="1237"/>
                  </a:lnTo>
                  <a:lnTo>
                    <a:pt x="989" y="1275"/>
                  </a:lnTo>
                  <a:lnTo>
                    <a:pt x="1033" y="1309"/>
                  </a:lnTo>
                  <a:lnTo>
                    <a:pt x="1083" y="1339"/>
                  </a:lnTo>
                  <a:lnTo>
                    <a:pt x="1137" y="1365"/>
                  </a:lnTo>
                  <a:lnTo>
                    <a:pt x="1195" y="1385"/>
                  </a:lnTo>
                  <a:lnTo>
                    <a:pt x="1257" y="1399"/>
                  </a:lnTo>
                  <a:lnTo>
                    <a:pt x="1321" y="1409"/>
                  </a:lnTo>
                  <a:lnTo>
                    <a:pt x="1388" y="1411"/>
                  </a:lnTo>
                  <a:lnTo>
                    <a:pt x="1457" y="1409"/>
                  </a:lnTo>
                  <a:lnTo>
                    <a:pt x="1525" y="1398"/>
                  </a:lnTo>
                  <a:lnTo>
                    <a:pt x="1588" y="1382"/>
                  </a:lnTo>
                  <a:lnTo>
                    <a:pt x="1648" y="1361"/>
                  </a:lnTo>
                  <a:lnTo>
                    <a:pt x="1703" y="1334"/>
                  </a:lnTo>
                  <a:lnTo>
                    <a:pt x="1753" y="1302"/>
                  </a:lnTo>
                  <a:lnTo>
                    <a:pt x="1799" y="1266"/>
                  </a:lnTo>
                  <a:lnTo>
                    <a:pt x="1688" y="1210"/>
                  </a:lnTo>
                  <a:lnTo>
                    <a:pt x="1657" y="1242"/>
                  </a:lnTo>
                  <a:lnTo>
                    <a:pt x="1620" y="1270"/>
                  </a:lnTo>
                  <a:lnTo>
                    <a:pt x="1579" y="1293"/>
                  </a:lnTo>
                  <a:lnTo>
                    <a:pt x="1533" y="1313"/>
                  </a:lnTo>
                  <a:lnTo>
                    <a:pt x="1484" y="1326"/>
                  </a:lnTo>
                  <a:lnTo>
                    <a:pt x="1431" y="1335"/>
                  </a:lnTo>
                  <a:lnTo>
                    <a:pt x="1376" y="1338"/>
                  </a:lnTo>
                  <a:lnTo>
                    <a:pt x="1321" y="1335"/>
                  </a:lnTo>
                  <a:lnTo>
                    <a:pt x="1268" y="1326"/>
                  </a:lnTo>
                  <a:lnTo>
                    <a:pt x="1219" y="1311"/>
                  </a:lnTo>
                  <a:lnTo>
                    <a:pt x="1173" y="1293"/>
                  </a:lnTo>
                  <a:lnTo>
                    <a:pt x="1131" y="1269"/>
                  </a:lnTo>
                  <a:lnTo>
                    <a:pt x="1095" y="1241"/>
                  </a:lnTo>
                  <a:lnTo>
                    <a:pt x="1063" y="1209"/>
                  </a:lnTo>
                  <a:lnTo>
                    <a:pt x="1037" y="1173"/>
                  </a:lnTo>
                  <a:lnTo>
                    <a:pt x="1019" y="1136"/>
                  </a:lnTo>
                  <a:lnTo>
                    <a:pt x="1007" y="1096"/>
                  </a:lnTo>
                  <a:lnTo>
                    <a:pt x="1003" y="1053"/>
                  </a:lnTo>
                  <a:lnTo>
                    <a:pt x="1005" y="1017"/>
                  </a:lnTo>
                  <a:lnTo>
                    <a:pt x="1013" y="982"/>
                  </a:lnTo>
                  <a:lnTo>
                    <a:pt x="1028" y="949"/>
                  </a:lnTo>
                  <a:lnTo>
                    <a:pt x="1047" y="919"/>
                  </a:lnTo>
                  <a:lnTo>
                    <a:pt x="1071" y="889"/>
                  </a:lnTo>
                  <a:lnTo>
                    <a:pt x="920" y="809"/>
                  </a:lnTo>
                  <a:close/>
                  <a:moveTo>
                    <a:pt x="3519" y="636"/>
                  </a:moveTo>
                  <a:lnTo>
                    <a:pt x="3475" y="671"/>
                  </a:lnTo>
                  <a:lnTo>
                    <a:pt x="3509" y="721"/>
                  </a:lnTo>
                  <a:lnTo>
                    <a:pt x="3537" y="772"/>
                  </a:lnTo>
                  <a:lnTo>
                    <a:pt x="3557" y="821"/>
                  </a:lnTo>
                  <a:lnTo>
                    <a:pt x="3571" y="868"/>
                  </a:lnTo>
                  <a:lnTo>
                    <a:pt x="3579" y="913"/>
                  </a:lnTo>
                  <a:lnTo>
                    <a:pt x="3584" y="954"/>
                  </a:lnTo>
                  <a:lnTo>
                    <a:pt x="3584" y="992"/>
                  </a:lnTo>
                  <a:lnTo>
                    <a:pt x="3583" y="1025"/>
                  </a:lnTo>
                  <a:lnTo>
                    <a:pt x="3579" y="1054"/>
                  </a:lnTo>
                  <a:lnTo>
                    <a:pt x="3575" y="1078"/>
                  </a:lnTo>
                  <a:lnTo>
                    <a:pt x="3571" y="1096"/>
                  </a:lnTo>
                  <a:lnTo>
                    <a:pt x="3568" y="1106"/>
                  </a:lnTo>
                  <a:lnTo>
                    <a:pt x="3567" y="1110"/>
                  </a:lnTo>
                  <a:lnTo>
                    <a:pt x="3689" y="1054"/>
                  </a:lnTo>
                  <a:lnTo>
                    <a:pt x="3692" y="1106"/>
                  </a:lnTo>
                  <a:lnTo>
                    <a:pt x="3684" y="1157"/>
                  </a:lnTo>
                  <a:lnTo>
                    <a:pt x="3669" y="1205"/>
                  </a:lnTo>
                  <a:lnTo>
                    <a:pt x="3645" y="1253"/>
                  </a:lnTo>
                  <a:lnTo>
                    <a:pt x="3615" y="1298"/>
                  </a:lnTo>
                  <a:lnTo>
                    <a:pt x="3577" y="1342"/>
                  </a:lnTo>
                  <a:lnTo>
                    <a:pt x="3535" y="1385"/>
                  </a:lnTo>
                  <a:lnTo>
                    <a:pt x="3485" y="1423"/>
                  </a:lnTo>
                  <a:lnTo>
                    <a:pt x="3431" y="1461"/>
                  </a:lnTo>
                  <a:lnTo>
                    <a:pt x="3372" y="1494"/>
                  </a:lnTo>
                  <a:lnTo>
                    <a:pt x="3309" y="1525"/>
                  </a:lnTo>
                  <a:lnTo>
                    <a:pt x="3244" y="1553"/>
                  </a:lnTo>
                  <a:lnTo>
                    <a:pt x="3175" y="1576"/>
                  </a:lnTo>
                  <a:lnTo>
                    <a:pt x="3104" y="1596"/>
                  </a:lnTo>
                  <a:lnTo>
                    <a:pt x="3031" y="1612"/>
                  </a:lnTo>
                  <a:lnTo>
                    <a:pt x="2957" y="1624"/>
                  </a:lnTo>
                  <a:lnTo>
                    <a:pt x="2883" y="1632"/>
                  </a:lnTo>
                  <a:lnTo>
                    <a:pt x="2808" y="1635"/>
                  </a:lnTo>
                  <a:lnTo>
                    <a:pt x="2733" y="1632"/>
                  </a:lnTo>
                  <a:lnTo>
                    <a:pt x="2660" y="1626"/>
                  </a:lnTo>
                  <a:lnTo>
                    <a:pt x="2588" y="1614"/>
                  </a:lnTo>
                  <a:lnTo>
                    <a:pt x="2660" y="1752"/>
                  </a:lnTo>
                  <a:lnTo>
                    <a:pt x="2476" y="1690"/>
                  </a:lnTo>
                  <a:lnTo>
                    <a:pt x="2443" y="1763"/>
                  </a:lnTo>
                  <a:lnTo>
                    <a:pt x="2403" y="1836"/>
                  </a:lnTo>
                  <a:lnTo>
                    <a:pt x="2356" y="1905"/>
                  </a:lnTo>
                  <a:lnTo>
                    <a:pt x="2477" y="1893"/>
                  </a:lnTo>
                  <a:lnTo>
                    <a:pt x="2595" y="1879"/>
                  </a:lnTo>
                  <a:lnTo>
                    <a:pt x="2708" y="1859"/>
                  </a:lnTo>
                  <a:lnTo>
                    <a:pt x="2819" y="1836"/>
                  </a:lnTo>
                  <a:lnTo>
                    <a:pt x="2924" y="1810"/>
                  </a:lnTo>
                  <a:lnTo>
                    <a:pt x="3025" y="1779"/>
                  </a:lnTo>
                  <a:lnTo>
                    <a:pt x="3123" y="1746"/>
                  </a:lnTo>
                  <a:lnTo>
                    <a:pt x="3213" y="1708"/>
                  </a:lnTo>
                  <a:lnTo>
                    <a:pt x="3300" y="1670"/>
                  </a:lnTo>
                  <a:lnTo>
                    <a:pt x="3380" y="1627"/>
                  </a:lnTo>
                  <a:lnTo>
                    <a:pt x="3455" y="1583"/>
                  </a:lnTo>
                  <a:lnTo>
                    <a:pt x="3521" y="1535"/>
                  </a:lnTo>
                  <a:lnTo>
                    <a:pt x="3583" y="1486"/>
                  </a:lnTo>
                  <a:lnTo>
                    <a:pt x="3636" y="1434"/>
                  </a:lnTo>
                  <a:lnTo>
                    <a:pt x="3683" y="1381"/>
                  </a:lnTo>
                  <a:lnTo>
                    <a:pt x="3721" y="1325"/>
                  </a:lnTo>
                  <a:lnTo>
                    <a:pt x="3752" y="1267"/>
                  </a:lnTo>
                  <a:lnTo>
                    <a:pt x="3775" y="1209"/>
                  </a:lnTo>
                  <a:lnTo>
                    <a:pt x="3788" y="1148"/>
                  </a:lnTo>
                  <a:lnTo>
                    <a:pt x="3793" y="1086"/>
                  </a:lnTo>
                  <a:lnTo>
                    <a:pt x="3788" y="1025"/>
                  </a:lnTo>
                  <a:lnTo>
                    <a:pt x="3775" y="965"/>
                  </a:lnTo>
                  <a:lnTo>
                    <a:pt x="3752" y="905"/>
                  </a:lnTo>
                  <a:lnTo>
                    <a:pt x="3720" y="848"/>
                  </a:lnTo>
                  <a:lnTo>
                    <a:pt x="3681" y="792"/>
                  </a:lnTo>
                  <a:lnTo>
                    <a:pt x="3635" y="739"/>
                  </a:lnTo>
                  <a:lnTo>
                    <a:pt x="3580" y="687"/>
                  </a:lnTo>
                  <a:lnTo>
                    <a:pt x="3519" y="636"/>
                  </a:lnTo>
                  <a:close/>
                  <a:moveTo>
                    <a:pt x="649" y="636"/>
                  </a:moveTo>
                  <a:lnTo>
                    <a:pt x="588" y="687"/>
                  </a:lnTo>
                  <a:lnTo>
                    <a:pt x="533" y="739"/>
                  </a:lnTo>
                  <a:lnTo>
                    <a:pt x="487" y="792"/>
                  </a:lnTo>
                  <a:lnTo>
                    <a:pt x="447" y="848"/>
                  </a:lnTo>
                  <a:lnTo>
                    <a:pt x="416" y="905"/>
                  </a:lnTo>
                  <a:lnTo>
                    <a:pt x="393" y="965"/>
                  </a:lnTo>
                  <a:lnTo>
                    <a:pt x="380" y="1025"/>
                  </a:lnTo>
                  <a:lnTo>
                    <a:pt x="375" y="1086"/>
                  </a:lnTo>
                  <a:lnTo>
                    <a:pt x="380" y="1148"/>
                  </a:lnTo>
                  <a:lnTo>
                    <a:pt x="393" y="1209"/>
                  </a:lnTo>
                  <a:lnTo>
                    <a:pt x="416" y="1267"/>
                  </a:lnTo>
                  <a:lnTo>
                    <a:pt x="447" y="1325"/>
                  </a:lnTo>
                  <a:lnTo>
                    <a:pt x="485" y="1381"/>
                  </a:lnTo>
                  <a:lnTo>
                    <a:pt x="532" y="1434"/>
                  </a:lnTo>
                  <a:lnTo>
                    <a:pt x="585" y="1486"/>
                  </a:lnTo>
                  <a:lnTo>
                    <a:pt x="647" y="1535"/>
                  </a:lnTo>
                  <a:lnTo>
                    <a:pt x="713" y="1583"/>
                  </a:lnTo>
                  <a:lnTo>
                    <a:pt x="788" y="1627"/>
                  </a:lnTo>
                  <a:lnTo>
                    <a:pt x="868" y="1670"/>
                  </a:lnTo>
                  <a:lnTo>
                    <a:pt x="955" y="1708"/>
                  </a:lnTo>
                  <a:lnTo>
                    <a:pt x="1045" y="1746"/>
                  </a:lnTo>
                  <a:lnTo>
                    <a:pt x="1143" y="1779"/>
                  </a:lnTo>
                  <a:lnTo>
                    <a:pt x="1244" y="1810"/>
                  </a:lnTo>
                  <a:lnTo>
                    <a:pt x="1349" y="1836"/>
                  </a:lnTo>
                  <a:lnTo>
                    <a:pt x="1459" y="1859"/>
                  </a:lnTo>
                  <a:lnTo>
                    <a:pt x="1573" y="1879"/>
                  </a:lnTo>
                  <a:lnTo>
                    <a:pt x="1691" y="1893"/>
                  </a:lnTo>
                  <a:lnTo>
                    <a:pt x="1811" y="1905"/>
                  </a:lnTo>
                  <a:lnTo>
                    <a:pt x="1765" y="1836"/>
                  </a:lnTo>
                  <a:lnTo>
                    <a:pt x="1725" y="1763"/>
                  </a:lnTo>
                  <a:lnTo>
                    <a:pt x="1692" y="1690"/>
                  </a:lnTo>
                  <a:lnTo>
                    <a:pt x="1507" y="1752"/>
                  </a:lnTo>
                  <a:lnTo>
                    <a:pt x="1580" y="1614"/>
                  </a:lnTo>
                  <a:lnTo>
                    <a:pt x="1508" y="1626"/>
                  </a:lnTo>
                  <a:lnTo>
                    <a:pt x="1435" y="1632"/>
                  </a:lnTo>
                  <a:lnTo>
                    <a:pt x="1360" y="1635"/>
                  </a:lnTo>
                  <a:lnTo>
                    <a:pt x="1285" y="1632"/>
                  </a:lnTo>
                  <a:lnTo>
                    <a:pt x="1211" y="1624"/>
                  </a:lnTo>
                  <a:lnTo>
                    <a:pt x="1136" y="1612"/>
                  </a:lnTo>
                  <a:lnTo>
                    <a:pt x="1064" y="1596"/>
                  </a:lnTo>
                  <a:lnTo>
                    <a:pt x="992" y="1576"/>
                  </a:lnTo>
                  <a:lnTo>
                    <a:pt x="924" y="1553"/>
                  </a:lnTo>
                  <a:lnTo>
                    <a:pt x="857" y="1525"/>
                  </a:lnTo>
                  <a:lnTo>
                    <a:pt x="796" y="1494"/>
                  </a:lnTo>
                  <a:lnTo>
                    <a:pt x="737" y="1461"/>
                  </a:lnTo>
                  <a:lnTo>
                    <a:pt x="683" y="1423"/>
                  </a:lnTo>
                  <a:lnTo>
                    <a:pt x="633" y="1385"/>
                  </a:lnTo>
                  <a:lnTo>
                    <a:pt x="591" y="1342"/>
                  </a:lnTo>
                  <a:lnTo>
                    <a:pt x="553" y="1298"/>
                  </a:lnTo>
                  <a:lnTo>
                    <a:pt x="523" y="1253"/>
                  </a:lnTo>
                  <a:lnTo>
                    <a:pt x="499" y="1205"/>
                  </a:lnTo>
                  <a:lnTo>
                    <a:pt x="484" y="1157"/>
                  </a:lnTo>
                  <a:lnTo>
                    <a:pt x="476" y="1106"/>
                  </a:lnTo>
                  <a:lnTo>
                    <a:pt x="479" y="1054"/>
                  </a:lnTo>
                  <a:lnTo>
                    <a:pt x="601" y="1110"/>
                  </a:lnTo>
                  <a:lnTo>
                    <a:pt x="600" y="1106"/>
                  </a:lnTo>
                  <a:lnTo>
                    <a:pt x="597" y="1096"/>
                  </a:lnTo>
                  <a:lnTo>
                    <a:pt x="593" y="1078"/>
                  </a:lnTo>
                  <a:lnTo>
                    <a:pt x="589" y="1054"/>
                  </a:lnTo>
                  <a:lnTo>
                    <a:pt x="585" y="1025"/>
                  </a:lnTo>
                  <a:lnTo>
                    <a:pt x="584" y="992"/>
                  </a:lnTo>
                  <a:lnTo>
                    <a:pt x="584" y="954"/>
                  </a:lnTo>
                  <a:lnTo>
                    <a:pt x="589" y="913"/>
                  </a:lnTo>
                  <a:lnTo>
                    <a:pt x="597" y="868"/>
                  </a:lnTo>
                  <a:lnTo>
                    <a:pt x="611" y="821"/>
                  </a:lnTo>
                  <a:lnTo>
                    <a:pt x="631" y="772"/>
                  </a:lnTo>
                  <a:lnTo>
                    <a:pt x="659" y="721"/>
                  </a:lnTo>
                  <a:lnTo>
                    <a:pt x="693" y="671"/>
                  </a:lnTo>
                  <a:lnTo>
                    <a:pt x="649" y="636"/>
                  </a:lnTo>
                  <a:close/>
                  <a:moveTo>
                    <a:pt x="3548" y="167"/>
                  </a:moveTo>
                  <a:lnTo>
                    <a:pt x="3545" y="169"/>
                  </a:lnTo>
                  <a:lnTo>
                    <a:pt x="3537" y="177"/>
                  </a:lnTo>
                  <a:lnTo>
                    <a:pt x="3524" y="187"/>
                  </a:lnTo>
                  <a:lnTo>
                    <a:pt x="3507" y="202"/>
                  </a:lnTo>
                  <a:lnTo>
                    <a:pt x="3483" y="219"/>
                  </a:lnTo>
                  <a:lnTo>
                    <a:pt x="3455" y="241"/>
                  </a:lnTo>
                  <a:lnTo>
                    <a:pt x="3423" y="263"/>
                  </a:lnTo>
                  <a:lnTo>
                    <a:pt x="3385" y="287"/>
                  </a:lnTo>
                  <a:lnTo>
                    <a:pt x="3344" y="313"/>
                  </a:lnTo>
                  <a:lnTo>
                    <a:pt x="3299" y="339"/>
                  </a:lnTo>
                  <a:lnTo>
                    <a:pt x="3249" y="367"/>
                  </a:lnTo>
                  <a:lnTo>
                    <a:pt x="3196" y="394"/>
                  </a:lnTo>
                  <a:lnTo>
                    <a:pt x="3139" y="420"/>
                  </a:lnTo>
                  <a:lnTo>
                    <a:pt x="3077" y="446"/>
                  </a:lnTo>
                  <a:lnTo>
                    <a:pt x="3013" y="468"/>
                  </a:lnTo>
                  <a:lnTo>
                    <a:pt x="2945" y="491"/>
                  </a:lnTo>
                  <a:lnTo>
                    <a:pt x="2916" y="500"/>
                  </a:lnTo>
                  <a:lnTo>
                    <a:pt x="2881" y="512"/>
                  </a:lnTo>
                  <a:lnTo>
                    <a:pt x="2841" y="527"/>
                  </a:lnTo>
                  <a:lnTo>
                    <a:pt x="2799" y="544"/>
                  </a:lnTo>
                  <a:lnTo>
                    <a:pt x="2752" y="564"/>
                  </a:lnTo>
                  <a:lnTo>
                    <a:pt x="2701" y="587"/>
                  </a:lnTo>
                  <a:lnTo>
                    <a:pt x="2651" y="611"/>
                  </a:lnTo>
                  <a:lnTo>
                    <a:pt x="2597" y="637"/>
                  </a:lnTo>
                  <a:lnTo>
                    <a:pt x="2544" y="667"/>
                  </a:lnTo>
                  <a:lnTo>
                    <a:pt x="2492" y="699"/>
                  </a:lnTo>
                  <a:lnTo>
                    <a:pt x="2440" y="732"/>
                  </a:lnTo>
                  <a:lnTo>
                    <a:pt x="2389" y="767"/>
                  </a:lnTo>
                  <a:lnTo>
                    <a:pt x="2341" y="804"/>
                  </a:lnTo>
                  <a:lnTo>
                    <a:pt x="2297" y="844"/>
                  </a:lnTo>
                  <a:lnTo>
                    <a:pt x="2256" y="884"/>
                  </a:lnTo>
                  <a:lnTo>
                    <a:pt x="2220" y="927"/>
                  </a:lnTo>
                  <a:lnTo>
                    <a:pt x="2188" y="970"/>
                  </a:lnTo>
                  <a:lnTo>
                    <a:pt x="2163" y="1017"/>
                  </a:lnTo>
                  <a:lnTo>
                    <a:pt x="2144" y="1064"/>
                  </a:lnTo>
                  <a:lnTo>
                    <a:pt x="2133" y="1112"/>
                  </a:lnTo>
                  <a:lnTo>
                    <a:pt x="2131" y="1162"/>
                  </a:lnTo>
                  <a:lnTo>
                    <a:pt x="2159" y="1129"/>
                  </a:lnTo>
                  <a:lnTo>
                    <a:pt x="2195" y="1092"/>
                  </a:lnTo>
                  <a:lnTo>
                    <a:pt x="2237" y="1054"/>
                  </a:lnTo>
                  <a:lnTo>
                    <a:pt x="2288" y="1016"/>
                  </a:lnTo>
                  <a:lnTo>
                    <a:pt x="2344" y="974"/>
                  </a:lnTo>
                  <a:lnTo>
                    <a:pt x="2408" y="933"/>
                  </a:lnTo>
                  <a:lnTo>
                    <a:pt x="2479" y="892"/>
                  </a:lnTo>
                  <a:lnTo>
                    <a:pt x="2555" y="849"/>
                  </a:lnTo>
                  <a:lnTo>
                    <a:pt x="2639" y="808"/>
                  </a:lnTo>
                  <a:lnTo>
                    <a:pt x="2728" y="768"/>
                  </a:lnTo>
                  <a:lnTo>
                    <a:pt x="2825" y="729"/>
                  </a:lnTo>
                  <a:lnTo>
                    <a:pt x="2928" y="692"/>
                  </a:lnTo>
                  <a:lnTo>
                    <a:pt x="3013" y="661"/>
                  </a:lnTo>
                  <a:lnTo>
                    <a:pt x="3089" y="629"/>
                  </a:lnTo>
                  <a:lnTo>
                    <a:pt x="3159" y="596"/>
                  </a:lnTo>
                  <a:lnTo>
                    <a:pt x="3220" y="563"/>
                  </a:lnTo>
                  <a:lnTo>
                    <a:pt x="3276" y="530"/>
                  </a:lnTo>
                  <a:lnTo>
                    <a:pt x="3324" y="495"/>
                  </a:lnTo>
                  <a:lnTo>
                    <a:pt x="3365" y="462"/>
                  </a:lnTo>
                  <a:lnTo>
                    <a:pt x="3403" y="428"/>
                  </a:lnTo>
                  <a:lnTo>
                    <a:pt x="3433" y="396"/>
                  </a:lnTo>
                  <a:lnTo>
                    <a:pt x="3460" y="366"/>
                  </a:lnTo>
                  <a:lnTo>
                    <a:pt x="3483" y="335"/>
                  </a:lnTo>
                  <a:lnTo>
                    <a:pt x="3500" y="307"/>
                  </a:lnTo>
                  <a:lnTo>
                    <a:pt x="3515" y="281"/>
                  </a:lnTo>
                  <a:lnTo>
                    <a:pt x="3527" y="257"/>
                  </a:lnTo>
                  <a:lnTo>
                    <a:pt x="3535" y="234"/>
                  </a:lnTo>
                  <a:lnTo>
                    <a:pt x="3540" y="214"/>
                  </a:lnTo>
                  <a:lnTo>
                    <a:pt x="3544" y="198"/>
                  </a:lnTo>
                  <a:lnTo>
                    <a:pt x="3547" y="185"/>
                  </a:lnTo>
                  <a:lnTo>
                    <a:pt x="3548" y="175"/>
                  </a:lnTo>
                  <a:lnTo>
                    <a:pt x="3548" y="169"/>
                  </a:lnTo>
                  <a:lnTo>
                    <a:pt x="3548" y="167"/>
                  </a:lnTo>
                  <a:close/>
                  <a:moveTo>
                    <a:pt x="620" y="167"/>
                  </a:moveTo>
                  <a:lnTo>
                    <a:pt x="620" y="169"/>
                  </a:lnTo>
                  <a:lnTo>
                    <a:pt x="620" y="175"/>
                  </a:lnTo>
                  <a:lnTo>
                    <a:pt x="621" y="185"/>
                  </a:lnTo>
                  <a:lnTo>
                    <a:pt x="624" y="198"/>
                  </a:lnTo>
                  <a:lnTo>
                    <a:pt x="628" y="214"/>
                  </a:lnTo>
                  <a:lnTo>
                    <a:pt x="633" y="234"/>
                  </a:lnTo>
                  <a:lnTo>
                    <a:pt x="641" y="257"/>
                  </a:lnTo>
                  <a:lnTo>
                    <a:pt x="653" y="281"/>
                  </a:lnTo>
                  <a:lnTo>
                    <a:pt x="667" y="307"/>
                  </a:lnTo>
                  <a:lnTo>
                    <a:pt x="685" y="335"/>
                  </a:lnTo>
                  <a:lnTo>
                    <a:pt x="708" y="366"/>
                  </a:lnTo>
                  <a:lnTo>
                    <a:pt x="733" y="396"/>
                  </a:lnTo>
                  <a:lnTo>
                    <a:pt x="765" y="428"/>
                  </a:lnTo>
                  <a:lnTo>
                    <a:pt x="801" y="462"/>
                  </a:lnTo>
                  <a:lnTo>
                    <a:pt x="844" y="495"/>
                  </a:lnTo>
                  <a:lnTo>
                    <a:pt x="892" y="530"/>
                  </a:lnTo>
                  <a:lnTo>
                    <a:pt x="948" y="563"/>
                  </a:lnTo>
                  <a:lnTo>
                    <a:pt x="1009" y="596"/>
                  </a:lnTo>
                  <a:lnTo>
                    <a:pt x="1079" y="629"/>
                  </a:lnTo>
                  <a:lnTo>
                    <a:pt x="1155" y="661"/>
                  </a:lnTo>
                  <a:lnTo>
                    <a:pt x="1240" y="692"/>
                  </a:lnTo>
                  <a:lnTo>
                    <a:pt x="1343" y="729"/>
                  </a:lnTo>
                  <a:lnTo>
                    <a:pt x="1439" y="768"/>
                  </a:lnTo>
                  <a:lnTo>
                    <a:pt x="1529" y="808"/>
                  </a:lnTo>
                  <a:lnTo>
                    <a:pt x="1613" y="849"/>
                  </a:lnTo>
                  <a:lnTo>
                    <a:pt x="1689" y="892"/>
                  </a:lnTo>
                  <a:lnTo>
                    <a:pt x="1760" y="933"/>
                  </a:lnTo>
                  <a:lnTo>
                    <a:pt x="1824" y="974"/>
                  </a:lnTo>
                  <a:lnTo>
                    <a:pt x="1880" y="1016"/>
                  </a:lnTo>
                  <a:lnTo>
                    <a:pt x="1931" y="1054"/>
                  </a:lnTo>
                  <a:lnTo>
                    <a:pt x="1973" y="1092"/>
                  </a:lnTo>
                  <a:lnTo>
                    <a:pt x="2008" y="1129"/>
                  </a:lnTo>
                  <a:lnTo>
                    <a:pt x="2037" y="1162"/>
                  </a:lnTo>
                  <a:lnTo>
                    <a:pt x="2035" y="1112"/>
                  </a:lnTo>
                  <a:lnTo>
                    <a:pt x="2023" y="1064"/>
                  </a:lnTo>
                  <a:lnTo>
                    <a:pt x="2005" y="1017"/>
                  </a:lnTo>
                  <a:lnTo>
                    <a:pt x="1980" y="970"/>
                  </a:lnTo>
                  <a:lnTo>
                    <a:pt x="1948" y="927"/>
                  </a:lnTo>
                  <a:lnTo>
                    <a:pt x="1912" y="884"/>
                  </a:lnTo>
                  <a:lnTo>
                    <a:pt x="1871" y="844"/>
                  </a:lnTo>
                  <a:lnTo>
                    <a:pt x="1827" y="804"/>
                  </a:lnTo>
                  <a:lnTo>
                    <a:pt x="1779" y="767"/>
                  </a:lnTo>
                  <a:lnTo>
                    <a:pt x="1728" y="732"/>
                  </a:lnTo>
                  <a:lnTo>
                    <a:pt x="1676" y="699"/>
                  </a:lnTo>
                  <a:lnTo>
                    <a:pt x="1624" y="667"/>
                  </a:lnTo>
                  <a:lnTo>
                    <a:pt x="1571" y="637"/>
                  </a:lnTo>
                  <a:lnTo>
                    <a:pt x="1517" y="611"/>
                  </a:lnTo>
                  <a:lnTo>
                    <a:pt x="1467" y="587"/>
                  </a:lnTo>
                  <a:lnTo>
                    <a:pt x="1416" y="564"/>
                  </a:lnTo>
                  <a:lnTo>
                    <a:pt x="1369" y="544"/>
                  </a:lnTo>
                  <a:lnTo>
                    <a:pt x="1325" y="527"/>
                  </a:lnTo>
                  <a:lnTo>
                    <a:pt x="1287" y="512"/>
                  </a:lnTo>
                  <a:lnTo>
                    <a:pt x="1252" y="500"/>
                  </a:lnTo>
                  <a:lnTo>
                    <a:pt x="1223" y="491"/>
                  </a:lnTo>
                  <a:lnTo>
                    <a:pt x="1155" y="468"/>
                  </a:lnTo>
                  <a:lnTo>
                    <a:pt x="1091" y="446"/>
                  </a:lnTo>
                  <a:lnTo>
                    <a:pt x="1029" y="420"/>
                  </a:lnTo>
                  <a:lnTo>
                    <a:pt x="972" y="394"/>
                  </a:lnTo>
                  <a:lnTo>
                    <a:pt x="919" y="367"/>
                  </a:lnTo>
                  <a:lnTo>
                    <a:pt x="869" y="339"/>
                  </a:lnTo>
                  <a:lnTo>
                    <a:pt x="824" y="313"/>
                  </a:lnTo>
                  <a:lnTo>
                    <a:pt x="783" y="287"/>
                  </a:lnTo>
                  <a:lnTo>
                    <a:pt x="745" y="263"/>
                  </a:lnTo>
                  <a:lnTo>
                    <a:pt x="712" y="241"/>
                  </a:lnTo>
                  <a:lnTo>
                    <a:pt x="685" y="219"/>
                  </a:lnTo>
                  <a:lnTo>
                    <a:pt x="661" y="202"/>
                  </a:lnTo>
                  <a:lnTo>
                    <a:pt x="644" y="187"/>
                  </a:lnTo>
                  <a:lnTo>
                    <a:pt x="631" y="177"/>
                  </a:lnTo>
                  <a:lnTo>
                    <a:pt x="623" y="169"/>
                  </a:lnTo>
                  <a:lnTo>
                    <a:pt x="620" y="167"/>
                  </a:lnTo>
                  <a:close/>
                  <a:moveTo>
                    <a:pt x="548" y="0"/>
                  </a:moveTo>
                  <a:lnTo>
                    <a:pt x="551" y="2"/>
                  </a:lnTo>
                  <a:lnTo>
                    <a:pt x="559" y="10"/>
                  </a:lnTo>
                  <a:lnTo>
                    <a:pt x="571" y="21"/>
                  </a:lnTo>
                  <a:lnTo>
                    <a:pt x="588" y="37"/>
                  </a:lnTo>
                  <a:lnTo>
                    <a:pt x="612" y="57"/>
                  </a:lnTo>
                  <a:lnTo>
                    <a:pt x="640" y="78"/>
                  </a:lnTo>
                  <a:lnTo>
                    <a:pt x="676" y="103"/>
                  </a:lnTo>
                  <a:lnTo>
                    <a:pt x="716" y="129"/>
                  </a:lnTo>
                  <a:lnTo>
                    <a:pt x="763" y="157"/>
                  </a:lnTo>
                  <a:lnTo>
                    <a:pt x="816" y="185"/>
                  </a:lnTo>
                  <a:lnTo>
                    <a:pt x="876" y="213"/>
                  </a:lnTo>
                  <a:lnTo>
                    <a:pt x="943" y="242"/>
                  </a:lnTo>
                  <a:lnTo>
                    <a:pt x="1017" y="269"/>
                  </a:lnTo>
                  <a:lnTo>
                    <a:pt x="1136" y="239"/>
                  </a:lnTo>
                  <a:lnTo>
                    <a:pt x="1260" y="213"/>
                  </a:lnTo>
                  <a:lnTo>
                    <a:pt x="1389" y="189"/>
                  </a:lnTo>
                  <a:lnTo>
                    <a:pt x="1521" y="170"/>
                  </a:lnTo>
                  <a:lnTo>
                    <a:pt x="1657" y="155"/>
                  </a:lnTo>
                  <a:lnTo>
                    <a:pt x="1796" y="143"/>
                  </a:lnTo>
                  <a:lnTo>
                    <a:pt x="1939" y="137"/>
                  </a:lnTo>
                  <a:lnTo>
                    <a:pt x="2084" y="135"/>
                  </a:lnTo>
                  <a:lnTo>
                    <a:pt x="2229" y="137"/>
                  </a:lnTo>
                  <a:lnTo>
                    <a:pt x="2371" y="143"/>
                  </a:lnTo>
                  <a:lnTo>
                    <a:pt x="2511" y="155"/>
                  </a:lnTo>
                  <a:lnTo>
                    <a:pt x="2647" y="170"/>
                  </a:lnTo>
                  <a:lnTo>
                    <a:pt x="2779" y="189"/>
                  </a:lnTo>
                  <a:lnTo>
                    <a:pt x="2907" y="213"/>
                  </a:lnTo>
                  <a:lnTo>
                    <a:pt x="3032" y="239"/>
                  </a:lnTo>
                  <a:lnTo>
                    <a:pt x="3151" y="269"/>
                  </a:lnTo>
                  <a:lnTo>
                    <a:pt x="3224" y="242"/>
                  </a:lnTo>
                  <a:lnTo>
                    <a:pt x="3291" y="213"/>
                  </a:lnTo>
                  <a:lnTo>
                    <a:pt x="3351" y="185"/>
                  </a:lnTo>
                  <a:lnTo>
                    <a:pt x="3404" y="157"/>
                  </a:lnTo>
                  <a:lnTo>
                    <a:pt x="3452" y="129"/>
                  </a:lnTo>
                  <a:lnTo>
                    <a:pt x="3492" y="103"/>
                  </a:lnTo>
                  <a:lnTo>
                    <a:pt x="3527" y="78"/>
                  </a:lnTo>
                  <a:lnTo>
                    <a:pt x="3556" y="57"/>
                  </a:lnTo>
                  <a:lnTo>
                    <a:pt x="3579" y="37"/>
                  </a:lnTo>
                  <a:lnTo>
                    <a:pt x="3597" y="21"/>
                  </a:lnTo>
                  <a:lnTo>
                    <a:pt x="3609" y="10"/>
                  </a:lnTo>
                  <a:lnTo>
                    <a:pt x="3617" y="2"/>
                  </a:lnTo>
                  <a:lnTo>
                    <a:pt x="3619" y="0"/>
                  </a:lnTo>
                  <a:lnTo>
                    <a:pt x="3631" y="41"/>
                  </a:lnTo>
                  <a:lnTo>
                    <a:pt x="3637" y="85"/>
                  </a:lnTo>
                  <a:lnTo>
                    <a:pt x="3637" y="129"/>
                  </a:lnTo>
                  <a:lnTo>
                    <a:pt x="3633" y="171"/>
                  </a:lnTo>
                  <a:lnTo>
                    <a:pt x="3625" y="213"/>
                  </a:lnTo>
                  <a:lnTo>
                    <a:pt x="3613" y="253"/>
                  </a:lnTo>
                  <a:lnTo>
                    <a:pt x="3599" y="289"/>
                  </a:lnTo>
                  <a:lnTo>
                    <a:pt x="3583" y="322"/>
                  </a:lnTo>
                  <a:lnTo>
                    <a:pt x="3564" y="350"/>
                  </a:lnTo>
                  <a:lnTo>
                    <a:pt x="3545" y="371"/>
                  </a:lnTo>
                  <a:lnTo>
                    <a:pt x="3579" y="363"/>
                  </a:lnTo>
                  <a:lnTo>
                    <a:pt x="3611" y="352"/>
                  </a:lnTo>
                  <a:lnTo>
                    <a:pt x="3639" y="340"/>
                  </a:lnTo>
                  <a:lnTo>
                    <a:pt x="3665" y="328"/>
                  </a:lnTo>
                  <a:lnTo>
                    <a:pt x="3687" y="315"/>
                  </a:lnTo>
                  <a:lnTo>
                    <a:pt x="3707" y="303"/>
                  </a:lnTo>
                  <a:lnTo>
                    <a:pt x="3721" y="294"/>
                  </a:lnTo>
                  <a:lnTo>
                    <a:pt x="3732" y="286"/>
                  </a:lnTo>
                  <a:lnTo>
                    <a:pt x="3739" y="281"/>
                  </a:lnTo>
                  <a:lnTo>
                    <a:pt x="3741" y="278"/>
                  </a:lnTo>
                  <a:lnTo>
                    <a:pt x="3743" y="314"/>
                  </a:lnTo>
                  <a:lnTo>
                    <a:pt x="3737" y="352"/>
                  </a:lnTo>
                  <a:lnTo>
                    <a:pt x="3724" y="391"/>
                  </a:lnTo>
                  <a:lnTo>
                    <a:pt x="3704" y="432"/>
                  </a:lnTo>
                  <a:lnTo>
                    <a:pt x="3677" y="474"/>
                  </a:lnTo>
                  <a:lnTo>
                    <a:pt x="3759" y="520"/>
                  </a:lnTo>
                  <a:lnTo>
                    <a:pt x="3832" y="568"/>
                  </a:lnTo>
                  <a:lnTo>
                    <a:pt x="3900" y="619"/>
                  </a:lnTo>
                  <a:lnTo>
                    <a:pt x="3960" y="672"/>
                  </a:lnTo>
                  <a:lnTo>
                    <a:pt x="4013" y="727"/>
                  </a:lnTo>
                  <a:lnTo>
                    <a:pt x="4060" y="783"/>
                  </a:lnTo>
                  <a:lnTo>
                    <a:pt x="4099" y="841"/>
                  </a:lnTo>
                  <a:lnTo>
                    <a:pt x="4128" y="901"/>
                  </a:lnTo>
                  <a:lnTo>
                    <a:pt x="4151" y="961"/>
                  </a:lnTo>
                  <a:lnTo>
                    <a:pt x="4164" y="1024"/>
                  </a:lnTo>
                  <a:lnTo>
                    <a:pt x="4168" y="1086"/>
                  </a:lnTo>
                  <a:lnTo>
                    <a:pt x="4164" y="1152"/>
                  </a:lnTo>
                  <a:lnTo>
                    <a:pt x="4149" y="1216"/>
                  </a:lnTo>
                  <a:lnTo>
                    <a:pt x="4127" y="1277"/>
                  </a:lnTo>
                  <a:lnTo>
                    <a:pt x="4095" y="1338"/>
                  </a:lnTo>
                  <a:lnTo>
                    <a:pt x="4055" y="1397"/>
                  </a:lnTo>
                  <a:lnTo>
                    <a:pt x="4007" y="1454"/>
                  </a:lnTo>
                  <a:lnTo>
                    <a:pt x="3952" y="1510"/>
                  </a:lnTo>
                  <a:lnTo>
                    <a:pt x="3888" y="1563"/>
                  </a:lnTo>
                  <a:lnTo>
                    <a:pt x="3817" y="1615"/>
                  </a:lnTo>
                  <a:lnTo>
                    <a:pt x="3741" y="1664"/>
                  </a:lnTo>
                  <a:lnTo>
                    <a:pt x="3657" y="1711"/>
                  </a:lnTo>
                  <a:lnTo>
                    <a:pt x="3568" y="1755"/>
                  </a:lnTo>
                  <a:lnTo>
                    <a:pt x="3472" y="1798"/>
                  </a:lnTo>
                  <a:lnTo>
                    <a:pt x="3371" y="1836"/>
                  </a:lnTo>
                  <a:lnTo>
                    <a:pt x="3264" y="1872"/>
                  </a:lnTo>
                  <a:lnTo>
                    <a:pt x="3152" y="1904"/>
                  </a:lnTo>
                  <a:lnTo>
                    <a:pt x="3036" y="1933"/>
                  </a:lnTo>
                  <a:lnTo>
                    <a:pt x="2915" y="1960"/>
                  </a:lnTo>
                  <a:lnTo>
                    <a:pt x="2789" y="1983"/>
                  </a:lnTo>
                  <a:lnTo>
                    <a:pt x="2661" y="2001"/>
                  </a:lnTo>
                  <a:lnTo>
                    <a:pt x="2528" y="2017"/>
                  </a:lnTo>
                  <a:lnTo>
                    <a:pt x="2393" y="2028"/>
                  </a:lnTo>
                  <a:lnTo>
                    <a:pt x="2255" y="2036"/>
                  </a:lnTo>
                  <a:lnTo>
                    <a:pt x="2228" y="2067"/>
                  </a:lnTo>
                  <a:lnTo>
                    <a:pt x="2203" y="2095"/>
                  </a:lnTo>
                  <a:lnTo>
                    <a:pt x="2177" y="2120"/>
                  </a:lnTo>
                  <a:lnTo>
                    <a:pt x="2156" y="2143"/>
                  </a:lnTo>
                  <a:lnTo>
                    <a:pt x="2135" y="2163"/>
                  </a:lnTo>
                  <a:lnTo>
                    <a:pt x="2117" y="2180"/>
                  </a:lnTo>
                  <a:lnTo>
                    <a:pt x="2104" y="2193"/>
                  </a:lnTo>
                  <a:lnTo>
                    <a:pt x="2093" y="2204"/>
                  </a:lnTo>
                  <a:lnTo>
                    <a:pt x="2087" y="2209"/>
                  </a:lnTo>
                  <a:lnTo>
                    <a:pt x="2084" y="2212"/>
                  </a:lnTo>
                  <a:lnTo>
                    <a:pt x="2081" y="2209"/>
                  </a:lnTo>
                  <a:lnTo>
                    <a:pt x="2075" y="2204"/>
                  </a:lnTo>
                  <a:lnTo>
                    <a:pt x="2064" y="2193"/>
                  </a:lnTo>
                  <a:lnTo>
                    <a:pt x="2049" y="2180"/>
                  </a:lnTo>
                  <a:lnTo>
                    <a:pt x="2032" y="2163"/>
                  </a:lnTo>
                  <a:lnTo>
                    <a:pt x="2012" y="2143"/>
                  </a:lnTo>
                  <a:lnTo>
                    <a:pt x="1991" y="2120"/>
                  </a:lnTo>
                  <a:lnTo>
                    <a:pt x="1965" y="2095"/>
                  </a:lnTo>
                  <a:lnTo>
                    <a:pt x="1940" y="2067"/>
                  </a:lnTo>
                  <a:lnTo>
                    <a:pt x="1913" y="2036"/>
                  </a:lnTo>
                  <a:lnTo>
                    <a:pt x="1775" y="2028"/>
                  </a:lnTo>
                  <a:lnTo>
                    <a:pt x="1640" y="2017"/>
                  </a:lnTo>
                  <a:lnTo>
                    <a:pt x="1507" y="2001"/>
                  </a:lnTo>
                  <a:lnTo>
                    <a:pt x="1379" y="1983"/>
                  </a:lnTo>
                  <a:lnTo>
                    <a:pt x="1253" y="1960"/>
                  </a:lnTo>
                  <a:lnTo>
                    <a:pt x="1132" y="1933"/>
                  </a:lnTo>
                  <a:lnTo>
                    <a:pt x="1016" y="1904"/>
                  </a:lnTo>
                  <a:lnTo>
                    <a:pt x="904" y="1872"/>
                  </a:lnTo>
                  <a:lnTo>
                    <a:pt x="797" y="1836"/>
                  </a:lnTo>
                  <a:lnTo>
                    <a:pt x="696" y="1798"/>
                  </a:lnTo>
                  <a:lnTo>
                    <a:pt x="600" y="1755"/>
                  </a:lnTo>
                  <a:lnTo>
                    <a:pt x="511" y="1711"/>
                  </a:lnTo>
                  <a:lnTo>
                    <a:pt x="427" y="1664"/>
                  </a:lnTo>
                  <a:lnTo>
                    <a:pt x="349" y="1615"/>
                  </a:lnTo>
                  <a:lnTo>
                    <a:pt x="280" y="1563"/>
                  </a:lnTo>
                  <a:lnTo>
                    <a:pt x="216" y="1510"/>
                  </a:lnTo>
                  <a:lnTo>
                    <a:pt x="161" y="1454"/>
                  </a:lnTo>
                  <a:lnTo>
                    <a:pt x="113" y="1397"/>
                  </a:lnTo>
                  <a:lnTo>
                    <a:pt x="73" y="1338"/>
                  </a:lnTo>
                  <a:lnTo>
                    <a:pt x="41" y="1277"/>
                  </a:lnTo>
                  <a:lnTo>
                    <a:pt x="19" y="1216"/>
                  </a:lnTo>
                  <a:lnTo>
                    <a:pt x="4" y="1152"/>
                  </a:lnTo>
                  <a:lnTo>
                    <a:pt x="0" y="1086"/>
                  </a:lnTo>
                  <a:lnTo>
                    <a:pt x="4" y="1024"/>
                  </a:lnTo>
                  <a:lnTo>
                    <a:pt x="17" y="961"/>
                  </a:lnTo>
                  <a:lnTo>
                    <a:pt x="40" y="901"/>
                  </a:lnTo>
                  <a:lnTo>
                    <a:pt x="69" y="841"/>
                  </a:lnTo>
                  <a:lnTo>
                    <a:pt x="108" y="783"/>
                  </a:lnTo>
                  <a:lnTo>
                    <a:pt x="155" y="727"/>
                  </a:lnTo>
                  <a:lnTo>
                    <a:pt x="208" y="672"/>
                  </a:lnTo>
                  <a:lnTo>
                    <a:pt x="268" y="619"/>
                  </a:lnTo>
                  <a:lnTo>
                    <a:pt x="336" y="568"/>
                  </a:lnTo>
                  <a:lnTo>
                    <a:pt x="409" y="520"/>
                  </a:lnTo>
                  <a:lnTo>
                    <a:pt x="489" y="474"/>
                  </a:lnTo>
                  <a:lnTo>
                    <a:pt x="464" y="432"/>
                  </a:lnTo>
                  <a:lnTo>
                    <a:pt x="444" y="391"/>
                  </a:lnTo>
                  <a:lnTo>
                    <a:pt x="431" y="352"/>
                  </a:lnTo>
                  <a:lnTo>
                    <a:pt x="425" y="314"/>
                  </a:lnTo>
                  <a:lnTo>
                    <a:pt x="427" y="278"/>
                  </a:lnTo>
                  <a:lnTo>
                    <a:pt x="429" y="281"/>
                  </a:lnTo>
                  <a:lnTo>
                    <a:pt x="436" y="286"/>
                  </a:lnTo>
                  <a:lnTo>
                    <a:pt x="447" y="294"/>
                  </a:lnTo>
                  <a:lnTo>
                    <a:pt x="461" y="303"/>
                  </a:lnTo>
                  <a:lnTo>
                    <a:pt x="480" y="315"/>
                  </a:lnTo>
                  <a:lnTo>
                    <a:pt x="503" y="328"/>
                  </a:lnTo>
                  <a:lnTo>
                    <a:pt x="528" y="340"/>
                  </a:lnTo>
                  <a:lnTo>
                    <a:pt x="557" y="352"/>
                  </a:lnTo>
                  <a:lnTo>
                    <a:pt x="589" y="363"/>
                  </a:lnTo>
                  <a:lnTo>
                    <a:pt x="623" y="371"/>
                  </a:lnTo>
                  <a:lnTo>
                    <a:pt x="604" y="350"/>
                  </a:lnTo>
                  <a:lnTo>
                    <a:pt x="585" y="322"/>
                  </a:lnTo>
                  <a:lnTo>
                    <a:pt x="569" y="289"/>
                  </a:lnTo>
                  <a:lnTo>
                    <a:pt x="555" y="253"/>
                  </a:lnTo>
                  <a:lnTo>
                    <a:pt x="543" y="213"/>
                  </a:lnTo>
                  <a:lnTo>
                    <a:pt x="535" y="171"/>
                  </a:lnTo>
                  <a:lnTo>
                    <a:pt x="531" y="129"/>
                  </a:lnTo>
                  <a:lnTo>
                    <a:pt x="531" y="85"/>
                  </a:lnTo>
                  <a:lnTo>
                    <a:pt x="536" y="41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0356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3294" y="1613"/>
              <a:ext cx="13" cy="18"/>
            </a:xfrm>
            <a:custGeom>
              <a:avLst/>
              <a:gdLst>
                <a:gd name="T0" fmla="*/ 0 w 52"/>
                <a:gd name="T1" fmla="*/ 0 h 75"/>
                <a:gd name="T2" fmla="*/ 52 w 52"/>
                <a:gd name="T3" fmla="*/ 0 h 75"/>
                <a:gd name="T4" fmla="*/ 52 w 52"/>
                <a:gd name="T5" fmla="*/ 16 h 75"/>
                <a:gd name="T6" fmla="*/ 36 w 52"/>
                <a:gd name="T7" fmla="*/ 16 h 75"/>
                <a:gd name="T8" fmla="*/ 36 w 52"/>
                <a:gd name="T9" fmla="*/ 75 h 75"/>
                <a:gd name="T10" fmla="*/ 16 w 52"/>
                <a:gd name="T11" fmla="*/ 75 h 75"/>
                <a:gd name="T12" fmla="*/ 16 w 52"/>
                <a:gd name="T13" fmla="*/ 16 h 75"/>
                <a:gd name="T14" fmla="*/ 0 w 52"/>
                <a:gd name="T15" fmla="*/ 16 h 75"/>
                <a:gd name="T16" fmla="*/ 0 w 52"/>
                <a:gd name="T1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75">
                  <a:moveTo>
                    <a:pt x="0" y="0"/>
                  </a:moveTo>
                  <a:lnTo>
                    <a:pt x="52" y="0"/>
                  </a:lnTo>
                  <a:lnTo>
                    <a:pt x="52" y="16"/>
                  </a:lnTo>
                  <a:lnTo>
                    <a:pt x="36" y="16"/>
                  </a:lnTo>
                  <a:lnTo>
                    <a:pt x="36" y="75"/>
                  </a:lnTo>
                  <a:lnTo>
                    <a:pt x="16" y="75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9A8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>
              <a:off x="3308" y="1613"/>
              <a:ext cx="24" cy="18"/>
            </a:xfrm>
            <a:custGeom>
              <a:avLst/>
              <a:gdLst>
                <a:gd name="T0" fmla="*/ 12 w 95"/>
                <a:gd name="T1" fmla="*/ 0 h 75"/>
                <a:gd name="T2" fmla="*/ 32 w 95"/>
                <a:gd name="T3" fmla="*/ 0 h 75"/>
                <a:gd name="T4" fmla="*/ 47 w 95"/>
                <a:gd name="T5" fmla="*/ 40 h 75"/>
                <a:gd name="T6" fmla="*/ 63 w 95"/>
                <a:gd name="T7" fmla="*/ 0 h 75"/>
                <a:gd name="T8" fmla="*/ 81 w 95"/>
                <a:gd name="T9" fmla="*/ 0 h 75"/>
                <a:gd name="T10" fmla="*/ 95 w 95"/>
                <a:gd name="T11" fmla="*/ 75 h 75"/>
                <a:gd name="T12" fmla="*/ 75 w 95"/>
                <a:gd name="T13" fmla="*/ 75 h 75"/>
                <a:gd name="T14" fmla="*/ 68 w 95"/>
                <a:gd name="T15" fmla="*/ 32 h 75"/>
                <a:gd name="T16" fmla="*/ 51 w 95"/>
                <a:gd name="T17" fmla="*/ 75 h 75"/>
                <a:gd name="T18" fmla="*/ 43 w 95"/>
                <a:gd name="T19" fmla="*/ 75 h 75"/>
                <a:gd name="T20" fmla="*/ 25 w 95"/>
                <a:gd name="T21" fmla="*/ 32 h 75"/>
                <a:gd name="T22" fmla="*/ 19 w 95"/>
                <a:gd name="T23" fmla="*/ 75 h 75"/>
                <a:gd name="T24" fmla="*/ 0 w 95"/>
                <a:gd name="T25" fmla="*/ 75 h 75"/>
                <a:gd name="T26" fmla="*/ 12 w 95"/>
                <a:gd name="T2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5" h="75">
                  <a:moveTo>
                    <a:pt x="12" y="0"/>
                  </a:moveTo>
                  <a:lnTo>
                    <a:pt x="32" y="0"/>
                  </a:lnTo>
                  <a:lnTo>
                    <a:pt x="47" y="40"/>
                  </a:lnTo>
                  <a:lnTo>
                    <a:pt x="63" y="0"/>
                  </a:lnTo>
                  <a:lnTo>
                    <a:pt x="81" y="0"/>
                  </a:lnTo>
                  <a:lnTo>
                    <a:pt x="95" y="75"/>
                  </a:lnTo>
                  <a:lnTo>
                    <a:pt x="75" y="75"/>
                  </a:lnTo>
                  <a:lnTo>
                    <a:pt x="68" y="32"/>
                  </a:lnTo>
                  <a:lnTo>
                    <a:pt x="51" y="75"/>
                  </a:lnTo>
                  <a:lnTo>
                    <a:pt x="43" y="75"/>
                  </a:lnTo>
                  <a:lnTo>
                    <a:pt x="25" y="32"/>
                  </a:lnTo>
                  <a:lnTo>
                    <a:pt x="19" y="75"/>
                  </a:lnTo>
                  <a:lnTo>
                    <a:pt x="0" y="7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19A8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078" name="Subtitle 2"/>
          <p:cNvSpPr>
            <a:spLocks noGrp="1"/>
          </p:cNvSpPr>
          <p:nvPr>
            <p:ph type="subTitle" idx="1"/>
          </p:nvPr>
        </p:nvSpPr>
        <p:spPr>
          <a:xfrm>
            <a:off x="1976314" y="4249402"/>
            <a:ext cx="5181600" cy="1389397"/>
          </a:xfrm>
          <a:noFill/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003560"/>
                </a:solidFill>
                <a:latin typeface="Palatino Linotype" pitchFamily="18" charset="0"/>
              </a:rPr>
              <a:t>2018-19</a:t>
            </a:r>
          </a:p>
          <a:p>
            <a:pPr algn="ctr"/>
            <a:r>
              <a:rPr lang="en-US" altLang="en-US" sz="2400" b="1" dirty="0">
                <a:solidFill>
                  <a:srgbClr val="003560"/>
                </a:solidFill>
                <a:latin typeface="Palatino Linotype" pitchFamily="18" charset="0"/>
              </a:rPr>
              <a:t>PROPOSED OPERATING BUDGET</a:t>
            </a:r>
          </a:p>
        </p:txBody>
      </p:sp>
      <p:sp>
        <p:nvSpPr>
          <p:cNvPr id="3074" name="Rectangle 6" descr="Month, date, and year (May 15, 2018)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00356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0" y="6370638"/>
            <a:ext cx="9144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00457C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rgbClr val="00457C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rgbClr val="00457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457C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0" dirty="0">
                <a:solidFill>
                  <a:schemeClr val="bg1"/>
                </a:solidFill>
                <a:latin typeface="Palatino Linotype" pitchFamily="18" charset="0"/>
              </a:rPr>
              <a:t>May 15, 2018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42949" y="1047750"/>
            <a:ext cx="7658100" cy="40005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2018-19 OPERATING BUDGET EXECUTIVE SUMMARY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600074" y="1752600"/>
            <a:ext cx="7943850" cy="3776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Aft>
                <a:spcPct val="40000"/>
              </a:spcAft>
            </a:pPr>
            <a:r>
              <a:rPr lang="en-US" altLang="en-US" sz="1600" b="0" dirty="0">
                <a:solidFill>
                  <a:srgbClr val="000066"/>
                </a:solidFill>
                <a:cs typeface="Times New Roman" pitchFamily="18" charset="0"/>
              </a:rPr>
              <a:t>The 2018-19 Operating Budget of Florida Atlantic University (FAU) is comprised of seven budgetary components:</a:t>
            </a:r>
          </a:p>
          <a:p>
            <a:pPr>
              <a:spcAft>
                <a:spcPts val="500"/>
              </a:spcAft>
            </a:pPr>
            <a:r>
              <a:rPr lang="en-US" altLang="en-US" sz="1600" b="0" dirty="0">
                <a:solidFill>
                  <a:srgbClr val="000066"/>
                </a:solidFill>
                <a:cs typeface="Times New Roman" pitchFamily="18" charset="0"/>
              </a:rPr>
              <a:t>	Educational and General		Student Financial Aid</a:t>
            </a:r>
          </a:p>
          <a:p>
            <a:pPr>
              <a:spcAft>
                <a:spcPts val="500"/>
              </a:spcAft>
            </a:pPr>
            <a:r>
              <a:rPr lang="en-US" altLang="en-US" sz="1600" b="0" dirty="0">
                <a:solidFill>
                  <a:srgbClr val="000066"/>
                </a:solidFill>
                <a:cs typeface="Times New Roman" pitchFamily="18" charset="0"/>
              </a:rPr>
              <a:t>	Contracts and Grants	     		Auxiliary Enterprises</a:t>
            </a:r>
          </a:p>
          <a:p>
            <a:pPr>
              <a:spcAft>
                <a:spcPts val="500"/>
              </a:spcAft>
            </a:pPr>
            <a:r>
              <a:rPr lang="en-US" altLang="en-US" sz="1600" b="0" dirty="0">
                <a:solidFill>
                  <a:srgbClr val="000066"/>
                </a:solidFill>
                <a:cs typeface="Times New Roman" pitchFamily="18" charset="0"/>
              </a:rPr>
              <a:t>	Athletics Local	     		Student Government</a:t>
            </a:r>
          </a:p>
          <a:p>
            <a:pPr>
              <a:spcAft>
                <a:spcPts val="500"/>
              </a:spcAft>
            </a:pPr>
            <a:r>
              <a:rPr lang="en-US" altLang="en-US" sz="1600" b="0" dirty="0">
                <a:solidFill>
                  <a:srgbClr val="000066"/>
                </a:solidFill>
                <a:cs typeface="Times New Roman" pitchFamily="18" charset="0"/>
              </a:rPr>
              <a:t>	Concessions </a:t>
            </a:r>
            <a:br>
              <a:rPr lang="en-US" altLang="en-US" sz="1600" b="0" dirty="0">
                <a:solidFill>
                  <a:srgbClr val="000066"/>
                </a:solidFill>
                <a:cs typeface="Times New Roman" pitchFamily="18" charset="0"/>
              </a:rPr>
            </a:br>
            <a:endParaRPr lang="en-US" altLang="en-US" sz="1600" b="0" dirty="0">
              <a:solidFill>
                <a:srgbClr val="000066"/>
              </a:solidFill>
              <a:cs typeface="Times New Roman" pitchFamily="18" charset="0"/>
            </a:endParaRPr>
          </a:p>
          <a:p>
            <a:pPr>
              <a:spcAft>
                <a:spcPts val="500"/>
              </a:spcAft>
            </a:pPr>
            <a:r>
              <a:rPr lang="en-US" altLang="en-US" sz="1600" b="0" dirty="0">
                <a:solidFill>
                  <a:srgbClr val="000066"/>
                </a:solidFill>
                <a:cs typeface="Times New Roman" pitchFamily="18" charset="0"/>
              </a:rPr>
              <a:t>Budgets are reviewed and evaluated at multiple levels within the organization, from departmental units to the President’s Executive Leadership Team and the Board of Trustees. </a:t>
            </a:r>
          </a:p>
          <a:p>
            <a:pPr>
              <a:spcAft>
                <a:spcPts val="500"/>
              </a:spcAft>
            </a:pPr>
            <a:endParaRPr lang="en-US" altLang="en-US" sz="1600" b="0" dirty="0">
              <a:solidFill>
                <a:srgbClr val="000066"/>
              </a:solidFill>
              <a:cs typeface="Times New Roman" pitchFamily="18" charset="0"/>
            </a:endParaRPr>
          </a:p>
          <a:p>
            <a:pPr>
              <a:spcAft>
                <a:spcPct val="40000"/>
              </a:spcAft>
            </a:pPr>
            <a:r>
              <a:rPr lang="en-US" altLang="en-US" sz="1600" b="0" dirty="0">
                <a:solidFill>
                  <a:srgbClr val="000066"/>
                </a:solidFill>
                <a:cs typeface="Times New Roman" pitchFamily="18" charset="0"/>
              </a:rPr>
              <a:t>FAU’s 2018-19 Operating Expenditure Budget totals $810,030,199 an increase of 4.2% over the prior year. In order to accurately reflect total revenues within each budgetary component, the 2018-19 budget reflects inter-fund transfers between units.  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0" y="6245225"/>
            <a:ext cx="9144000" cy="609600"/>
          </a:xfrm>
          <a:prstGeom prst="rect">
            <a:avLst/>
          </a:prstGeom>
          <a:solidFill>
            <a:srgbClr val="00356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b="0" dirty="0">
                <a:solidFill>
                  <a:schemeClr val="bg1"/>
                </a:solidFill>
                <a:latin typeface="Palatino Linotype" pitchFamily="18" charset="0"/>
              </a:rPr>
              <a:t>May 15, 2018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58200" y="6370638"/>
            <a:ext cx="685800" cy="369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solidFill>
                  <a:schemeClr val="bg1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8CA67-E312-F7AA-F5ED-568348D62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 anchor="b"/>
          <a:lstStyle/>
          <a:p>
            <a:r>
              <a:rPr lang="en-US" dirty="0"/>
              <a:t>2018-19 Educational and General Budget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551735"/>
              </p:ext>
            </p:extLst>
          </p:nvPr>
        </p:nvGraphicFramePr>
        <p:xfrm>
          <a:off x="381000" y="1143000"/>
          <a:ext cx="8382000" cy="4851110"/>
        </p:xfrm>
        <a:graphic>
          <a:graphicData uri="http://schemas.openxmlformats.org/drawingml/2006/table">
            <a:tbl>
              <a:tblPr firstRow="1"/>
              <a:tblGrid>
                <a:gridCol w="194931">
                  <a:extLst>
                    <a:ext uri="{9D8B030D-6E8A-4147-A177-3AD203B41FA5}">
                      <a16:colId xmlns:a16="http://schemas.microsoft.com/office/drawing/2014/main" val="1517219027"/>
                    </a:ext>
                  </a:extLst>
                </a:gridCol>
                <a:gridCol w="4900143">
                  <a:extLst>
                    <a:ext uri="{9D8B030D-6E8A-4147-A177-3AD203B41FA5}">
                      <a16:colId xmlns:a16="http://schemas.microsoft.com/office/drawing/2014/main" val="3984582423"/>
                    </a:ext>
                  </a:extLst>
                </a:gridCol>
                <a:gridCol w="1135972">
                  <a:extLst>
                    <a:ext uri="{9D8B030D-6E8A-4147-A177-3AD203B41FA5}">
                      <a16:colId xmlns:a16="http://schemas.microsoft.com/office/drawing/2014/main" val="1058375091"/>
                    </a:ext>
                  </a:extLst>
                </a:gridCol>
                <a:gridCol w="1095642">
                  <a:extLst>
                    <a:ext uri="{9D8B030D-6E8A-4147-A177-3AD203B41FA5}">
                      <a16:colId xmlns:a16="http://schemas.microsoft.com/office/drawing/2014/main" val="895148628"/>
                    </a:ext>
                  </a:extLst>
                </a:gridCol>
                <a:gridCol w="1055312">
                  <a:extLst>
                    <a:ext uri="{9D8B030D-6E8A-4147-A177-3AD203B41FA5}">
                      <a16:colId xmlns:a16="http://schemas.microsoft.com/office/drawing/2014/main" val="181542470"/>
                    </a:ext>
                  </a:extLst>
                </a:gridCol>
              </a:tblGrid>
              <a:tr h="17712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2018-19 Educational and General Budget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010830"/>
                  </a:ext>
                </a:extLst>
              </a:tr>
              <a:tr h="159411"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Final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699182"/>
                  </a:ext>
                </a:extLst>
              </a:tr>
              <a:tr h="194836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University 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Medical School 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Total FAU 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5202"/>
                  </a:ext>
                </a:extLst>
              </a:tr>
              <a:tr h="157357"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1" i="0" u="sng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736355"/>
                  </a:ext>
                </a:extLst>
              </a:tr>
              <a:tr h="2715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2017-18 Expenditure Budget 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sng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300,885,496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24,569,928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325,455,424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923978"/>
                  </a:ext>
                </a:extLst>
              </a:tr>
              <a:tr h="2715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2018-19 Net Budget Changes - Detail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484433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Estimated change in Performance Funding (non-recurring) **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      604,996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   604,996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293061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World Class Faculty &amp; Scholar Program (recurring)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1,284,455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-  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1,284,455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751139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Graduate Degree Excellence Program (recurring)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440,041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-  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440,041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098133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Health Insurance increase &amp; Florida Retirement System Contributions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453,876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45,756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499,632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668763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Risk Management Increase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258,164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-  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258,164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149781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FAU- Secondary Robotics Team Support (non-recurring)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(150,000)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-  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(150,000)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361930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FAU - Restore 2017-18 Operating Base - Reduced ($58,316)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2,129,184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-  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2,129,184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475465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FAU - Everglades Restoration and Community Resilience (non-recurring)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250,000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-  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250,000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249931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FAU - Max Planck Scientific Fellowship * (non-recurring)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750,000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sng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-  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750,000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731428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  6,020,716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sng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       45,756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sng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6,066,472 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2964"/>
                  </a:ext>
                </a:extLst>
              </a:tr>
              <a:tr h="2715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2018-19 Proposed Expenditure Budget </a:t>
                      </a:r>
                    </a:p>
                  </a:txBody>
                  <a:tcPr marL="5347" marR="5347" marT="5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dbl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306,906,212 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dbl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24,615,684 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dbl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 331,521,896 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594101"/>
                  </a:ext>
                </a:extLst>
              </a:tr>
              <a:tr h="1830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608562"/>
                  </a:ext>
                </a:extLst>
              </a:tr>
              <a:tr h="141700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* Pass Through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347134"/>
                  </a:ext>
                </a:extLst>
              </a:tr>
              <a:tr h="141700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** Estimated performance funding of $20M compared to the prior year of $19.3M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326640"/>
                  </a:ext>
                </a:extLst>
              </a:tr>
              <a:tr h="1237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sng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430904"/>
                  </a:ext>
                </a:extLst>
              </a:tr>
            </a:tbl>
          </a:graphicData>
        </a:graphic>
      </p:graphicFrame>
      <p:sp>
        <p:nvSpPr>
          <p:cNvPr id="11268" name="Rectangle 6" descr="Month, date, and year (May 15, 2018)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00356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816024" y="6369050"/>
            <a:ext cx="1511952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b="0" dirty="0">
                <a:solidFill>
                  <a:schemeClr val="bg1"/>
                </a:solidFill>
                <a:latin typeface="Palatino Linotype" pitchFamily="18" charset="0"/>
              </a:rPr>
              <a:t>May 15, 2018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b="0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58200" y="6370638"/>
            <a:ext cx="685800" cy="369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4133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D17E3-8796-8FAA-7244-A70FC078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 anchor="b"/>
          <a:lstStyle/>
          <a:p>
            <a:r>
              <a:rPr lang="en-US" dirty="0"/>
              <a:t>Five-year Legislative Revenue Budget Summary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622772"/>
              </p:ext>
            </p:extLst>
          </p:nvPr>
        </p:nvGraphicFramePr>
        <p:xfrm>
          <a:off x="381000" y="1219200"/>
          <a:ext cx="8382000" cy="4733320"/>
        </p:xfrm>
        <a:graphic>
          <a:graphicData uri="http://schemas.openxmlformats.org/drawingml/2006/table">
            <a:tbl>
              <a:tblPr firstRow="1"/>
              <a:tblGrid>
                <a:gridCol w="402415">
                  <a:extLst>
                    <a:ext uri="{9D8B030D-6E8A-4147-A177-3AD203B41FA5}">
                      <a16:colId xmlns:a16="http://schemas.microsoft.com/office/drawing/2014/main" val="3844667214"/>
                    </a:ext>
                  </a:extLst>
                </a:gridCol>
                <a:gridCol w="1874662">
                  <a:extLst>
                    <a:ext uri="{9D8B030D-6E8A-4147-A177-3AD203B41FA5}">
                      <a16:colId xmlns:a16="http://schemas.microsoft.com/office/drawing/2014/main" val="2887077662"/>
                    </a:ext>
                  </a:extLst>
                </a:gridCol>
                <a:gridCol w="1128724">
                  <a:extLst>
                    <a:ext uri="{9D8B030D-6E8A-4147-A177-3AD203B41FA5}">
                      <a16:colId xmlns:a16="http://schemas.microsoft.com/office/drawing/2014/main" val="2470108328"/>
                    </a:ext>
                  </a:extLst>
                </a:gridCol>
                <a:gridCol w="1030574">
                  <a:extLst>
                    <a:ext uri="{9D8B030D-6E8A-4147-A177-3AD203B41FA5}">
                      <a16:colId xmlns:a16="http://schemas.microsoft.com/office/drawing/2014/main" val="3055851249"/>
                    </a:ext>
                  </a:extLst>
                </a:gridCol>
                <a:gridCol w="1109093">
                  <a:extLst>
                    <a:ext uri="{9D8B030D-6E8A-4147-A177-3AD203B41FA5}">
                      <a16:colId xmlns:a16="http://schemas.microsoft.com/office/drawing/2014/main" val="3337861802"/>
                    </a:ext>
                  </a:extLst>
                </a:gridCol>
                <a:gridCol w="1030574">
                  <a:extLst>
                    <a:ext uri="{9D8B030D-6E8A-4147-A177-3AD203B41FA5}">
                      <a16:colId xmlns:a16="http://schemas.microsoft.com/office/drawing/2014/main" val="2338844860"/>
                    </a:ext>
                  </a:extLst>
                </a:gridCol>
                <a:gridCol w="1030574">
                  <a:extLst>
                    <a:ext uri="{9D8B030D-6E8A-4147-A177-3AD203B41FA5}">
                      <a16:colId xmlns:a16="http://schemas.microsoft.com/office/drawing/2014/main" val="3237010060"/>
                    </a:ext>
                  </a:extLst>
                </a:gridCol>
                <a:gridCol w="775384">
                  <a:extLst>
                    <a:ext uri="{9D8B030D-6E8A-4147-A177-3AD203B41FA5}">
                      <a16:colId xmlns:a16="http://schemas.microsoft.com/office/drawing/2014/main" val="708783130"/>
                    </a:ext>
                  </a:extLst>
                </a:gridCol>
              </a:tblGrid>
              <a:tr h="25807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Five-year Legislative Revenue Budget Summary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846883"/>
                  </a:ext>
                </a:extLst>
              </a:tr>
              <a:tr h="29818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2014-15  to 2018-19 Proposed Budget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375220"/>
                  </a:ext>
                </a:extLst>
              </a:tr>
              <a:tr h="190734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1 year </a:t>
                      </a:r>
                    </a:p>
                  </a:txBody>
                  <a:tcPr marL="8772" marR="8772" marT="87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5346847"/>
                  </a:ext>
                </a:extLst>
              </a:tr>
              <a:tr h="19073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University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2014-15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2015-16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2016-17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2017-18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2018-19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% Change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880707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sng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sng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778258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General Revenue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121,094,914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$ 140,635,926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152,052,188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$ 158,380,258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$ 160,737,711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 dirty="0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1.5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07612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Lottery *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20,785,531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19,994,203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22,506,154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18,696,001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22,359,264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 dirty="0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19.6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298322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Tuition and Fees**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129,145,158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129,369,909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136,074,256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136,074,256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136,074,256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sng" strike="noStrike" dirty="0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-  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7533125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Subtotal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271,025,603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290,000,038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310,632,598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313,150,515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319,171,231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 dirty="0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1.9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982104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000" b="1" i="0" u="none" strike="noStrike" dirty="0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901762"/>
                  </a:ext>
                </a:extLst>
              </a:tr>
              <a:tr h="25558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Medical School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000" b="1" i="0" u="none" strike="noStrike" dirty="0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288546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General Revenue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14,344,890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14,337,746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14,693,918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14,921,681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14,967,437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 dirty="0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0.3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1260837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Tuition and Fees**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8,238,505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8,272,005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9,648,247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9,648,247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9,648,247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sng" strike="noStrike" dirty="0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-  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552922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Subtotal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22,583,395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22,609,751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24,342,165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24,569,928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     24,615,684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 dirty="0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0.2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421187"/>
                  </a:ext>
                </a:extLst>
              </a:tr>
              <a:tr h="25558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000" b="1" i="0" u="sng" strike="noStrike" dirty="0">
                        <a:solidFill>
                          <a:srgbClr val="00005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257602"/>
                  </a:ext>
                </a:extLst>
              </a:tr>
              <a:tr h="25558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Total FAU E&amp;G Revenue Budget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dbl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293,608,998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dbl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$ 312,609,789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dbl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  334,974,763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dbl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$ 337,720,443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dbl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$ 343,786,915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dbl" strike="noStrike" dirty="0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1.8 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794710"/>
                  </a:ext>
                </a:extLst>
              </a:tr>
              <a:tr h="25558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b="1" i="1" u="none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*Lottery budget reflects $3.6m fund shift from General Revenue to Lottery.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049407"/>
                  </a:ext>
                </a:extLst>
              </a:tr>
              <a:tr h="25558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i="1" u="none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**Legislative authority to collect student tuition.</a:t>
                      </a: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218609"/>
                  </a:ext>
                </a:extLst>
              </a:tr>
              <a:tr h="21743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72" marR="8772" marT="87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209365"/>
                  </a:ext>
                </a:extLst>
              </a:tr>
            </a:tbl>
          </a:graphicData>
        </a:graphic>
      </p:graphicFrame>
      <p:sp>
        <p:nvSpPr>
          <p:cNvPr id="11268" name="Rectangle 6" descr="Month, date, and year (May 15, 2018)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00356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816024" y="6369050"/>
            <a:ext cx="1511952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b="0" dirty="0">
                <a:solidFill>
                  <a:schemeClr val="bg1"/>
                </a:solidFill>
                <a:latin typeface="Palatino Linotype" pitchFamily="18" charset="0"/>
              </a:rPr>
              <a:t>May 15, 2018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b="0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58200" y="6370638"/>
            <a:ext cx="685800" cy="369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82295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8D23BF-F67B-ADEC-1EB7-4E8125EFE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 anchor="b"/>
          <a:lstStyle/>
          <a:p>
            <a:r>
              <a:rPr lang="en-US" dirty="0"/>
              <a:t>Five-year Expenditure Budget Summary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96744"/>
              </p:ext>
            </p:extLst>
          </p:nvPr>
        </p:nvGraphicFramePr>
        <p:xfrm>
          <a:off x="380998" y="1219200"/>
          <a:ext cx="8153402" cy="4733319"/>
        </p:xfrm>
        <a:graphic>
          <a:graphicData uri="http://schemas.openxmlformats.org/drawingml/2006/table">
            <a:tbl>
              <a:tblPr firstRow="1"/>
              <a:tblGrid>
                <a:gridCol w="2299677">
                  <a:extLst>
                    <a:ext uri="{9D8B030D-6E8A-4147-A177-3AD203B41FA5}">
                      <a16:colId xmlns:a16="http://schemas.microsoft.com/office/drawing/2014/main" val="2586309960"/>
                    </a:ext>
                  </a:extLst>
                </a:gridCol>
                <a:gridCol w="1022079">
                  <a:extLst>
                    <a:ext uri="{9D8B030D-6E8A-4147-A177-3AD203B41FA5}">
                      <a16:colId xmlns:a16="http://schemas.microsoft.com/office/drawing/2014/main" val="1369127038"/>
                    </a:ext>
                  </a:extLst>
                </a:gridCol>
                <a:gridCol w="1022079">
                  <a:extLst>
                    <a:ext uri="{9D8B030D-6E8A-4147-A177-3AD203B41FA5}">
                      <a16:colId xmlns:a16="http://schemas.microsoft.com/office/drawing/2014/main" val="2773843747"/>
                    </a:ext>
                  </a:extLst>
                </a:gridCol>
                <a:gridCol w="1022079">
                  <a:extLst>
                    <a:ext uri="{9D8B030D-6E8A-4147-A177-3AD203B41FA5}">
                      <a16:colId xmlns:a16="http://schemas.microsoft.com/office/drawing/2014/main" val="3829327360"/>
                    </a:ext>
                  </a:extLst>
                </a:gridCol>
                <a:gridCol w="1022079">
                  <a:extLst>
                    <a:ext uri="{9D8B030D-6E8A-4147-A177-3AD203B41FA5}">
                      <a16:colId xmlns:a16="http://schemas.microsoft.com/office/drawing/2014/main" val="3558962165"/>
                    </a:ext>
                  </a:extLst>
                </a:gridCol>
                <a:gridCol w="1022079">
                  <a:extLst>
                    <a:ext uri="{9D8B030D-6E8A-4147-A177-3AD203B41FA5}">
                      <a16:colId xmlns:a16="http://schemas.microsoft.com/office/drawing/2014/main" val="2303724442"/>
                    </a:ext>
                  </a:extLst>
                </a:gridCol>
                <a:gridCol w="743330">
                  <a:extLst>
                    <a:ext uri="{9D8B030D-6E8A-4147-A177-3AD203B41FA5}">
                      <a16:colId xmlns:a16="http://schemas.microsoft.com/office/drawing/2014/main" val="1998916370"/>
                    </a:ext>
                  </a:extLst>
                </a:gridCol>
              </a:tblGrid>
              <a:tr h="306495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Five-year Expenditure Budget* Summary</a:t>
                      </a: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949660"/>
                  </a:ext>
                </a:extLst>
              </a:tr>
              <a:tr h="256819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2014-15 to 2018-19 </a:t>
                      </a: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029190"/>
                  </a:ext>
                </a:extLst>
              </a:tr>
              <a:tr h="306495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87243"/>
                  </a:ext>
                </a:extLst>
              </a:tr>
              <a:tr h="20257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2016-17</a:t>
                      </a: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2017-18</a:t>
                      </a: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2018-19 **</a:t>
                      </a: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1 year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013713"/>
                  </a:ext>
                </a:extLst>
              </a:tr>
              <a:tr h="2025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Fund Type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2014-15</a:t>
                      </a: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2015-16</a:t>
                      </a: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% Change </a:t>
                      </a: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606320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endParaRPr lang="en-US" sz="1100" b="1" i="0" u="sng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4067168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Educational &amp; General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280,809,499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299,810,290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322,709,744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325,455,424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331,521,896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1.9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061171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Student Financial Aid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202,133,102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196,558,935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197,953,827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200,859,417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201,483,899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0.3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800886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Contracts &amp; Grants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55,498,239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59,098,850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60,514,705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62,484,912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69,961,765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12.0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1632635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Auxiliary Enterprises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125,346,933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139,559,277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142,153,266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148,209,958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164,680,639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11.1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64371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Athletics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0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381434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Athletics Operations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22,133,710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21,385,170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22,187,469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24,586,083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27,053,405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000" b="1" i="0" u="none" strike="noStrike">
                        <a:solidFill>
                          <a:srgbClr val="00005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1374760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Stadium Operations/Debt Service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5,275,853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4,961,259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4,917,562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4,745,122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4,076,822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1" i="0" u="sng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54322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Total Athletics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27,409,563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26,346,429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27,105,031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29,331,205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31,130,227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6.1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7624834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Student Government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11,217,531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9,876,445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9,497,901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10,102,456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10,626,773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none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5.2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0610384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Concessions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510,000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625,000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625,000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625,000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625,000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1" i="0" u="sng" strike="noStrike">
                          <a:solidFill>
                            <a:srgbClr val="00005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-  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5075068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dbl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702,924,867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dbl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731,875,226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dbl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760,559,474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dbl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777,068,372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dbl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   810,030,199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dbl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4.2 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032467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1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*Includes inter-fund transfers</a:t>
                      </a: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1D0A6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1D0A6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1D0A6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1D0A6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1D0A6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solidFill>
                          <a:srgbClr val="1D0A6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029550"/>
                  </a:ext>
                </a:extLst>
              </a:tr>
              <a:tr h="2470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1" i="1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**2018-19 E&amp;G Proposed Budget</a:t>
                      </a:r>
                    </a:p>
                  </a:txBody>
                  <a:tcPr marL="7768" marR="7768" marT="7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8" marR="7768" marT="7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379"/>
                  </a:ext>
                </a:extLst>
              </a:tr>
            </a:tbl>
          </a:graphicData>
        </a:graphic>
      </p:graphicFrame>
      <p:sp>
        <p:nvSpPr>
          <p:cNvPr id="11268" name="Rectangle 6" descr="Month, date, and year (May 15, 2018)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00356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816024" y="6369050"/>
            <a:ext cx="1511952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b="0" dirty="0">
                <a:solidFill>
                  <a:schemeClr val="bg1"/>
                </a:solidFill>
                <a:latin typeface="Palatino Linotype" pitchFamily="18" charset="0"/>
              </a:rPr>
              <a:t>May 15, 2018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b="0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58200" y="6370638"/>
            <a:ext cx="685800" cy="369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45528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2E6FD-EA78-597A-D4E3-03B8CA202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 anchor="b"/>
          <a:lstStyle/>
          <a:p>
            <a:r>
              <a:rPr lang="en-US" dirty="0"/>
              <a:t>2018-19 Budget Summary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55917"/>
              </p:ext>
            </p:extLst>
          </p:nvPr>
        </p:nvGraphicFramePr>
        <p:xfrm>
          <a:off x="990600" y="1219200"/>
          <a:ext cx="6934200" cy="4264660"/>
        </p:xfrm>
        <a:graphic>
          <a:graphicData uri="http://schemas.openxmlformats.org/drawingml/2006/table">
            <a:tbl>
              <a:tblPr firstRow="1"/>
              <a:tblGrid>
                <a:gridCol w="1297115">
                  <a:extLst>
                    <a:ext uri="{9D8B030D-6E8A-4147-A177-3AD203B41FA5}">
                      <a16:colId xmlns:a16="http://schemas.microsoft.com/office/drawing/2014/main" val="2799315824"/>
                    </a:ext>
                  </a:extLst>
                </a:gridCol>
                <a:gridCol w="4232690">
                  <a:extLst>
                    <a:ext uri="{9D8B030D-6E8A-4147-A177-3AD203B41FA5}">
                      <a16:colId xmlns:a16="http://schemas.microsoft.com/office/drawing/2014/main" val="3309129393"/>
                    </a:ext>
                  </a:extLst>
                </a:gridCol>
                <a:gridCol w="1404395">
                  <a:extLst>
                    <a:ext uri="{9D8B030D-6E8A-4147-A177-3AD203B41FA5}">
                      <a16:colId xmlns:a16="http://schemas.microsoft.com/office/drawing/2014/main" val="856993071"/>
                    </a:ext>
                  </a:extLst>
                </a:gridCol>
              </a:tblGrid>
              <a:tr h="31686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2018-19 BUDGET SUMMARY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367165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sng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sng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0548742"/>
                  </a:ext>
                </a:extLst>
              </a:tr>
              <a:tr h="3314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Educational and General Proposed Expenditure Budget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$ 331,521,896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0453252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733415"/>
                  </a:ext>
                </a:extLst>
              </a:tr>
              <a:tr h="3314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Non-E&amp;G Fund Expenditure Budget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478,508,303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691740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sng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111604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Total Operating Budget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810,030,199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476312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sng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217116"/>
                  </a:ext>
                </a:extLst>
              </a:tr>
              <a:tr h="3314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Capital Outlay Budget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sng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2,524,262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474365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sng" strike="noStrike">
                        <a:solidFill>
                          <a:srgbClr val="1D0A6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5804025"/>
                  </a:ext>
                </a:extLst>
              </a:tr>
              <a:tr h="3314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TOTAL 2018-19 Budget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dbl" strike="noStrike">
                          <a:solidFill>
                            <a:srgbClr val="1D0A62"/>
                          </a:solidFill>
                          <a:effectLst/>
                          <a:latin typeface="Times New Roman" panose="02020603050405020304" pitchFamily="18" charset="0"/>
                        </a:rPr>
                        <a:t> $ 812,554,461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830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419069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3481583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0893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117652"/>
                  </a:ext>
                </a:extLst>
              </a:tr>
            </a:tbl>
          </a:graphicData>
        </a:graphic>
      </p:graphicFrame>
      <p:sp>
        <p:nvSpPr>
          <p:cNvPr id="22532" name="Rectangle 6" descr="Month, date, and year (May 15, 2018)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00356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6024" y="6369050"/>
            <a:ext cx="1511952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b="0" dirty="0">
                <a:solidFill>
                  <a:schemeClr val="bg1"/>
                </a:solidFill>
                <a:latin typeface="Palatino Linotype" pitchFamily="18" charset="0"/>
              </a:rPr>
              <a:t>May 15, 2018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b="0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58200" y="6370638"/>
            <a:ext cx="685800" cy="369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55511108"/>
      </p:ext>
    </p:extLst>
  </p:cSld>
  <p:clrMapOvr>
    <a:masterClrMapping/>
  </p:clrMapOvr>
</p:sld>
</file>

<file path=ppt/theme/theme1.xml><?xml version="1.0" encoding="utf-8"?>
<a:theme xmlns:a="http://schemas.openxmlformats.org/drawingml/2006/main" name="Echo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Ech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457C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457C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37100</TotalTime>
  <Words>809</Words>
  <Application>Microsoft Office PowerPoint</Application>
  <PresentationFormat>On-screen Show (4:3)</PresentationFormat>
  <Paragraphs>275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Palatino Linotype</vt:lpstr>
      <vt:lpstr>Times New Roman</vt:lpstr>
      <vt:lpstr>Wingdings</vt:lpstr>
      <vt:lpstr>Echo</vt:lpstr>
      <vt:lpstr>FLORIDA ATLANTIC UNIVERSITY</vt:lpstr>
      <vt:lpstr>2018-19 OPERATING BUDGET EXECUTIVE SUMMARY</vt:lpstr>
      <vt:lpstr>2018-19 Educational and General Budget</vt:lpstr>
      <vt:lpstr>Five-year Legislative Revenue Budget Summary</vt:lpstr>
      <vt:lpstr>Five-year Expenditure Budget Summary</vt:lpstr>
      <vt:lpstr>2018-19 Budget Summary</vt:lpstr>
    </vt:vector>
  </TitlesOfParts>
  <Company>Florida Atlantic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mbanks</dc:creator>
  <cp:lastModifiedBy>Jayson Joseph</cp:lastModifiedBy>
  <cp:revision>714</cp:revision>
  <cp:lastPrinted>2018-05-07T16:14:42Z</cp:lastPrinted>
  <dcterms:created xsi:type="dcterms:W3CDTF">2005-09-12T13:56:44Z</dcterms:created>
  <dcterms:modified xsi:type="dcterms:W3CDTF">2026-06-09T20:42:39Z</dcterms:modified>
</cp:coreProperties>
</file>