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4" r:id="rId9"/>
    <p:sldId id="265" r:id="rId10"/>
    <p:sldId id="266" r:id="rId11"/>
    <p:sldId id="267"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68"/>
    <p:restoredTop sz="94699"/>
  </p:normalViewPr>
  <p:slideViewPr>
    <p:cSldViewPr snapToGrid="0" snapToObjects="1">
      <p:cViewPr varScale="1">
        <p:scale>
          <a:sx n="103" d="100"/>
          <a:sy n="103" d="100"/>
        </p:scale>
        <p:origin x="13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865B5-914C-B342-9879-A44CE8AFC77A}" type="datetimeFigureOut">
              <a:rPr lang="en-US" smtClean="0"/>
              <a:t>4/11/22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475394-2865-464A-AACD-D04A5FE45B2F}" type="slidenum">
              <a:rPr lang="en-US" smtClean="0"/>
              <a:t>‹#›</a:t>
            </a:fld>
            <a:endParaRPr lang="en-US"/>
          </a:p>
        </p:txBody>
      </p:sp>
    </p:spTree>
    <p:extLst>
      <p:ext uri="{BB962C8B-B14F-4D97-AF65-F5344CB8AC3E}">
        <p14:creationId xmlns:p14="http://schemas.microsoft.com/office/powerpoint/2010/main" val="1722437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9E6C-AB87-FD4F-AB5C-6C1D4E14FD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FE679-D25A-E746-9B10-8D0C99325E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0F2B5F-C90A-9646-A406-0F708FB04BD5}"/>
              </a:ext>
            </a:extLst>
          </p:cNvPr>
          <p:cNvSpPr>
            <a:spLocks noGrp="1"/>
          </p:cNvSpPr>
          <p:nvPr>
            <p:ph type="dt" sz="half" idx="10"/>
          </p:nvPr>
        </p:nvSpPr>
        <p:spPr/>
        <p:txBody>
          <a:bodyPr/>
          <a:lstStyle/>
          <a:p>
            <a:fld id="{D76EC849-B357-9845-B04E-7DF1F253FA45}" type="datetimeFigureOut">
              <a:rPr lang="en-US" smtClean="0"/>
              <a:t>4/11/22</a:t>
            </a:fld>
            <a:endParaRPr lang="en-US"/>
          </a:p>
        </p:txBody>
      </p:sp>
      <p:sp>
        <p:nvSpPr>
          <p:cNvPr id="5" name="Footer Placeholder 4">
            <a:extLst>
              <a:ext uri="{FF2B5EF4-FFF2-40B4-BE49-F238E27FC236}">
                <a16:creationId xmlns:a16="http://schemas.microsoft.com/office/drawing/2014/main" id="{55D396BD-FB6D-5548-B156-02F431CB1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D77E-FC64-334D-8495-EBE3390A3003}"/>
              </a:ext>
            </a:extLst>
          </p:cNvPr>
          <p:cNvSpPr>
            <a:spLocks noGrp="1"/>
          </p:cNvSpPr>
          <p:nvPr>
            <p:ph type="sldNum" sz="quarter" idx="12"/>
          </p:nvPr>
        </p:nvSpPr>
        <p:spPr/>
        <p:txBody>
          <a:bodyPr/>
          <a:lstStyle/>
          <a:p>
            <a:fld id="{BC74BA7D-CE25-FE41-83E7-0371038AF802}" type="slidenum">
              <a:rPr lang="en-US" smtClean="0"/>
              <a:t>‹#›</a:t>
            </a:fld>
            <a:endParaRPr lang="en-US"/>
          </a:p>
        </p:txBody>
      </p:sp>
    </p:spTree>
    <p:extLst>
      <p:ext uri="{BB962C8B-B14F-4D97-AF65-F5344CB8AC3E}">
        <p14:creationId xmlns:p14="http://schemas.microsoft.com/office/powerpoint/2010/main" val="1859151090"/>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0983-1B2E-6D4D-9DEF-642A6524BC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770D2A-8017-1D4F-8920-1CC92D9B5D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FAA6F-EDC5-984E-BED2-32868CC6F027}"/>
              </a:ext>
            </a:extLst>
          </p:cNvPr>
          <p:cNvSpPr>
            <a:spLocks noGrp="1"/>
          </p:cNvSpPr>
          <p:nvPr>
            <p:ph type="dt" sz="half" idx="10"/>
          </p:nvPr>
        </p:nvSpPr>
        <p:spPr/>
        <p:txBody>
          <a:bodyPr/>
          <a:lstStyle/>
          <a:p>
            <a:fld id="{D76EC849-B357-9845-B04E-7DF1F253FA45}" type="datetimeFigureOut">
              <a:rPr lang="en-US" smtClean="0"/>
              <a:t>4/11/22</a:t>
            </a:fld>
            <a:endParaRPr lang="en-US"/>
          </a:p>
        </p:txBody>
      </p:sp>
      <p:sp>
        <p:nvSpPr>
          <p:cNvPr id="5" name="Footer Placeholder 4">
            <a:extLst>
              <a:ext uri="{FF2B5EF4-FFF2-40B4-BE49-F238E27FC236}">
                <a16:creationId xmlns:a16="http://schemas.microsoft.com/office/drawing/2014/main" id="{2A16CF7F-E7B7-9742-A513-7D326E409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954D7-9D29-EE44-B9EF-DAA82E701BE4}"/>
              </a:ext>
            </a:extLst>
          </p:cNvPr>
          <p:cNvSpPr>
            <a:spLocks noGrp="1"/>
          </p:cNvSpPr>
          <p:nvPr>
            <p:ph type="sldNum" sz="quarter" idx="12"/>
          </p:nvPr>
        </p:nvSpPr>
        <p:spPr/>
        <p:txBody>
          <a:bodyPr/>
          <a:lstStyle/>
          <a:p>
            <a:fld id="{BC74BA7D-CE25-FE41-83E7-0371038AF802}" type="slidenum">
              <a:rPr lang="en-US" smtClean="0"/>
              <a:t>‹#›</a:t>
            </a:fld>
            <a:endParaRPr lang="en-US"/>
          </a:p>
        </p:txBody>
      </p:sp>
    </p:spTree>
    <p:extLst>
      <p:ext uri="{BB962C8B-B14F-4D97-AF65-F5344CB8AC3E}">
        <p14:creationId xmlns:p14="http://schemas.microsoft.com/office/powerpoint/2010/main" val="2829047705"/>
      </p:ext>
    </p:extLst>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BFC208-9BD0-FF43-96AF-8ED79776EC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0C1068-BB19-7C4E-A77D-289EB5002C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9887F6-87B4-F644-8C1E-D7ECF0F7AF75}"/>
              </a:ext>
            </a:extLst>
          </p:cNvPr>
          <p:cNvSpPr>
            <a:spLocks noGrp="1"/>
          </p:cNvSpPr>
          <p:nvPr>
            <p:ph type="dt" sz="half" idx="10"/>
          </p:nvPr>
        </p:nvSpPr>
        <p:spPr/>
        <p:txBody>
          <a:bodyPr/>
          <a:lstStyle/>
          <a:p>
            <a:fld id="{D76EC849-B357-9845-B04E-7DF1F253FA45}" type="datetimeFigureOut">
              <a:rPr lang="en-US" smtClean="0"/>
              <a:t>4/11/22</a:t>
            </a:fld>
            <a:endParaRPr lang="en-US"/>
          </a:p>
        </p:txBody>
      </p:sp>
      <p:sp>
        <p:nvSpPr>
          <p:cNvPr id="5" name="Footer Placeholder 4">
            <a:extLst>
              <a:ext uri="{FF2B5EF4-FFF2-40B4-BE49-F238E27FC236}">
                <a16:creationId xmlns:a16="http://schemas.microsoft.com/office/drawing/2014/main" id="{2A427161-37CB-E54B-8F61-8D9180532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E1E17-ABBC-BF42-AF97-1ADDB47B38A2}"/>
              </a:ext>
            </a:extLst>
          </p:cNvPr>
          <p:cNvSpPr>
            <a:spLocks noGrp="1"/>
          </p:cNvSpPr>
          <p:nvPr>
            <p:ph type="sldNum" sz="quarter" idx="12"/>
          </p:nvPr>
        </p:nvSpPr>
        <p:spPr/>
        <p:txBody>
          <a:bodyPr/>
          <a:lstStyle/>
          <a:p>
            <a:fld id="{BC74BA7D-CE25-FE41-83E7-0371038AF802}" type="slidenum">
              <a:rPr lang="en-US" smtClean="0"/>
              <a:t>‹#›</a:t>
            </a:fld>
            <a:endParaRPr lang="en-US"/>
          </a:p>
        </p:txBody>
      </p:sp>
    </p:spTree>
    <p:extLst>
      <p:ext uri="{BB962C8B-B14F-4D97-AF65-F5344CB8AC3E}">
        <p14:creationId xmlns:p14="http://schemas.microsoft.com/office/powerpoint/2010/main" val="3224007047"/>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138D-919F-2A4D-933A-DBAB75CE6C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62E043-DFBB-DD42-AFFD-921EA376EF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B87F9-483C-3F44-BB69-DA8F36B4C75E}"/>
              </a:ext>
            </a:extLst>
          </p:cNvPr>
          <p:cNvSpPr>
            <a:spLocks noGrp="1"/>
          </p:cNvSpPr>
          <p:nvPr>
            <p:ph type="dt" sz="half" idx="10"/>
          </p:nvPr>
        </p:nvSpPr>
        <p:spPr/>
        <p:txBody>
          <a:bodyPr/>
          <a:lstStyle/>
          <a:p>
            <a:fld id="{D76EC849-B357-9845-B04E-7DF1F253FA45}" type="datetimeFigureOut">
              <a:rPr lang="en-US" smtClean="0"/>
              <a:t>4/11/22</a:t>
            </a:fld>
            <a:endParaRPr lang="en-US"/>
          </a:p>
        </p:txBody>
      </p:sp>
      <p:sp>
        <p:nvSpPr>
          <p:cNvPr id="5" name="Footer Placeholder 4">
            <a:extLst>
              <a:ext uri="{FF2B5EF4-FFF2-40B4-BE49-F238E27FC236}">
                <a16:creationId xmlns:a16="http://schemas.microsoft.com/office/drawing/2014/main" id="{D8123522-C6C7-3141-84EF-390D005AC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58D1D-7BF0-1443-B47E-8987AEFF6EF6}"/>
              </a:ext>
            </a:extLst>
          </p:cNvPr>
          <p:cNvSpPr>
            <a:spLocks noGrp="1"/>
          </p:cNvSpPr>
          <p:nvPr>
            <p:ph type="sldNum" sz="quarter" idx="12"/>
          </p:nvPr>
        </p:nvSpPr>
        <p:spPr/>
        <p:txBody>
          <a:bodyPr/>
          <a:lstStyle/>
          <a:p>
            <a:fld id="{BC74BA7D-CE25-FE41-83E7-0371038AF802}" type="slidenum">
              <a:rPr lang="en-US" smtClean="0"/>
              <a:t>‹#›</a:t>
            </a:fld>
            <a:endParaRPr lang="en-US"/>
          </a:p>
        </p:txBody>
      </p:sp>
    </p:spTree>
    <p:extLst>
      <p:ext uri="{BB962C8B-B14F-4D97-AF65-F5344CB8AC3E}">
        <p14:creationId xmlns:p14="http://schemas.microsoft.com/office/powerpoint/2010/main" val="2458178536"/>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742FA-667F-CA44-804C-921619EC3A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AC6100-CA7A-FA4D-8EDE-610C5388B1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D9A96F-75C0-1E48-AE26-7E601B7C8908}"/>
              </a:ext>
            </a:extLst>
          </p:cNvPr>
          <p:cNvSpPr>
            <a:spLocks noGrp="1"/>
          </p:cNvSpPr>
          <p:nvPr>
            <p:ph type="dt" sz="half" idx="10"/>
          </p:nvPr>
        </p:nvSpPr>
        <p:spPr/>
        <p:txBody>
          <a:bodyPr/>
          <a:lstStyle/>
          <a:p>
            <a:fld id="{D76EC849-B357-9845-B04E-7DF1F253FA45}" type="datetimeFigureOut">
              <a:rPr lang="en-US" smtClean="0"/>
              <a:t>4/11/22</a:t>
            </a:fld>
            <a:endParaRPr lang="en-US"/>
          </a:p>
        </p:txBody>
      </p:sp>
      <p:sp>
        <p:nvSpPr>
          <p:cNvPr id="5" name="Footer Placeholder 4">
            <a:extLst>
              <a:ext uri="{FF2B5EF4-FFF2-40B4-BE49-F238E27FC236}">
                <a16:creationId xmlns:a16="http://schemas.microsoft.com/office/drawing/2014/main" id="{985B8BE2-6222-AF40-A2C1-5E8CB262A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059EA-EAEC-A942-B6DF-9083958C9282}"/>
              </a:ext>
            </a:extLst>
          </p:cNvPr>
          <p:cNvSpPr>
            <a:spLocks noGrp="1"/>
          </p:cNvSpPr>
          <p:nvPr>
            <p:ph type="sldNum" sz="quarter" idx="12"/>
          </p:nvPr>
        </p:nvSpPr>
        <p:spPr/>
        <p:txBody>
          <a:bodyPr/>
          <a:lstStyle/>
          <a:p>
            <a:fld id="{BC74BA7D-CE25-FE41-83E7-0371038AF802}" type="slidenum">
              <a:rPr lang="en-US" smtClean="0"/>
              <a:t>‹#›</a:t>
            </a:fld>
            <a:endParaRPr lang="en-US"/>
          </a:p>
        </p:txBody>
      </p:sp>
    </p:spTree>
    <p:extLst>
      <p:ext uri="{BB962C8B-B14F-4D97-AF65-F5344CB8AC3E}">
        <p14:creationId xmlns:p14="http://schemas.microsoft.com/office/powerpoint/2010/main" val="2727554280"/>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14D3-3F16-CC4D-B772-F81FBA2C7B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7A5119-2224-754A-8B55-BDCE1B513C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650E17-2BA3-4947-A66B-2DF51BC7F3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347F07-3D90-6643-8A08-FF614BD51590}"/>
              </a:ext>
            </a:extLst>
          </p:cNvPr>
          <p:cNvSpPr>
            <a:spLocks noGrp="1"/>
          </p:cNvSpPr>
          <p:nvPr>
            <p:ph type="dt" sz="half" idx="10"/>
          </p:nvPr>
        </p:nvSpPr>
        <p:spPr/>
        <p:txBody>
          <a:bodyPr/>
          <a:lstStyle/>
          <a:p>
            <a:fld id="{D76EC849-B357-9845-B04E-7DF1F253FA45}" type="datetimeFigureOut">
              <a:rPr lang="en-US" smtClean="0"/>
              <a:t>4/11/22</a:t>
            </a:fld>
            <a:endParaRPr lang="en-US"/>
          </a:p>
        </p:txBody>
      </p:sp>
      <p:sp>
        <p:nvSpPr>
          <p:cNvPr id="6" name="Footer Placeholder 5">
            <a:extLst>
              <a:ext uri="{FF2B5EF4-FFF2-40B4-BE49-F238E27FC236}">
                <a16:creationId xmlns:a16="http://schemas.microsoft.com/office/drawing/2014/main" id="{8E2BFF86-329E-1240-8327-8CFF46CC85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FA4724-F25D-5249-9443-3303101C40CC}"/>
              </a:ext>
            </a:extLst>
          </p:cNvPr>
          <p:cNvSpPr>
            <a:spLocks noGrp="1"/>
          </p:cNvSpPr>
          <p:nvPr>
            <p:ph type="sldNum" sz="quarter" idx="12"/>
          </p:nvPr>
        </p:nvSpPr>
        <p:spPr/>
        <p:txBody>
          <a:bodyPr/>
          <a:lstStyle/>
          <a:p>
            <a:fld id="{BC74BA7D-CE25-FE41-83E7-0371038AF802}" type="slidenum">
              <a:rPr lang="en-US" smtClean="0"/>
              <a:t>‹#›</a:t>
            </a:fld>
            <a:endParaRPr lang="en-US"/>
          </a:p>
        </p:txBody>
      </p:sp>
    </p:spTree>
    <p:extLst>
      <p:ext uri="{BB962C8B-B14F-4D97-AF65-F5344CB8AC3E}">
        <p14:creationId xmlns:p14="http://schemas.microsoft.com/office/powerpoint/2010/main" val="2674913023"/>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502F-C8CF-CA46-AAD4-38832EC41E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D3F46F-1046-7747-A282-89A6763123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A873AC-8719-0043-B008-B35B5DF898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A1FB19-896E-8A4C-A053-14D22ACA15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9358A1-4BB6-FF46-A896-8EABC60D2E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2C05ED-BC09-7F4C-B6E3-CBA04B73653A}"/>
              </a:ext>
            </a:extLst>
          </p:cNvPr>
          <p:cNvSpPr>
            <a:spLocks noGrp="1"/>
          </p:cNvSpPr>
          <p:nvPr>
            <p:ph type="dt" sz="half" idx="10"/>
          </p:nvPr>
        </p:nvSpPr>
        <p:spPr/>
        <p:txBody>
          <a:bodyPr/>
          <a:lstStyle/>
          <a:p>
            <a:fld id="{D76EC849-B357-9845-B04E-7DF1F253FA45}" type="datetimeFigureOut">
              <a:rPr lang="en-US" smtClean="0"/>
              <a:t>4/11/22</a:t>
            </a:fld>
            <a:endParaRPr lang="en-US"/>
          </a:p>
        </p:txBody>
      </p:sp>
      <p:sp>
        <p:nvSpPr>
          <p:cNvPr id="8" name="Footer Placeholder 7">
            <a:extLst>
              <a:ext uri="{FF2B5EF4-FFF2-40B4-BE49-F238E27FC236}">
                <a16:creationId xmlns:a16="http://schemas.microsoft.com/office/drawing/2014/main" id="{3CC400B3-1483-9B46-807D-512DD43735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76094E9-9D1C-7F46-ABDA-06C38C7F2972}"/>
              </a:ext>
            </a:extLst>
          </p:cNvPr>
          <p:cNvSpPr>
            <a:spLocks noGrp="1"/>
          </p:cNvSpPr>
          <p:nvPr>
            <p:ph type="sldNum" sz="quarter" idx="12"/>
          </p:nvPr>
        </p:nvSpPr>
        <p:spPr/>
        <p:txBody>
          <a:bodyPr/>
          <a:lstStyle/>
          <a:p>
            <a:fld id="{BC74BA7D-CE25-FE41-83E7-0371038AF802}" type="slidenum">
              <a:rPr lang="en-US" smtClean="0"/>
              <a:t>‹#›</a:t>
            </a:fld>
            <a:endParaRPr lang="en-US"/>
          </a:p>
        </p:txBody>
      </p:sp>
    </p:spTree>
    <p:extLst>
      <p:ext uri="{BB962C8B-B14F-4D97-AF65-F5344CB8AC3E}">
        <p14:creationId xmlns:p14="http://schemas.microsoft.com/office/powerpoint/2010/main" val="4286214838"/>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F9353-916A-F340-B510-3CE3C6F124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9251C0-0CE0-844C-975F-071BF79D1911}"/>
              </a:ext>
            </a:extLst>
          </p:cNvPr>
          <p:cNvSpPr>
            <a:spLocks noGrp="1"/>
          </p:cNvSpPr>
          <p:nvPr>
            <p:ph type="dt" sz="half" idx="10"/>
          </p:nvPr>
        </p:nvSpPr>
        <p:spPr/>
        <p:txBody>
          <a:bodyPr/>
          <a:lstStyle/>
          <a:p>
            <a:fld id="{D76EC849-B357-9845-B04E-7DF1F253FA45}" type="datetimeFigureOut">
              <a:rPr lang="en-US" smtClean="0"/>
              <a:t>4/11/22</a:t>
            </a:fld>
            <a:endParaRPr lang="en-US"/>
          </a:p>
        </p:txBody>
      </p:sp>
      <p:sp>
        <p:nvSpPr>
          <p:cNvPr id="4" name="Footer Placeholder 3">
            <a:extLst>
              <a:ext uri="{FF2B5EF4-FFF2-40B4-BE49-F238E27FC236}">
                <a16:creationId xmlns:a16="http://schemas.microsoft.com/office/drawing/2014/main" id="{417B53F0-9941-174E-A95C-F8F18F89E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54F0ED-68E2-BF45-A69C-138D94F12251}"/>
              </a:ext>
            </a:extLst>
          </p:cNvPr>
          <p:cNvSpPr>
            <a:spLocks noGrp="1"/>
          </p:cNvSpPr>
          <p:nvPr>
            <p:ph type="sldNum" sz="quarter" idx="12"/>
          </p:nvPr>
        </p:nvSpPr>
        <p:spPr/>
        <p:txBody>
          <a:bodyPr/>
          <a:lstStyle/>
          <a:p>
            <a:fld id="{BC74BA7D-CE25-FE41-83E7-0371038AF802}" type="slidenum">
              <a:rPr lang="en-US" smtClean="0"/>
              <a:t>‹#›</a:t>
            </a:fld>
            <a:endParaRPr lang="en-US"/>
          </a:p>
        </p:txBody>
      </p:sp>
    </p:spTree>
    <p:extLst>
      <p:ext uri="{BB962C8B-B14F-4D97-AF65-F5344CB8AC3E}">
        <p14:creationId xmlns:p14="http://schemas.microsoft.com/office/powerpoint/2010/main" val="230664498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4B4D5D-137F-6845-9C2F-AC02749944D9}"/>
              </a:ext>
            </a:extLst>
          </p:cNvPr>
          <p:cNvSpPr>
            <a:spLocks noGrp="1"/>
          </p:cNvSpPr>
          <p:nvPr>
            <p:ph type="dt" sz="half" idx="10"/>
          </p:nvPr>
        </p:nvSpPr>
        <p:spPr/>
        <p:txBody>
          <a:bodyPr/>
          <a:lstStyle/>
          <a:p>
            <a:fld id="{D76EC849-B357-9845-B04E-7DF1F253FA45}" type="datetimeFigureOut">
              <a:rPr lang="en-US" smtClean="0"/>
              <a:t>4/11/22</a:t>
            </a:fld>
            <a:endParaRPr lang="en-US"/>
          </a:p>
        </p:txBody>
      </p:sp>
      <p:sp>
        <p:nvSpPr>
          <p:cNvPr id="3" name="Footer Placeholder 2">
            <a:extLst>
              <a:ext uri="{FF2B5EF4-FFF2-40B4-BE49-F238E27FC236}">
                <a16:creationId xmlns:a16="http://schemas.microsoft.com/office/drawing/2014/main" id="{6E17EB57-CF0B-6545-92DF-8F15280FB70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60D8D7-ED84-F846-8C7A-07A0A1465CEB}"/>
              </a:ext>
            </a:extLst>
          </p:cNvPr>
          <p:cNvSpPr>
            <a:spLocks noGrp="1"/>
          </p:cNvSpPr>
          <p:nvPr>
            <p:ph type="sldNum" sz="quarter" idx="12"/>
          </p:nvPr>
        </p:nvSpPr>
        <p:spPr/>
        <p:txBody>
          <a:bodyPr/>
          <a:lstStyle/>
          <a:p>
            <a:fld id="{BC74BA7D-CE25-FE41-83E7-0371038AF802}" type="slidenum">
              <a:rPr lang="en-US" smtClean="0"/>
              <a:t>‹#›</a:t>
            </a:fld>
            <a:endParaRPr lang="en-US"/>
          </a:p>
        </p:txBody>
      </p:sp>
    </p:spTree>
    <p:extLst>
      <p:ext uri="{BB962C8B-B14F-4D97-AF65-F5344CB8AC3E}">
        <p14:creationId xmlns:p14="http://schemas.microsoft.com/office/powerpoint/2010/main" val="2149056457"/>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2C005-1EAA-D649-B28A-0669B1921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81DC98-454E-1F4D-8CA4-B2FEDCE3EB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A68D86-88E7-2D41-A38E-64B59586E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87502-EA6D-8649-BCC8-78B6A6D4F1FE}"/>
              </a:ext>
            </a:extLst>
          </p:cNvPr>
          <p:cNvSpPr>
            <a:spLocks noGrp="1"/>
          </p:cNvSpPr>
          <p:nvPr>
            <p:ph type="dt" sz="half" idx="10"/>
          </p:nvPr>
        </p:nvSpPr>
        <p:spPr/>
        <p:txBody>
          <a:bodyPr/>
          <a:lstStyle/>
          <a:p>
            <a:fld id="{D76EC849-B357-9845-B04E-7DF1F253FA45}" type="datetimeFigureOut">
              <a:rPr lang="en-US" smtClean="0"/>
              <a:t>4/11/22</a:t>
            </a:fld>
            <a:endParaRPr lang="en-US"/>
          </a:p>
        </p:txBody>
      </p:sp>
      <p:sp>
        <p:nvSpPr>
          <p:cNvPr id="6" name="Footer Placeholder 5">
            <a:extLst>
              <a:ext uri="{FF2B5EF4-FFF2-40B4-BE49-F238E27FC236}">
                <a16:creationId xmlns:a16="http://schemas.microsoft.com/office/drawing/2014/main" id="{6611B61A-FF66-5B48-9BD7-214410DB4E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9E6531-8890-7440-915F-9901047F6E16}"/>
              </a:ext>
            </a:extLst>
          </p:cNvPr>
          <p:cNvSpPr>
            <a:spLocks noGrp="1"/>
          </p:cNvSpPr>
          <p:nvPr>
            <p:ph type="sldNum" sz="quarter" idx="12"/>
          </p:nvPr>
        </p:nvSpPr>
        <p:spPr/>
        <p:txBody>
          <a:bodyPr/>
          <a:lstStyle/>
          <a:p>
            <a:fld id="{BC74BA7D-CE25-FE41-83E7-0371038AF802}" type="slidenum">
              <a:rPr lang="en-US" smtClean="0"/>
              <a:t>‹#›</a:t>
            </a:fld>
            <a:endParaRPr lang="en-US"/>
          </a:p>
        </p:txBody>
      </p:sp>
    </p:spTree>
    <p:extLst>
      <p:ext uri="{BB962C8B-B14F-4D97-AF65-F5344CB8AC3E}">
        <p14:creationId xmlns:p14="http://schemas.microsoft.com/office/powerpoint/2010/main" val="3843928125"/>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8AF7-FBBC-3942-AED0-796E12C7D1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3B7E1F-B21E-2644-B295-DCE1A216CC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551F86-1456-ED4B-905B-16441EE4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B1628C-E998-9D46-982D-B8D3AAE1ADE1}"/>
              </a:ext>
            </a:extLst>
          </p:cNvPr>
          <p:cNvSpPr>
            <a:spLocks noGrp="1"/>
          </p:cNvSpPr>
          <p:nvPr>
            <p:ph type="dt" sz="half" idx="10"/>
          </p:nvPr>
        </p:nvSpPr>
        <p:spPr/>
        <p:txBody>
          <a:bodyPr/>
          <a:lstStyle/>
          <a:p>
            <a:fld id="{D76EC849-B357-9845-B04E-7DF1F253FA45}" type="datetimeFigureOut">
              <a:rPr lang="en-US" smtClean="0"/>
              <a:t>4/11/22</a:t>
            </a:fld>
            <a:endParaRPr lang="en-US"/>
          </a:p>
        </p:txBody>
      </p:sp>
      <p:sp>
        <p:nvSpPr>
          <p:cNvPr id="6" name="Footer Placeholder 5">
            <a:extLst>
              <a:ext uri="{FF2B5EF4-FFF2-40B4-BE49-F238E27FC236}">
                <a16:creationId xmlns:a16="http://schemas.microsoft.com/office/drawing/2014/main" id="{FEF931B4-A8C2-6641-A631-56BF8E98C7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2B6941-30FF-934F-B08F-9C55A1ECA681}"/>
              </a:ext>
            </a:extLst>
          </p:cNvPr>
          <p:cNvSpPr>
            <a:spLocks noGrp="1"/>
          </p:cNvSpPr>
          <p:nvPr>
            <p:ph type="sldNum" sz="quarter" idx="12"/>
          </p:nvPr>
        </p:nvSpPr>
        <p:spPr/>
        <p:txBody>
          <a:bodyPr/>
          <a:lstStyle/>
          <a:p>
            <a:fld id="{BC74BA7D-CE25-FE41-83E7-0371038AF802}" type="slidenum">
              <a:rPr lang="en-US" smtClean="0"/>
              <a:t>‹#›</a:t>
            </a:fld>
            <a:endParaRPr lang="en-US"/>
          </a:p>
        </p:txBody>
      </p:sp>
    </p:spTree>
    <p:extLst>
      <p:ext uri="{BB962C8B-B14F-4D97-AF65-F5344CB8AC3E}">
        <p14:creationId xmlns:p14="http://schemas.microsoft.com/office/powerpoint/2010/main" val="2138738150"/>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525D25-D186-FF4B-A155-FEC6B89A08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00E883-E223-3C4A-B102-26C8DE2F4D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B38174-8B5F-7E44-A505-0A29C4A910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EC849-B357-9845-B04E-7DF1F253FA45}" type="datetimeFigureOut">
              <a:rPr lang="en-US" smtClean="0"/>
              <a:t>4/11/22</a:t>
            </a:fld>
            <a:endParaRPr lang="en-US"/>
          </a:p>
        </p:txBody>
      </p:sp>
      <p:sp>
        <p:nvSpPr>
          <p:cNvPr id="5" name="Footer Placeholder 4">
            <a:extLst>
              <a:ext uri="{FF2B5EF4-FFF2-40B4-BE49-F238E27FC236}">
                <a16:creationId xmlns:a16="http://schemas.microsoft.com/office/drawing/2014/main" id="{6F9AA740-777D-B04F-A253-24DE77ED33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52479B-ABFF-1049-9D52-912C16ED8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74BA7D-CE25-FE41-83E7-0371038AF802}" type="slidenum">
              <a:rPr lang="en-US" smtClean="0"/>
              <a:t>‹#›</a:t>
            </a:fld>
            <a:endParaRPr lang="en-US"/>
          </a:p>
        </p:txBody>
      </p:sp>
    </p:spTree>
    <p:extLst>
      <p:ext uri="{BB962C8B-B14F-4D97-AF65-F5344CB8AC3E}">
        <p14:creationId xmlns:p14="http://schemas.microsoft.com/office/powerpoint/2010/main" val="3362153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orms.fau.edu/frevvo/web/tn/fau/u/5ffb881d-99db-4af7-b2b3-d3ffabbf1049/app/_kpqawCl8EemYXumdDu1lJQ/formtype/_iuyx0Ib4EemA5bsEcJqFiQ/popupform" TargetMode="External"/><Relationship Id="rId2" Type="http://schemas.openxmlformats.org/officeDocument/2006/relationships/hyperlink" Target="https://forms.fau.edu/frevvo/web/tn/fau/u/5ffb881d-99db-4af7-b2b3-d3ffabbf1049/app/_kpqawCl8EemYXumdDu1lJQ/formtype/_v49z4CpyEeu2E5iqMFBQ5A/popupform" TargetMode="External"/><Relationship Id="rId1" Type="http://schemas.openxmlformats.org/officeDocument/2006/relationships/slideLayout" Target="../slideLayouts/slideLayout2.xml"/><Relationship Id="rId4" Type="http://schemas.openxmlformats.org/officeDocument/2006/relationships/hyperlink" Target="https://forms.fau.edu/frevvo/web/tn/fau/u/5ffb881d-99db-4af7-b2b3-d3ffabbf1049/app/_kpqawCl8EemYXumdDu1lJQ/formtype/_N5FYcO6ZEemRMs1N-StymQ/popupfor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C906-801D-404B-A537-BE3591B0B7A9}"/>
              </a:ext>
            </a:extLst>
          </p:cNvPr>
          <p:cNvSpPr>
            <a:spLocks noGrp="1"/>
          </p:cNvSpPr>
          <p:nvPr>
            <p:ph type="ctrTitle"/>
          </p:nvPr>
        </p:nvSpPr>
        <p:spPr>
          <a:xfrm>
            <a:off x="1524000" y="969962"/>
            <a:ext cx="9144000" cy="2387600"/>
          </a:xfrm>
        </p:spPr>
        <p:txBody>
          <a:bodyPr>
            <a:noAutofit/>
          </a:bodyPr>
          <a:lstStyle/>
          <a:p>
            <a:r>
              <a:rPr lang="en-US" sz="9600" b="1" dirty="0">
                <a:solidFill>
                  <a:schemeClr val="bg1"/>
                </a:solidFill>
                <a:latin typeface="Arial" panose="020B0604020202020204" pitchFamily="34" charset="0"/>
                <a:cs typeface="Arial" panose="020B0604020202020204" pitchFamily="34" charset="0"/>
              </a:rPr>
              <a:t>WORK STUDY</a:t>
            </a:r>
          </a:p>
        </p:txBody>
      </p:sp>
      <p:sp>
        <p:nvSpPr>
          <p:cNvPr id="3" name="Subtitle 2">
            <a:extLst>
              <a:ext uri="{FF2B5EF4-FFF2-40B4-BE49-F238E27FC236}">
                <a16:creationId xmlns:a16="http://schemas.microsoft.com/office/drawing/2014/main" id="{3E7A76E9-AAFF-7B4B-A255-9C0632D93C60}"/>
              </a:ext>
            </a:extLst>
          </p:cNvPr>
          <p:cNvSpPr>
            <a:spLocks noGrp="1"/>
          </p:cNvSpPr>
          <p:nvPr>
            <p:ph type="subTitle" idx="1"/>
          </p:nvPr>
        </p:nvSpPr>
        <p:spPr>
          <a:xfrm>
            <a:off x="1524000" y="4261315"/>
            <a:ext cx="9144000" cy="1179965"/>
          </a:xfrm>
        </p:spPr>
        <p:txBody>
          <a:bodyPr>
            <a:noAutofit/>
          </a:bodyPr>
          <a:lstStyle/>
          <a:p>
            <a:r>
              <a:rPr lang="en-US" sz="4000" b="1" dirty="0">
                <a:solidFill>
                  <a:schemeClr val="bg1"/>
                </a:solidFill>
                <a:latin typeface="Arial" panose="020B0604020202020204" pitchFamily="34" charset="0"/>
                <a:cs typeface="Arial" panose="020B0604020202020204" pitchFamily="34" charset="0"/>
              </a:rPr>
              <a:t>FOR EMPLOYERS AND DEPARTMENTAL SUPERVISORS</a:t>
            </a:r>
          </a:p>
        </p:txBody>
      </p:sp>
      <p:pic>
        <p:nvPicPr>
          <p:cNvPr id="1026" name="Picture 2">
            <a:extLst>
              <a:ext uri="{FF2B5EF4-FFF2-40B4-BE49-F238E27FC236}">
                <a16:creationId xmlns:a16="http://schemas.microsoft.com/office/drawing/2014/main" id="{51783DEB-9B19-CE4A-AFFD-21337D41D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1955" y="471681"/>
            <a:ext cx="3648088" cy="136233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F278050E-D03C-4343-BDED-429CF9DC9438}"/>
              </a:ext>
            </a:extLst>
          </p:cNvPr>
          <p:cNvSpPr txBox="1">
            <a:spLocks/>
          </p:cNvSpPr>
          <p:nvPr/>
        </p:nvSpPr>
        <p:spPr>
          <a:xfrm>
            <a:off x="4664868" y="3357562"/>
            <a:ext cx="2862261" cy="655638"/>
          </a:xfrm>
          <a:prstGeom prst="rect">
            <a:avLst/>
          </a:prstGeom>
          <a:solidFill>
            <a:srgbClr val="C00000"/>
          </a:solidFill>
          <a:effectLst/>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SIMPLIFIED</a:t>
            </a:r>
          </a:p>
        </p:txBody>
      </p:sp>
      <p:sp>
        <p:nvSpPr>
          <p:cNvPr id="9" name="Google Shape;253;p1">
            <a:extLst>
              <a:ext uri="{FF2B5EF4-FFF2-40B4-BE49-F238E27FC236}">
                <a16:creationId xmlns:a16="http://schemas.microsoft.com/office/drawing/2014/main" id="{F01F327C-E408-8444-AEEB-5C53771B080B}"/>
              </a:ext>
            </a:extLst>
          </p:cNvPr>
          <p:cNvSpPr txBox="1"/>
          <p:nvPr/>
        </p:nvSpPr>
        <p:spPr>
          <a:xfrm>
            <a:off x="3078299" y="5441280"/>
            <a:ext cx="6035400" cy="984855"/>
          </a:xfrm>
          <a:prstGeom prst="rect">
            <a:avLst/>
          </a:prstGeom>
          <a:noFill/>
          <a:ln>
            <a:noFill/>
          </a:ln>
        </p:spPr>
        <p:txBody>
          <a:bodyPr spcFirstLastPara="1" wrap="square" lIns="91425" tIns="91425" rIns="91425" bIns="91425" anchor="ctr" anchorCtr="0">
            <a:spAutoFit/>
          </a:bodyPr>
          <a:lstStyle/>
          <a:p>
            <a:pPr marL="0" lvl="0" indent="0" algn="ctr" rtl="0">
              <a:spcBef>
                <a:spcPts val="1200"/>
              </a:spcBef>
              <a:spcAft>
                <a:spcPts val="0"/>
              </a:spcAft>
              <a:buNone/>
            </a:pPr>
            <a:r>
              <a:rPr lang="en-US" sz="1600" b="1" dirty="0">
                <a:solidFill>
                  <a:schemeClr val="lt1"/>
                </a:solidFill>
                <a:latin typeface="Arial" panose="020B0604020202020204" pitchFamily="34" charset="0"/>
                <a:ea typeface="Lustria"/>
                <a:cs typeface="Arial" panose="020B0604020202020204" pitchFamily="34" charset="0"/>
                <a:sym typeface="Lustria"/>
              </a:rPr>
              <a:t>Maria Faber</a:t>
            </a:r>
            <a:r>
              <a:rPr lang="en-US" sz="1600" dirty="0">
                <a:solidFill>
                  <a:schemeClr val="lt1"/>
                </a:solidFill>
                <a:latin typeface="Arial" panose="020B0604020202020204" pitchFamily="34" charset="0"/>
                <a:ea typeface="Lustria"/>
                <a:cs typeface="Arial" panose="020B0604020202020204" pitchFamily="34" charset="0"/>
                <a:sym typeface="Lustria"/>
              </a:rPr>
              <a:t>, Financial Aid Fiscal Operations Officer</a:t>
            </a:r>
          </a:p>
          <a:p>
            <a:pPr marL="0" lvl="0" indent="0" algn="ctr" rtl="0">
              <a:spcBef>
                <a:spcPts val="1200"/>
              </a:spcBef>
              <a:spcAft>
                <a:spcPts val="0"/>
              </a:spcAft>
              <a:buNone/>
            </a:pPr>
            <a:r>
              <a:rPr lang="en-US" sz="1600" b="1" dirty="0">
                <a:solidFill>
                  <a:schemeClr val="lt1"/>
                </a:solidFill>
                <a:latin typeface="Arial" panose="020B0604020202020204" pitchFamily="34" charset="0"/>
                <a:ea typeface="Lustria"/>
                <a:cs typeface="Arial" panose="020B0604020202020204" pitchFamily="34" charset="0"/>
                <a:sym typeface="Lustria"/>
              </a:rPr>
              <a:t>Kelsie Conrad</a:t>
            </a:r>
            <a:r>
              <a:rPr lang="en-US" sz="1600" dirty="0">
                <a:solidFill>
                  <a:schemeClr val="lt1"/>
                </a:solidFill>
                <a:latin typeface="Arial" panose="020B0604020202020204" pitchFamily="34" charset="0"/>
                <a:ea typeface="Lustria"/>
                <a:cs typeface="Arial" panose="020B0604020202020204" pitchFamily="34" charset="0"/>
                <a:sym typeface="Lustria"/>
              </a:rPr>
              <a:t>, Need Based Employment Coordinator</a:t>
            </a:r>
          </a:p>
        </p:txBody>
      </p:sp>
    </p:spTree>
    <p:extLst>
      <p:ext uri="{BB962C8B-B14F-4D97-AF65-F5344CB8AC3E}">
        <p14:creationId xmlns:p14="http://schemas.microsoft.com/office/powerpoint/2010/main" val="146801585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B993A-BD13-214B-A3F0-F504345E059B}"/>
              </a:ext>
            </a:extLst>
          </p:cNvPr>
          <p:cNvSpPr>
            <a:spLocks noGrp="1"/>
          </p:cNvSpPr>
          <p:nvPr>
            <p:ph type="title"/>
          </p:nvPr>
        </p:nvSpPr>
        <p:spPr>
          <a:xfrm>
            <a:off x="838200" y="450850"/>
            <a:ext cx="10515600" cy="1325563"/>
          </a:xfrm>
        </p:spPr>
        <p:txBody>
          <a:bodyPr>
            <a:normAutofit/>
          </a:bodyPr>
          <a:lstStyle/>
          <a:p>
            <a:pPr algn="ctr"/>
            <a:r>
              <a:rPr lang="en-US" b="1" dirty="0">
                <a:solidFill>
                  <a:schemeClr val="bg1"/>
                </a:solidFill>
                <a:latin typeface="Arial" panose="020B0604020202020204" pitchFamily="34" charset="0"/>
                <a:cs typeface="Arial" panose="020B0604020202020204" pitchFamily="34" charset="0"/>
              </a:rPr>
              <a:t>How does one access and </a:t>
            </a:r>
            <a:br>
              <a:rPr lang="en-US" b="1" dirty="0">
                <a:solidFill>
                  <a:schemeClr val="bg1"/>
                </a:solidFill>
                <a:latin typeface="Arial" panose="020B0604020202020204" pitchFamily="34" charset="0"/>
                <a:cs typeface="Arial" panose="020B0604020202020204" pitchFamily="34" charset="0"/>
              </a:rPr>
            </a:br>
            <a:r>
              <a:rPr lang="en-US" b="1" dirty="0">
                <a:solidFill>
                  <a:schemeClr val="bg1"/>
                </a:solidFill>
                <a:latin typeface="Arial" panose="020B0604020202020204" pitchFamily="34" charset="0"/>
                <a:cs typeface="Arial" panose="020B0604020202020204" pitchFamily="34" charset="0"/>
              </a:rPr>
              <a:t>complete FWS Forms?</a:t>
            </a:r>
          </a:p>
        </p:txBody>
      </p:sp>
      <p:sp>
        <p:nvSpPr>
          <p:cNvPr id="6" name="Google Shape;387;p12">
            <a:extLst>
              <a:ext uri="{FF2B5EF4-FFF2-40B4-BE49-F238E27FC236}">
                <a16:creationId xmlns:a16="http://schemas.microsoft.com/office/drawing/2014/main" id="{338AC450-74AA-494E-9513-5F12F944A0BB}"/>
              </a:ext>
            </a:extLst>
          </p:cNvPr>
          <p:cNvSpPr txBox="1">
            <a:spLocks noGrp="1"/>
          </p:cNvSpPr>
          <p:nvPr>
            <p:ph idx="1"/>
          </p:nvPr>
        </p:nvSpPr>
        <p:spPr>
          <a:xfrm>
            <a:off x="838200" y="1852097"/>
            <a:ext cx="10515600" cy="4555053"/>
          </a:xfrm>
          <a:prstGeom prst="rect">
            <a:avLst/>
          </a:prstGeom>
          <a:noFill/>
          <a:ln>
            <a:noFill/>
          </a:ln>
        </p:spPr>
        <p:txBody>
          <a:bodyPr spcFirstLastPara="1" wrap="square" lIns="91425" tIns="45700" rIns="91425" bIns="45700" anchor="t" anchorCtr="0">
            <a:spAutoFit/>
          </a:bodyPr>
          <a:lstStyle/>
          <a:p>
            <a:pPr>
              <a:lnSpc>
                <a:spcPct val="100000"/>
              </a:lnSpc>
              <a:spcBef>
                <a:spcPts val="0"/>
              </a:spcBef>
              <a:buClr>
                <a:srgbClr val="FFFFFF"/>
              </a:buClr>
              <a:buSzPct val="100000"/>
            </a:pPr>
            <a:r>
              <a:rPr lang="en-US" sz="2000" i="0" strike="noStrike" cap="none" dirty="0">
                <a:solidFill>
                  <a:schemeClr val="bg1"/>
                </a:solidFill>
                <a:latin typeface="Arial" panose="020B0604020202020204" pitchFamily="34" charset="0"/>
                <a:cs typeface="Arial" panose="020B0604020202020204" pitchFamily="34" charset="0"/>
              </a:rPr>
              <a:t>To hire a new student</a:t>
            </a:r>
            <a:r>
              <a:rPr lang="en-US" sz="2000" dirty="0">
                <a:solidFill>
                  <a:schemeClr val="bg1"/>
                </a:solidFill>
                <a:latin typeface="Arial" panose="020B0604020202020204" pitchFamily="34" charset="0"/>
                <a:cs typeface="Arial" panose="020B0604020202020204" pitchFamily="34" charset="0"/>
              </a:rPr>
              <a:t>, </a:t>
            </a:r>
            <a:r>
              <a:rPr lang="en-US" sz="2000" i="0" strike="noStrike" cap="none" dirty="0">
                <a:solidFill>
                  <a:schemeClr val="bg1"/>
                </a:solidFill>
                <a:latin typeface="Arial" panose="020B0604020202020204" pitchFamily="34" charset="0"/>
                <a:cs typeface="Arial" panose="020B0604020202020204" pitchFamily="34" charset="0"/>
              </a:rPr>
              <a:t>use the </a:t>
            </a:r>
            <a:r>
              <a:rPr lang="en-US" sz="2000" b="1" strike="noStrike" cap="none" dirty="0">
                <a:solidFill>
                  <a:schemeClr val="accent5"/>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Need Based Employment Form</a:t>
            </a:r>
            <a:r>
              <a:rPr lang="en-US" sz="2000" strike="noStrike" cap="none" dirty="0">
                <a:solidFill>
                  <a:schemeClr val="bg1"/>
                </a:solidFill>
                <a:latin typeface="Arial" panose="020B0604020202020204" pitchFamily="34" charset="0"/>
                <a:cs typeface="Arial" panose="020B0604020202020204" pitchFamily="34" charset="0"/>
              </a:rPr>
              <a:t>.</a:t>
            </a:r>
          </a:p>
          <a:p>
            <a:pPr>
              <a:lnSpc>
                <a:spcPct val="100000"/>
              </a:lnSpc>
              <a:spcBef>
                <a:spcPts val="0"/>
              </a:spcBef>
              <a:buClr>
                <a:srgbClr val="FFFFFF"/>
              </a:buClr>
              <a:buSzPct val="100000"/>
            </a:pPr>
            <a:endParaRPr sz="1000" dirty="0">
              <a:solidFill>
                <a:schemeClr val="bg1"/>
              </a:solidFill>
              <a:latin typeface="Arial" panose="020B0604020202020204" pitchFamily="34" charset="0"/>
              <a:cs typeface="Arial" panose="020B0604020202020204" pitchFamily="34" charset="0"/>
            </a:endParaRPr>
          </a:p>
          <a:p>
            <a:pPr>
              <a:lnSpc>
                <a:spcPct val="100000"/>
              </a:lnSpc>
              <a:spcBef>
                <a:spcPts val="0"/>
              </a:spcBef>
              <a:buClr>
                <a:srgbClr val="FFFFFF"/>
              </a:buClr>
              <a:buSzPct val="100000"/>
            </a:pPr>
            <a:r>
              <a:rPr lang="en-US" sz="2000" dirty="0">
                <a:solidFill>
                  <a:schemeClr val="bg1"/>
                </a:solidFill>
                <a:latin typeface="Arial" panose="020B0604020202020204" pitchFamily="34" charset="0"/>
                <a:cs typeface="Arial" panose="020B0604020202020204" pitchFamily="34" charset="0"/>
              </a:rPr>
              <a:t>To track a student’s payroll, use the </a:t>
            </a:r>
            <a:r>
              <a:rPr lang="en-US" sz="2000" b="1" dirty="0">
                <a:solidFill>
                  <a:schemeClr val="bg1"/>
                </a:solidFill>
                <a:latin typeface="Arial" panose="020B0604020202020204" pitchFamily="34" charset="0"/>
                <a:cs typeface="Arial" panose="020B0604020202020204" pitchFamily="34" charset="0"/>
              </a:rPr>
              <a:t>Allotment Tracking Form</a:t>
            </a:r>
            <a:r>
              <a:rPr lang="en-US" sz="2000" dirty="0">
                <a:solidFill>
                  <a:schemeClr val="bg1"/>
                </a:solidFill>
                <a:latin typeface="Arial" panose="020B0604020202020204" pitchFamily="34" charset="0"/>
                <a:cs typeface="Arial" panose="020B0604020202020204" pitchFamily="34" charset="0"/>
              </a:rPr>
              <a:t>.</a:t>
            </a:r>
          </a:p>
          <a:p>
            <a:pPr>
              <a:lnSpc>
                <a:spcPct val="100000"/>
              </a:lnSpc>
              <a:spcBef>
                <a:spcPts val="0"/>
              </a:spcBef>
              <a:buClr>
                <a:srgbClr val="FFFFFF"/>
              </a:buClr>
              <a:buSzPct val="100000"/>
            </a:pPr>
            <a:endParaRPr lang="en-US" sz="1000" i="0" strike="noStrike" cap="none" dirty="0">
              <a:solidFill>
                <a:schemeClr val="bg1"/>
              </a:solidFill>
              <a:latin typeface="Arial" panose="020B0604020202020204" pitchFamily="34" charset="0"/>
              <a:cs typeface="Arial" panose="020B0604020202020204" pitchFamily="34" charset="0"/>
            </a:endParaRPr>
          </a:p>
          <a:p>
            <a:pPr>
              <a:lnSpc>
                <a:spcPct val="100000"/>
              </a:lnSpc>
              <a:spcBef>
                <a:spcPts val="0"/>
              </a:spcBef>
              <a:buClr>
                <a:srgbClr val="FFFFFF"/>
              </a:buClr>
              <a:buSzPct val="100000"/>
            </a:pPr>
            <a:r>
              <a:rPr lang="en-US" sz="2000" i="0" strike="noStrike" cap="none" dirty="0">
                <a:solidFill>
                  <a:schemeClr val="bg1"/>
                </a:solidFill>
                <a:latin typeface="Arial" panose="020B0604020202020204" pitchFamily="34" charset="0"/>
                <a:cs typeface="Arial" panose="020B0604020202020204" pitchFamily="34" charset="0"/>
              </a:rPr>
              <a:t>To renew a </a:t>
            </a:r>
            <a:r>
              <a:rPr lang="en-US" sz="2000" dirty="0">
                <a:solidFill>
                  <a:schemeClr val="bg1"/>
                </a:solidFill>
                <a:latin typeface="Arial" panose="020B0604020202020204" pitchFamily="34" charset="0"/>
                <a:cs typeface="Arial" panose="020B0604020202020204" pitchFamily="34" charset="0"/>
              </a:rPr>
              <a:t>student’s employment </a:t>
            </a:r>
            <a:r>
              <a:rPr lang="en-US" sz="2000" i="0" strike="noStrike" cap="none" dirty="0">
                <a:solidFill>
                  <a:schemeClr val="bg1"/>
                </a:solidFill>
                <a:latin typeface="Arial" panose="020B0604020202020204" pitchFamily="34" charset="0"/>
                <a:cs typeface="Arial" panose="020B0604020202020204" pitchFamily="34" charset="0"/>
              </a:rPr>
              <a:t>for the next semester, use the </a:t>
            </a:r>
            <a:r>
              <a:rPr lang="en-US" sz="2000" b="1" strike="noStrike" cap="none" dirty="0">
                <a:solidFill>
                  <a:schemeClr val="accent5"/>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Renewal Form</a:t>
            </a:r>
            <a:r>
              <a:rPr lang="en-US" sz="2000" dirty="0">
                <a:solidFill>
                  <a:schemeClr val="bg1"/>
                </a:solidFill>
                <a:latin typeface="Arial" panose="020B0604020202020204" pitchFamily="34" charset="0"/>
                <a:cs typeface="Arial" panose="020B0604020202020204" pitchFamily="34" charset="0"/>
              </a:rPr>
              <a:t>.</a:t>
            </a:r>
            <a:r>
              <a:rPr lang="en-US" sz="2000" i="0" strike="noStrike" cap="none" dirty="0">
                <a:solidFill>
                  <a:schemeClr val="bg1"/>
                </a:solidFill>
                <a:latin typeface="Arial" panose="020B0604020202020204" pitchFamily="34" charset="0"/>
                <a:cs typeface="Arial" panose="020B0604020202020204" pitchFamily="34" charset="0"/>
              </a:rPr>
              <a:t> </a:t>
            </a:r>
          </a:p>
          <a:p>
            <a:pPr>
              <a:lnSpc>
                <a:spcPct val="100000"/>
              </a:lnSpc>
              <a:spcBef>
                <a:spcPts val="0"/>
              </a:spcBef>
              <a:buClr>
                <a:srgbClr val="FFFFFF"/>
              </a:buClr>
              <a:buSzPct val="100000"/>
            </a:pPr>
            <a:endParaRPr lang="en-US" sz="1000" i="0" strike="noStrike" cap="none" dirty="0">
              <a:solidFill>
                <a:schemeClr val="bg1"/>
              </a:solidFill>
              <a:latin typeface="Arial" panose="020B0604020202020204" pitchFamily="34" charset="0"/>
              <a:cs typeface="Arial" panose="020B0604020202020204" pitchFamily="34" charset="0"/>
            </a:endParaRPr>
          </a:p>
          <a:p>
            <a:pPr>
              <a:lnSpc>
                <a:spcPct val="100000"/>
              </a:lnSpc>
              <a:spcBef>
                <a:spcPts val="0"/>
              </a:spcBef>
              <a:buClr>
                <a:srgbClr val="FFFFFF"/>
              </a:buClr>
              <a:buSzPct val="100000"/>
            </a:pPr>
            <a:r>
              <a:rPr lang="en-US" sz="2000" i="0" strike="noStrike" cap="none" dirty="0">
                <a:solidFill>
                  <a:schemeClr val="bg1"/>
                </a:solidFill>
                <a:latin typeface="Arial" panose="020B0604020202020204" pitchFamily="34" charset="0"/>
                <a:cs typeface="Arial" panose="020B0604020202020204" pitchFamily="34" charset="0"/>
              </a:rPr>
              <a:t>To request additional funds for student, use the </a:t>
            </a:r>
            <a:r>
              <a:rPr lang="en-US" sz="2000" b="1" strike="noStrike" cap="none" dirty="0">
                <a:solidFill>
                  <a:schemeClr val="accent5"/>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Request for Additional Funds Form</a:t>
            </a:r>
            <a:r>
              <a:rPr lang="en-US" sz="2000" i="1" strike="noStrike" cap="none" dirty="0">
                <a:solidFill>
                  <a:schemeClr val="bg1"/>
                </a:solidFill>
                <a:latin typeface="Arial" panose="020B0604020202020204" pitchFamily="34" charset="0"/>
                <a:cs typeface="Arial" panose="020B0604020202020204" pitchFamily="34" charset="0"/>
              </a:rPr>
              <a:t>.</a:t>
            </a:r>
            <a:endParaRPr lang="en-US" sz="2000" dirty="0">
              <a:solidFill>
                <a:schemeClr val="bg1"/>
              </a:solidFill>
              <a:latin typeface="Arial" panose="020B0604020202020204" pitchFamily="34" charset="0"/>
              <a:cs typeface="Arial" panose="020B0604020202020204" pitchFamily="34" charset="0"/>
            </a:endParaRPr>
          </a:p>
          <a:p>
            <a:pPr lvl="1">
              <a:lnSpc>
                <a:spcPct val="100000"/>
              </a:lnSpc>
              <a:spcBef>
                <a:spcPts val="0"/>
              </a:spcBef>
              <a:buClr>
                <a:srgbClr val="FFFFFF"/>
              </a:buClr>
              <a:buSzPct val="65000"/>
              <a:buFont typeface="Courier New" panose="02070309020205020404" pitchFamily="49" charset="0"/>
              <a:buChar char="o"/>
            </a:pPr>
            <a:r>
              <a:rPr lang="en-US" sz="2000" dirty="0">
                <a:solidFill>
                  <a:srgbClr val="FFFFFF"/>
                </a:solidFill>
                <a:latin typeface="Arial" panose="020B0604020202020204" pitchFamily="34" charset="0"/>
                <a:ea typeface="Arial"/>
                <a:cs typeface="Arial" panose="020B0604020202020204" pitchFamily="34" charset="0"/>
                <a:sym typeface="Arial"/>
              </a:rPr>
              <a:t>Use if student has around $800 left in their allotment.</a:t>
            </a:r>
          </a:p>
          <a:p>
            <a:pPr lvl="1">
              <a:lnSpc>
                <a:spcPct val="100000"/>
              </a:lnSpc>
              <a:spcBef>
                <a:spcPts val="0"/>
              </a:spcBef>
              <a:buClr>
                <a:srgbClr val="FFFFFF"/>
              </a:buClr>
              <a:buSzPct val="65000"/>
              <a:buFont typeface="Courier New" panose="02070309020205020404" pitchFamily="49" charset="0"/>
              <a:buChar char="o"/>
            </a:pPr>
            <a:r>
              <a:rPr lang="en-US" sz="2000" dirty="0">
                <a:solidFill>
                  <a:srgbClr val="FFFFFF"/>
                </a:solidFill>
                <a:latin typeface="Arial" panose="020B0604020202020204" pitchFamily="34" charset="0"/>
                <a:ea typeface="Arial"/>
                <a:cs typeface="Arial" panose="020B0604020202020204" pitchFamily="34" charset="0"/>
                <a:sym typeface="Arial"/>
              </a:rPr>
              <a:t>Submit </a:t>
            </a:r>
            <a:r>
              <a:rPr lang="en-US" sz="2000" i="1" dirty="0">
                <a:solidFill>
                  <a:srgbClr val="FFFFFF"/>
                </a:solidFill>
                <a:latin typeface="Arial" panose="020B0604020202020204" pitchFamily="34" charset="0"/>
                <a:ea typeface="Arial"/>
                <a:cs typeface="Arial" panose="020B0604020202020204" pitchFamily="34" charset="0"/>
                <a:sym typeface="Arial"/>
              </a:rPr>
              <a:t>before</a:t>
            </a:r>
            <a:r>
              <a:rPr lang="en-US" sz="2000" dirty="0">
                <a:solidFill>
                  <a:srgbClr val="FFFFFF"/>
                </a:solidFill>
                <a:latin typeface="Arial" panose="020B0604020202020204" pitchFamily="34" charset="0"/>
                <a:ea typeface="Arial"/>
                <a:cs typeface="Arial" panose="020B0604020202020204" pitchFamily="34" charset="0"/>
                <a:sym typeface="Arial"/>
              </a:rPr>
              <a:t> a student’s funds run out, to avoid liability to your department.</a:t>
            </a:r>
            <a:endParaRPr lang="en-US" sz="2000" dirty="0">
              <a:solidFill>
                <a:schemeClr val="bg1"/>
              </a:solidFill>
              <a:latin typeface="Arial" panose="020B0604020202020204" pitchFamily="34" charset="0"/>
              <a:ea typeface="Arial"/>
              <a:cs typeface="Arial" panose="020B0604020202020204" pitchFamily="34" charset="0"/>
              <a:sym typeface="Arial"/>
            </a:endParaRPr>
          </a:p>
          <a:p>
            <a:pPr lvl="1">
              <a:lnSpc>
                <a:spcPct val="100000"/>
              </a:lnSpc>
              <a:spcBef>
                <a:spcPts val="0"/>
              </a:spcBef>
              <a:buClr>
                <a:srgbClr val="FFFFFF"/>
              </a:buClr>
              <a:buSzPct val="100000"/>
            </a:pPr>
            <a:endParaRPr sz="2000" i="0" strike="noStrike" cap="none" dirty="0">
              <a:solidFill>
                <a:schemeClr val="bg1"/>
              </a:solidFill>
              <a:latin typeface="Arial" panose="020B0604020202020204" pitchFamily="34" charset="0"/>
              <a:cs typeface="Arial" panose="020B0604020202020204" pitchFamily="34" charset="0"/>
            </a:endParaRPr>
          </a:p>
          <a:p>
            <a:pPr marL="0" indent="0">
              <a:lnSpc>
                <a:spcPct val="100000"/>
              </a:lnSpc>
              <a:spcBef>
                <a:spcPts val="0"/>
              </a:spcBef>
              <a:buClr>
                <a:srgbClr val="FFFFFF"/>
              </a:buClr>
              <a:buNone/>
            </a:pPr>
            <a:r>
              <a:rPr lang="en-US" sz="2000" b="1" strike="noStrike" cap="none" dirty="0">
                <a:solidFill>
                  <a:schemeClr val="bg1"/>
                </a:solidFill>
                <a:latin typeface="Arial" panose="020B0604020202020204" pitchFamily="34" charset="0"/>
                <a:cs typeface="Arial" panose="020B0604020202020204" pitchFamily="34" charset="0"/>
              </a:rPr>
              <a:t>TIPS: </a:t>
            </a:r>
          </a:p>
          <a:p>
            <a:pPr>
              <a:lnSpc>
                <a:spcPct val="100000"/>
              </a:lnSpc>
              <a:spcBef>
                <a:spcPts val="0"/>
              </a:spcBef>
              <a:buClr>
                <a:srgbClr val="FFFFFF"/>
              </a:buClr>
            </a:pPr>
            <a:r>
              <a:rPr lang="en-US" sz="2000" i="0" strike="noStrike" cap="none" dirty="0">
                <a:solidFill>
                  <a:schemeClr val="bg1"/>
                </a:solidFill>
                <a:latin typeface="Arial" panose="020B0604020202020204" pitchFamily="34" charset="0"/>
                <a:cs typeface="Arial" panose="020B0604020202020204" pitchFamily="34" charset="0"/>
              </a:rPr>
              <a:t>Always include a job description</a:t>
            </a:r>
            <a:r>
              <a:rPr lang="en-US" sz="2000" dirty="0">
                <a:solidFill>
                  <a:schemeClr val="bg1"/>
                </a:solidFill>
                <a:latin typeface="Arial" panose="020B0604020202020204" pitchFamily="34" charset="0"/>
                <a:cs typeface="Arial" panose="020B0604020202020204" pitchFamily="34" charset="0"/>
              </a:rPr>
              <a:t>, b</a:t>
            </a:r>
            <a:r>
              <a:rPr lang="en-US" sz="2000" i="0" strike="noStrike" cap="none" dirty="0">
                <a:solidFill>
                  <a:schemeClr val="bg1"/>
                </a:solidFill>
                <a:latin typeface="Arial" panose="020B0604020202020204" pitchFamily="34" charset="0"/>
                <a:cs typeface="Arial" panose="020B0604020202020204" pitchFamily="34" charset="0"/>
              </a:rPr>
              <a:t>uilding number, and room number on the Need Based Employment Form</a:t>
            </a:r>
            <a:r>
              <a:rPr lang="en-US" sz="2000" dirty="0">
                <a:solidFill>
                  <a:schemeClr val="bg1"/>
                </a:solidFill>
                <a:latin typeface="Arial" panose="020B0604020202020204" pitchFamily="34" charset="0"/>
                <a:cs typeface="Arial" panose="020B0604020202020204" pitchFamily="34" charset="0"/>
              </a:rPr>
              <a:t>.</a:t>
            </a:r>
          </a:p>
          <a:p>
            <a:pPr>
              <a:lnSpc>
                <a:spcPct val="100000"/>
              </a:lnSpc>
              <a:spcBef>
                <a:spcPts val="0"/>
              </a:spcBef>
              <a:buClr>
                <a:srgbClr val="FFFFFF"/>
              </a:buClr>
            </a:pPr>
            <a:r>
              <a:rPr lang="en-US" sz="2000" i="0" strike="noStrike" cap="none" dirty="0">
                <a:solidFill>
                  <a:schemeClr val="bg1"/>
                </a:solidFill>
                <a:latin typeface="Arial" panose="020B0604020202020204" pitchFamily="34" charset="0"/>
                <a:cs typeface="Arial" panose="020B0604020202020204" pitchFamily="34" charset="0"/>
              </a:rPr>
              <a:t>Always use the student’s FAU Email Address on ALL forms</a:t>
            </a:r>
            <a:r>
              <a:rPr lang="en-US" sz="2000" dirty="0">
                <a:solidFill>
                  <a:schemeClr val="bg1"/>
                </a:solidFill>
                <a:latin typeface="Arial" panose="020B0604020202020204" pitchFamily="34" charset="0"/>
                <a:cs typeface="Arial" panose="020B0604020202020204" pitchFamily="34" charset="0"/>
              </a:rPr>
              <a:t>.</a:t>
            </a:r>
            <a:r>
              <a:rPr lang="en-US" sz="2000" i="0" strike="noStrike" cap="none" dirty="0">
                <a:solidFill>
                  <a:schemeClr val="bg1"/>
                </a:solidFill>
                <a:latin typeface="Arial" panose="020B0604020202020204" pitchFamily="34" charset="0"/>
                <a:cs typeface="Arial" panose="020B0604020202020204" pitchFamily="34" charset="0"/>
              </a:rPr>
              <a:t> </a:t>
            </a:r>
          </a:p>
          <a:p>
            <a:pPr>
              <a:lnSpc>
                <a:spcPct val="100000"/>
              </a:lnSpc>
              <a:spcBef>
                <a:spcPts val="0"/>
              </a:spcBef>
              <a:buClr>
                <a:srgbClr val="FFFFFF"/>
              </a:buClr>
            </a:pPr>
            <a:r>
              <a:rPr lang="en-US" sz="2000" dirty="0">
                <a:solidFill>
                  <a:schemeClr val="bg1"/>
                </a:solidFill>
                <a:latin typeface="Arial" panose="020B0604020202020204" pitchFamily="34" charset="0"/>
                <a:cs typeface="Arial" panose="020B0604020202020204" pitchFamily="34" charset="0"/>
              </a:rPr>
              <a:t>In the unlikely event that</a:t>
            </a:r>
            <a:r>
              <a:rPr lang="en-US" sz="2000" i="0" strike="noStrike" cap="none" dirty="0">
                <a:solidFill>
                  <a:schemeClr val="bg1"/>
                </a:solidFill>
                <a:latin typeface="Arial" panose="020B0604020202020204" pitchFamily="34" charset="0"/>
                <a:cs typeface="Arial" panose="020B0604020202020204" pitchFamily="34" charset="0"/>
              </a:rPr>
              <a:t> you </a:t>
            </a:r>
            <a:r>
              <a:rPr lang="en-US" sz="2000" dirty="0">
                <a:solidFill>
                  <a:schemeClr val="bg1"/>
                </a:solidFill>
                <a:latin typeface="Arial" panose="020B0604020202020204" pitchFamily="34" charset="0"/>
                <a:cs typeface="Arial" panose="020B0604020202020204" pitchFamily="34" charset="0"/>
              </a:rPr>
              <a:t>are unsure if your </a:t>
            </a:r>
            <a:r>
              <a:rPr lang="en-US" sz="2000" i="0" strike="noStrike" cap="none" dirty="0">
                <a:solidFill>
                  <a:schemeClr val="bg1"/>
                </a:solidFill>
                <a:latin typeface="Arial" panose="020B0604020202020204" pitchFamily="34" charset="0"/>
                <a:cs typeface="Arial" panose="020B0604020202020204" pitchFamily="34" charset="0"/>
              </a:rPr>
              <a:t>student is directly working with a protected class, please contact </a:t>
            </a:r>
            <a:r>
              <a:rPr lang="en-US" sz="2000" strike="noStrike" cap="none" dirty="0">
                <a:solidFill>
                  <a:schemeClr val="accent5"/>
                </a:solidFill>
                <a:latin typeface="Arial" panose="020B0604020202020204" pitchFamily="34" charset="0"/>
                <a:cs typeface="Arial" panose="020B0604020202020204" pitchFamily="34" charset="0"/>
              </a:rPr>
              <a:t>empl@fau.edu</a:t>
            </a:r>
            <a:r>
              <a:rPr lang="en-US" sz="2000" dirty="0">
                <a:solidFill>
                  <a:schemeClr val="bg1"/>
                </a:solidFill>
                <a:latin typeface="Arial" panose="020B0604020202020204" pitchFamily="34" charset="0"/>
                <a:cs typeface="Arial" panose="020B0604020202020204" pitchFamily="34" charset="0"/>
              </a:rPr>
              <a:t>.</a:t>
            </a:r>
            <a:endParaRPr lang="en-US" sz="2000" i="0" strike="noStrike" cap="non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3846475"/>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94;p13">
            <a:extLst>
              <a:ext uri="{FF2B5EF4-FFF2-40B4-BE49-F238E27FC236}">
                <a16:creationId xmlns:a16="http://schemas.microsoft.com/office/drawing/2014/main" id="{12173687-E708-114A-B337-3BAA6B3ABBC8}"/>
              </a:ext>
            </a:extLst>
          </p:cNvPr>
          <p:cNvSpPr txBox="1"/>
          <p:nvPr/>
        </p:nvSpPr>
        <p:spPr>
          <a:xfrm>
            <a:off x="1668062" y="409364"/>
            <a:ext cx="8855876"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0000" b="1" i="0" u="none" strike="noStrike" cap="none" dirty="0">
                <a:solidFill>
                  <a:srgbClr val="FFFFFF"/>
                </a:solidFill>
                <a:latin typeface="Arial" panose="020B0604020202020204" pitchFamily="34" charset="0"/>
                <a:ea typeface="Lustria"/>
                <a:cs typeface="Arial" panose="020B0604020202020204" pitchFamily="34" charset="0"/>
                <a:sym typeface="Lustria"/>
              </a:rPr>
              <a:t>THANK YOU</a:t>
            </a:r>
            <a:endParaRPr sz="10000" b="1" i="0" u="none" strike="noStrike" cap="none" dirty="0">
              <a:solidFill>
                <a:srgbClr val="FFFFFF"/>
              </a:solidFill>
              <a:latin typeface="Arial" panose="020B0604020202020204" pitchFamily="34" charset="0"/>
              <a:ea typeface="Arial"/>
              <a:cs typeface="Arial" panose="020B0604020202020204" pitchFamily="34" charset="0"/>
              <a:sym typeface="Arial"/>
            </a:endParaRPr>
          </a:p>
        </p:txBody>
      </p:sp>
      <p:sp>
        <p:nvSpPr>
          <p:cNvPr id="16" name="TextBox 15">
            <a:extLst>
              <a:ext uri="{FF2B5EF4-FFF2-40B4-BE49-F238E27FC236}">
                <a16:creationId xmlns:a16="http://schemas.microsoft.com/office/drawing/2014/main" id="{98FB0EF9-2358-FC4B-A35B-983475614334}"/>
              </a:ext>
            </a:extLst>
          </p:cNvPr>
          <p:cNvSpPr txBox="1">
            <a:spLocks/>
          </p:cNvSpPr>
          <p:nvPr/>
        </p:nvSpPr>
        <p:spPr>
          <a:xfrm>
            <a:off x="0" y="5989650"/>
            <a:ext cx="12192000" cy="548640"/>
          </a:xfrm>
          <a:prstGeom prst="rect">
            <a:avLst/>
          </a:prstGeom>
          <a:solidFill>
            <a:srgbClr val="FFFFFF"/>
          </a:solidFill>
        </p:spPr>
        <p:txBody>
          <a:bodyPr wrap="square" numCol="1" rtlCol="0" anchor="ctr">
            <a:spAutoFit/>
          </a:bodyPr>
          <a:lstStyle/>
          <a:p>
            <a:pPr algn="ctr"/>
            <a:r>
              <a:rPr lang="en-US" b="1" dirty="0">
                <a:solidFill>
                  <a:srgbClr val="003365"/>
                </a:solidFill>
                <a:latin typeface="Arial" panose="020B0604020202020204" pitchFamily="34" charset="0"/>
                <a:cs typeface="Arial" panose="020B0604020202020204" pitchFamily="34" charset="0"/>
              </a:rPr>
              <a:t>WORK STUDY: </a:t>
            </a:r>
            <a:r>
              <a:rPr lang="en-US" dirty="0">
                <a:solidFill>
                  <a:srgbClr val="003365"/>
                </a:solidFill>
                <a:latin typeface="Arial" panose="020B0604020202020204" pitchFamily="34" charset="0"/>
                <a:cs typeface="Arial" panose="020B0604020202020204" pitchFamily="34" charset="0"/>
              </a:rPr>
              <a:t>workstudy@fau.edu | 561-297-3533    </a:t>
            </a:r>
            <a:r>
              <a:rPr lang="en-US" b="1" dirty="0">
                <a:solidFill>
                  <a:srgbClr val="003365"/>
                </a:solidFill>
                <a:latin typeface="Arial" panose="020B0604020202020204" pitchFamily="34" charset="0"/>
                <a:cs typeface="Arial" panose="020B0604020202020204" pitchFamily="34" charset="0"/>
              </a:rPr>
              <a:t>FAU CAREER CENTER: </a:t>
            </a:r>
            <a:r>
              <a:rPr lang="en-US" dirty="0">
                <a:solidFill>
                  <a:srgbClr val="003365"/>
                </a:solidFill>
                <a:latin typeface="Arial" panose="020B0604020202020204" pitchFamily="34" charset="0"/>
                <a:cs typeface="Arial" panose="020B0604020202020204" pitchFamily="34" charset="0"/>
              </a:rPr>
              <a:t>career@fau.edu | 561-297-3533</a:t>
            </a:r>
          </a:p>
        </p:txBody>
      </p:sp>
      <p:pic>
        <p:nvPicPr>
          <p:cNvPr id="2" name="Picture 1">
            <a:extLst>
              <a:ext uri="{FF2B5EF4-FFF2-40B4-BE49-F238E27FC236}">
                <a16:creationId xmlns:a16="http://schemas.microsoft.com/office/drawing/2014/main" id="{C8E701DD-56AB-5E4A-BD56-821498BF4596}"/>
              </a:ext>
            </a:extLst>
          </p:cNvPr>
          <p:cNvPicPr>
            <a:picLocks noChangeAspect="1"/>
          </p:cNvPicPr>
          <p:nvPr/>
        </p:nvPicPr>
        <p:blipFill>
          <a:blip r:embed="rId2"/>
          <a:stretch>
            <a:fillRect/>
          </a:stretch>
        </p:blipFill>
        <p:spPr>
          <a:xfrm>
            <a:off x="3566640" y="2283295"/>
            <a:ext cx="5058719" cy="3092896"/>
          </a:xfrm>
          <a:prstGeom prst="rect">
            <a:avLst/>
          </a:prstGeom>
        </p:spPr>
      </p:pic>
    </p:spTree>
    <p:extLst>
      <p:ext uri="{BB962C8B-B14F-4D97-AF65-F5344CB8AC3E}">
        <p14:creationId xmlns:p14="http://schemas.microsoft.com/office/powerpoint/2010/main" val="172674526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859D4-32D1-2948-A81F-163C21973FE4}"/>
              </a:ext>
            </a:extLst>
          </p:cNvPr>
          <p:cNvSpPr>
            <a:spLocks noGrp="1"/>
          </p:cNvSpPr>
          <p:nvPr>
            <p:ph type="title"/>
          </p:nvPr>
        </p:nvSpPr>
        <p:spPr>
          <a:xfrm>
            <a:off x="560860" y="1637506"/>
            <a:ext cx="2800178" cy="3582988"/>
          </a:xfrm>
        </p:spPr>
        <p:txBody>
          <a:bodyPr>
            <a:noAutofit/>
          </a:bodyPr>
          <a:lstStyle/>
          <a:p>
            <a:r>
              <a:rPr lang="en-US" b="1" dirty="0">
                <a:solidFill>
                  <a:srgbClr val="FFFFFF"/>
                </a:solidFill>
                <a:latin typeface="Arial" panose="020B0604020202020204" pitchFamily="34" charset="0"/>
                <a:cs typeface="Arial" panose="020B0604020202020204" pitchFamily="34" charset="0"/>
              </a:rPr>
              <a:t>What </a:t>
            </a:r>
            <a:br>
              <a:rPr lang="en-US" b="1" dirty="0">
                <a:solidFill>
                  <a:srgbClr val="FFFFFF"/>
                </a:solidFill>
                <a:latin typeface="Arial" panose="020B0604020202020204" pitchFamily="34" charset="0"/>
                <a:cs typeface="Arial" panose="020B0604020202020204" pitchFamily="34" charset="0"/>
              </a:rPr>
            </a:br>
            <a:r>
              <a:rPr lang="en-US" b="1" dirty="0">
                <a:solidFill>
                  <a:srgbClr val="FFFFFF"/>
                </a:solidFill>
                <a:latin typeface="Arial" panose="020B0604020202020204" pitchFamily="34" charset="0"/>
                <a:cs typeface="Arial" panose="020B0604020202020204" pitchFamily="34" charset="0"/>
              </a:rPr>
              <a:t>is the </a:t>
            </a:r>
            <a:br>
              <a:rPr lang="en-US" b="1" dirty="0">
                <a:solidFill>
                  <a:srgbClr val="FFFFFF"/>
                </a:solidFill>
                <a:latin typeface="Arial" panose="020B0604020202020204" pitchFamily="34" charset="0"/>
                <a:cs typeface="Arial" panose="020B0604020202020204" pitchFamily="34" charset="0"/>
              </a:rPr>
            </a:br>
            <a:r>
              <a:rPr lang="en-US" b="1" dirty="0">
                <a:solidFill>
                  <a:srgbClr val="FFFFFF"/>
                </a:solidFill>
                <a:latin typeface="Arial" panose="020B0604020202020204" pitchFamily="34" charset="0"/>
                <a:cs typeface="Arial" panose="020B0604020202020204" pitchFamily="34" charset="0"/>
              </a:rPr>
              <a:t>FWS</a:t>
            </a:r>
            <a:br>
              <a:rPr lang="en-US" b="1" dirty="0">
                <a:solidFill>
                  <a:srgbClr val="FFFFFF"/>
                </a:solidFill>
                <a:latin typeface="Arial" panose="020B0604020202020204" pitchFamily="34" charset="0"/>
                <a:cs typeface="Arial" panose="020B0604020202020204" pitchFamily="34" charset="0"/>
              </a:rPr>
            </a:br>
            <a:r>
              <a:rPr lang="en-US" b="1" dirty="0">
                <a:solidFill>
                  <a:srgbClr val="FFFFFF"/>
                </a:solidFill>
                <a:latin typeface="Arial" panose="020B0604020202020204" pitchFamily="34" charset="0"/>
                <a:cs typeface="Arial" panose="020B0604020202020204" pitchFamily="34" charset="0"/>
              </a:rPr>
              <a:t>Hiring Process?</a:t>
            </a:r>
          </a:p>
        </p:txBody>
      </p:sp>
      <p:pic>
        <p:nvPicPr>
          <p:cNvPr id="10" name="Content Placeholder 9" descr="Graphical user interface, application, Teams&#10;&#10;Description automatically generated">
            <a:extLst>
              <a:ext uri="{FF2B5EF4-FFF2-40B4-BE49-F238E27FC236}">
                <a16:creationId xmlns:a16="http://schemas.microsoft.com/office/drawing/2014/main" id="{EDDD5BDF-F739-D340-AD7E-7015EFC387FE}"/>
              </a:ext>
            </a:extLst>
          </p:cNvPr>
          <p:cNvPicPr>
            <a:picLocks noGrp="1" noChangeAspect="1"/>
          </p:cNvPicPr>
          <p:nvPr>
            <p:ph idx="1"/>
          </p:nvPr>
        </p:nvPicPr>
        <p:blipFill rotWithShape="1">
          <a:blip r:embed="rId2"/>
          <a:srcRect l="4280" t="10589" r="6031" b="3659"/>
          <a:stretch/>
        </p:blipFill>
        <p:spPr>
          <a:xfrm>
            <a:off x="3761233" y="0"/>
            <a:ext cx="8430768" cy="6858000"/>
          </a:xfrm>
          <a:prstGeom prst="rect">
            <a:avLst/>
          </a:prstGeom>
        </p:spPr>
      </p:pic>
    </p:spTree>
    <p:extLst>
      <p:ext uri="{BB962C8B-B14F-4D97-AF65-F5344CB8AC3E}">
        <p14:creationId xmlns:p14="http://schemas.microsoft.com/office/powerpoint/2010/main" val="310178005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62F8-23AB-414F-BB34-7991CB177AF9}"/>
              </a:ext>
            </a:extLst>
          </p:cNvPr>
          <p:cNvSpPr>
            <a:spLocks noGrp="1"/>
          </p:cNvSpPr>
          <p:nvPr>
            <p:ph type="title"/>
          </p:nvPr>
        </p:nvSpPr>
        <p:spPr/>
        <p:txBody>
          <a:bodyPr>
            <a:normAutofit/>
          </a:bodyPr>
          <a:lstStyle/>
          <a:p>
            <a:pPr algn="ctr"/>
            <a:r>
              <a:rPr lang="en-US" b="1" dirty="0">
                <a:solidFill>
                  <a:srgbClr val="FFFFFF"/>
                </a:solidFill>
                <a:latin typeface="Arial" panose="020B0604020202020204" pitchFamily="34" charset="0"/>
                <a:cs typeface="Arial" panose="020B0604020202020204" pitchFamily="34" charset="0"/>
              </a:rPr>
              <a:t>How do I post jobs </a:t>
            </a:r>
            <a:br>
              <a:rPr lang="en-US" b="1" dirty="0">
                <a:solidFill>
                  <a:srgbClr val="FFFFFF"/>
                </a:solidFill>
                <a:latin typeface="Arial" panose="020B0604020202020204" pitchFamily="34" charset="0"/>
                <a:cs typeface="Arial" panose="020B0604020202020204" pitchFamily="34" charset="0"/>
              </a:rPr>
            </a:br>
            <a:r>
              <a:rPr lang="en-US" b="1" dirty="0">
                <a:solidFill>
                  <a:srgbClr val="FFFFFF"/>
                </a:solidFill>
                <a:latin typeface="Arial" panose="020B0604020202020204" pitchFamily="34" charset="0"/>
                <a:cs typeface="Arial" panose="020B0604020202020204" pitchFamily="34" charset="0"/>
              </a:rPr>
              <a:t>on Handshake as a supervisor?</a:t>
            </a:r>
          </a:p>
        </p:txBody>
      </p:sp>
      <p:pic>
        <p:nvPicPr>
          <p:cNvPr id="4" name="Picture 3">
            <a:extLst>
              <a:ext uri="{FF2B5EF4-FFF2-40B4-BE49-F238E27FC236}">
                <a16:creationId xmlns:a16="http://schemas.microsoft.com/office/drawing/2014/main" id="{167E8B2F-DBAB-484C-950F-DFDC2BD0E28A}"/>
              </a:ext>
            </a:extLst>
          </p:cNvPr>
          <p:cNvPicPr>
            <a:picLocks noChangeAspect="1"/>
          </p:cNvPicPr>
          <p:nvPr/>
        </p:nvPicPr>
        <p:blipFill rotWithShape="1">
          <a:blip r:embed="rId2"/>
          <a:srcRect l="1396" t="23506" r="2235" b="1864"/>
          <a:stretch/>
        </p:blipFill>
        <p:spPr>
          <a:xfrm>
            <a:off x="1714500" y="1917433"/>
            <a:ext cx="8763000" cy="4575442"/>
          </a:xfrm>
          <a:prstGeom prst="rect">
            <a:avLst/>
          </a:prstGeom>
        </p:spPr>
      </p:pic>
    </p:spTree>
    <p:extLst>
      <p:ext uri="{BB962C8B-B14F-4D97-AF65-F5344CB8AC3E}">
        <p14:creationId xmlns:p14="http://schemas.microsoft.com/office/powerpoint/2010/main" val="3213843611"/>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28;p5">
            <a:extLst>
              <a:ext uri="{FF2B5EF4-FFF2-40B4-BE49-F238E27FC236}">
                <a16:creationId xmlns:a16="http://schemas.microsoft.com/office/drawing/2014/main" id="{D1DE4FAE-1727-784C-B97C-3B97068807CA}"/>
              </a:ext>
            </a:extLst>
          </p:cNvPr>
          <p:cNvPicPr preferRelativeResize="0"/>
          <p:nvPr/>
        </p:nvPicPr>
        <p:blipFill>
          <a:blip r:embed="rId2">
            <a:alphaModFix/>
          </a:blip>
          <a:stretch>
            <a:fillRect/>
          </a:stretch>
        </p:blipFill>
        <p:spPr>
          <a:xfrm>
            <a:off x="0" y="-1"/>
            <a:ext cx="5519737" cy="6858001"/>
          </a:xfrm>
          <a:prstGeom prst="rect">
            <a:avLst/>
          </a:prstGeom>
          <a:noFill/>
          <a:ln>
            <a:noFill/>
          </a:ln>
        </p:spPr>
      </p:pic>
      <p:sp>
        <p:nvSpPr>
          <p:cNvPr id="17" name="Title 1">
            <a:extLst>
              <a:ext uri="{FF2B5EF4-FFF2-40B4-BE49-F238E27FC236}">
                <a16:creationId xmlns:a16="http://schemas.microsoft.com/office/drawing/2014/main" id="{DF10AE5C-77D8-6F47-8C67-024A2C173F34}"/>
              </a:ext>
            </a:extLst>
          </p:cNvPr>
          <p:cNvSpPr>
            <a:spLocks noGrp="1"/>
          </p:cNvSpPr>
          <p:nvPr>
            <p:ph type="title"/>
          </p:nvPr>
        </p:nvSpPr>
        <p:spPr>
          <a:xfrm>
            <a:off x="6672265" y="1373355"/>
            <a:ext cx="4744689" cy="2055645"/>
          </a:xfrm>
        </p:spPr>
        <p:txBody>
          <a:bodyPr>
            <a:noAutofit/>
          </a:bodyPr>
          <a:lstStyle/>
          <a:p>
            <a:r>
              <a:rPr lang="en-US" b="1" dirty="0">
                <a:solidFill>
                  <a:srgbClr val="FFFFFF"/>
                </a:solidFill>
                <a:latin typeface="Arial" panose="020B0604020202020204" pitchFamily="34" charset="0"/>
                <a:cs typeface="Arial" panose="020B0604020202020204" pitchFamily="34" charset="0"/>
              </a:rPr>
              <a:t>Who can be an FWS/FWEP Supervisor?</a:t>
            </a:r>
          </a:p>
        </p:txBody>
      </p:sp>
      <p:sp>
        <p:nvSpPr>
          <p:cNvPr id="18" name="Content Placeholder 2">
            <a:extLst>
              <a:ext uri="{FF2B5EF4-FFF2-40B4-BE49-F238E27FC236}">
                <a16:creationId xmlns:a16="http://schemas.microsoft.com/office/drawing/2014/main" id="{65D8FD8E-8074-244A-8BD0-EE6CC6DF3502}"/>
              </a:ext>
            </a:extLst>
          </p:cNvPr>
          <p:cNvSpPr>
            <a:spLocks noGrp="1"/>
          </p:cNvSpPr>
          <p:nvPr>
            <p:ph idx="1"/>
          </p:nvPr>
        </p:nvSpPr>
        <p:spPr>
          <a:xfrm>
            <a:off x="6672265" y="3700968"/>
            <a:ext cx="4427535" cy="1783678"/>
          </a:xfrm>
        </p:spPr>
        <p:txBody>
          <a:bodyPr>
            <a:normAutofit/>
          </a:bodyPr>
          <a:lstStyle/>
          <a:p>
            <a:pPr marL="0" indent="0">
              <a:lnSpc>
                <a:spcPct val="100000"/>
              </a:lnSpc>
              <a:buNone/>
            </a:pPr>
            <a:r>
              <a:rPr lang="en-US" sz="2000" b="1" dirty="0">
                <a:solidFill>
                  <a:srgbClr val="FFFFFF"/>
                </a:solidFill>
                <a:latin typeface="Arial" panose="020B0604020202020204" pitchFamily="34" charset="0"/>
                <a:cs typeface="Arial" panose="020B0604020202020204" pitchFamily="34" charset="0"/>
              </a:rPr>
              <a:t>Full-Time FAU Employees MUST:</a:t>
            </a:r>
          </a:p>
          <a:p>
            <a:pPr>
              <a:lnSpc>
                <a:spcPct val="100000"/>
              </a:lnSpc>
            </a:pPr>
            <a:r>
              <a:rPr lang="en-US" sz="2000" dirty="0">
                <a:solidFill>
                  <a:srgbClr val="FFFFFF"/>
                </a:solidFill>
                <a:latin typeface="Arial" panose="020B0604020202020204" pitchFamily="34" charset="0"/>
                <a:cs typeface="Arial" panose="020B0604020202020204" pitchFamily="34" charset="0"/>
              </a:rPr>
              <a:t>Opt as a Supervisory Organization in Workday</a:t>
            </a:r>
          </a:p>
          <a:p>
            <a:pPr>
              <a:lnSpc>
                <a:spcPct val="100000"/>
              </a:lnSpc>
            </a:pPr>
            <a:r>
              <a:rPr lang="en-US" sz="2000" dirty="0">
                <a:solidFill>
                  <a:srgbClr val="FFFFFF"/>
                </a:solidFill>
                <a:latin typeface="Arial" panose="020B0604020202020204" pitchFamily="34" charset="0"/>
                <a:cs typeface="Arial" panose="020B0604020202020204" pitchFamily="34" charset="0"/>
              </a:rPr>
              <a:t>Complete Canvas Training</a:t>
            </a:r>
          </a:p>
        </p:txBody>
      </p:sp>
    </p:spTree>
    <p:extLst>
      <p:ext uri="{BB962C8B-B14F-4D97-AF65-F5344CB8AC3E}">
        <p14:creationId xmlns:p14="http://schemas.microsoft.com/office/powerpoint/2010/main" val="501670634"/>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0A20-DE41-4444-8706-52691EED2207}"/>
              </a:ext>
            </a:extLst>
          </p:cNvPr>
          <p:cNvSpPr>
            <a:spLocks noGrp="1"/>
          </p:cNvSpPr>
          <p:nvPr>
            <p:ph type="title"/>
          </p:nvPr>
        </p:nvSpPr>
        <p:spPr>
          <a:xfrm>
            <a:off x="838200" y="501050"/>
            <a:ext cx="10515600" cy="1325563"/>
          </a:xfrm>
        </p:spPr>
        <p:txBody>
          <a:bodyPr/>
          <a:lstStyle/>
          <a:p>
            <a:pPr algn="ctr"/>
            <a:r>
              <a:rPr lang="en-US" b="1" dirty="0">
                <a:solidFill>
                  <a:srgbClr val="FFFFFF"/>
                </a:solidFill>
                <a:latin typeface="Arial" panose="020B0604020202020204" pitchFamily="34" charset="0"/>
                <a:cs typeface="Arial" panose="020B0604020202020204" pitchFamily="34" charset="0"/>
              </a:rPr>
              <a:t>What are my responsibilities </a:t>
            </a:r>
            <a:br>
              <a:rPr lang="en-US" b="1" dirty="0">
                <a:solidFill>
                  <a:srgbClr val="FFFFFF"/>
                </a:solidFill>
                <a:latin typeface="Arial" panose="020B0604020202020204" pitchFamily="34" charset="0"/>
                <a:cs typeface="Arial" panose="020B0604020202020204" pitchFamily="34" charset="0"/>
              </a:rPr>
            </a:br>
            <a:r>
              <a:rPr lang="en-US" b="1" dirty="0">
                <a:solidFill>
                  <a:srgbClr val="FFFFFF"/>
                </a:solidFill>
                <a:latin typeface="Arial" panose="020B0604020202020204" pitchFamily="34" charset="0"/>
                <a:cs typeface="Arial" panose="020B0604020202020204" pitchFamily="34" charset="0"/>
              </a:rPr>
              <a:t>as a supervisor?</a:t>
            </a:r>
            <a:endParaRPr lang="en-US" dirty="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B99A2E6-0659-CF43-B209-004AE121E37C}"/>
              </a:ext>
            </a:extLst>
          </p:cNvPr>
          <p:cNvSpPr>
            <a:spLocks noGrp="1"/>
          </p:cNvSpPr>
          <p:nvPr>
            <p:ph idx="1"/>
          </p:nvPr>
        </p:nvSpPr>
        <p:spPr>
          <a:xfrm>
            <a:off x="838200" y="2058990"/>
            <a:ext cx="5257800" cy="4570410"/>
          </a:xfrm>
        </p:spPr>
        <p:txBody>
          <a:bodyPr>
            <a:noAutofit/>
          </a:bodyPr>
          <a:lstStyle/>
          <a:p>
            <a:pPr marL="457200" indent="-381952">
              <a:lnSpc>
                <a:spcPct val="100000"/>
              </a:lnSpc>
              <a:spcBef>
                <a:spcPts val="300"/>
              </a:spcBef>
              <a:buSzPct val="100000"/>
              <a:buFont typeface="Arial"/>
              <a:buAutoNum type="arabicPeriod"/>
            </a:pPr>
            <a:r>
              <a:rPr lang="en-US" sz="2000" dirty="0">
                <a:solidFill>
                  <a:srgbClr val="FFFFFF"/>
                </a:solidFill>
                <a:latin typeface="Arial" panose="020B0604020202020204" pitchFamily="34" charset="0"/>
                <a:ea typeface="Arial"/>
                <a:cs typeface="Arial" panose="020B0604020202020204" pitchFamily="34" charset="0"/>
                <a:sym typeface="Arial"/>
              </a:rPr>
              <a:t>Create a learning culture.</a:t>
            </a:r>
          </a:p>
          <a:p>
            <a:pPr marL="457200" indent="-381952">
              <a:lnSpc>
                <a:spcPct val="100000"/>
              </a:lnSpc>
              <a:spcBef>
                <a:spcPts val="900"/>
              </a:spcBef>
              <a:buSzPct val="100000"/>
              <a:buFont typeface="Arial"/>
              <a:buAutoNum type="arabicPeriod"/>
            </a:pPr>
            <a:r>
              <a:rPr lang="en-US" sz="2000" dirty="0">
                <a:solidFill>
                  <a:srgbClr val="FFFFFF"/>
                </a:solidFill>
                <a:latin typeface="Arial" panose="020B0604020202020204" pitchFamily="34" charset="0"/>
                <a:ea typeface="Arial"/>
                <a:cs typeface="Arial" panose="020B0604020202020204" pitchFamily="34" charset="0"/>
                <a:sym typeface="Arial"/>
              </a:rPr>
              <a:t>Provide flexible schedules that do not interfere with class schedules.</a:t>
            </a:r>
          </a:p>
          <a:p>
            <a:pPr marL="457200" indent="-381952">
              <a:lnSpc>
                <a:spcPct val="100000"/>
              </a:lnSpc>
              <a:spcBef>
                <a:spcPts val="900"/>
              </a:spcBef>
              <a:buSzPct val="100000"/>
              <a:buFont typeface="Arial"/>
              <a:buAutoNum type="arabicPeriod"/>
            </a:pPr>
            <a:r>
              <a:rPr lang="en-US" sz="2000" dirty="0">
                <a:solidFill>
                  <a:srgbClr val="FFFFFF"/>
                </a:solidFill>
                <a:latin typeface="Arial" panose="020B0604020202020204" pitchFamily="34" charset="0"/>
                <a:ea typeface="Arial"/>
                <a:cs typeface="Arial" panose="020B0604020202020204" pitchFamily="34" charset="0"/>
                <a:sym typeface="Arial"/>
              </a:rPr>
              <a:t>Clarify tasks, goals &amp; expectations.</a:t>
            </a:r>
          </a:p>
          <a:p>
            <a:pPr marL="457200" indent="-381952">
              <a:lnSpc>
                <a:spcPct val="100000"/>
              </a:lnSpc>
              <a:spcBef>
                <a:spcPts val="900"/>
              </a:spcBef>
              <a:buSzPct val="100000"/>
              <a:buFont typeface="Arial"/>
              <a:buAutoNum type="arabicPeriod"/>
            </a:pPr>
            <a:r>
              <a:rPr lang="en-US" sz="2000" dirty="0">
                <a:solidFill>
                  <a:srgbClr val="FFFFFF"/>
                </a:solidFill>
                <a:latin typeface="Arial" panose="020B0604020202020204" pitchFamily="34" charset="0"/>
                <a:ea typeface="Arial"/>
                <a:cs typeface="Arial" panose="020B0604020202020204" pitchFamily="34" charset="0"/>
                <a:sym typeface="Arial"/>
              </a:rPr>
              <a:t>Communicate effectively.</a:t>
            </a:r>
          </a:p>
          <a:p>
            <a:pPr marL="457200" indent="-381952">
              <a:lnSpc>
                <a:spcPct val="100000"/>
              </a:lnSpc>
              <a:spcBef>
                <a:spcPts val="900"/>
              </a:spcBef>
              <a:buSzPct val="100000"/>
              <a:buFont typeface="Arial"/>
              <a:buAutoNum type="arabicPeriod"/>
            </a:pPr>
            <a:r>
              <a:rPr lang="en-US" sz="2000" dirty="0">
                <a:solidFill>
                  <a:srgbClr val="FFFFFF"/>
                </a:solidFill>
                <a:latin typeface="Arial" panose="020B0604020202020204" pitchFamily="34" charset="0"/>
                <a:ea typeface="Arial"/>
                <a:cs typeface="Arial" panose="020B0604020202020204" pitchFamily="34" charset="0"/>
                <a:sym typeface="Arial"/>
              </a:rPr>
              <a:t>Treat students as professional team members.</a:t>
            </a:r>
          </a:p>
          <a:p>
            <a:pPr marL="457200" indent="-370205">
              <a:lnSpc>
                <a:spcPct val="100000"/>
              </a:lnSpc>
              <a:spcBef>
                <a:spcPts val="900"/>
              </a:spcBef>
              <a:buSzPct val="88888"/>
              <a:buFont typeface="Arial"/>
              <a:buAutoNum type="arabicPeriod"/>
            </a:pPr>
            <a:r>
              <a:rPr lang="en-US" sz="2000" b="1" dirty="0">
                <a:solidFill>
                  <a:srgbClr val="FFFFFF"/>
                </a:solidFill>
                <a:latin typeface="Arial" panose="020B0604020202020204" pitchFamily="34" charset="0"/>
                <a:ea typeface="Arial"/>
                <a:cs typeface="Arial" panose="020B0604020202020204" pitchFamily="34" charset="0"/>
                <a:sym typeface="Arial"/>
              </a:rPr>
              <a:t>MENTOR students. </a:t>
            </a:r>
          </a:p>
          <a:p>
            <a:pPr marL="457200" indent="-370205">
              <a:lnSpc>
                <a:spcPct val="100000"/>
              </a:lnSpc>
              <a:spcBef>
                <a:spcPts val="900"/>
              </a:spcBef>
              <a:buSzPct val="88888"/>
              <a:buFont typeface="Arial"/>
              <a:buAutoNum type="arabicPeriod"/>
            </a:pPr>
            <a:r>
              <a:rPr lang="en-US" sz="2000" dirty="0">
                <a:solidFill>
                  <a:srgbClr val="FFFFFF"/>
                </a:solidFill>
                <a:latin typeface="Arial" panose="020B0604020202020204" pitchFamily="34" charset="0"/>
                <a:ea typeface="Arial"/>
                <a:cs typeface="Arial" panose="020B0604020202020204" pitchFamily="34" charset="0"/>
                <a:sym typeface="Arial"/>
              </a:rPr>
              <a:t>Track hours to ensure students are not going over their allotment.</a:t>
            </a:r>
          </a:p>
          <a:p>
            <a:pPr marL="457200" indent="-381952">
              <a:lnSpc>
                <a:spcPct val="100000"/>
              </a:lnSpc>
              <a:spcBef>
                <a:spcPts val="900"/>
              </a:spcBef>
              <a:buSzPct val="100000"/>
              <a:buFont typeface="Arial"/>
              <a:buAutoNum type="arabicPeriod"/>
            </a:pPr>
            <a:r>
              <a:rPr lang="en-US" sz="2000" dirty="0">
                <a:solidFill>
                  <a:srgbClr val="FFFFFF"/>
                </a:solidFill>
                <a:latin typeface="Arial" panose="020B0604020202020204" pitchFamily="34" charset="0"/>
                <a:ea typeface="Arial"/>
                <a:cs typeface="Arial" panose="020B0604020202020204" pitchFamily="34" charset="0"/>
                <a:sym typeface="Arial"/>
              </a:rPr>
              <a:t>Ensure students completed their Canvas training and Onboarding tasks.</a:t>
            </a:r>
          </a:p>
        </p:txBody>
      </p:sp>
      <p:pic>
        <p:nvPicPr>
          <p:cNvPr id="7" name="Google Shape;362;p9">
            <a:extLst>
              <a:ext uri="{FF2B5EF4-FFF2-40B4-BE49-F238E27FC236}">
                <a16:creationId xmlns:a16="http://schemas.microsoft.com/office/drawing/2014/main" id="{8E87110C-9E34-F249-B66E-3B16458F2BD4}"/>
              </a:ext>
            </a:extLst>
          </p:cNvPr>
          <p:cNvPicPr preferRelativeResize="0">
            <a:picLocks noChangeAspect="1"/>
          </p:cNvPicPr>
          <p:nvPr/>
        </p:nvPicPr>
        <p:blipFill rotWithShape="1">
          <a:blip r:embed="rId2">
            <a:alphaModFix/>
          </a:blip>
          <a:srcRect l="23895"/>
          <a:stretch/>
        </p:blipFill>
        <p:spPr>
          <a:xfrm>
            <a:off x="6400800" y="2241500"/>
            <a:ext cx="4800600" cy="4205389"/>
          </a:xfrm>
          <a:prstGeom prst="rect">
            <a:avLst/>
          </a:prstGeom>
          <a:noFill/>
          <a:ln>
            <a:noFill/>
          </a:ln>
        </p:spPr>
      </p:pic>
    </p:spTree>
    <p:extLst>
      <p:ext uri="{BB962C8B-B14F-4D97-AF65-F5344CB8AC3E}">
        <p14:creationId xmlns:p14="http://schemas.microsoft.com/office/powerpoint/2010/main" val="1969732791"/>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623C-E03E-D94A-9A40-FF1A147CFE6E}"/>
              </a:ext>
            </a:extLst>
          </p:cNvPr>
          <p:cNvSpPr>
            <a:spLocks noGrp="1"/>
          </p:cNvSpPr>
          <p:nvPr>
            <p:ph type="title"/>
          </p:nvPr>
        </p:nvSpPr>
        <p:spPr/>
        <p:txBody>
          <a:bodyPr/>
          <a:lstStyle/>
          <a:p>
            <a:pPr algn="ctr"/>
            <a:r>
              <a:rPr lang="en-US" b="1" dirty="0">
                <a:solidFill>
                  <a:srgbClr val="FFFFFF"/>
                </a:solidFill>
                <a:latin typeface="Arial" panose="020B0604020202020204" pitchFamily="34" charset="0"/>
                <a:cs typeface="Arial" panose="020B0604020202020204" pitchFamily="34" charset="0"/>
              </a:rPr>
              <a:t>Who qualifies for Work Study?</a:t>
            </a:r>
            <a:endParaRPr lang="en-US" dirty="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6BCEE3B-27D1-0443-9930-959BD5303721}"/>
              </a:ext>
            </a:extLst>
          </p:cNvPr>
          <p:cNvSpPr>
            <a:spLocks noGrp="1"/>
          </p:cNvSpPr>
          <p:nvPr>
            <p:ph idx="1"/>
          </p:nvPr>
        </p:nvSpPr>
        <p:spPr/>
        <p:txBody>
          <a:bodyPr>
            <a:noAutofit/>
          </a:bodyPr>
          <a:lstStyle/>
          <a:p>
            <a:pPr marL="134620" indent="0">
              <a:lnSpc>
                <a:spcPct val="100000"/>
              </a:lnSpc>
              <a:spcBef>
                <a:spcPts val="280"/>
              </a:spcBef>
              <a:buSzPts val="980"/>
              <a:buNone/>
            </a:pPr>
            <a:r>
              <a:rPr lang="en-US" sz="2000" b="1" dirty="0">
                <a:solidFill>
                  <a:srgbClr val="FFFFFF"/>
                </a:solidFill>
                <a:latin typeface="Arial" panose="020B0604020202020204" pitchFamily="34" charset="0"/>
                <a:ea typeface="Arial"/>
                <a:cs typeface="Arial" panose="020B0604020202020204" pitchFamily="34" charset="0"/>
                <a:sym typeface="Arial"/>
              </a:rPr>
              <a:t>Students MUST:</a:t>
            </a:r>
          </a:p>
          <a:p>
            <a:pPr marL="420370" indent="-285750">
              <a:lnSpc>
                <a:spcPct val="100000"/>
              </a:lnSpc>
              <a:spcBef>
                <a:spcPts val="280"/>
              </a:spcBef>
              <a:buSzPct val="100000"/>
            </a:pPr>
            <a:r>
              <a:rPr lang="en-US" sz="2000" dirty="0">
                <a:solidFill>
                  <a:srgbClr val="FFFFFF"/>
                </a:solidFill>
                <a:latin typeface="Arial" panose="020B0604020202020204" pitchFamily="34" charset="0"/>
                <a:ea typeface="Arial"/>
                <a:cs typeface="Arial" panose="020B0604020202020204" pitchFamily="34" charset="0"/>
                <a:sym typeface="Arial"/>
              </a:rPr>
              <a:t>Have a current FAFSA on file with FAU</a:t>
            </a:r>
          </a:p>
          <a:p>
            <a:pPr marL="420370" indent="-285750">
              <a:lnSpc>
                <a:spcPct val="100000"/>
              </a:lnSpc>
              <a:spcBef>
                <a:spcPts val="280"/>
              </a:spcBef>
              <a:buSzPct val="100000"/>
            </a:pPr>
            <a:r>
              <a:rPr lang="en-US" sz="2000" dirty="0">
                <a:solidFill>
                  <a:srgbClr val="FFFFFF"/>
                </a:solidFill>
                <a:latin typeface="Arial" panose="020B0604020202020204" pitchFamily="34" charset="0"/>
                <a:ea typeface="Arial"/>
                <a:cs typeface="Arial" panose="020B0604020202020204" pitchFamily="34" charset="0"/>
                <a:sym typeface="Arial"/>
              </a:rPr>
              <a:t>Demonstrate unmet financial need ($2,350+/semester)</a:t>
            </a:r>
          </a:p>
          <a:p>
            <a:pPr marL="420370" indent="-285750">
              <a:lnSpc>
                <a:spcPct val="100000"/>
              </a:lnSpc>
              <a:spcBef>
                <a:spcPts val="280"/>
              </a:spcBef>
              <a:buSzPct val="100000"/>
            </a:pPr>
            <a:r>
              <a:rPr lang="en-US" sz="2000" dirty="0">
                <a:solidFill>
                  <a:srgbClr val="FFFFFF"/>
                </a:solidFill>
                <a:latin typeface="Arial" panose="020B0604020202020204" pitchFamily="34" charset="0"/>
                <a:ea typeface="Arial"/>
                <a:cs typeface="Arial" panose="020B0604020202020204" pitchFamily="34" charset="0"/>
                <a:sym typeface="Arial"/>
              </a:rPr>
              <a:t>Meet satisfactory academic progress (SAP) </a:t>
            </a:r>
          </a:p>
          <a:p>
            <a:pPr marL="420370" indent="-285750">
              <a:lnSpc>
                <a:spcPct val="100000"/>
              </a:lnSpc>
              <a:spcBef>
                <a:spcPts val="280"/>
              </a:spcBef>
              <a:buSzPct val="100000"/>
            </a:pPr>
            <a:r>
              <a:rPr lang="en-US" sz="2000" dirty="0">
                <a:solidFill>
                  <a:srgbClr val="FFFFFF"/>
                </a:solidFill>
                <a:latin typeface="Arial" panose="020B0604020202020204" pitchFamily="34" charset="0"/>
                <a:ea typeface="Arial"/>
                <a:cs typeface="Arial" panose="020B0604020202020204" pitchFamily="34" charset="0"/>
                <a:sym typeface="Arial"/>
              </a:rPr>
              <a:t>Be a degree-seeking student enrolled at FAU</a:t>
            </a:r>
          </a:p>
          <a:p>
            <a:pPr marL="134620" indent="0">
              <a:lnSpc>
                <a:spcPct val="100000"/>
              </a:lnSpc>
              <a:spcBef>
                <a:spcPts val="280"/>
              </a:spcBef>
              <a:buSzPts val="980"/>
              <a:buNone/>
            </a:pPr>
            <a:endParaRPr lang="en-US" sz="2000" u="sng" dirty="0">
              <a:solidFill>
                <a:srgbClr val="FFFFFF"/>
              </a:solidFill>
              <a:latin typeface="Arial" panose="020B0604020202020204" pitchFamily="34" charset="0"/>
              <a:ea typeface="Arial"/>
              <a:cs typeface="Arial" panose="020B0604020202020204" pitchFamily="34" charset="0"/>
              <a:sym typeface="Arial"/>
            </a:endParaRPr>
          </a:p>
          <a:p>
            <a:pPr marL="134620" indent="0">
              <a:lnSpc>
                <a:spcPct val="100000"/>
              </a:lnSpc>
              <a:spcBef>
                <a:spcPts val="280"/>
              </a:spcBef>
              <a:buSzPts val="980"/>
              <a:buNone/>
            </a:pPr>
            <a:r>
              <a:rPr lang="en-US" sz="2000" b="1" dirty="0">
                <a:solidFill>
                  <a:srgbClr val="FFFFFF"/>
                </a:solidFill>
                <a:latin typeface="Arial" panose="020B0604020202020204" pitchFamily="34" charset="0"/>
                <a:ea typeface="Arial"/>
                <a:cs typeface="Arial" panose="020B0604020202020204" pitchFamily="34" charset="0"/>
                <a:sym typeface="Arial"/>
              </a:rPr>
              <a:t>Can a student lose eligibility?</a:t>
            </a:r>
          </a:p>
          <a:p>
            <a:pPr marL="420370" indent="-285750">
              <a:lnSpc>
                <a:spcPct val="100000"/>
              </a:lnSpc>
              <a:spcBef>
                <a:spcPts val="280"/>
              </a:spcBef>
              <a:buSzPct val="100000"/>
            </a:pPr>
            <a:r>
              <a:rPr lang="en-US" sz="2000" dirty="0">
                <a:solidFill>
                  <a:srgbClr val="FFFFFF"/>
                </a:solidFill>
                <a:latin typeface="Arial" panose="020B0604020202020204" pitchFamily="34" charset="0"/>
                <a:ea typeface="Arial"/>
                <a:cs typeface="Arial" panose="020B0604020202020204" pitchFamily="34" charset="0"/>
                <a:sym typeface="Arial"/>
              </a:rPr>
              <a:t>Yes, the FAU Office of Student Financial Aid may adjust or cancel a student's FWS funds, if it is determined that they are no longer eligible. If a student is ineligible, we will notify you that the student can no longer work as a FWS employee.</a:t>
            </a:r>
          </a:p>
        </p:txBody>
      </p:sp>
    </p:spTree>
    <p:extLst>
      <p:ext uri="{BB962C8B-B14F-4D97-AF65-F5344CB8AC3E}">
        <p14:creationId xmlns:p14="http://schemas.microsoft.com/office/powerpoint/2010/main" val="1324800622"/>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5BDC-4E8A-3143-ABC4-45B98CC4F75E}"/>
              </a:ext>
            </a:extLst>
          </p:cNvPr>
          <p:cNvSpPr>
            <a:spLocks noGrp="1"/>
          </p:cNvSpPr>
          <p:nvPr>
            <p:ph type="title"/>
          </p:nvPr>
        </p:nvSpPr>
        <p:spPr/>
        <p:txBody>
          <a:bodyPr/>
          <a:lstStyle/>
          <a:p>
            <a:pPr algn="ctr"/>
            <a:r>
              <a:rPr lang="en-US" b="1" dirty="0">
                <a:solidFill>
                  <a:srgbClr val="FFFFFF"/>
                </a:solidFill>
                <a:latin typeface="Arial" panose="020B0604020202020204" pitchFamily="34" charset="0"/>
                <a:cs typeface="Arial" panose="020B0604020202020204" pitchFamily="34" charset="0"/>
              </a:rPr>
              <a:t>How many hours can a student work?</a:t>
            </a:r>
          </a:p>
        </p:txBody>
      </p:sp>
      <p:sp>
        <p:nvSpPr>
          <p:cNvPr id="3" name="Content Placeholder 2">
            <a:extLst>
              <a:ext uri="{FF2B5EF4-FFF2-40B4-BE49-F238E27FC236}">
                <a16:creationId xmlns:a16="http://schemas.microsoft.com/office/drawing/2014/main" id="{8D6B1C84-A2A8-E14F-B1F9-F3A733DF0BA7}"/>
              </a:ext>
            </a:extLst>
          </p:cNvPr>
          <p:cNvSpPr>
            <a:spLocks noGrp="1"/>
          </p:cNvSpPr>
          <p:nvPr>
            <p:ph idx="1"/>
          </p:nvPr>
        </p:nvSpPr>
        <p:spPr>
          <a:xfrm>
            <a:off x="838200" y="1825625"/>
            <a:ext cx="10515600" cy="4351338"/>
          </a:xfrm>
        </p:spPr>
        <p:txBody>
          <a:bodyPr>
            <a:normAutofit/>
          </a:bodyPr>
          <a:lstStyle/>
          <a:p>
            <a:pPr marL="456566" indent="-342900">
              <a:lnSpc>
                <a:spcPct val="100000"/>
              </a:lnSpc>
              <a:spcBef>
                <a:spcPts val="240"/>
              </a:spcBef>
              <a:buClr>
                <a:srgbClr val="FFFFFF"/>
              </a:buClr>
              <a:buSzPct val="100000"/>
            </a:pPr>
            <a:r>
              <a:rPr lang="en-US" sz="2000" dirty="0">
                <a:solidFill>
                  <a:srgbClr val="FFFFFF"/>
                </a:solidFill>
                <a:latin typeface="Arial" panose="020B0604020202020204" pitchFamily="34" charset="0"/>
                <a:ea typeface="Arial"/>
                <a:cs typeface="Arial" panose="020B0604020202020204" pitchFamily="34" charset="0"/>
                <a:sym typeface="Arial"/>
              </a:rPr>
              <a:t>Fall/Spring: Up to 20 hours/week </a:t>
            </a:r>
          </a:p>
          <a:p>
            <a:pPr marL="913766" lvl="1" indent="-342900">
              <a:lnSpc>
                <a:spcPct val="100000"/>
              </a:lnSpc>
              <a:spcBef>
                <a:spcPts val="240"/>
              </a:spcBef>
              <a:buClr>
                <a:srgbClr val="FFFFFF"/>
              </a:buClr>
              <a:buSzPct val="65000"/>
              <a:buFont typeface="Courier New" panose="02070309020205020404" pitchFamily="49" charset="0"/>
              <a:buChar char="o"/>
            </a:pPr>
            <a:r>
              <a:rPr lang="en-US" sz="2000" b="1" dirty="0">
                <a:solidFill>
                  <a:srgbClr val="FFFFFF"/>
                </a:solidFill>
                <a:latin typeface="Arial" panose="020B0604020202020204" pitchFamily="34" charset="0"/>
                <a:ea typeface="Arial"/>
                <a:cs typeface="Arial" panose="020B0604020202020204" pitchFamily="34" charset="0"/>
                <a:sym typeface="Arial"/>
              </a:rPr>
              <a:t>OR</a:t>
            </a:r>
            <a:r>
              <a:rPr lang="en-US" sz="2000" dirty="0">
                <a:solidFill>
                  <a:srgbClr val="FFFFFF"/>
                </a:solidFill>
                <a:latin typeface="Arial" panose="020B0604020202020204" pitchFamily="34" charset="0"/>
                <a:ea typeface="Arial"/>
                <a:cs typeface="Arial" panose="020B0604020202020204" pitchFamily="34" charset="0"/>
                <a:sym typeface="Arial"/>
              </a:rPr>
              <a:t> Up to 29 hours/week with a written approval from the student’s academic advisor sent to our department</a:t>
            </a:r>
          </a:p>
          <a:p>
            <a:pPr marL="913766" lvl="1" indent="-342900">
              <a:lnSpc>
                <a:spcPct val="100000"/>
              </a:lnSpc>
              <a:spcBef>
                <a:spcPts val="240"/>
              </a:spcBef>
              <a:buClr>
                <a:srgbClr val="FFFFFF"/>
              </a:buClr>
              <a:buSzPct val="100000"/>
              <a:buFont typeface="Courier New" panose="02070309020205020404" pitchFamily="49" charset="0"/>
              <a:buChar char="o"/>
            </a:pPr>
            <a:endParaRPr lang="en-US" sz="2000" dirty="0">
              <a:solidFill>
                <a:srgbClr val="FFFFFF"/>
              </a:solidFill>
              <a:latin typeface="Arial" panose="020B0604020202020204" pitchFamily="34" charset="0"/>
              <a:ea typeface="Arial"/>
              <a:cs typeface="Arial" panose="020B0604020202020204" pitchFamily="34" charset="0"/>
              <a:sym typeface="Arial"/>
            </a:endParaRPr>
          </a:p>
          <a:p>
            <a:pPr marL="456566" indent="-342900">
              <a:lnSpc>
                <a:spcPct val="100000"/>
              </a:lnSpc>
              <a:spcBef>
                <a:spcPts val="240"/>
              </a:spcBef>
              <a:buClr>
                <a:srgbClr val="FFFFFF"/>
              </a:buClr>
              <a:buSzPct val="100000"/>
            </a:pPr>
            <a:r>
              <a:rPr lang="en-US" sz="2000" dirty="0">
                <a:solidFill>
                  <a:srgbClr val="FFFFFF"/>
                </a:solidFill>
                <a:latin typeface="Arial" panose="020B0604020202020204" pitchFamily="34" charset="0"/>
                <a:ea typeface="Arial"/>
                <a:cs typeface="Arial" panose="020B0604020202020204" pitchFamily="34" charset="0"/>
                <a:sym typeface="Arial"/>
              </a:rPr>
              <a:t>Summer: Up to 29 hours/week</a:t>
            </a:r>
          </a:p>
          <a:p>
            <a:pPr marL="113666" indent="0">
              <a:lnSpc>
                <a:spcPct val="100000"/>
              </a:lnSpc>
              <a:spcBef>
                <a:spcPts val="240"/>
              </a:spcBef>
              <a:buClr>
                <a:srgbClr val="FFFFFF"/>
              </a:buClr>
              <a:buSzPct val="100000"/>
              <a:buNone/>
            </a:pPr>
            <a:endParaRPr lang="en-US" sz="2000" dirty="0">
              <a:solidFill>
                <a:srgbClr val="FFFFFF"/>
              </a:solidFill>
              <a:latin typeface="Arial" panose="020B0604020202020204" pitchFamily="34" charset="0"/>
              <a:ea typeface="Arial"/>
              <a:cs typeface="Arial" panose="020B0604020202020204" pitchFamily="34" charset="0"/>
              <a:sym typeface="Arial"/>
            </a:endParaRPr>
          </a:p>
          <a:p>
            <a:pPr marL="113666" indent="0">
              <a:lnSpc>
                <a:spcPct val="100000"/>
              </a:lnSpc>
              <a:spcBef>
                <a:spcPts val="240"/>
              </a:spcBef>
              <a:buClr>
                <a:srgbClr val="FFFFFF"/>
              </a:buClr>
              <a:buSzPct val="100000"/>
              <a:buNone/>
            </a:pPr>
            <a:r>
              <a:rPr lang="en-US" sz="2000" b="1" dirty="0">
                <a:solidFill>
                  <a:srgbClr val="FFFFFF"/>
                </a:solidFill>
                <a:latin typeface="Arial" panose="020B0604020202020204" pitchFamily="34" charset="0"/>
                <a:ea typeface="Arial"/>
                <a:cs typeface="Arial" panose="020B0604020202020204" pitchFamily="34" charset="0"/>
                <a:sym typeface="Arial"/>
              </a:rPr>
              <a:t>Per FWS Regulations,</a:t>
            </a:r>
          </a:p>
          <a:p>
            <a:pPr marL="456566" indent="-342900">
              <a:lnSpc>
                <a:spcPct val="100000"/>
              </a:lnSpc>
              <a:spcBef>
                <a:spcPts val="240"/>
              </a:spcBef>
              <a:buClr>
                <a:srgbClr val="FFFFFF"/>
              </a:buClr>
              <a:buSzPct val="100000"/>
            </a:pPr>
            <a:r>
              <a:rPr lang="en-US" sz="2000" dirty="0">
                <a:solidFill>
                  <a:srgbClr val="FFFFFF"/>
                </a:solidFill>
                <a:latin typeface="Arial" panose="020B0604020202020204" pitchFamily="34" charset="0"/>
                <a:ea typeface="Arial"/>
                <a:cs typeface="Arial" panose="020B0604020202020204" pitchFamily="34" charset="0"/>
                <a:sym typeface="Arial"/>
              </a:rPr>
              <a:t>Students are strictly prohibited from working during scheduled class times.</a:t>
            </a:r>
          </a:p>
          <a:p>
            <a:pPr marL="456566" indent="-342900">
              <a:lnSpc>
                <a:spcPct val="100000"/>
              </a:lnSpc>
              <a:spcBef>
                <a:spcPts val="240"/>
              </a:spcBef>
              <a:buClr>
                <a:srgbClr val="FFFFFF"/>
              </a:buClr>
              <a:buSzPct val="100000"/>
            </a:pPr>
            <a:r>
              <a:rPr lang="en-US" sz="2000" dirty="0">
                <a:solidFill>
                  <a:srgbClr val="FFFFFF"/>
                </a:solidFill>
                <a:latin typeface="Arial" panose="020B0604020202020204" pitchFamily="34" charset="0"/>
                <a:ea typeface="Arial"/>
                <a:cs typeface="Arial" panose="020B0604020202020204" pitchFamily="34" charset="0"/>
                <a:sym typeface="Arial"/>
              </a:rPr>
              <a:t>Students MUST submit their time on Workday daily, and it is the supervisor’s duty to check for accuracy and approve time. </a:t>
            </a:r>
          </a:p>
          <a:p>
            <a:pPr marL="456566" indent="-342900">
              <a:lnSpc>
                <a:spcPct val="100000"/>
              </a:lnSpc>
              <a:spcBef>
                <a:spcPts val="240"/>
              </a:spcBef>
              <a:buClr>
                <a:srgbClr val="FFFFFF"/>
              </a:buClr>
              <a:buSzPct val="100000"/>
            </a:pPr>
            <a:r>
              <a:rPr lang="en-US" sz="2000" dirty="0">
                <a:solidFill>
                  <a:srgbClr val="FFFFFF"/>
                </a:solidFill>
                <a:latin typeface="Arial" panose="020B0604020202020204" pitchFamily="34" charset="0"/>
                <a:ea typeface="Arial"/>
                <a:cs typeface="Arial" panose="020B0604020202020204" pitchFamily="34" charset="0"/>
                <a:sym typeface="Arial"/>
              </a:rPr>
              <a:t>Students must be paid monthly.</a:t>
            </a:r>
          </a:p>
        </p:txBody>
      </p:sp>
    </p:spTree>
    <p:extLst>
      <p:ext uri="{BB962C8B-B14F-4D97-AF65-F5344CB8AC3E}">
        <p14:creationId xmlns:p14="http://schemas.microsoft.com/office/powerpoint/2010/main" val="2898800127"/>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1BFD-5653-C74A-9143-E59030830B92}"/>
              </a:ext>
            </a:extLst>
          </p:cNvPr>
          <p:cNvSpPr>
            <a:spLocks noGrp="1"/>
          </p:cNvSpPr>
          <p:nvPr>
            <p:ph type="title"/>
          </p:nvPr>
        </p:nvSpPr>
        <p:spPr>
          <a:xfrm>
            <a:off x="838200" y="466725"/>
            <a:ext cx="10515600" cy="1325563"/>
          </a:xfrm>
        </p:spPr>
        <p:txBody>
          <a:bodyPr>
            <a:normAutofit/>
          </a:bodyPr>
          <a:lstStyle/>
          <a:p>
            <a:pPr algn="ctr"/>
            <a:r>
              <a:rPr lang="en-US" b="1" dirty="0">
                <a:solidFill>
                  <a:schemeClr val="lt1"/>
                </a:solidFill>
                <a:latin typeface="Arial" panose="020B0604020202020204" pitchFamily="34" charset="0"/>
                <a:cs typeface="Arial" panose="020B0604020202020204" pitchFamily="34" charset="0"/>
              </a:rPr>
              <a:t>What is required of me if </a:t>
            </a:r>
            <a:br>
              <a:rPr lang="en-US" b="1" dirty="0">
                <a:solidFill>
                  <a:schemeClr val="lt1"/>
                </a:solidFill>
                <a:latin typeface="Arial" panose="020B0604020202020204" pitchFamily="34" charset="0"/>
                <a:cs typeface="Arial" panose="020B0604020202020204" pitchFamily="34" charset="0"/>
              </a:rPr>
            </a:br>
            <a:r>
              <a:rPr lang="en-US" b="1" dirty="0">
                <a:solidFill>
                  <a:schemeClr val="lt1"/>
                </a:solidFill>
                <a:latin typeface="Arial" panose="020B0604020202020204" pitchFamily="34" charset="0"/>
                <a:cs typeface="Arial" panose="020B0604020202020204" pitchFamily="34" charset="0"/>
              </a:rPr>
              <a:t>I have been chosen to be audited?</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862B8A8-B235-0346-BDC6-34903B1691A3}"/>
              </a:ext>
            </a:extLst>
          </p:cNvPr>
          <p:cNvSpPr>
            <a:spLocks noGrp="1"/>
          </p:cNvSpPr>
          <p:nvPr>
            <p:ph idx="1"/>
          </p:nvPr>
        </p:nvSpPr>
        <p:spPr>
          <a:xfrm>
            <a:off x="838200" y="2039937"/>
            <a:ext cx="10515600" cy="4351338"/>
          </a:xfrm>
        </p:spPr>
        <p:txBody>
          <a:bodyPr>
            <a:normAutofit/>
          </a:bodyPr>
          <a:lstStyle/>
          <a:p>
            <a:pPr marL="0" indent="0">
              <a:spcBef>
                <a:spcPts val="260"/>
              </a:spcBef>
              <a:buSzPts val="910"/>
              <a:buFont typeface="Noto Sans Symbols"/>
              <a:buNone/>
            </a:pPr>
            <a:r>
              <a:rPr lang="en-US" sz="2000" dirty="0">
                <a:solidFill>
                  <a:srgbClr val="FFFFFF"/>
                </a:solidFill>
                <a:latin typeface="Arial" panose="020B0604020202020204" pitchFamily="34" charset="0"/>
                <a:ea typeface="Arial"/>
                <a:cs typeface="Arial" panose="020B0604020202020204" pitchFamily="34" charset="0"/>
                <a:sym typeface="Arial"/>
              </a:rPr>
              <a:t>The FAU Office of Student Financial Aid will conduct random time entry audits to ensure all departments are in compliance and the time entry for Work Study students is completed in an accurate and timely manner. </a:t>
            </a:r>
          </a:p>
          <a:p>
            <a:pPr marL="0" indent="0">
              <a:spcBef>
                <a:spcPts val="260"/>
              </a:spcBef>
              <a:buSzPts val="910"/>
              <a:buFont typeface="Noto Sans Symbols"/>
              <a:buNone/>
            </a:pPr>
            <a:endParaRPr lang="en-US" sz="2000" dirty="0">
              <a:solidFill>
                <a:srgbClr val="FFFFFF"/>
              </a:solidFill>
              <a:latin typeface="Arial" panose="020B0604020202020204" pitchFamily="34" charset="0"/>
              <a:ea typeface="Arial"/>
              <a:cs typeface="Arial" panose="020B0604020202020204" pitchFamily="34" charset="0"/>
              <a:sym typeface="Arial"/>
            </a:endParaRPr>
          </a:p>
          <a:p>
            <a:pPr marL="0" indent="0">
              <a:spcBef>
                <a:spcPts val="260"/>
              </a:spcBef>
              <a:buSzPts val="910"/>
              <a:buFont typeface="Noto Sans Symbols"/>
              <a:buNone/>
            </a:pPr>
            <a:r>
              <a:rPr lang="en-US" sz="2000" dirty="0">
                <a:solidFill>
                  <a:srgbClr val="FFFFFF"/>
                </a:solidFill>
                <a:latin typeface="Arial" panose="020B0604020202020204" pitchFamily="34" charset="0"/>
                <a:ea typeface="Arial"/>
                <a:cs typeface="Arial" panose="020B0604020202020204" pitchFamily="34" charset="0"/>
                <a:sym typeface="Arial"/>
              </a:rPr>
              <a:t>If chosen, we will request screenshots of the student’s timesheets in Workday and their class schedule to verify the following:</a:t>
            </a:r>
          </a:p>
          <a:p>
            <a:pPr>
              <a:spcBef>
                <a:spcPts val="860"/>
              </a:spcBef>
              <a:buClr>
                <a:srgbClr val="FFFFFF"/>
              </a:buClr>
              <a:buSzPct val="100000"/>
            </a:pPr>
            <a:r>
              <a:rPr lang="en-US" sz="2000" dirty="0">
                <a:solidFill>
                  <a:srgbClr val="FFFFFF"/>
                </a:solidFill>
                <a:latin typeface="Arial" panose="020B0604020202020204" pitchFamily="34" charset="0"/>
                <a:ea typeface="Arial"/>
                <a:cs typeface="Arial" panose="020B0604020202020204" pitchFamily="34" charset="0"/>
                <a:sym typeface="Arial"/>
              </a:rPr>
              <a:t>Students working over 6 hours a day are demonstrating on the timesheet that they took a 30-minute break.</a:t>
            </a:r>
          </a:p>
          <a:p>
            <a:pPr>
              <a:spcBef>
                <a:spcPts val="860"/>
              </a:spcBef>
              <a:buClr>
                <a:srgbClr val="FFFFFF"/>
              </a:buClr>
              <a:buSzPct val="100000"/>
            </a:pPr>
            <a:r>
              <a:rPr lang="en-US" sz="2000" dirty="0">
                <a:solidFill>
                  <a:srgbClr val="FFFFFF"/>
                </a:solidFill>
                <a:latin typeface="Arial" panose="020B0604020202020204" pitchFamily="34" charset="0"/>
                <a:ea typeface="Arial"/>
                <a:cs typeface="Arial" panose="020B0604020202020204" pitchFamily="34" charset="0"/>
                <a:sym typeface="Arial"/>
              </a:rPr>
              <a:t>Students are NOT exceeding 20 hours/week, unless given permission from an academic advisor on file with the FWS office.</a:t>
            </a:r>
          </a:p>
          <a:p>
            <a:pPr>
              <a:spcBef>
                <a:spcPts val="860"/>
              </a:spcBef>
              <a:spcAft>
                <a:spcPts val="600"/>
              </a:spcAft>
              <a:buClr>
                <a:srgbClr val="FFFFFF"/>
              </a:buClr>
              <a:buSzPct val="100000"/>
            </a:pPr>
            <a:r>
              <a:rPr lang="en-US" sz="2000" dirty="0">
                <a:solidFill>
                  <a:srgbClr val="FFFFFF"/>
                </a:solidFill>
                <a:latin typeface="Arial" panose="020B0604020202020204" pitchFamily="34" charset="0"/>
                <a:ea typeface="Arial"/>
                <a:cs typeface="Arial" panose="020B0604020202020204" pitchFamily="34" charset="0"/>
                <a:sym typeface="Arial"/>
              </a:rPr>
              <a:t>Students are NOT working during class times, unless there is record of class being cancelled.</a:t>
            </a:r>
            <a:endParaRPr lang="en-US" sz="2000" dirty="0">
              <a:solidFill>
                <a:srgbClr val="FFFFFF"/>
              </a:solidFill>
              <a:highlight>
                <a:srgbClr val="FFFF00"/>
              </a:highlight>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238547984"/>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E064D-5859-7047-A493-553F98F767E0}"/>
              </a:ext>
            </a:extLst>
          </p:cNvPr>
          <p:cNvSpPr>
            <a:spLocks noGrp="1"/>
          </p:cNvSpPr>
          <p:nvPr>
            <p:ph type="title"/>
          </p:nvPr>
        </p:nvSpPr>
        <p:spPr/>
        <p:txBody>
          <a:bodyPr/>
          <a:lstStyle/>
          <a:p>
            <a:pPr algn="ctr"/>
            <a:r>
              <a:rPr lang="en-US" b="1" dirty="0">
                <a:solidFill>
                  <a:srgbClr val="FFFFFF"/>
                </a:solidFill>
                <a:latin typeface="Arial" panose="020B0604020202020204" pitchFamily="34" charset="0"/>
                <a:cs typeface="Arial" panose="020B0604020202020204" pitchFamily="34" charset="0"/>
              </a:rPr>
              <a:t>PLEASE notify us of the following…</a:t>
            </a:r>
            <a:endParaRPr lang="en-US" dirty="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AAB1F55-3040-A64B-BDAB-CBE5210A22EE}"/>
              </a:ext>
            </a:extLst>
          </p:cNvPr>
          <p:cNvSpPr>
            <a:spLocks noGrp="1"/>
          </p:cNvSpPr>
          <p:nvPr>
            <p:ph idx="1"/>
          </p:nvPr>
        </p:nvSpPr>
        <p:spPr>
          <a:xfrm>
            <a:off x="1066799" y="1690688"/>
            <a:ext cx="5029200" cy="4351338"/>
          </a:xfrm>
        </p:spPr>
        <p:txBody>
          <a:bodyPr numCol="1">
            <a:noAutofit/>
          </a:bodyPr>
          <a:lstStyle/>
          <a:p>
            <a:pPr marL="0" indent="0">
              <a:buNone/>
            </a:pPr>
            <a:r>
              <a:rPr lang="en-US" b="1" u="sng" dirty="0">
                <a:solidFill>
                  <a:schemeClr val="bg1"/>
                </a:solidFill>
                <a:latin typeface="Arial" panose="020B0604020202020204" pitchFamily="34" charset="0"/>
                <a:cs typeface="Arial" panose="020B0604020202020204" pitchFamily="34" charset="0"/>
              </a:rPr>
              <a:t>RESIGNATIONS:</a:t>
            </a:r>
          </a:p>
          <a:p>
            <a:pPr marL="0" indent="0">
              <a:buNone/>
            </a:pPr>
            <a:endParaRPr lang="en-US" sz="1000" b="1" dirty="0">
              <a:solidFill>
                <a:srgbClr val="003365"/>
              </a:solidFill>
              <a:latin typeface="Arial" panose="020B0604020202020204" pitchFamily="34" charset="0"/>
              <a:cs typeface="Arial" panose="020B0604020202020204" pitchFamily="34" charset="0"/>
            </a:endParaRPr>
          </a:p>
          <a:p>
            <a:r>
              <a:rPr lang="en-US" sz="2000" dirty="0">
                <a:solidFill>
                  <a:srgbClr val="FFFFFF"/>
                </a:solidFill>
                <a:latin typeface="Arial" panose="020B0604020202020204" pitchFamily="34" charset="0"/>
                <a:cs typeface="Arial" panose="020B0604020202020204" pitchFamily="34" charset="0"/>
              </a:rPr>
              <a:t>Students are required to immediately notify their supervisor as well as the FWS team via email at </a:t>
            </a:r>
            <a:r>
              <a:rPr lang="en-US" sz="2000" dirty="0">
                <a:solidFill>
                  <a:schemeClr val="accent5"/>
                </a:solidFill>
                <a:latin typeface="Arial" panose="020B0604020202020204" pitchFamily="34" charset="0"/>
                <a:cs typeface="Arial" panose="020B0604020202020204" pitchFamily="34" charset="0"/>
              </a:rPr>
              <a:t>workstudy@fau.edu</a:t>
            </a:r>
            <a:r>
              <a:rPr lang="en-US" sz="2000" dirty="0">
                <a:solidFill>
                  <a:srgbClr val="FFFFFF"/>
                </a:solidFill>
                <a:latin typeface="Arial" panose="020B0604020202020204" pitchFamily="34" charset="0"/>
                <a:cs typeface="Arial" panose="020B0604020202020204" pitchFamily="34" charset="0"/>
              </a:rPr>
              <a:t>.</a:t>
            </a:r>
          </a:p>
          <a:p>
            <a:r>
              <a:rPr lang="en-US" sz="2000" dirty="0">
                <a:solidFill>
                  <a:srgbClr val="FFFFFF"/>
                </a:solidFill>
                <a:latin typeface="Arial" panose="020B0604020202020204" pitchFamily="34" charset="0"/>
                <a:cs typeface="Arial" panose="020B0604020202020204" pitchFamily="34" charset="0"/>
              </a:rPr>
              <a:t>Supervisors are responsible for ensuring that the FWS team is notified of the student’s last day of work.</a:t>
            </a:r>
          </a:p>
        </p:txBody>
      </p:sp>
      <p:sp>
        <p:nvSpPr>
          <p:cNvPr id="4" name="Content Placeholder 2">
            <a:extLst>
              <a:ext uri="{FF2B5EF4-FFF2-40B4-BE49-F238E27FC236}">
                <a16:creationId xmlns:a16="http://schemas.microsoft.com/office/drawing/2014/main" id="{A5F5FF6B-E397-054D-9480-10499E0BA410}"/>
              </a:ext>
            </a:extLst>
          </p:cNvPr>
          <p:cNvSpPr txBox="1">
            <a:spLocks/>
          </p:cNvSpPr>
          <p:nvPr/>
        </p:nvSpPr>
        <p:spPr>
          <a:xfrm>
            <a:off x="6210299" y="1690688"/>
            <a:ext cx="5029200" cy="4351338"/>
          </a:xfrm>
          <a:prstGeom prst="rect">
            <a:avLst/>
          </a:prstGeom>
        </p:spPr>
        <p:txBody>
          <a:bodyPr vert="horz" lIns="91440" tIns="45720" rIns="91440" bIns="45720" numCol="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u="sng" dirty="0">
                <a:solidFill>
                  <a:schemeClr val="bg1"/>
                </a:solidFill>
                <a:latin typeface="Arial" panose="020B0604020202020204" pitchFamily="34" charset="0"/>
                <a:cs typeface="Arial" panose="020B0604020202020204" pitchFamily="34" charset="0"/>
              </a:rPr>
              <a:t>TERMINATIONS:</a:t>
            </a:r>
          </a:p>
          <a:p>
            <a:pPr marL="0" indent="0">
              <a:buFont typeface="Arial" panose="020B0604020202020204" pitchFamily="34" charset="0"/>
              <a:buNone/>
            </a:pPr>
            <a:endParaRPr lang="en-US" sz="1000" b="1" dirty="0">
              <a:solidFill>
                <a:srgbClr val="003365"/>
              </a:solidFill>
              <a:latin typeface="Arial" panose="020B0604020202020204" pitchFamily="34" charset="0"/>
              <a:cs typeface="Arial" panose="020B0604020202020204" pitchFamily="34" charset="0"/>
            </a:endParaRPr>
          </a:p>
          <a:p>
            <a:r>
              <a:rPr lang="en-US" sz="2000" dirty="0">
                <a:solidFill>
                  <a:srgbClr val="FFFFFF"/>
                </a:solidFill>
                <a:latin typeface="Arial" panose="020B0604020202020204" pitchFamily="34" charset="0"/>
                <a:cs typeface="Arial" panose="020B0604020202020204" pitchFamily="34" charset="0"/>
              </a:rPr>
              <a:t>Students who fail to meet job duties can be removed from their position. Documentation of the issue(s) and attempts to correct the issue(s) must occur before termination.</a:t>
            </a:r>
          </a:p>
          <a:p>
            <a:r>
              <a:rPr lang="en-US" sz="2000" dirty="0">
                <a:solidFill>
                  <a:srgbClr val="FFFFFF"/>
                </a:solidFill>
                <a:latin typeface="Arial" panose="020B0604020202020204" pitchFamily="34" charset="0"/>
                <a:cs typeface="Arial" panose="020B0604020202020204" pitchFamily="34" charset="0"/>
              </a:rPr>
              <a:t>Please contact Human Resources for any issues related to employee relations.</a:t>
            </a:r>
          </a:p>
          <a:p>
            <a:r>
              <a:rPr lang="en-US" sz="2000" dirty="0">
                <a:solidFill>
                  <a:srgbClr val="FFFFFF"/>
                </a:solidFill>
                <a:latin typeface="Arial" panose="020B0604020202020204" pitchFamily="34" charset="0"/>
                <a:cs typeface="Arial" panose="020B0604020202020204" pitchFamily="34" charset="0"/>
              </a:rPr>
              <a:t>The student’s last day of work must be provided by the FWS team.</a:t>
            </a:r>
          </a:p>
          <a:p>
            <a:pPr marL="0" indent="0">
              <a:buFont typeface="Arial" panose="020B0604020202020204" pitchFamily="34" charset="0"/>
              <a:buNone/>
            </a:pPr>
            <a:endParaRPr lang="en-US" sz="20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6327789"/>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744</Words>
  <Application>Microsoft Macintosh PowerPoint</Application>
  <PresentationFormat>Widescreen</PresentationFormat>
  <Paragraphs>73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Courier New</vt:lpstr>
      <vt:lpstr>Noto Sans Symbols</vt:lpstr>
      <vt:lpstr>Calibri Light</vt:lpstr>
      <vt:lpstr>Calibri</vt:lpstr>
      <vt:lpstr>Office Theme</vt:lpstr>
      <vt:lpstr>WORK STUDY</vt:lpstr>
      <vt:lpstr>What  is the  FWS Hiring Process?</vt:lpstr>
      <vt:lpstr>How do I post jobs  on Handshake as a supervisor?</vt:lpstr>
      <vt:lpstr>Who can be an FWS/FWEP Supervisor?</vt:lpstr>
      <vt:lpstr>What are my responsibilities  as a supervisor?</vt:lpstr>
      <vt:lpstr>Who qualifies for Work Study?</vt:lpstr>
      <vt:lpstr>How many hours can a student work?</vt:lpstr>
      <vt:lpstr>What is required of me if  I have been chosen to be audited?</vt:lpstr>
      <vt:lpstr>PLEASE notify us of the following…</vt:lpstr>
      <vt:lpstr>How does one access and  complete FWS Forms?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STUDY</dc:title>
  <dc:creator>Meagan Roland</dc:creator>
  <cp:lastModifiedBy>Meagan Roland</cp:lastModifiedBy>
  <cp:revision>13</cp:revision>
  <dcterms:created xsi:type="dcterms:W3CDTF">2022-04-06T19:05:30Z</dcterms:created>
  <dcterms:modified xsi:type="dcterms:W3CDTF">2022-04-11T17:45:41Z</dcterms:modified>
</cp:coreProperties>
</file>