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30"/>
  </p:notesMasterIdLst>
  <p:handoutMasterIdLst>
    <p:handoutMasterId r:id="rId31"/>
  </p:handoutMasterIdLst>
  <p:sldIdLst>
    <p:sldId id="256" r:id="rId3"/>
    <p:sldId id="1524" r:id="rId4"/>
    <p:sldId id="463" r:id="rId5"/>
    <p:sldId id="1457" r:id="rId6"/>
    <p:sldId id="477" r:id="rId7"/>
    <p:sldId id="496" r:id="rId8"/>
    <p:sldId id="495" r:id="rId9"/>
    <p:sldId id="478" r:id="rId10"/>
    <p:sldId id="479" r:id="rId11"/>
    <p:sldId id="1507" r:id="rId12"/>
    <p:sldId id="1506" r:id="rId13"/>
    <p:sldId id="515" r:id="rId14"/>
    <p:sldId id="1505" r:id="rId15"/>
    <p:sldId id="1501" r:id="rId16"/>
    <p:sldId id="1522" r:id="rId17"/>
    <p:sldId id="1502" r:id="rId18"/>
    <p:sldId id="1504" r:id="rId19"/>
    <p:sldId id="1523" r:id="rId20"/>
    <p:sldId id="1525" r:id="rId21"/>
    <p:sldId id="1503" r:id="rId22"/>
    <p:sldId id="490" r:id="rId23"/>
    <p:sldId id="1526" r:id="rId24"/>
    <p:sldId id="453" r:id="rId25"/>
    <p:sldId id="480" r:id="rId26"/>
    <p:sldId id="1508" r:id="rId27"/>
    <p:sldId id="1520" r:id="rId28"/>
    <p:sldId id="259" r:id="rId29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/>
    <p:restoredTop sz="94452"/>
  </p:normalViewPr>
  <p:slideViewPr>
    <p:cSldViewPr>
      <p:cViewPr varScale="1">
        <p:scale>
          <a:sx n="117" d="100"/>
          <a:sy n="117" d="100"/>
        </p:scale>
        <p:origin x="392" y="168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238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Pour</a:t>
            </a:r>
            <a:r>
              <a:rPr lang="fr-FR" baseline="0"/>
              <a:t> quelle(s) plateforme(s) travaillez-vous ?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7076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Feuil1!$H$2:$H$7</c:f>
              <c:strCache>
                <c:ptCount val="6"/>
                <c:pt idx="0">
                  <c:v>Deliveroo</c:v>
                </c:pt>
                <c:pt idx="1">
                  <c:v>Uber Eats</c:v>
                </c:pt>
                <c:pt idx="2">
                  <c:v>Just Eat</c:v>
                </c:pt>
                <c:pt idx="3">
                  <c:v>Stuart</c:v>
                </c:pt>
                <c:pt idx="4">
                  <c:v>Frichti</c:v>
                </c:pt>
                <c:pt idx="5">
                  <c:v>Glovo</c:v>
                </c:pt>
              </c:strCache>
            </c:strRef>
          </c:cat>
          <c:val>
            <c:numRef>
              <c:f>Feuil1!$I$2:$I$7</c:f>
              <c:numCache>
                <c:formatCode>0%</c:formatCode>
                <c:ptCount val="6"/>
                <c:pt idx="0">
                  <c:v>0.40232108317214693</c:v>
                </c:pt>
                <c:pt idx="1">
                  <c:v>0.37524177949709864</c:v>
                </c:pt>
                <c:pt idx="2">
                  <c:v>0.16441005802707931</c:v>
                </c:pt>
                <c:pt idx="3">
                  <c:v>9.8646034816247591E-2</c:v>
                </c:pt>
                <c:pt idx="4">
                  <c:v>6.7698259187620888E-2</c:v>
                </c:pt>
                <c:pt idx="5">
                  <c:v>3.6750483558994199E-2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5-2D4B-9DED-31B4D14715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35658208"/>
        <c:axId val="735658768"/>
      </c:barChart>
      <c:catAx>
        <c:axId val="73565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735658768"/>
        <c:crosses val="autoZero"/>
        <c:auto val="1"/>
        <c:lblAlgn val="ctr"/>
        <c:lblOffset val="100"/>
        <c:noMultiLvlLbl val="0"/>
      </c:catAx>
      <c:valAx>
        <c:axId val="7356587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3565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ECA80-CF12-4A50-B6F3-135C49E42A73}" type="datetimeFigureOut">
              <a:rPr lang="fr-FR" smtClean="0"/>
              <a:t>30/03/2021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5D192-F75D-4486-B1C9-4FACCDA8D2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14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DD81-8364-482B-BEFF-6B347782EBDD}" type="datetimeFigureOut">
              <a:rPr lang="fr-FR" smtClean="0"/>
              <a:t>30/03/2021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C50F2-CD6F-43C3-B50B-DD3A35419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1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26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806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9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0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Doordash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first in the US for on-</a:t>
            </a:r>
            <a:r>
              <a:rPr lang="fr-FR" dirty="0" err="1"/>
              <a:t>demand</a:t>
            </a:r>
            <a:r>
              <a:rPr lang="fr-FR" dirty="0"/>
              <a:t> services in 2019. </a:t>
            </a:r>
            <a:r>
              <a:rPr lang="fr-FR" dirty="0" err="1"/>
              <a:t>Tipping</a:t>
            </a:r>
            <a:r>
              <a:rPr lang="fr-FR" dirty="0"/>
              <a:t> </a:t>
            </a:r>
            <a:r>
              <a:rPr lang="fr-FR" dirty="0" err="1"/>
              <a:t>controversy</a:t>
            </a:r>
            <a:r>
              <a:rPr lang="fr-FR" dirty="0"/>
              <a:t>. </a:t>
            </a:r>
            <a:r>
              <a:rPr lang="fr-FR" dirty="0" err="1"/>
              <a:t>Extending</a:t>
            </a:r>
            <a:r>
              <a:rPr lang="fr-FR" dirty="0"/>
              <a:t> to </a:t>
            </a:r>
            <a:r>
              <a:rPr lang="fr-FR" dirty="0" err="1"/>
              <a:t>grocery</a:t>
            </a:r>
            <a:r>
              <a:rPr lang="fr-FR" dirty="0"/>
              <a:t> </a:t>
            </a:r>
            <a:r>
              <a:rPr lang="fr-FR" dirty="0" err="1"/>
              <a:t>deliveries</a:t>
            </a:r>
            <a:r>
              <a:rPr lang="fr-FR" dirty="0"/>
              <a:t> in 2019 (Mercato stores).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C50F2-CD6F-43C3-B50B-DD3A35419A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82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 </a:t>
            </a:r>
            <a:r>
              <a:rPr lang="fr-FR" dirty="0" err="1"/>
              <a:t>Eat</a:t>
            </a:r>
            <a:r>
              <a:rPr lang="fr-FR" dirty="0"/>
              <a:t> 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owns</a:t>
            </a:r>
            <a:r>
              <a:rPr lang="fr-FR" dirty="0"/>
              <a:t> a </a:t>
            </a:r>
            <a:r>
              <a:rPr lang="fr-FR" dirty="0" err="1"/>
              <a:t>little</a:t>
            </a:r>
            <a:r>
              <a:rPr lang="fr-FR" dirty="0"/>
              <a:t> of I Food</a:t>
            </a:r>
          </a:p>
          <a:p>
            <a:r>
              <a:rPr lang="fr-FR" dirty="0" err="1"/>
              <a:t>Owns</a:t>
            </a:r>
            <a:r>
              <a:rPr lang="fr-FR" dirty="0"/>
              <a:t> a lot of </a:t>
            </a:r>
            <a:r>
              <a:rPr lang="fr-FR" dirty="0" err="1"/>
              <a:t>Foodora</a:t>
            </a:r>
            <a:r>
              <a:rPr lang="fr-FR" dirty="0"/>
              <a:t> </a:t>
            </a:r>
          </a:p>
          <a:p>
            <a:r>
              <a:rPr lang="fr-FR" dirty="0"/>
              <a:t>Just </a:t>
            </a:r>
            <a:r>
              <a:rPr lang="fr-FR" dirty="0" err="1"/>
              <a:t>Eat</a:t>
            </a:r>
            <a:r>
              <a:rPr lang="fr-FR" dirty="0"/>
              <a:t> and </a:t>
            </a:r>
            <a:r>
              <a:rPr lang="fr-FR" dirty="0" err="1"/>
              <a:t>Takeaway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a </a:t>
            </a:r>
            <a:r>
              <a:rPr lang="fr-FR" dirty="0" err="1"/>
              <a:t>market</a:t>
            </a:r>
            <a:r>
              <a:rPr lang="fr-FR" dirty="0"/>
              <a:t> of 360 million </a:t>
            </a:r>
            <a:r>
              <a:rPr lang="fr-FR" dirty="0" err="1"/>
              <a:t>orders</a:t>
            </a:r>
            <a:r>
              <a:rPr lang="fr-FR" dirty="0"/>
              <a:t> and $8 </a:t>
            </a:r>
            <a:r>
              <a:rPr lang="fr-FR" dirty="0" err="1"/>
              <a:t>bn</a:t>
            </a:r>
            <a:r>
              <a:rPr lang="fr-FR" dirty="0"/>
              <a:t> revenue</a:t>
            </a:r>
          </a:p>
          <a:p>
            <a:r>
              <a:rPr lang="fr-FR" dirty="0"/>
              <a:t>800 pence (one penny)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757EB-8E3B-6A46-9F50-75913345572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81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AB5 a des</a:t>
            </a:r>
            <a:r>
              <a:rPr lang="fr-FR" baseline="0" dirty="0"/>
              <a:t> </a:t>
            </a:r>
            <a:r>
              <a:rPr lang="fr-FR" dirty="0"/>
              <a:t>impacts potentiels sur tous les </a:t>
            </a:r>
            <a:r>
              <a:rPr lang="fr-FR" dirty="0" err="1"/>
              <a:t>owner</a:t>
            </a:r>
            <a:r>
              <a:rPr lang="fr-FR" dirty="0"/>
              <a:t> </a:t>
            </a:r>
            <a:r>
              <a:rPr lang="fr-FR" dirty="0" err="1"/>
              <a:t>operators</a:t>
            </a:r>
            <a:r>
              <a:rPr lang="fr-FR" dirty="0"/>
              <a:t> in the </a:t>
            </a:r>
            <a:r>
              <a:rPr lang="fr-FR" dirty="0" err="1"/>
              <a:t>freight</a:t>
            </a:r>
            <a:r>
              <a:rPr lang="fr-FR" dirty="0"/>
              <a:t> </a:t>
            </a:r>
            <a:r>
              <a:rPr lang="fr-FR" dirty="0" err="1"/>
              <a:t>industry</a:t>
            </a:r>
            <a:r>
              <a:rPr lang="fr-FR" dirty="0"/>
              <a:t> </a:t>
            </a:r>
            <a:r>
              <a:rPr lang="fr-FR" dirty="0" err="1"/>
              <a:t>actually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757EB-8E3B-6A46-9F50-75913345572F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90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327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Doordash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first in the US for on-</a:t>
            </a:r>
            <a:r>
              <a:rPr lang="fr-FR" dirty="0" err="1"/>
              <a:t>demand</a:t>
            </a:r>
            <a:r>
              <a:rPr lang="fr-FR" dirty="0"/>
              <a:t> services in 2019. </a:t>
            </a:r>
            <a:r>
              <a:rPr lang="fr-FR" dirty="0" err="1"/>
              <a:t>Tipping</a:t>
            </a:r>
            <a:r>
              <a:rPr lang="fr-FR" dirty="0"/>
              <a:t> </a:t>
            </a:r>
            <a:r>
              <a:rPr lang="fr-FR" dirty="0" err="1"/>
              <a:t>controversy</a:t>
            </a:r>
            <a:r>
              <a:rPr lang="fr-FR" dirty="0"/>
              <a:t>. </a:t>
            </a:r>
            <a:r>
              <a:rPr lang="fr-FR" dirty="0" err="1"/>
              <a:t>Extending</a:t>
            </a:r>
            <a:r>
              <a:rPr lang="fr-FR" dirty="0"/>
              <a:t> to </a:t>
            </a:r>
            <a:r>
              <a:rPr lang="fr-FR" dirty="0" err="1"/>
              <a:t>grocery</a:t>
            </a:r>
            <a:r>
              <a:rPr lang="fr-FR" dirty="0"/>
              <a:t> </a:t>
            </a:r>
            <a:r>
              <a:rPr lang="fr-FR" dirty="0" err="1"/>
              <a:t>deliveries</a:t>
            </a:r>
            <a:r>
              <a:rPr lang="fr-FR" dirty="0"/>
              <a:t> in 2019 (Mercato stores).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C50F2-CD6F-43C3-B50B-DD3A35419A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770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30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nd bleu"/>
          <p:cNvSpPr/>
          <p:nvPr userDrawn="1"/>
        </p:nvSpPr>
        <p:spPr>
          <a:xfrm>
            <a:off x="0" y="2049446"/>
            <a:ext cx="12192000" cy="4808558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27902" y="4575870"/>
            <a:ext cx="3164098" cy="185944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  <p:sp>
        <p:nvSpPr>
          <p:cNvPr id="23" name="Logo Gustave Eiffel"/>
          <p:cNvSpPr/>
          <p:nvPr userDrawn="1"/>
        </p:nvSpPr>
        <p:spPr>
          <a:xfrm>
            <a:off x="1089458" y="5587957"/>
            <a:ext cx="2765571" cy="578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8" y="6227642"/>
            <a:ext cx="1054699" cy="6279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1149093" y="4961500"/>
            <a:ext cx="3505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>
                <a:solidFill>
                  <a:schemeClr val="bg1"/>
                </a:solidFill>
              </a:rPr>
              <a:t>Dr. Laetitia</a:t>
            </a:r>
            <a:r>
              <a:rPr lang="fr-FR" sz="2100" baseline="0" dirty="0">
                <a:solidFill>
                  <a:schemeClr val="bg1"/>
                </a:solidFill>
              </a:rPr>
              <a:t> </a:t>
            </a:r>
            <a:r>
              <a:rPr lang="fr-FR" sz="2100" dirty="0" err="1">
                <a:solidFill>
                  <a:schemeClr val="bg1"/>
                </a:solidFill>
              </a:rPr>
              <a:t>Dablanc</a:t>
            </a:r>
            <a:endParaRPr lang="fr-FR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 clair"/>
          <p:cNvSpPr/>
          <p:nvPr userDrawn="1"/>
        </p:nvSpPr>
        <p:spPr>
          <a:xfrm>
            <a:off x="0" y="3012416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4565234"/>
            <a:ext cx="3164098" cy="1865538"/>
          </a:xfrm>
          <a:prstGeom prst="rect">
            <a:avLst/>
          </a:prstGeom>
        </p:spPr>
      </p:pic>
      <p:sp>
        <p:nvSpPr>
          <p:cNvPr id="18" name="Fond bleu"/>
          <p:cNvSpPr/>
          <p:nvPr/>
        </p:nvSpPr>
        <p:spPr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5814000" y="3127771"/>
            <a:ext cx="6174800" cy="132556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sous-titre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doubl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7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>
          <a:xfrm>
            <a:off x="5191761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665487" y="2781299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665487" y="3180106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exemple@email.com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65487" y="3578913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06 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grpSp>
        <p:nvGrpSpPr>
          <p:cNvPr id="40" name="Groupe 39"/>
          <p:cNvGrpSpPr/>
          <p:nvPr userDrawn="1"/>
        </p:nvGrpSpPr>
        <p:grpSpPr>
          <a:xfrm>
            <a:off x="0" y="3650861"/>
            <a:ext cx="3216618" cy="3207140"/>
            <a:chOff x="0" y="3650861"/>
            <a:chExt cx="3216618" cy="3207140"/>
          </a:xfrm>
        </p:grpSpPr>
        <p:pic>
          <p:nvPicPr>
            <p:cNvPr id="41" name="Image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/>
            <a:stretch/>
          </p:blipFill>
          <p:spPr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37"/>
            <a:stretch/>
          </p:blipFill>
          <p:spPr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b="35303"/>
            <a:stretch/>
          </p:blipFill>
          <p:spPr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/>
          <a:stretch/>
        </p:blipFill>
        <p:spPr>
          <a:xfrm rot="5400000">
            <a:off x="1896426" y="-6666"/>
            <a:ext cx="1297423" cy="131075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 rot="5400000">
            <a:off x="380730" y="751648"/>
            <a:ext cx="1310754" cy="208546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1" b="35303"/>
          <a:stretch/>
        </p:blipFill>
        <p:spPr>
          <a:xfrm rot="5400000">
            <a:off x="385823" y="-392448"/>
            <a:ext cx="201177" cy="986072"/>
          </a:xfrm>
          <a:prstGeom prst="rect">
            <a:avLst/>
          </a:prstGeom>
        </p:spPr>
      </p:pic>
      <p:sp>
        <p:nvSpPr>
          <p:cNvPr id="48" name="Logo Université Gustave Eiffel"/>
          <p:cNvSpPr/>
          <p:nvPr userDrawn="1"/>
        </p:nvSpPr>
        <p:spPr>
          <a:xfrm>
            <a:off x="5791200" y="4771682"/>
            <a:ext cx="1911910" cy="39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6658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7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400800"/>
            <a:ext cx="1228784" cy="253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7" r:id="rId4"/>
    <p:sldLayoutId id="2147483665" r:id="rId5"/>
    <p:sldLayoutId id="2147483684" r:id="rId6"/>
    <p:sldLayoutId id="2147483694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5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" y="6172200"/>
            <a:ext cx="26204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17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www.lvmt.fr/en/chaires/logistics-city-sogari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tiff"/><Relationship Id="rId7" Type="http://schemas.openxmlformats.org/officeDocument/2006/relationships/image" Target="../media/image18.png"/><Relationship Id="rId2" Type="http://schemas.openxmlformats.org/officeDocument/2006/relationships/hyperlink" Target="https://www.lvmt.fr/en/chaires/logistics-city-sogari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rans.org/metrofreigh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6200" y="2850922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Gig workers for delivery platforms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81400" y="159783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FMRI workshop, March 30, 2021</a:t>
            </a:r>
          </a:p>
          <a:p>
            <a:pPr algn="ctr"/>
            <a:r>
              <a:rPr lang="fr-FR" dirty="0">
                <a:solidFill>
                  <a:srgbClr val="000000"/>
                </a:solidFill>
                <a:effectLst/>
              </a:rPr>
              <a:t> 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6" name="Afbeelding 4">
            <a:hlinkClick r:id="rId2"/>
            <a:extLst>
              <a:ext uri="{FF2B5EF4-FFF2-40B4-BE49-F238E27FC236}">
                <a16:creationId xmlns:a16="http://schemas.microsoft.com/office/drawing/2014/main" id="{6F5B53A3-FF1E-474E-9859-3F2D733DBC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944" y="-168237"/>
            <a:ext cx="1913359" cy="19133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9EEDDF-5936-8644-A81F-A05530585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3712269" cy="10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131124" cy="685800"/>
          </a:xfrm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Turns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of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events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on the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legal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front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381000" y="1107265"/>
            <a:ext cx="11277600" cy="46434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Spain, </a:t>
            </a:r>
            <a:r>
              <a:rPr lang="en-US" sz="2400" dirty="0"/>
              <a:t>Tribunal Supremo, 25 Sept 2020, a </a:t>
            </a:r>
            <a:r>
              <a:rPr lang="en-US" sz="2400" dirty="0" err="1"/>
              <a:t>Glovo</a:t>
            </a:r>
            <a:r>
              <a:rPr lang="en-US" sz="2400" dirty="0"/>
              <a:t> worker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actually</a:t>
            </a:r>
            <a:r>
              <a:rPr lang="fr-FR" sz="2400" dirty="0"/>
              <a:t> an </a:t>
            </a:r>
            <a:r>
              <a:rPr lang="fr-FR" sz="2400" dirty="0" err="1"/>
              <a:t>employee</a:t>
            </a:r>
            <a:endParaRPr lang="fr-FR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UK 2021 Uber </a:t>
            </a:r>
            <a:r>
              <a:rPr lang="fr-FR" sz="2400" dirty="0" err="1"/>
              <a:t>gives</a:t>
            </a:r>
            <a:r>
              <a:rPr lang="fr-FR" sz="2400" dirty="0"/>
              <a:t> </a:t>
            </a:r>
            <a:r>
              <a:rPr lang="fr-FR" sz="2400" dirty="0" err="1"/>
              <a:t>workers</a:t>
            </a:r>
            <a:r>
              <a:rPr lang="fr-FR" sz="2400" dirty="0"/>
              <a:t>’ </a:t>
            </a:r>
            <a:r>
              <a:rPr lang="fr-FR" sz="2400" dirty="0" err="1"/>
              <a:t>status</a:t>
            </a:r>
            <a:r>
              <a:rPr lang="fr-FR" sz="2400" dirty="0"/>
              <a:t> to </a:t>
            </a:r>
            <a:r>
              <a:rPr lang="fr-FR" sz="2400" dirty="0" err="1"/>
              <a:t>their</a:t>
            </a:r>
            <a:r>
              <a:rPr lang="fr-FR" sz="2400" dirty="0"/>
              <a:t> drivers and </a:t>
            </a:r>
            <a:r>
              <a:rPr lang="fr-FR" sz="2400" dirty="0" err="1"/>
              <a:t>delivery</a:t>
            </a:r>
            <a:r>
              <a:rPr lang="fr-FR" sz="2400" dirty="0"/>
              <a:t> </a:t>
            </a:r>
            <a:r>
              <a:rPr lang="fr-FR" sz="2400" dirty="0" err="1"/>
              <a:t>partners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California AB5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2019 State legislation AB5 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 Uber and Postmates legal action, proposition 22 successful on Nov 3, 2020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France</a:t>
            </a:r>
          </a:p>
          <a:p>
            <a:pPr marL="800100" lvl="1" indent="-342900">
              <a:spcBef>
                <a:spcPts val="600"/>
              </a:spcBef>
              <a:buFont typeface="Police système"/>
              <a:buChar char="-"/>
            </a:pPr>
            <a:r>
              <a:rPr lang="fr-FR" sz="2400" b="1" dirty="0"/>
              <a:t> </a:t>
            </a:r>
            <a:r>
              <a:rPr lang="fr-FR" sz="2400" dirty="0" err="1"/>
              <a:t>Highest</a:t>
            </a:r>
            <a:r>
              <a:rPr lang="fr-FR" sz="2400" dirty="0"/>
              <a:t> Court, March 4, 2020: Uber (and </a:t>
            </a:r>
            <a:r>
              <a:rPr lang="fr-FR" sz="2400" dirty="0" err="1"/>
              <a:t>UberEats</a:t>
            </a:r>
            <a:r>
              <a:rPr lang="fr-FR" sz="2400" dirty="0"/>
              <a:t>) </a:t>
            </a:r>
            <a:r>
              <a:rPr lang="fr-FR" sz="2400" dirty="0" err="1"/>
              <a:t>workers</a:t>
            </a:r>
            <a:r>
              <a:rPr lang="fr-FR" sz="2400" dirty="0"/>
              <a:t> are </a:t>
            </a:r>
            <a:r>
              <a:rPr lang="fr-FR" sz="2400" dirty="0" err="1"/>
              <a:t>actually</a:t>
            </a:r>
            <a:r>
              <a:rPr lang="fr-FR" sz="2400" dirty="0"/>
              <a:t> </a:t>
            </a:r>
            <a:r>
              <a:rPr lang="fr-FR" sz="2400" dirty="0" err="1"/>
              <a:t>employees</a:t>
            </a:r>
            <a:r>
              <a:rPr lang="fr-FR" sz="2400" dirty="0"/>
              <a:t> </a:t>
            </a:r>
            <a:r>
              <a:rPr lang="fr-FR" sz="2400" dirty="0" err="1"/>
              <a:t>because</a:t>
            </a:r>
            <a:r>
              <a:rPr lang="fr-FR" sz="2400" dirty="0"/>
              <a:t> of </a:t>
            </a:r>
            <a:r>
              <a:rPr lang="fr-FR" sz="2400" dirty="0" err="1"/>
              <a:t>economic</a:t>
            </a:r>
            <a:r>
              <a:rPr lang="fr-FR" sz="2400" dirty="0"/>
              <a:t> </a:t>
            </a:r>
            <a:r>
              <a:rPr lang="fr-FR" sz="2400" dirty="0" err="1"/>
              <a:t>dependency</a:t>
            </a:r>
            <a:r>
              <a:rPr lang="fr-FR" sz="2400" dirty="0"/>
              <a:t> to Uber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400 cases in court at the moment</a:t>
            </a:r>
          </a:p>
        </p:txBody>
      </p:sp>
    </p:spTree>
    <p:extLst>
      <p:ext uri="{BB962C8B-B14F-4D97-AF65-F5344CB8AC3E}">
        <p14:creationId xmlns:p14="http://schemas.microsoft.com/office/powerpoint/2010/main" val="12200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 xmlns:mv="urn:schemas-microsoft-com:mac:vml">
      <mp:transition xmlns:mp="http://schemas.microsoft.com/office/mac/powerpoint/2008/main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38200" y="1676400"/>
            <a:ext cx="10363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Socially and environmentally conscious platforms e.g. Urb-It</a:t>
            </a:r>
            <a:r>
              <a:rPr lang="en-US" sz="2800" b="1" dirty="0"/>
              <a:t> </a:t>
            </a:r>
            <a:r>
              <a:rPr lang="en-US" sz="2800" dirty="0"/>
              <a:t>(London, Paris, Stockholm, Lyon): only by foot, bike or public transport, better pay, 50% women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Alternative social model, cooperatives e.g. </a:t>
            </a:r>
            <a:r>
              <a:rPr lang="en-US" sz="2800" dirty="0" err="1"/>
              <a:t>Olvo</a:t>
            </a:r>
            <a:r>
              <a:rPr lang="en-US" sz="2800" dirty="0"/>
              <a:t>, </a:t>
            </a:r>
            <a:r>
              <a:rPr lang="en-US" sz="2800" dirty="0" err="1"/>
              <a:t>Applicolis</a:t>
            </a:r>
            <a:r>
              <a:rPr lang="en-US" sz="2800" dirty="0"/>
              <a:t>: associated with a cooperative, couriers can become partners by buying social shares</a:t>
            </a:r>
          </a:p>
          <a:p>
            <a:endParaRPr lang="en-US" sz="2800" dirty="0"/>
          </a:p>
          <a:p>
            <a:pPr>
              <a:buNone/>
            </a:pPr>
            <a:r>
              <a:rPr lang="en-US" sz="2800" dirty="0"/>
              <a:t>=&gt; Costly niches but growing</a:t>
            </a:r>
          </a:p>
          <a:p>
            <a:endParaRPr lang="en-US" sz="2800" dirty="0"/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5438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‘Alternative’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delivery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platforms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4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Gig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workers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’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surveys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in Paris (2016, 2018, 2020, 2021)</a:t>
            </a:r>
            <a:br>
              <a:rPr lang="fr-FR" sz="3600" dirty="0">
                <a:solidFill>
                  <a:schemeClr val="tx1">
                    <a:lumMod val="75000"/>
                  </a:schemeClr>
                </a:solidFill>
              </a:rPr>
            </a:b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0" y="5943600"/>
            <a:ext cx="79188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  <a:ea typeface="Calibri" charset="0"/>
                <a:cs typeface="Times New Roman" charset="0"/>
              </a:rPr>
              <a:t>Dablanc</a:t>
            </a:r>
            <a:r>
              <a:rPr lang="fr-FR" sz="1600" dirty="0">
                <a:solidFill>
                  <a:srgbClr val="000000"/>
                </a:solidFill>
                <a:ea typeface="Calibri" charset="0"/>
                <a:cs typeface="Times New Roman" charset="0"/>
              </a:rPr>
              <a:t> et al., 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6840A1-A0AB-954E-9435-9E966211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11533"/>
            <a:ext cx="7245350" cy="43381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B3DC66-CEF5-9549-AD27-B4ECDE54DF22}"/>
              </a:ext>
            </a:extLst>
          </p:cNvPr>
          <p:cNvSpPr txBox="1"/>
          <p:nvPr/>
        </p:nvSpPr>
        <p:spPr>
          <a:xfrm>
            <a:off x="287564" y="2613392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</a:rPr>
              <a:t>Methodology</a:t>
            </a:r>
            <a:r>
              <a:rPr lang="fr-FR" sz="2000" dirty="0">
                <a:solidFill>
                  <a:srgbClr val="000000"/>
                </a:solidFill>
              </a:rPr>
              <a:t> of </a:t>
            </a:r>
            <a:r>
              <a:rPr lang="fr-FR" sz="2000" dirty="0" err="1">
                <a:solidFill>
                  <a:srgbClr val="000000"/>
                </a:solidFill>
              </a:rPr>
              <a:t>surveys</a:t>
            </a:r>
            <a:r>
              <a:rPr lang="fr-FR" sz="2000" dirty="0">
                <a:solidFill>
                  <a:srgbClr val="000000"/>
                </a:solidFill>
              </a:rPr>
              <a:t>: meetings on the </a:t>
            </a:r>
            <a:r>
              <a:rPr lang="fr-FR" sz="2000" dirty="0" err="1">
                <a:solidFill>
                  <a:srgbClr val="000000"/>
                </a:solidFill>
              </a:rPr>
              <a:t>field</a:t>
            </a:r>
            <a:r>
              <a:rPr lang="fr-FR" sz="2000" dirty="0">
                <a:solidFill>
                  <a:srgbClr val="000000"/>
                </a:solidFill>
              </a:rPr>
              <a:t>, </a:t>
            </a:r>
            <a:r>
              <a:rPr lang="fr-FR" sz="2000" dirty="0" err="1">
                <a:solidFill>
                  <a:srgbClr val="000000"/>
                </a:solidFill>
              </a:rPr>
              <a:t>random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encounters</a:t>
            </a:r>
            <a:r>
              <a:rPr lang="fr-FR" sz="2000" dirty="0">
                <a:solidFill>
                  <a:srgbClr val="000000"/>
                </a:solidFill>
              </a:rPr>
              <a:t>, 500 </a:t>
            </a:r>
            <a:r>
              <a:rPr lang="fr-FR" sz="2000" dirty="0" err="1">
                <a:solidFill>
                  <a:srgbClr val="000000"/>
                </a:solidFill>
              </a:rPr>
              <a:t>interviewed</a:t>
            </a:r>
            <a:endParaRPr lang="fr-FR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</a:rPr>
              <a:t>From</a:t>
            </a:r>
            <a:r>
              <a:rPr lang="fr-FR" sz="2000" dirty="0">
                <a:solidFill>
                  <a:srgbClr val="000000"/>
                </a:solidFill>
              </a:rPr>
              <a:t> part time to full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2021 = impact of </a:t>
            </a:r>
            <a:r>
              <a:rPr lang="fr-FR" sz="2000" dirty="0" err="1">
                <a:solidFill>
                  <a:srgbClr val="000000"/>
                </a:solidFill>
              </a:rPr>
              <a:t>covid</a:t>
            </a:r>
            <a:r>
              <a:rPr lang="fr-FR" sz="2000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6620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18457" y="1371600"/>
            <a:ext cx="69747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Undocumented migrants in Paris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Venezuelan refugees in Lima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Rural migrants in Chinese cities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Linked to decreasing pay from platforms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6686" y="381000"/>
            <a:ext cx="9448800" cy="1143000"/>
          </a:xfrm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From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students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to full-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timers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to migrants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25" y="1875825"/>
            <a:ext cx="3106350" cy="31063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39200" y="505997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Delivery </a:t>
            </a:r>
            <a:r>
              <a:rPr lang="fr-FR" dirty="0" err="1">
                <a:solidFill>
                  <a:srgbClr val="000000"/>
                </a:solidFill>
              </a:rPr>
              <a:t>workers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waiting</a:t>
            </a:r>
            <a:r>
              <a:rPr lang="fr-FR" dirty="0">
                <a:solidFill>
                  <a:srgbClr val="000000"/>
                </a:solidFill>
              </a:rPr>
              <a:t> for </a:t>
            </a:r>
            <a:r>
              <a:rPr lang="fr-FR" dirty="0" err="1">
                <a:solidFill>
                  <a:srgbClr val="000000"/>
                </a:solidFill>
              </a:rPr>
              <a:t>gigs</a:t>
            </a:r>
            <a:r>
              <a:rPr lang="fr-FR" dirty="0">
                <a:solidFill>
                  <a:srgbClr val="000000"/>
                </a:solidFill>
              </a:rPr>
              <a:t> in Lima</a:t>
            </a:r>
          </a:p>
        </p:txBody>
      </p:sp>
    </p:spTree>
    <p:extLst>
      <p:ext uri="{BB962C8B-B14F-4D97-AF65-F5344CB8AC3E}">
        <p14:creationId xmlns:p14="http://schemas.microsoft.com/office/powerpoint/2010/main" val="101560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44" y="304800"/>
            <a:ext cx="105156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2021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survey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073" y="1447800"/>
            <a:ext cx="8570527" cy="452596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7% are </a:t>
            </a:r>
            <a:r>
              <a:rPr lang="fr-FR" sz="2000" dirty="0" err="1"/>
              <a:t>women</a:t>
            </a:r>
            <a:endParaRPr lang="fr-FR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10% are French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10% are </a:t>
            </a:r>
            <a:r>
              <a:rPr lang="fr-FR" sz="2000" dirty="0" err="1"/>
              <a:t>subcontractors</a:t>
            </a:r>
            <a:r>
              <a:rPr lang="fr-FR" sz="2000" dirty="0"/>
              <a:t> (</a:t>
            </a:r>
            <a:r>
              <a:rPr lang="fr-FR" sz="2000" dirty="0" err="1"/>
              <a:t>illegal</a:t>
            </a:r>
            <a:r>
              <a:rPr lang="fr-FR" sz="20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25% have </a:t>
            </a:r>
            <a:r>
              <a:rPr lang="fr-FR" sz="2000" dirty="0" err="1"/>
              <a:t>had</a:t>
            </a:r>
            <a:r>
              <a:rPr lang="fr-FR" sz="2000" dirty="0"/>
              <a:t> an accident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29% come to </a:t>
            </a:r>
            <a:r>
              <a:rPr lang="fr-FR" sz="2000" dirty="0" err="1"/>
              <a:t>work</a:t>
            </a:r>
            <a:r>
              <a:rPr lang="fr-FR" sz="2000" dirty="0"/>
              <a:t> in public transit, </a:t>
            </a:r>
            <a:r>
              <a:rPr lang="fr-FR" sz="2000" dirty="0" err="1"/>
              <a:t>half</a:t>
            </a:r>
            <a:r>
              <a:rPr lang="fr-FR" sz="2000" dirty="0"/>
              <a:t> of </a:t>
            </a:r>
            <a:r>
              <a:rPr lang="fr-FR" sz="2000" dirty="0" err="1"/>
              <a:t>whom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bicycles in train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36% use a </a:t>
            </a:r>
            <a:r>
              <a:rPr lang="fr-FR" sz="2000" dirty="0" err="1"/>
              <a:t>moped</a:t>
            </a:r>
            <a:r>
              <a:rPr lang="fr-FR" sz="2000" dirty="0"/>
              <a:t> to </a:t>
            </a:r>
            <a:r>
              <a:rPr lang="fr-FR" sz="2000" dirty="0" err="1"/>
              <a:t>make</a:t>
            </a:r>
            <a:r>
              <a:rPr lang="fr-FR" sz="2000" dirty="0"/>
              <a:t> </a:t>
            </a:r>
            <a:r>
              <a:rPr lang="fr-FR" sz="2000" dirty="0" err="1"/>
              <a:t>deliveries</a:t>
            </a:r>
            <a:r>
              <a:rPr lang="fr-FR" sz="2000" dirty="0"/>
              <a:t> (</a:t>
            </a:r>
            <a:r>
              <a:rPr lang="fr-FR" sz="2000" dirty="0" err="1"/>
              <a:t>illegal</a:t>
            </a:r>
            <a:r>
              <a:rPr lang="fr-FR" sz="2000" dirty="0"/>
              <a:t> in France </a:t>
            </a:r>
            <a:r>
              <a:rPr lang="fr-FR" sz="2000" dirty="0" err="1"/>
              <a:t>without</a:t>
            </a:r>
            <a:r>
              <a:rPr lang="fr-FR" sz="2000" dirty="0"/>
              <a:t> a </a:t>
            </a:r>
            <a:r>
              <a:rPr lang="fr-FR" sz="2000" dirty="0" err="1"/>
              <a:t>professional</a:t>
            </a:r>
            <a:r>
              <a:rPr lang="fr-FR" sz="2000" dirty="0"/>
              <a:t> </a:t>
            </a:r>
            <a:r>
              <a:rPr lang="fr-FR" sz="2000" dirty="0" err="1"/>
              <a:t>freight</a:t>
            </a:r>
            <a:r>
              <a:rPr lang="fr-FR" sz="2000" dirty="0"/>
              <a:t> </a:t>
            </a:r>
            <a:r>
              <a:rPr lang="fr-FR" sz="2000" dirty="0" err="1"/>
              <a:t>license</a:t>
            </a:r>
            <a:r>
              <a:rPr lang="fr-FR" sz="2000" dirty="0"/>
              <a:t>), 47% use a bicycle (</a:t>
            </a:r>
            <a:r>
              <a:rPr lang="fr-FR" sz="2000" dirty="0" err="1"/>
              <a:t>including</a:t>
            </a:r>
            <a:r>
              <a:rPr lang="fr-FR" sz="2000" dirty="0"/>
              <a:t> 15% </a:t>
            </a:r>
            <a:r>
              <a:rPr lang="fr-FR" sz="2000" dirty="0" err="1"/>
              <a:t>shared</a:t>
            </a:r>
            <a:r>
              <a:rPr lang="fr-FR" sz="2000" dirty="0"/>
              <a:t> </a:t>
            </a:r>
            <a:r>
              <a:rPr lang="fr-FR" sz="2000" dirty="0" err="1"/>
              <a:t>biking</a:t>
            </a:r>
            <a:r>
              <a:rPr lang="fr-FR" sz="2000" dirty="0"/>
              <a:t>), 10% use a scooter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50% </a:t>
            </a:r>
            <a:r>
              <a:rPr lang="fr-FR" sz="2000" dirty="0" err="1"/>
              <a:t>see</a:t>
            </a:r>
            <a:r>
              <a:rPr lang="fr-FR" sz="2000" dirty="0"/>
              <a:t> </a:t>
            </a:r>
            <a:r>
              <a:rPr lang="fr-FR" sz="2000" dirty="0" err="1"/>
              <a:t>themselves</a:t>
            </a:r>
            <a:r>
              <a:rPr lang="fr-FR" sz="2000" dirty="0"/>
              <a:t> </a:t>
            </a:r>
            <a:r>
              <a:rPr lang="fr-FR" sz="2000" dirty="0" err="1"/>
              <a:t>still</a:t>
            </a:r>
            <a:r>
              <a:rPr lang="fr-FR" sz="2000" dirty="0"/>
              <a:t> </a:t>
            </a:r>
            <a:r>
              <a:rPr lang="fr-FR" sz="2000" dirty="0" err="1"/>
              <a:t>making</a:t>
            </a:r>
            <a:r>
              <a:rPr lang="fr-FR" sz="2000" dirty="0"/>
              <a:t> </a:t>
            </a:r>
            <a:r>
              <a:rPr lang="fr-FR" sz="2000" dirty="0" err="1"/>
              <a:t>deliveries</a:t>
            </a:r>
            <a:r>
              <a:rPr lang="fr-FR" sz="2000" dirty="0"/>
              <a:t> in one </a:t>
            </a:r>
            <a:r>
              <a:rPr lang="fr-FR" sz="2000" dirty="0" err="1"/>
              <a:t>year</a:t>
            </a:r>
            <a:endParaRPr lang="fr-FR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60%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interested</a:t>
            </a:r>
            <a:r>
              <a:rPr lang="fr-FR" sz="2000" dirty="0"/>
              <a:t> in </a:t>
            </a:r>
            <a:r>
              <a:rPr lang="fr-FR" sz="2000" dirty="0" err="1"/>
              <a:t>being</a:t>
            </a:r>
            <a:r>
              <a:rPr lang="fr-FR" sz="2000" dirty="0"/>
              <a:t> </a:t>
            </a:r>
            <a:r>
              <a:rPr lang="fr-FR" sz="2000" dirty="0" err="1"/>
              <a:t>employees</a:t>
            </a:r>
            <a:r>
              <a:rPr lang="fr-FR" sz="2000" dirty="0"/>
              <a:t> (as </a:t>
            </a:r>
            <a:r>
              <a:rPr lang="fr-FR" sz="2000" dirty="0" err="1"/>
              <a:t>opposed</a:t>
            </a:r>
            <a:r>
              <a:rPr lang="fr-FR" sz="2000" dirty="0"/>
              <a:t> to free lance)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66% have been on the job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one </a:t>
            </a:r>
            <a:r>
              <a:rPr lang="fr-FR" sz="2000" dirty="0" err="1"/>
              <a:t>year</a:t>
            </a:r>
            <a:endParaRPr lang="fr-FR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dirty="0"/>
              <a:t>70% </a:t>
            </a:r>
            <a:r>
              <a:rPr lang="fr-FR" sz="2000" dirty="0" err="1"/>
              <a:t>think</a:t>
            </a:r>
            <a:r>
              <a:rPr lang="fr-FR" sz="2000" dirty="0"/>
              <a:t> </a:t>
            </a:r>
            <a:r>
              <a:rPr lang="fr-FR" sz="2000" dirty="0" err="1"/>
              <a:t>there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a high road </a:t>
            </a:r>
            <a:r>
              <a:rPr lang="fr-FR" sz="2000" dirty="0" err="1"/>
              <a:t>safety</a:t>
            </a:r>
            <a:r>
              <a:rPr lang="fr-FR" sz="2000" dirty="0"/>
              <a:t> </a:t>
            </a:r>
            <a:r>
              <a:rPr lang="fr-FR" sz="2000" dirty="0" err="1"/>
              <a:t>risk</a:t>
            </a:r>
            <a:r>
              <a:rPr lang="fr-FR" sz="2000" dirty="0"/>
              <a:t> in the job</a:t>
            </a:r>
          </a:p>
          <a:p>
            <a:pPr lvl="0"/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67AFC0-DECE-CD4B-A7CF-632A2523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523999"/>
            <a:ext cx="239832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E7E11-3A00-A24E-A4A7-C3022651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For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which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platform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(s) do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you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work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F8BD815-0F1F-1247-B929-E190CB5699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629844"/>
              </p:ext>
            </p:extLst>
          </p:nvPr>
        </p:nvGraphicFramePr>
        <p:xfrm>
          <a:off x="685800" y="1166018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092A24E-818C-1A40-B28A-D987C931DC46}"/>
              </a:ext>
            </a:extLst>
          </p:cNvPr>
          <p:cNvSpPr txBox="1"/>
          <p:nvPr/>
        </p:nvSpPr>
        <p:spPr>
          <a:xfrm>
            <a:off x="609600" y="5943600"/>
            <a:ext cx="74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Only</a:t>
            </a:r>
            <a:r>
              <a:rPr lang="fr-FR" sz="2400" dirty="0">
                <a:solidFill>
                  <a:srgbClr val="000000"/>
                </a:solidFill>
              </a:rPr>
              <a:t> 11% </a:t>
            </a:r>
            <a:r>
              <a:rPr lang="fr-FR" sz="2400" dirty="0" err="1">
                <a:solidFill>
                  <a:srgbClr val="000000"/>
                </a:solidFill>
              </a:rPr>
              <a:t>respondents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work</a:t>
            </a:r>
            <a:r>
              <a:rPr lang="fr-FR" sz="2400" dirty="0">
                <a:solidFill>
                  <a:srgbClr val="000000"/>
                </a:solidFill>
              </a:rPr>
              <a:t> for multiple </a:t>
            </a:r>
            <a:r>
              <a:rPr lang="fr-FR" sz="2400" dirty="0" err="1">
                <a:solidFill>
                  <a:srgbClr val="000000"/>
                </a:solidFill>
              </a:rPr>
              <a:t>platforms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2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99070" y="374021"/>
            <a:ext cx="699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Delivery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vehicles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9621" y="1342291"/>
            <a:ext cx="1876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</a:rPr>
              <a:t>2016</a:t>
            </a:r>
          </a:p>
          <a:p>
            <a:r>
              <a:rPr lang="en-US" sz="2800" dirty="0">
                <a:solidFill>
                  <a:srgbClr val="000000"/>
                </a:solidFill>
              </a:rPr>
              <a:t>87% bicycle</a:t>
            </a:r>
          </a:p>
          <a:p>
            <a:r>
              <a:rPr lang="fr-FR" sz="2400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09055" y="1342291"/>
            <a:ext cx="1647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</a:rPr>
              <a:t>2020</a:t>
            </a:r>
          </a:p>
          <a:p>
            <a:r>
              <a:rPr lang="fr-FR" sz="2800" dirty="0">
                <a:solidFill>
                  <a:srgbClr val="000000"/>
                </a:solidFill>
              </a:rPr>
              <a:t>60% bicycle</a:t>
            </a:r>
          </a:p>
          <a:p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50959" y="3686626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=&gt; Much </a:t>
            </a:r>
            <a:r>
              <a:rPr lang="fr-FR" sz="2400" dirty="0" err="1">
                <a:solidFill>
                  <a:srgbClr val="000000"/>
                </a:solidFill>
              </a:rPr>
              <a:t>higher</a:t>
            </a:r>
            <a:r>
              <a:rPr lang="fr-FR" sz="2400" dirty="0">
                <a:solidFill>
                  <a:srgbClr val="000000"/>
                </a:solidFill>
              </a:rPr>
              <a:t> use of </a:t>
            </a:r>
            <a:r>
              <a:rPr lang="fr-FR" sz="2400" dirty="0" err="1">
                <a:solidFill>
                  <a:srgbClr val="000000"/>
                </a:solidFill>
              </a:rPr>
              <a:t>motor</a:t>
            </a:r>
            <a:r>
              <a:rPr lang="fr-FR" sz="2400" dirty="0">
                <a:solidFill>
                  <a:srgbClr val="000000"/>
                </a:solidFill>
              </a:rPr>
              <a:t> vehicles (not </a:t>
            </a:r>
            <a:r>
              <a:rPr lang="fr-FR" sz="2400" dirty="0" err="1">
                <a:solidFill>
                  <a:srgbClr val="000000"/>
                </a:solidFill>
              </a:rPr>
              <a:t>allowed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=&gt; </a:t>
            </a:r>
            <a:r>
              <a:rPr lang="fr-FR" sz="2400" dirty="0" err="1">
                <a:solidFill>
                  <a:srgbClr val="000000"/>
                </a:solidFill>
              </a:rPr>
              <a:t>Increase</a:t>
            </a:r>
            <a:r>
              <a:rPr lang="fr-FR" sz="2400" dirty="0">
                <a:solidFill>
                  <a:srgbClr val="000000"/>
                </a:solidFill>
              </a:rPr>
              <a:t> in use of new modes: bike and scooter sharing (not </a:t>
            </a:r>
            <a:r>
              <a:rPr lang="fr-FR" sz="2400" dirty="0" err="1">
                <a:solidFill>
                  <a:srgbClr val="000000"/>
                </a:solidFill>
              </a:rPr>
              <a:t>allowed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either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76" y="3238354"/>
            <a:ext cx="2188029" cy="356922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60752" y="1342291"/>
            <a:ext cx="1647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</a:rPr>
              <a:t>2018</a:t>
            </a:r>
          </a:p>
          <a:p>
            <a:r>
              <a:rPr lang="fr-FR" sz="2800" dirty="0">
                <a:solidFill>
                  <a:srgbClr val="000000"/>
                </a:solidFill>
              </a:rPr>
              <a:t>65% bicycle</a:t>
            </a:r>
          </a:p>
          <a:p>
            <a:endParaRPr lang="fr-FR" sz="2800" dirty="0"/>
          </a:p>
        </p:txBody>
      </p:sp>
      <p:pic>
        <p:nvPicPr>
          <p:cNvPr id="3" name="Image 2" descr="Une image contenant extérieur, route, vélo, garé&#10;&#10;Description générée automatiquement">
            <a:extLst>
              <a:ext uri="{FF2B5EF4-FFF2-40B4-BE49-F238E27FC236}">
                <a16:creationId xmlns:a16="http://schemas.microsoft.com/office/drawing/2014/main" id="{BF976C43-ADC4-8C41-9BCB-AE63F4F3A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99" y="0"/>
            <a:ext cx="3191401" cy="56764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C662E8-C408-404A-9B6E-CB4613C450E8}"/>
              </a:ext>
            </a:extLst>
          </p:cNvPr>
          <p:cNvSpPr txBox="1"/>
          <p:nvPr/>
        </p:nvSpPr>
        <p:spPr>
          <a:xfrm>
            <a:off x="5632616" y="1355493"/>
            <a:ext cx="1647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</a:rPr>
              <a:t>2021</a:t>
            </a:r>
          </a:p>
          <a:p>
            <a:r>
              <a:rPr lang="fr-FR" sz="2800" dirty="0">
                <a:solidFill>
                  <a:srgbClr val="000000"/>
                </a:solidFill>
              </a:rPr>
              <a:t>47% bicycle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80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:mv="urn:schemas-microsoft-com:mac:vml" xmlns="">
      <mp:transition xmlns:mp="http://schemas.microsoft.com/office/mac/powerpoint/2008/main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8376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Commuting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to the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work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place (2021)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75848" y="6309321"/>
            <a:ext cx="1880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N. </a:t>
            </a:r>
            <a:r>
              <a:rPr lang="fr-FR" sz="1400" dirty="0" err="1"/>
              <a:t>Saidi</a:t>
            </a:r>
            <a:endParaRPr lang="fr-FR" sz="1400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-160020" y="1723546"/>
            <a:ext cx="4760155" cy="4643469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</a:rPr>
              <a:t>62%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with</a:t>
            </a:r>
            <a:r>
              <a:rPr lang="fr-FR" sz="2400" kern="0" dirty="0">
                <a:solidFill>
                  <a:sysClr val="windowText" lastClr="000000"/>
                </a:solidFill>
              </a:rPr>
              <a:t>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vehicle</a:t>
            </a:r>
            <a:r>
              <a:rPr lang="fr-FR" sz="2400" kern="0" dirty="0">
                <a:solidFill>
                  <a:sysClr val="windowText" lastClr="000000"/>
                </a:solidFill>
              </a:rPr>
              <a:t>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used</a:t>
            </a:r>
            <a:r>
              <a:rPr lang="fr-FR" sz="2400" kern="0" dirty="0">
                <a:solidFill>
                  <a:sysClr val="windowText" lastClr="000000"/>
                </a:solidFill>
              </a:rPr>
              <a:t> for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deliveries</a:t>
            </a:r>
            <a:r>
              <a:rPr lang="fr-FR" sz="2400" kern="0" dirty="0">
                <a:solidFill>
                  <a:sysClr val="windowText" lastClr="000000"/>
                </a:solidFill>
              </a:rPr>
              <a:t> (bike or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moped</a:t>
            </a:r>
            <a:r>
              <a:rPr lang="fr-FR" sz="2400" kern="0" dirty="0">
                <a:solidFill>
                  <a:sysClr val="windowText" lastClr="000000"/>
                </a:solidFill>
              </a:rPr>
              <a:t> or car)</a:t>
            </a:r>
          </a:p>
          <a:p>
            <a:pPr marL="800100" lvl="1" indent="-342900">
              <a:buFont typeface="Arial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</a:rPr>
              <a:t>16% in public transit,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with</a:t>
            </a:r>
            <a:r>
              <a:rPr lang="fr-FR" sz="2400" kern="0" dirty="0">
                <a:solidFill>
                  <a:sysClr val="windowText" lastClr="000000"/>
                </a:solidFill>
              </a:rPr>
              <a:t> bike</a:t>
            </a:r>
          </a:p>
          <a:p>
            <a:pPr marL="800100" lvl="1" indent="-342900">
              <a:buFont typeface="Arial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</a:rPr>
              <a:t>13% in public transit</a:t>
            </a:r>
          </a:p>
          <a:p>
            <a:pPr marL="800100" lvl="1" indent="-342900">
              <a:buFont typeface="Arial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</a:rPr>
              <a:t>9% </a:t>
            </a:r>
            <a:r>
              <a:rPr lang="fr-FR" sz="2400" kern="0" dirty="0" err="1">
                <a:solidFill>
                  <a:sysClr val="windowText" lastClr="000000"/>
                </a:solidFill>
              </a:rPr>
              <a:t>other</a:t>
            </a:r>
            <a:endParaRPr lang="fr-FR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B37F3E7C-560A-7C43-95D5-80A1BCBDFE7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5572"/>
            <a:ext cx="734880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49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6F638-9337-5942-A40D-3DAC07B4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Operational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and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financial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indicators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469300-BFBC-C74B-A8A4-D2EDBBF74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 deliveries a day in average and 42 km covered in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40% work six days a week and 17% work seven days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28% work more than eight hours 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40% are satisfied with their earning, 60% are not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40% earn less than 1000 euros/month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40% between 1000 and 1500 euros/month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12% 1500 to 2000 euros/month</a:t>
            </a:r>
          </a:p>
          <a:p>
            <a:pPr marL="800100" lvl="1" indent="-342900">
              <a:buFont typeface="Police système"/>
              <a:buChar char="-"/>
            </a:pPr>
            <a:r>
              <a:rPr lang="en-US" sz="2400" dirty="0"/>
              <a:t>4% more than 2000 euros/month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44856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FF9ED-374E-9645-951B-1228B089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Challenges of the job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687E54-D529-864A-AD3B-8E850C72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10972800" cy="4525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34% </a:t>
            </a:r>
            <a:r>
              <a:rPr lang="fr-FR" sz="2400" dirty="0" err="1"/>
              <a:t>find</a:t>
            </a:r>
            <a:r>
              <a:rPr lang="fr-FR" sz="2400" dirty="0"/>
              <a:t> </a:t>
            </a:r>
            <a:r>
              <a:rPr lang="fr-FR" sz="2400" dirty="0" err="1"/>
              <a:t>relationships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clients and restaurants </a:t>
            </a:r>
            <a:r>
              <a:rPr lang="fr-FR" sz="2400" dirty="0" err="1"/>
              <a:t>difficult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38% </a:t>
            </a:r>
            <a:r>
              <a:rPr lang="fr-FR" sz="2400" dirty="0" err="1"/>
              <a:t>find</a:t>
            </a:r>
            <a:r>
              <a:rPr lang="fr-FR" sz="2400" dirty="0"/>
              <a:t> </a:t>
            </a:r>
            <a:r>
              <a:rPr lang="fr-FR" sz="2400" dirty="0" err="1"/>
              <a:t>relationships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platforms</a:t>
            </a:r>
            <a:r>
              <a:rPr lang="fr-FR" sz="2400" dirty="0"/>
              <a:t> </a:t>
            </a:r>
            <a:r>
              <a:rPr lang="fr-FR" sz="2400" dirty="0" err="1"/>
              <a:t>difficult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48% </a:t>
            </a:r>
            <a:r>
              <a:rPr lang="fr-FR" sz="2400" dirty="0" err="1"/>
              <a:t>find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there</a:t>
            </a:r>
            <a:r>
              <a:rPr lang="fr-FR" sz="2400" dirty="0"/>
              <a:t> are </a:t>
            </a:r>
            <a:r>
              <a:rPr lang="fr-FR" sz="2400" dirty="0" err="1"/>
              <a:t>too</a:t>
            </a:r>
            <a:r>
              <a:rPr lang="fr-FR" sz="2400" dirty="0"/>
              <a:t> </a:t>
            </a:r>
            <a:r>
              <a:rPr lang="fr-FR" sz="2400" dirty="0" err="1"/>
              <a:t>many</a:t>
            </a:r>
            <a:r>
              <a:rPr lang="fr-FR" sz="2400" dirty="0"/>
              <a:t> gig </a:t>
            </a:r>
            <a:r>
              <a:rPr lang="fr-FR" sz="2400" dirty="0" err="1"/>
              <a:t>delivery</a:t>
            </a:r>
            <a:r>
              <a:rPr lang="fr-FR" sz="2400" dirty="0"/>
              <a:t> </a:t>
            </a:r>
            <a:r>
              <a:rPr lang="fr-FR" sz="2400" dirty="0" err="1"/>
              <a:t>workers</a:t>
            </a:r>
            <a:r>
              <a:rPr lang="fr-FR" sz="2400" dirty="0"/>
              <a:t> </a:t>
            </a:r>
            <a:r>
              <a:rPr lang="fr-FR" sz="2400" dirty="0" err="1"/>
              <a:t>available</a:t>
            </a:r>
            <a:r>
              <a:rPr lang="fr-FR" sz="2400" dirty="0"/>
              <a:t> </a:t>
            </a:r>
            <a:r>
              <a:rPr lang="fr-FR" sz="2400" dirty="0" err="1"/>
              <a:t>compared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</a:t>
            </a:r>
            <a:r>
              <a:rPr lang="fr-FR" sz="2400" dirty="0" err="1"/>
              <a:t>number</a:t>
            </a:r>
            <a:r>
              <a:rPr lang="fr-FR" sz="2400" dirty="0"/>
              <a:t> of </a:t>
            </a:r>
            <a:r>
              <a:rPr lang="fr-FR" sz="2400" dirty="0" err="1"/>
              <a:t>delivery</a:t>
            </a:r>
            <a:r>
              <a:rPr lang="fr-FR" sz="2400" dirty="0"/>
              <a:t> </a:t>
            </a:r>
            <a:r>
              <a:rPr lang="fr-FR" sz="2400" dirty="0" err="1"/>
              <a:t>gigs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70% </a:t>
            </a:r>
            <a:r>
              <a:rPr lang="fr-FR" sz="2400" dirty="0" err="1"/>
              <a:t>find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there</a:t>
            </a:r>
            <a:r>
              <a:rPr lang="fr-FR" sz="2400" dirty="0"/>
              <a:t> are high </a:t>
            </a:r>
            <a:r>
              <a:rPr lang="fr-FR" sz="2400" dirty="0" err="1"/>
              <a:t>safety</a:t>
            </a:r>
            <a:r>
              <a:rPr lang="fr-FR" sz="2400" dirty="0"/>
              <a:t> </a:t>
            </a:r>
            <a:r>
              <a:rPr lang="fr-FR" sz="2400" dirty="0" err="1"/>
              <a:t>risks</a:t>
            </a:r>
            <a:r>
              <a:rPr lang="fr-FR" sz="2400" dirty="0"/>
              <a:t> to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activity</a:t>
            </a:r>
            <a:r>
              <a:rPr lang="fr-FR" sz="2400" dirty="0"/>
              <a:t> and 25% </a:t>
            </a:r>
            <a:r>
              <a:rPr lang="fr-FR" sz="2400" dirty="0" err="1"/>
              <a:t>already</a:t>
            </a:r>
            <a:r>
              <a:rPr lang="fr-FR" sz="2400" dirty="0"/>
              <a:t> have </a:t>
            </a:r>
            <a:r>
              <a:rPr lang="fr-FR" sz="2400" dirty="0" err="1"/>
              <a:t>had</a:t>
            </a:r>
            <a:r>
              <a:rPr lang="fr-FR" sz="2400" dirty="0"/>
              <a:t> an accident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77% </a:t>
            </a:r>
            <a:r>
              <a:rPr lang="fr-FR" sz="2400" dirty="0" err="1"/>
              <a:t>enjoy</a:t>
            </a:r>
            <a:r>
              <a:rPr lang="fr-FR" sz="2400" dirty="0"/>
              <a:t> the </a:t>
            </a:r>
            <a:r>
              <a:rPr lang="fr-FR" sz="2400" dirty="0" err="1"/>
              <a:t>independence</a:t>
            </a:r>
            <a:r>
              <a:rPr lang="fr-FR" sz="2400" dirty="0"/>
              <a:t> and </a:t>
            </a:r>
            <a:r>
              <a:rPr lang="fr-FR" sz="2400" dirty="0" err="1"/>
              <a:t>working</a:t>
            </a:r>
            <a:r>
              <a:rPr lang="fr-FR" sz="2400" dirty="0"/>
              <a:t> </a:t>
            </a:r>
            <a:r>
              <a:rPr lang="fr-FR" sz="2400" dirty="0" err="1"/>
              <a:t>whenever</a:t>
            </a:r>
            <a:r>
              <a:rPr lang="fr-FR" sz="2400" dirty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/>
              <a:t>want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50% imagine </a:t>
            </a:r>
            <a:r>
              <a:rPr lang="fr-FR" sz="2400" dirty="0" err="1"/>
              <a:t>themselves</a:t>
            </a:r>
            <a:r>
              <a:rPr lang="fr-FR" sz="2400" dirty="0"/>
              <a:t> </a:t>
            </a:r>
            <a:r>
              <a:rPr lang="fr-FR" sz="2400" dirty="0" err="1"/>
              <a:t>still</a:t>
            </a:r>
            <a:r>
              <a:rPr lang="fr-FR" sz="2400" dirty="0"/>
              <a:t> </a:t>
            </a:r>
            <a:r>
              <a:rPr lang="fr-FR" sz="2400" dirty="0" err="1"/>
              <a:t>delivery</a:t>
            </a:r>
            <a:r>
              <a:rPr lang="fr-FR" sz="2400" dirty="0"/>
              <a:t> gig </a:t>
            </a:r>
            <a:r>
              <a:rPr lang="fr-FR" sz="2400" dirty="0" err="1"/>
              <a:t>workers</a:t>
            </a:r>
            <a:r>
              <a:rPr lang="fr-FR" sz="2400" dirty="0"/>
              <a:t> in one </a:t>
            </a:r>
            <a:r>
              <a:rPr lang="fr-FR" sz="2400" dirty="0" err="1"/>
              <a:t>year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35% of </a:t>
            </a:r>
            <a:r>
              <a:rPr lang="fr-FR" sz="2400" dirty="0" err="1"/>
              <a:t>respondents</a:t>
            </a:r>
            <a:r>
              <a:rPr lang="fr-FR" sz="2400" dirty="0"/>
              <a:t> </a:t>
            </a:r>
            <a:r>
              <a:rPr lang="fr-FR" sz="2400" dirty="0" err="1"/>
              <a:t>were</a:t>
            </a:r>
            <a:r>
              <a:rPr lang="fr-FR" sz="2400" dirty="0"/>
              <a:t> </a:t>
            </a:r>
            <a:r>
              <a:rPr lang="fr-FR" sz="2400" dirty="0" err="1"/>
              <a:t>motivated</a:t>
            </a:r>
            <a:r>
              <a:rPr lang="fr-FR" sz="2400" dirty="0"/>
              <a:t> to </a:t>
            </a:r>
            <a:r>
              <a:rPr lang="fr-FR" sz="2400" dirty="0" err="1"/>
              <a:t>become</a:t>
            </a:r>
            <a:r>
              <a:rPr lang="fr-FR" sz="2400" dirty="0"/>
              <a:t> </a:t>
            </a:r>
            <a:r>
              <a:rPr lang="fr-FR" sz="2400" dirty="0" err="1"/>
              <a:t>delivery</a:t>
            </a:r>
            <a:r>
              <a:rPr lang="fr-FR" sz="2400" dirty="0"/>
              <a:t> </a:t>
            </a:r>
            <a:r>
              <a:rPr lang="fr-FR" sz="2400" dirty="0" err="1"/>
              <a:t>worker</a:t>
            </a:r>
            <a:r>
              <a:rPr lang="fr-FR" sz="2400" dirty="0"/>
              <a:t> </a:t>
            </a:r>
            <a:r>
              <a:rPr lang="fr-FR" sz="2400" dirty="0" err="1"/>
              <a:t>because</a:t>
            </a:r>
            <a:r>
              <a:rPr lang="fr-FR" sz="2400" dirty="0"/>
              <a:t> of the </a:t>
            </a:r>
            <a:r>
              <a:rPr lang="fr-FR" sz="2400" dirty="0" err="1"/>
              <a:t>pandemic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7759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hlinkClick r:id="rId2"/>
            <a:extLst>
              <a:ext uri="{FF2B5EF4-FFF2-40B4-BE49-F238E27FC236}">
                <a16:creationId xmlns:a16="http://schemas.microsoft.com/office/drawing/2014/main" id="{87FFFB75-2263-2147-AFA7-A777356CDD9C}"/>
              </a:ext>
            </a:extLst>
          </p:cNvPr>
          <p:cNvSpPr/>
          <p:nvPr/>
        </p:nvSpPr>
        <p:spPr>
          <a:xfrm>
            <a:off x="8029837" y="5007311"/>
            <a:ext cx="4042420" cy="830997"/>
          </a:xfrm>
          <a:prstGeom prst="rect">
            <a:avLst/>
          </a:prstGeom>
          <a:solidFill>
            <a:srgbClr val="2D3F7C"/>
          </a:solidFill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https://www.lvmt.fr/en/chaires/logistics-city/</a:t>
            </a:r>
            <a:endParaRPr lang="nl-B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B8957686-0FEE-A942-A416-D2FF8DF869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-517760"/>
            <a:ext cx="2454056" cy="245405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C27C6E-D2CC-ED42-8D64-78D88D5F5AA7}"/>
              </a:ext>
            </a:extLst>
          </p:cNvPr>
          <p:cNvSpPr/>
          <p:nvPr/>
        </p:nvSpPr>
        <p:spPr>
          <a:xfrm>
            <a:off x="175907" y="1683324"/>
            <a:ext cx="68344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oriented Chair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Warehouses, innovations, new trends in consumption and impacts on city logistics</a:t>
            </a:r>
          </a:p>
          <a:p>
            <a:endParaRPr lang="nl-BE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available online: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Observatory of ecommerce mobilities (https://www.ecommercemobilities.com/)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 reports on gig workers for instant delivery platforms in Paris 2016, 2018, 2020,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Barometer of urban logistics under covid lockdown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Logistics real estate and relationships with urban form in 74 large cities around the world</a:t>
            </a:r>
          </a:p>
        </p:txBody>
      </p:sp>
      <p:pic>
        <p:nvPicPr>
          <p:cNvPr id="7" name="Image 6" descr="Afficher l’image source">
            <a:extLst>
              <a:ext uri="{FF2B5EF4-FFF2-40B4-BE49-F238E27FC236}">
                <a16:creationId xmlns:a16="http://schemas.microsoft.com/office/drawing/2014/main" id="{B08A9E6D-CD8B-E242-B9A6-54329CAE564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3083" r="11654" b="23036"/>
          <a:stretch/>
        </p:blipFill>
        <p:spPr bwMode="auto">
          <a:xfrm>
            <a:off x="8411162" y="480802"/>
            <a:ext cx="1419172" cy="1057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4">
            <a:extLst>
              <a:ext uri="{FF2B5EF4-FFF2-40B4-BE49-F238E27FC236}">
                <a16:creationId xmlns:a16="http://schemas.microsoft.com/office/drawing/2014/main" id="{ACCFDE87-B084-BC48-8963-6C6DA21A33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842" y="8049"/>
            <a:ext cx="1871269" cy="720000"/>
          </a:xfrm>
          <a:prstGeom prst="rect">
            <a:avLst/>
          </a:prstGeom>
        </p:spPr>
      </p:pic>
      <p:pic>
        <p:nvPicPr>
          <p:cNvPr id="9" name="Image 8" descr="Une image contenant dessin, garé, rouge, signe&#10;&#10;Description générée automatiquement">
            <a:extLst>
              <a:ext uri="{FF2B5EF4-FFF2-40B4-BE49-F238E27FC236}">
                <a16:creationId xmlns:a16="http://schemas.microsoft.com/office/drawing/2014/main" id="{7D06C595-4778-EF40-BCB1-65DE3A00E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27" y="16650"/>
            <a:ext cx="2435559" cy="5666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083B52-907C-1B4A-8399-FECFA14EB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24" y="1936296"/>
            <a:ext cx="4814033" cy="22891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01B924-6450-B94B-BCD2-1701A24C2E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33" y="816217"/>
            <a:ext cx="1950881" cy="6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1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396" y="457200"/>
            <a:ext cx="8951404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Road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safety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89282" y="1752600"/>
            <a:ext cx="6557392" cy="50131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A growing concern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Paris major intersection: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800" dirty="0"/>
              <a:t>51% passenger cyclists did not stop at red light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800" dirty="0"/>
              <a:t>76% delivery cyclists did not stop at red light (</a:t>
            </a:r>
            <a:r>
              <a:rPr lang="en-US" sz="2800" dirty="0" err="1"/>
              <a:t>Chebance</a:t>
            </a:r>
            <a:r>
              <a:rPr lang="en-US" sz="2800" dirty="0"/>
              <a:t>, 2018)</a:t>
            </a:r>
          </a:p>
          <a:p>
            <a:pPr>
              <a:buNone/>
            </a:pPr>
            <a:endParaRPr lang="en-US" sz="3027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Image 4" descr="cc681ba6-078e-4cff-ba36-716165dd0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1578429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7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10058400" cy="1143000"/>
          </a:xfrm>
        </p:spPr>
        <p:txBody>
          <a:bodyPr>
            <a:normAutofit fontScale="90000"/>
          </a:bodyPr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Shared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kitchens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(‘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dark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kitchens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’) and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urban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hubs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62000" y="1262434"/>
            <a:ext cx="102108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Meal preparation only, no restaurant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‘</a:t>
            </a:r>
            <a:r>
              <a:rPr lang="en-US" sz="2600" dirty="0" err="1"/>
              <a:t>Deliveroo</a:t>
            </a:r>
            <a:r>
              <a:rPr lang="en-US" sz="2600" dirty="0"/>
              <a:t> Editions’, </a:t>
            </a:r>
            <a:r>
              <a:rPr lang="en-US" sz="2600" dirty="0" err="1"/>
              <a:t>Keatz</a:t>
            </a:r>
            <a:r>
              <a:rPr lang="en-US" sz="2600" dirty="0"/>
              <a:t>, </a:t>
            </a:r>
            <a:r>
              <a:rPr lang="en-US" sz="2600" dirty="0" err="1"/>
              <a:t>CloudKitchens</a:t>
            </a: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Frichti</a:t>
            </a:r>
            <a:r>
              <a:rPr lang="en-US" sz="2600" dirty="0"/>
              <a:t> in Paris: kitchens in the suburb and ten ‘hubs’ in Paris for delivery in less than 20 min</a:t>
            </a:r>
            <a:endParaRPr lang="en-US" sz="3097" dirty="0"/>
          </a:p>
          <a:p>
            <a:endParaRPr lang="en-US" sz="3097" dirty="0"/>
          </a:p>
          <a:p>
            <a:endParaRPr lang="en-US" sz="3097" dirty="0"/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6" name="Image 5" descr="Screen Shot 2018-10-17 at 06.5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4877344" cy="2616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736CBB-B8A9-2F47-BEBF-7A1D7AD62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87" y="3439886"/>
            <a:ext cx="5302335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4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23AF0-DEB9-DE47-A858-0E3559BC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5F4FD4-4786-EA44-9625-60A3912E5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972800" cy="4496917"/>
          </a:xfrm>
        </p:spPr>
      </p:pic>
    </p:spTree>
    <p:extLst>
      <p:ext uri="{BB962C8B-B14F-4D97-AF65-F5344CB8AC3E}">
        <p14:creationId xmlns:p14="http://schemas.microsoft.com/office/powerpoint/2010/main" val="105660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64337"/>
            <a:ext cx="4395449" cy="2098586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Amazon Prime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Now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in 100 city centres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around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the world</a:t>
            </a:r>
            <a:br>
              <a:rPr lang="fr-FR" sz="3600" i="1" dirty="0">
                <a:solidFill>
                  <a:schemeClr val="tx1">
                    <a:lumMod val="75000"/>
                  </a:schemeClr>
                </a:solidFill>
              </a:rPr>
            </a:b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 descr="Screen Shot 2017-11-26 at 11.37.36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890094" y="111836"/>
            <a:ext cx="4777907" cy="23914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4400" y="12192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MS Gothic"/>
                <a:ea typeface="MS Gothic"/>
                <a:cs typeface="MS Gothic"/>
              </a:rPr>
              <a:t>⏎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 descr="Screen Shot 2016-02-03 at 10.40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582" y="3541012"/>
            <a:ext cx="2259419" cy="33121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1" y="4243520"/>
            <a:ext cx="3905067" cy="25561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316132"/>
            <a:ext cx="3086087" cy="21369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91545" y="3792911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Madrid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595564" y="3076503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Manhattan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6380121" y="255474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Barcelona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31" y="5188966"/>
            <a:ext cx="2902729" cy="161069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20986" y="3599723"/>
            <a:ext cx="93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Paris</a:t>
            </a:r>
          </a:p>
        </p:txBody>
      </p:sp>
      <p:pic>
        <p:nvPicPr>
          <p:cNvPr id="13" name="Image 12" descr="Screen Shot 2017-07-24 at 14.47.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979" y="3710843"/>
            <a:ext cx="2177381" cy="14587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170587" y="3158883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Santa Monica</a:t>
            </a:r>
          </a:p>
        </p:txBody>
      </p:sp>
    </p:spTree>
    <p:extLst>
      <p:ext uri="{BB962C8B-B14F-4D97-AF65-F5344CB8AC3E}">
        <p14:creationId xmlns:p14="http://schemas.microsoft.com/office/powerpoint/2010/main" val="1809834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0" y="101698"/>
            <a:ext cx="60960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Amazon Flex drivers to Prime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Now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urban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fulfillment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centers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accross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Los Angeles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166" y="3833663"/>
            <a:ext cx="3119835" cy="24482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032"/>
            <a:ext cx="4297660" cy="32232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9420" y="3887860"/>
            <a:ext cx="3119836" cy="23398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96000" y="27432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Median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daily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number</a:t>
            </a:r>
            <a:r>
              <a:rPr lang="fr-FR" sz="2400" dirty="0">
                <a:solidFill>
                  <a:srgbClr val="000000"/>
                </a:solidFill>
              </a:rPr>
              <a:t> of </a:t>
            </a:r>
            <a:r>
              <a:rPr lang="fr-FR" sz="2400" dirty="0" err="1">
                <a:solidFill>
                  <a:srgbClr val="000000"/>
                </a:solidFill>
              </a:rPr>
              <a:t>departures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from</a:t>
            </a:r>
            <a:r>
              <a:rPr lang="fr-FR" sz="2400" dirty="0">
                <a:solidFill>
                  <a:srgbClr val="000000"/>
                </a:solidFill>
              </a:rPr>
              <a:t> Amazon hubs in Sacramento (2019, Miguel </a:t>
            </a:r>
            <a:r>
              <a:rPr lang="fr-FR" sz="2400" dirty="0" err="1">
                <a:solidFill>
                  <a:srgbClr val="000000"/>
                </a:solidFill>
              </a:rPr>
              <a:t>Jaller</a:t>
            </a:r>
            <a:r>
              <a:rPr lang="fr-FR" sz="2400" dirty="0">
                <a:solidFill>
                  <a:srgbClr val="000000"/>
                </a:solidFill>
              </a:rPr>
              <a:t> UC Davis): 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45 lorries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250 </a:t>
            </a:r>
            <a:r>
              <a:rPr lang="fr-FR" sz="2400" dirty="0" err="1">
                <a:solidFill>
                  <a:srgbClr val="000000"/>
                </a:solidFill>
              </a:rPr>
              <a:t>delivery</a:t>
            </a:r>
            <a:r>
              <a:rPr lang="fr-FR" sz="2400" dirty="0">
                <a:solidFill>
                  <a:srgbClr val="000000"/>
                </a:solidFill>
              </a:rPr>
              <a:t> vans 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800 Flex cars</a:t>
            </a:r>
          </a:p>
        </p:txBody>
      </p:sp>
    </p:spTree>
    <p:extLst>
      <p:ext uri="{BB962C8B-B14F-4D97-AF65-F5344CB8AC3E}">
        <p14:creationId xmlns:p14="http://schemas.microsoft.com/office/powerpoint/2010/main" val="3393740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Conclusion on gig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workers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and instant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deliveries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09600" y="1143000"/>
            <a:ext cx="10058400" cy="533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/>
              <a:t>Huge turnovers of delivery couriers</a:t>
            </a:r>
          </a:p>
          <a:p>
            <a:pPr marL="457200" indent="-457200" fontAlgn="base">
              <a:buFont typeface="Arial" charset="0"/>
              <a:buChar char="•"/>
            </a:pPr>
            <a:r>
              <a:rPr lang="en-US" sz="2400" dirty="0"/>
              <a:t>Business models adapt constantly, partnerships with large shippers, retailers, mergers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Access to investors is key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Emerging issues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Full-time workforce and legal issues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Little interest in unions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Increased illegal work through the use of motorbikes, sharing of licenses and accounts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But</a:t>
            </a:r>
            <a:r>
              <a:rPr lang="mr-IN" sz="2400" dirty="0"/>
              <a:t>…</a:t>
            </a:r>
            <a:r>
              <a:rPr lang="fr-FR" sz="2400" dirty="0"/>
              <a:t> o</a:t>
            </a:r>
            <a:r>
              <a:rPr lang="en-US" sz="2400" dirty="0" err="1"/>
              <a:t>pportunities</a:t>
            </a:r>
            <a:r>
              <a:rPr lang="en-US" sz="2400" dirty="0"/>
              <a:t> for low-skilled jobs in city centers, potential for training, opportunity for use of electric mopeds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Use of new modes</a:t>
            </a:r>
          </a:p>
          <a:p>
            <a:pPr marL="914400" lvl="1" indent="-457200">
              <a:buFont typeface="Police système"/>
              <a:buChar char="-"/>
            </a:pPr>
            <a:r>
              <a:rPr lang="en-US" sz="2400" dirty="0"/>
              <a:t>More socially responsible platforms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7171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5949950" cy="8032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57263"/>
            <a:r>
              <a:rPr lang="fr-FR" sz="3600" dirty="0">
                <a:solidFill>
                  <a:schemeClr val="tx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Ressources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9067800" cy="51054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defTabSz="957263">
              <a:lnSpc>
                <a:spcPct val="80000"/>
              </a:lnSpc>
            </a:pPr>
            <a:r>
              <a:rPr lang="fr-FR" sz="24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  <a:hlinkClick r:id="rId3"/>
              </a:rPr>
              <a:t>T www.metrans.org/metrofreight</a:t>
            </a:r>
            <a:endParaRPr lang="fr-FR" sz="2400" dirty="0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CHAIRE LOGISTICS CITY: </a:t>
            </a:r>
            <a:r>
              <a:rPr lang="fr-FR" sz="2000" dirty="0" err="1">
                <a:solidFill>
                  <a:srgbClr val="000000"/>
                </a:solidFill>
              </a:rPr>
              <a:t>www.lvmt.fr</a:t>
            </a:r>
            <a:r>
              <a:rPr lang="fr-FR" sz="2000" dirty="0">
                <a:solidFill>
                  <a:srgbClr val="000000"/>
                </a:solidFill>
              </a:rPr>
              <a:t>/en/chaires/</a:t>
            </a:r>
            <a:r>
              <a:rPr lang="fr-FR" sz="2000" dirty="0" err="1">
                <a:solidFill>
                  <a:srgbClr val="000000"/>
                </a:solidFill>
              </a:rPr>
              <a:t>logistics</a:t>
            </a:r>
            <a:r>
              <a:rPr lang="fr-FR" sz="2000" dirty="0">
                <a:solidFill>
                  <a:srgbClr val="000000"/>
                </a:solidFill>
              </a:rPr>
              <a:t>-city-</a:t>
            </a:r>
            <a:r>
              <a:rPr lang="fr-FR" sz="2000" dirty="0" err="1">
                <a:solidFill>
                  <a:srgbClr val="000000"/>
                </a:solidFill>
              </a:rPr>
              <a:t>sogaris</a:t>
            </a:r>
            <a:r>
              <a:rPr lang="fr-FR" sz="2000" dirty="0">
                <a:solidFill>
                  <a:srgbClr val="000000"/>
                </a:solidFill>
              </a:rPr>
              <a:t>/</a:t>
            </a:r>
          </a:p>
          <a:p>
            <a:pPr marL="342900" indent="-342900" rtl="0">
              <a:buSzPts val="2400"/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METROFREIGHT </a:t>
            </a:r>
            <a:r>
              <a:rPr lang="fr-FR" sz="2000" dirty="0" err="1">
                <a:solidFill>
                  <a:srgbClr val="000000"/>
                </a:solidFill>
              </a:rPr>
              <a:t>www.metrans.org</a:t>
            </a:r>
            <a:r>
              <a:rPr lang="fr-FR" sz="2000" dirty="0">
                <a:solidFill>
                  <a:srgbClr val="000000"/>
                </a:solidFill>
              </a:rPr>
              <a:t>/</a:t>
            </a:r>
            <a:r>
              <a:rPr lang="fr-FR" sz="2000" dirty="0" err="1">
                <a:solidFill>
                  <a:srgbClr val="000000"/>
                </a:solidFill>
              </a:rPr>
              <a:t>metrofreight</a:t>
            </a:r>
            <a:r>
              <a:rPr lang="fr-FR" sz="2000" u="sng" dirty="0" err="1">
                <a:solidFill>
                  <a:srgbClr val="000000"/>
                </a:solidFill>
                <a:hlinkClick r:id="rId3"/>
              </a:rPr>
              <a:t>w.metrans.org</a:t>
            </a:r>
            <a:r>
              <a:rPr lang="fr-FR" sz="2000" u="sng" dirty="0">
                <a:solidFill>
                  <a:srgbClr val="000000"/>
                </a:solidFill>
                <a:hlinkClick r:id="rId3"/>
              </a:rPr>
              <a:t>/metrofreight</a:t>
            </a:r>
            <a:endParaRPr lang="fr-FR" sz="2000" dirty="0">
              <a:solidFill>
                <a:srgbClr val="000000"/>
              </a:solidFill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Dablanc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, L., Frémont, A. (</a:t>
            </a: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Dir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) (2015) La métropole logistique, Armand Colin</a:t>
            </a:r>
          </a:p>
          <a:p>
            <a:pPr marL="342900" indent="-342900" rtl="0">
              <a:buSzPts val="2400"/>
              <a:buFont typeface="Arial" charset="0"/>
              <a:buChar char="•"/>
            </a:pPr>
            <a:r>
              <a:rPr lang="fr-FR" sz="2000" dirty="0" err="1"/>
              <a:t>Heitz</a:t>
            </a:r>
            <a:r>
              <a:rPr lang="fr-FR" sz="2000" dirty="0"/>
              <a:t>, A., </a:t>
            </a:r>
            <a:r>
              <a:rPr lang="fr-FR" sz="2000" dirty="0" err="1"/>
              <a:t>Dablanc</a:t>
            </a:r>
            <a:r>
              <a:rPr lang="fr-FR" sz="2000" dirty="0"/>
              <a:t>, L. (2019) Mobilité de la ville durable, les politiques réglementaires de 20 villes françaises passées au crible. Rapport pour la CGI, http://</a:t>
            </a:r>
            <a:r>
              <a:rPr lang="fr-FR" sz="2000" dirty="0" err="1"/>
              <a:t>www.cgi-cf.com</a:t>
            </a:r>
            <a:r>
              <a:rPr lang="fr-FR" sz="2000" dirty="0"/>
              <a:t>/images/publications/CGI-RAPPORT-IFSTTAR-2019.pdf</a:t>
            </a:r>
          </a:p>
          <a:p>
            <a:pPr marL="342900" indent="-342900" rtl="0">
              <a:buSzPts val="2400"/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Enquêtes sur les livraisons instantanées à Paris : https://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hal.archives-ouvertes.fr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/hal-02374915</a:t>
            </a:r>
          </a:p>
          <a:p>
            <a:pPr marL="342900" indent="-342900" rtl="0">
              <a:buSzPts val="24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Browne, M., </a:t>
            </a:r>
            <a:r>
              <a:rPr lang="en-US" sz="2000" dirty="0" err="1">
                <a:solidFill>
                  <a:srgbClr val="000000"/>
                </a:solidFill>
              </a:rPr>
              <a:t>Behrends</a:t>
            </a:r>
            <a:r>
              <a:rPr lang="en-US" sz="2000" dirty="0">
                <a:solidFill>
                  <a:srgbClr val="000000"/>
                </a:solidFill>
              </a:rPr>
              <a:t>, S., </a:t>
            </a:r>
            <a:r>
              <a:rPr lang="en-US" sz="2000" dirty="0" err="1">
                <a:solidFill>
                  <a:srgbClr val="000000"/>
                </a:solidFill>
              </a:rPr>
              <a:t>Woxenius</a:t>
            </a:r>
            <a:r>
              <a:rPr lang="en-US" sz="2000" dirty="0">
                <a:solidFill>
                  <a:srgbClr val="000000"/>
                </a:solidFill>
              </a:rPr>
              <a:t>, J., Giuliano, G., Holguin-</a:t>
            </a:r>
            <a:r>
              <a:rPr lang="en-US" sz="2000" dirty="0" err="1">
                <a:solidFill>
                  <a:srgbClr val="000000"/>
                </a:solidFill>
              </a:rPr>
              <a:t>Veras</a:t>
            </a:r>
            <a:r>
              <a:rPr lang="en-US" sz="2000" dirty="0">
                <a:solidFill>
                  <a:srgbClr val="000000"/>
                </a:solidFill>
              </a:rPr>
              <a:t>, J. </a:t>
            </a:r>
            <a:r>
              <a:rPr lang="en-US" sz="2000" i="1" dirty="0">
                <a:solidFill>
                  <a:srgbClr val="000000"/>
                </a:solidFill>
              </a:rPr>
              <a:t>Urban logistics. Management, policy and innovation in a rapidly changing environment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Kogan</a:t>
            </a:r>
            <a:r>
              <a:rPr lang="en-US" sz="2000" dirty="0">
                <a:solidFill>
                  <a:srgbClr val="000000"/>
                </a:solidFill>
              </a:rPr>
              <a:t> Page, London</a:t>
            </a:r>
          </a:p>
          <a:p>
            <a:pPr marL="342900" indent="-342900" rtl="0">
              <a:buSzPts val="2400"/>
              <a:buFont typeface="Arial" charset="0"/>
              <a:buChar char="•"/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Urban Freight Lab: https://</a:t>
            </a:r>
            <a:r>
              <a:rPr lang="en-US" sz="2000" dirty="0" err="1">
                <a:ea typeface="ＭＳ Ｐゴシック" pitchFamily="-84" charset="-128"/>
                <a:cs typeface="ＭＳ Ｐゴシック" pitchFamily="-84" charset="-128"/>
              </a:rPr>
              <a:t>depts.washington.edu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en-US" sz="2000" dirty="0" err="1">
                <a:ea typeface="ＭＳ Ｐゴシック" pitchFamily="-84" charset="-128"/>
                <a:cs typeface="ＭＳ Ｐゴシック" pitchFamily="-84" charset="-128"/>
              </a:rPr>
              <a:t>sctlctr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/urban-freight-lab-0</a:t>
            </a:r>
            <a:endParaRPr lang="fr-FR" sz="2000" dirty="0"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CITYLAB (2018)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Observatory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of Strategic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Developments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impact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urban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logistics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http://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www.citylab-project.eu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deliverables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/D2_1.pdf</a:t>
            </a:r>
          </a:p>
          <a:p>
            <a:pPr marL="342900" indent="-342900" rtl="0">
              <a:buFont typeface="Arial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Urban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freight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platform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: https://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www.chalmers.se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/en/centres/lead/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urbanfreightplatform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/Pages/</a:t>
            </a:r>
            <a:r>
              <a:rPr lang="fr-FR" sz="2000" dirty="0" err="1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default.aspx</a:t>
            </a:r>
            <a:endParaRPr lang="fr-FR" sz="2000" dirty="0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World </a:t>
            </a: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Economic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 Forum (2020) The future of the last-mile </a:t>
            </a: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ecosystem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4" name="Image 3" descr="Screen Shot 2016-04-07 at 11.34.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051" y="3211782"/>
            <a:ext cx="2362200" cy="36462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51" y="0"/>
            <a:ext cx="2362200" cy="33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51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/>
          <p:cNvSpPr>
            <a:spLocks noGrp="1"/>
          </p:cNvSpPr>
          <p:nvPr>
            <p:ph type="body" sz="quarter" idx="12"/>
          </p:nvPr>
        </p:nvSpPr>
        <p:spPr>
          <a:xfrm>
            <a:off x="5665487" y="3429000"/>
            <a:ext cx="5668479" cy="383741"/>
          </a:xfrm>
        </p:spPr>
        <p:txBody>
          <a:bodyPr/>
          <a:lstStyle/>
          <a:p>
            <a:r>
              <a:rPr lang="fr-FR" dirty="0" err="1"/>
              <a:t>laetitia.dablanc@univ-eiffel.fr</a:t>
            </a:r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22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4800"/>
            <a:ext cx="10515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Urban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freight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labor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market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: new jobs, new issues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26029"/>
            <a:ext cx="10287000" cy="4906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fr-FR" sz="2400" dirty="0"/>
              <a:t>City </a:t>
            </a:r>
            <a:r>
              <a:rPr lang="fr-FR" sz="2400" dirty="0" err="1"/>
              <a:t>logistics</a:t>
            </a:r>
            <a:r>
              <a:rPr lang="fr-FR" sz="2400" dirty="0"/>
              <a:t>: an </a:t>
            </a:r>
            <a:r>
              <a:rPr lang="fr-FR" sz="2400" dirty="0" err="1"/>
              <a:t>easy</a:t>
            </a:r>
            <a:r>
              <a:rPr lang="fr-FR" sz="2400" dirty="0"/>
              <a:t> job market to </a:t>
            </a:r>
            <a:r>
              <a:rPr lang="fr-FR" sz="2400" dirty="0" err="1"/>
              <a:t>access</a:t>
            </a:r>
            <a:r>
              <a:rPr lang="fr-FR" sz="2400" dirty="0"/>
              <a:t>, but </a:t>
            </a:r>
            <a:r>
              <a:rPr lang="fr-FR" sz="2400" dirty="0" err="1"/>
              <a:t>difficult</a:t>
            </a:r>
            <a:r>
              <a:rPr lang="fr-FR" sz="2400" dirty="0"/>
              <a:t> </a:t>
            </a:r>
            <a:r>
              <a:rPr lang="fr-FR" sz="2400" dirty="0" err="1"/>
              <a:t>working</a:t>
            </a:r>
            <a:r>
              <a:rPr lang="fr-FR" sz="2400" dirty="0"/>
              <a:t> conditions and </a:t>
            </a:r>
            <a:r>
              <a:rPr lang="fr-FR" sz="2400" dirty="0" err="1"/>
              <a:t>low</a:t>
            </a:r>
            <a:r>
              <a:rPr lang="fr-FR" sz="2400" dirty="0"/>
              <a:t> salaries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fr-FR" sz="2400" dirty="0"/>
              <a:t>500,000 people in </a:t>
            </a:r>
            <a:r>
              <a:rPr lang="fr-FR" sz="2400" dirty="0" err="1"/>
              <a:t>warehousing</a:t>
            </a:r>
            <a:r>
              <a:rPr lang="fr-FR" sz="2400" dirty="0"/>
              <a:t> and </a:t>
            </a:r>
            <a:r>
              <a:rPr lang="fr-FR" sz="2400" dirty="0" err="1"/>
              <a:t>freight</a:t>
            </a:r>
            <a:r>
              <a:rPr lang="fr-FR" sz="2400" dirty="0"/>
              <a:t> transport in the Paris </a:t>
            </a:r>
            <a:r>
              <a:rPr lang="fr-FR" sz="2400" dirty="0" err="1"/>
              <a:t>region</a:t>
            </a:r>
            <a:endParaRPr lang="fr-FR" sz="2400" dirty="0"/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12,000 small freight transport companies</a:t>
            </a:r>
            <a:r>
              <a:rPr lang="en-US" sz="2400" b="1" dirty="0"/>
              <a:t> </a:t>
            </a:r>
            <a:r>
              <a:rPr lang="en-US" sz="2400" dirty="0"/>
              <a:t>in the Paris region, often contractors of the large operators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Gig economy, self-employed couriers: </a:t>
            </a:r>
            <a:r>
              <a:rPr lang="en-US" sz="2400" b="1" dirty="0"/>
              <a:t>2,000 new micro-companies created in ‘instant delivery’ every month in the Paris region</a:t>
            </a:r>
            <a:r>
              <a:rPr lang="en-US" sz="2400" dirty="0"/>
              <a:t> in 2019 (and 2,000 in rest of France)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pandemic has further increased the number of gig workers </a:t>
            </a:r>
            <a:r>
              <a:rPr lang="en-US" sz="2400" dirty="0"/>
              <a:t>engaged in deliveries (exact data not yet available)</a:t>
            </a:r>
          </a:p>
        </p:txBody>
      </p:sp>
    </p:spTree>
    <p:extLst>
      <p:ext uri="{BB962C8B-B14F-4D97-AF65-F5344CB8AC3E}">
        <p14:creationId xmlns:p14="http://schemas.microsoft.com/office/powerpoint/2010/main" val="146391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1;p17"/>
          <p:cNvSpPr txBox="1">
            <a:spLocks/>
          </p:cNvSpPr>
          <p:nvPr/>
        </p:nvSpPr>
        <p:spPr>
          <a:xfrm>
            <a:off x="373774" y="296782"/>
            <a:ext cx="10972800" cy="15129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6784" tIns="26784" rIns="26784" bIns="26784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A7F9"/>
              </a:buClr>
              <a:buSzPts val="11200"/>
            </a:pPr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Cyclo-</a:t>
            </a:r>
            <a:r>
              <a:rPr lang="fr-FR" sz="3600" kern="0" dirty="0" err="1">
                <a:solidFill>
                  <a:schemeClr val="tx1">
                    <a:lumMod val="75000"/>
                  </a:schemeClr>
                </a:solidFill>
              </a:rPr>
              <a:t>logistics</a:t>
            </a:r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kern="0" dirty="0" err="1">
                <a:solidFill>
                  <a:schemeClr val="tx1">
                    <a:lumMod val="75000"/>
                  </a:schemeClr>
                </a:solidFill>
              </a:rPr>
              <a:t>with</a:t>
            </a:r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 cargo-cycles: a </a:t>
            </a:r>
            <a:r>
              <a:rPr lang="fr-FR" sz="3600" kern="0" dirty="0" err="1">
                <a:solidFill>
                  <a:schemeClr val="tx1">
                    <a:lumMod val="75000"/>
                  </a:schemeClr>
                </a:solidFill>
              </a:rPr>
              <a:t>growing</a:t>
            </a:r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 niche</a:t>
            </a:r>
            <a:endParaRPr lang="fr-FR" sz="3600" kern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rgbClr val="53585F"/>
              </a:buClr>
              <a:buSzPts val="5000"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0" y="4330048"/>
            <a:ext cx="4857251" cy="2277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4700992"/>
            <a:ext cx="4141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One of the main </a:t>
            </a:r>
            <a:r>
              <a:rPr lang="fr-FR" sz="2400" dirty="0" err="1">
                <a:solidFill>
                  <a:srgbClr val="000000"/>
                </a:solidFill>
              </a:rPr>
              <a:t>advantages</a:t>
            </a:r>
            <a:r>
              <a:rPr lang="fr-FR" sz="2400" dirty="0">
                <a:solidFill>
                  <a:srgbClr val="000000"/>
                </a:solidFill>
              </a:rPr>
              <a:t>: </a:t>
            </a:r>
            <a:r>
              <a:rPr lang="fr-FR" sz="2400" dirty="0" err="1">
                <a:solidFill>
                  <a:srgbClr val="000000"/>
                </a:solidFill>
              </a:rPr>
              <a:t>access</a:t>
            </a:r>
            <a:r>
              <a:rPr lang="fr-FR" sz="2400" dirty="0">
                <a:solidFill>
                  <a:srgbClr val="000000"/>
                </a:solidFill>
              </a:rPr>
              <a:t> to bike </a:t>
            </a:r>
            <a:r>
              <a:rPr lang="fr-FR" sz="2400" dirty="0" err="1">
                <a:solidFill>
                  <a:srgbClr val="000000"/>
                </a:solidFill>
              </a:rPr>
              <a:t>lanes</a:t>
            </a:r>
            <a:r>
              <a:rPr lang="fr-FR" sz="2400" dirty="0">
                <a:solidFill>
                  <a:srgbClr val="000000"/>
                </a:solidFill>
              </a:rPr>
              <a:t> (and ‘corona-</a:t>
            </a:r>
            <a:r>
              <a:rPr lang="fr-FR" sz="2400" dirty="0" err="1">
                <a:solidFill>
                  <a:srgbClr val="000000"/>
                </a:solidFill>
              </a:rPr>
              <a:t>lanes</a:t>
            </a:r>
            <a:r>
              <a:rPr lang="fr-FR" sz="2400" dirty="0">
                <a:solidFill>
                  <a:srgbClr val="000000"/>
                </a:solidFill>
              </a:rPr>
              <a:t>’)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0" y="1524000"/>
            <a:ext cx="4055321" cy="2277581"/>
          </a:xfrm>
          <a:prstGeom prst="rect">
            <a:avLst/>
          </a:prstGeom>
        </p:spPr>
      </p:pic>
      <p:pic>
        <p:nvPicPr>
          <p:cNvPr id="9" name="Image 8" descr="The Green Link TNT fev 2016.JPG">
            <a:extLst>
              <a:ext uri="{FF2B5EF4-FFF2-40B4-BE49-F238E27FC236}">
                <a16:creationId xmlns:a16="http://schemas.microsoft.com/office/drawing/2014/main" id="{D9191E87-7DF2-104B-AA73-9835CBB155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400" y="1545771"/>
            <a:ext cx="3055658" cy="22917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4" y="1524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Espace réservé du texte 2"/>
          <p:cNvSpPr>
            <a:spLocks noGrp="1"/>
          </p:cNvSpPr>
          <p:nvPr>
            <p:ph type="body" idx="4294967295"/>
          </p:nvPr>
        </p:nvSpPr>
        <p:spPr bwMode="auto">
          <a:xfrm>
            <a:off x="468086" y="1390913"/>
            <a:ext cx="6142552" cy="11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altLang="fr-FR" sz="2800" dirty="0"/>
              <a:t>Deliveries in two hours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fr-FR" sz="2800" dirty="0"/>
              <a:t>Smartphones and digital platforms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fr-FR" sz="2800" dirty="0"/>
              <a:t>Gig workers, self contractors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8086" y="220930"/>
            <a:ext cx="9038619" cy="864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4000" dirty="0">
                <a:solidFill>
                  <a:schemeClr val="tx1">
                    <a:lumMod val="75000"/>
                  </a:schemeClr>
                </a:solidFill>
              </a:rPr>
              <a:t>On-</a:t>
            </a:r>
            <a:r>
              <a:rPr lang="fr-FR" sz="4000" dirty="0" err="1">
                <a:solidFill>
                  <a:schemeClr val="tx1">
                    <a:lumMod val="75000"/>
                  </a:schemeClr>
                </a:solidFill>
              </a:rPr>
              <a:t>demand</a:t>
            </a:r>
            <a:r>
              <a:rPr lang="fr-FR" sz="4000" dirty="0">
                <a:solidFill>
                  <a:schemeClr val="tx1">
                    <a:lumMod val="75000"/>
                  </a:schemeClr>
                </a:solidFill>
              </a:rPr>
              <a:t> ‘instant </a:t>
            </a:r>
            <a:r>
              <a:rPr lang="fr-FR" sz="4000" dirty="0" err="1">
                <a:solidFill>
                  <a:schemeClr val="tx1">
                    <a:lumMod val="75000"/>
                  </a:schemeClr>
                </a:solidFill>
              </a:rPr>
              <a:t>delivery</a:t>
            </a:r>
            <a:r>
              <a:rPr lang="fr-FR" sz="4000" dirty="0">
                <a:solidFill>
                  <a:schemeClr val="tx1">
                    <a:lumMod val="75000"/>
                  </a:schemeClr>
                </a:solidFill>
              </a:rPr>
              <a:t>’ services</a:t>
            </a:r>
            <a:br>
              <a:rPr lang="fr-FR" sz="40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r-FR" sz="2200" dirty="0">
                <a:solidFill>
                  <a:schemeClr val="accent2">
                    <a:lumMod val="75000"/>
                  </a:schemeClr>
                </a:solidFill>
              </a:rPr>
            </a:br>
            <a:endParaRPr lang="fr-FR" sz="2700" dirty="0">
              <a:solidFill>
                <a:schemeClr val="tx1"/>
              </a:solidFill>
            </a:endParaRPr>
          </a:p>
        </p:txBody>
      </p:sp>
      <p:pic>
        <p:nvPicPr>
          <p:cNvPr id="13" name="Image 12" descr="instant deliveries Deliveroo pluie Londres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89834" y="3844456"/>
            <a:ext cx="3320695" cy="249052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33800" y="4073040"/>
            <a:ext cx="420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	</a:t>
            </a:r>
            <a:r>
              <a:rPr lang="fr-FR" sz="2400" dirty="0" err="1"/>
              <a:t>Mumbay</a:t>
            </a:r>
            <a:r>
              <a:rPr lang="fr-FR" sz="2800" dirty="0"/>
              <a:t>		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86" y="4596260"/>
            <a:ext cx="4728728" cy="226174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656" y="4183852"/>
            <a:ext cx="3497147" cy="26228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09600" y="3277917"/>
            <a:ext cx="420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	</a:t>
            </a:r>
            <a:r>
              <a:rPr lang="fr-FR" sz="2400" dirty="0"/>
              <a:t>Lima</a:t>
            </a:r>
            <a:r>
              <a:rPr lang="fr-FR" sz="2800" dirty="0"/>
              <a:t>		</a:t>
            </a:r>
          </a:p>
        </p:txBody>
      </p:sp>
      <p:pic>
        <p:nvPicPr>
          <p:cNvPr id="1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99" y="914400"/>
            <a:ext cx="2495287" cy="2814896"/>
          </a:xfrm>
        </p:spPr>
      </p:pic>
      <p:sp>
        <p:nvSpPr>
          <p:cNvPr id="19" name="ZoneTexte 18"/>
          <p:cNvSpPr txBox="1"/>
          <p:nvPr/>
        </p:nvSpPr>
        <p:spPr>
          <a:xfrm>
            <a:off x="7006346" y="3959960"/>
            <a:ext cx="233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	</a:t>
            </a:r>
            <a:r>
              <a:rPr lang="fr-FR" sz="2400" dirty="0"/>
              <a:t>London</a:t>
            </a:r>
            <a:r>
              <a:rPr lang="fr-FR" sz="2800" dirty="0"/>
              <a:t>		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028597" y="1313331"/>
            <a:ext cx="233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/>
              <a:t>Buenos Aires</a:t>
            </a:r>
            <a:r>
              <a:rPr lang="fr-FR" sz="28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57682253"/>
      </p:ext>
    </p:extLst>
  </p:cSld>
  <p:clrMapOvr>
    <a:masterClrMapping/>
  </p:clrMapOvr>
  <p:transition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81000" y="381000"/>
            <a:ext cx="8153400" cy="5638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“Pure” crowd sourcing versus regular crowd-sourcing</a:t>
            </a:r>
          </a:p>
          <a:p>
            <a:endParaRPr lang="en-US" sz="2800" b="1" dirty="0"/>
          </a:p>
          <a:p>
            <a:pPr marL="457200" indent="-457200">
              <a:buFont typeface="Arial" charset="0"/>
              <a:buChar char="•"/>
            </a:pPr>
            <a:r>
              <a:rPr lang="en-US" sz="2824" dirty="0"/>
              <a:t>“Pure” crowd-sourcing: use of private persons’ available transport capacity on the way to work or elsewhere (DHL </a:t>
            </a:r>
            <a:r>
              <a:rPr lang="en-US" sz="2824" dirty="0" err="1"/>
              <a:t>MyWays</a:t>
            </a:r>
            <a:r>
              <a:rPr lang="en-US" sz="2824" dirty="0"/>
              <a:t>, </a:t>
            </a:r>
            <a:r>
              <a:rPr lang="en-US" sz="2824" dirty="0" err="1"/>
              <a:t>Shopopop</a:t>
            </a:r>
            <a:r>
              <a:rPr lang="en-US" sz="2824" dirty="0"/>
              <a:t>, Geodis City Delivery)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24" dirty="0"/>
              <a:t>‘Regular’ crowd-sourcing: use of private persons</a:t>
            </a:r>
            <a:r>
              <a:rPr lang="en-US" sz="2824" b="1" dirty="0"/>
              <a:t> </a:t>
            </a:r>
            <a:r>
              <a:rPr lang="en-US" sz="2824" dirty="0"/>
              <a:t>who are </a:t>
            </a:r>
            <a:r>
              <a:rPr lang="en-US" sz="2824" b="1" dirty="0"/>
              <a:t>dedicated</a:t>
            </a:r>
            <a:r>
              <a:rPr lang="en-US" sz="2824" dirty="0"/>
              <a:t> to the delivery activity, sometimes as free lance contractors, self-employed couriers</a:t>
            </a:r>
            <a:endParaRPr lang="en-US" sz="2400" dirty="0"/>
          </a:p>
        </p:txBody>
      </p:sp>
      <p:pic>
        <p:nvPicPr>
          <p:cNvPr id="4" name="Image 3" descr="Screen Shot 2017-04-27 at 20.45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236" y="404586"/>
            <a:ext cx="1611257" cy="34054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7FCEA9-927C-0B46-A7DA-176D8D226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62400"/>
            <a:ext cx="2917453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56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33401" y="1112140"/>
            <a:ext cx="10668000" cy="3493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/>
              <a:t>World brands</a:t>
            </a:r>
            <a:r>
              <a:rPr lang="fr-FR" sz="2400" dirty="0"/>
              <a:t>: Amazon Prime Now, </a:t>
            </a:r>
            <a:r>
              <a:rPr lang="fr-FR" sz="2400" dirty="0" err="1"/>
              <a:t>UberEats</a:t>
            </a: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b="1" dirty="0"/>
              <a:t>US brands</a:t>
            </a:r>
            <a:r>
              <a:rPr lang="fr-FR" sz="2400" dirty="0"/>
              <a:t>: </a:t>
            </a:r>
            <a:r>
              <a:rPr lang="fr-FR" sz="2400" dirty="0" err="1"/>
              <a:t>GrubHub</a:t>
            </a:r>
            <a:r>
              <a:rPr lang="fr-FR" sz="2400" dirty="0"/>
              <a:t> (</a:t>
            </a:r>
            <a:r>
              <a:rPr lang="fr-FR" sz="2400" dirty="0" err="1"/>
              <a:t>now</a:t>
            </a:r>
            <a:r>
              <a:rPr lang="fr-FR" sz="2400" dirty="0"/>
              <a:t> </a:t>
            </a:r>
            <a:r>
              <a:rPr lang="fr-FR" sz="2400" dirty="0" err="1"/>
              <a:t>JustEat</a:t>
            </a:r>
            <a:r>
              <a:rPr lang="fr-FR" sz="2400" dirty="0"/>
              <a:t>), </a:t>
            </a:r>
            <a:r>
              <a:rPr lang="fr-FR" sz="2400" dirty="0" err="1"/>
              <a:t>Postmates</a:t>
            </a:r>
            <a:r>
              <a:rPr lang="fr-FR" sz="2400" dirty="0"/>
              <a:t> (</a:t>
            </a:r>
            <a:r>
              <a:rPr lang="fr-FR" sz="2400" dirty="0" err="1"/>
              <a:t>now</a:t>
            </a:r>
            <a:r>
              <a:rPr lang="fr-FR" sz="2400" dirty="0"/>
              <a:t> </a:t>
            </a:r>
            <a:r>
              <a:rPr lang="fr-FR" sz="2400" dirty="0" err="1"/>
              <a:t>UberEats</a:t>
            </a:r>
            <a:r>
              <a:rPr lang="fr-FR" sz="2400" dirty="0"/>
              <a:t>), </a:t>
            </a:r>
            <a:r>
              <a:rPr lang="fr-FR" sz="2400" dirty="0" err="1"/>
              <a:t>Instacart</a:t>
            </a:r>
            <a:r>
              <a:rPr lang="fr-FR" sz="2400" dirty="0"/>
              <a:t>, </a:t>
            </a:r>
            <a:r>
              <a:rPr lang="fr-FR" sz="2400" dirty="0" err="1"/>
              <a:t>DoorDash</a:t>
            </a: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b="1" dirty="0" err="1"/>
              <a:t>Chinese</a:t>
            </a:r>
            <a:r>
              <a:rPr lang="fr-FR" sz="2400" b="1" dirty="0"/>
              <a:t> brands</a:t>
            </a:r>
            <a:r>
              <a:rPr lang="fr-FR" sz="2400" dirty="0"/>
              <a:t>: </a:t>
            </a:r>
            <a:r>
              <a:rPr lang="fr-FR" sz="2400" dirty="0" err="1"/>
              <a:t>Meituan</a:t>
            </a:r>
            <a:r>
              <a:rPr lang="fr-FR" sz="2400" dirty="0"/>
              <a:t> (</a:t>
            </a:r>
            <a:r>
              <a:rPr lang="fr-FR" sz="2400" dirty="0" err="1"/>
              <a:t>linked</a:t>
            </a:r>
            <a:r>
              <a:rPr lang="fr-FR" sz="2400" dirty="0"/>
              <a:t> to </a:t>
            </a:r>
            <a:r>
              <a:rPr lang="fr-FR" sz="2400" dirty="0" err="1"/>
              <a:t>Tencent</a:t>
            </a:r>
            <a:r>
              <a:rPr lang="fr-FR" sz="2400" dirty="0"/>
              <a:t>), </a:t>
            </a:r>
            <a:r>
              <a:rPr lang="fr-FR" sz="2400" dirty="0" err="1"/>
              <a:t>Ele.me</a:t>
            </a:r>
            <a:r>
              <a:rPr lang="fr-FR" sz="2400" dirty="0"/>
              <a:t> (</a:t>
            </a:r>
            <a:r>
              <a:rPr lang="fr-FR" sz="2400" dirty="0" err="1"/>
              <a:t>Alibaba</a:t>
            </a:r>
            <a:r>
              <a:rPr lang="fr-FR" sz="2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400" b="1" dirty="0"/>
              <a:t>Latin American brands</a:t>
            </a:r>
            <a:r>
              <a:rPr lang="fr-FR" sz="2400" dirty="0"/>
              <a:t>: </a:t>
            </a:r>
            <a:r>
              <a:rPr lang="fr-FR" sz="2400" dirty="0" err="1"/>
              <a:t>Rappi</a:t>
            </a:r>
            <a:r>
              <a:rPr lang="fr-FR" sz="2400" dirty="0"/>
              <a:t>, </a:t>
            </a:r>
            <a:r>
              <a:rPr lang="fr-FR" sz="2400" dirty="0" err="1"/>
              <a:t>IFood</a:t>
            </a: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b="1" dirty="0" err="1"/>
              <a:t>European</a:t>
            </a:r>
            <a:r>
              <a:rPr lang="fr-FR" sz="2400" b="1" dirty="0"/>
              <a:t> brands</a:t>
            </a:r>
            <a:r>
              <a:rPr lang="fr-FR" sz="2400" dirty="0"/>
              <a:t>: Delivery </a:t>
            </a:r>
            <a:r>
              <a:rPr lang="fr-FR" sz="2400" dirty="0" err="1"/>
              <a:t>Hero</a:t>
            </a:r>
            <a:r>
              <a:rPr lang="fr-FR" sz="2400" dirty="0"/>
              <a:t> (</a:t>
            </a:r>
            <a:r>
              <a:rPr lang="fr-FR" sz="2400" dirty="0" err="1"/>
              <a:t>Foodora</a:t>
            </a:r>
            <a:r>
              <a:rPr lang="fr-FR" sz="2400" dirty="0"/>
              <a:t> </a:t>
            </a:r>
            <a:r>
              <a:rPr lang="mr-IN" sz="2400" dirty="0"/>
              <a:t>–</a:t>
            </a:r>
            <a:r>
              <a:rPr lang="fr-FR" sz="2400" dirty="0"/>
              <a:t> </a:t>
            </a:r>
            <a:r>
              <a:rPr lang="fr-FR" sz="2400" dirty="0" err="1"/>
              <a:t>bought</a:t>
            </a:r>
            <a:r>
              <a:rPr lang="fr-FR" sz="2400" dirty="0"/>
              <a:t> by </a:t>
            </a:r>
            <a:r>
              <a:rPr lang="fr-FR" sz="2400" dirty="0" err="1"/>
              <a:t>Takeaway.com</a:t>
            </a:r>
            <a:r>
              <a:rPr lang="fr-FR" sz="2400" dirty="0"/>
              <a:t> in 2018), </a:t>
            </a:r>
            <a:r>
              <a:rPr lang="fr-FR" sz="2400" dirty="0" err="1"/>
              <a:t>Deliveroo</a:t>
            </a:r>
            <a:r>
              <a:rPr lang="fr-FR" sz="2400" dirty="0"/>
              <a:t>, </a:t>
            </a:r>
            <a:r>
              <a:rPr lang="fr-FR" sz="2400" dirty="0" err="1"/>
              <a:t>Glovo</a:t>
            </a: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b="1" dirty="0" err="1"/>
              <a:t>Many</a:t>
            </a:r>
            <a:r>
              <a:rPr lang="fr-FR" sz="2400" b="1" dirty="0"/>
              <a:t> </a:t>
            </a:r>
            <a:r>
              <a:rPr lang="fr-FR" sz="2400" b="1" dirty="0" err="1"/>
              <a:t>domestic</a:t>
            </a:r>
            <a:r>
              <a:rPr lang="fr-FR" sz="2400" b="1" dirty="0"/>
              <a:t> brands</a:t>
            </a:r>
            <a:r>
              <a:rPr lang="fr-FR" sz="2400" dirty="0"/>
              <a:t>, </a:t>
            </a:r>
            <a:r>
              <a:rPr lang="fr-FR" sz="2400" dirty="0" err="1"/>
              <a:t>many</a:t>
            </a:r>
            <a:r>
              <a:rPr lang="fr-FR" sz="2400" dirty="0"/>
              <a:t> start-ups in all </a:t>
            </a:r>
            <a:r>
              <a:rPr lang="fr-FR" sz="2400" dirty="0" err="1"/>
              <a:t>regions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33401" y="240270"/>
            <a:ext cx="6858000" cy="428612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chemeClr val="tx1">
                    <a:lumMod val="75000"/>
                  </a:schemeClr>
                </a:solidFill>
              </a:rPr>
              <a:t>Main instant </a:t>
            </a:r>
            <a:r>
              <a:rPr lang="fr-FR" sz="4000" dirty="0" err="1">
                <a:solidFill>
                  <a:schemeClr val="tx1">
                    <a:lumMod val="75000"/>
                  </a:schemeClr>
                </a:solidFill>
              </a:rPr>
              <a:t>delivery</a:t>
            </a:r>
            <a:r>
              <a:rPr lang="fr-FR" sz="4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4000" dirty="0" err="1">
                <a:solidFill>
                  <a:schemeClr val="tx1">
                    <a:lumMod val="75000"/>
                  </a:schemeClr>
                </a:solidFill>
              </a:rPr>
              <a:t>platforms</a:t>
            </a:r>
            <a:br>
              <a:rPr lang="fr-FR" sz="3600" dirty="0">
                <a:solidFill>
                  <a:srgbClr val="000090"/>
                </a:solidFill>
              </a:rPr>
            </a:br>
            <a:endParaRPr lang="fr-FR" sz="2400" dirty="0">
              <a:solidFill>
                <a:srgbClr val="000090"/>
              </a:solidFill>
            </a:endParaRPr>
          </a:p>
        </p:txBody>
      </p:sp>
      <p:pic>
        <p:nvPicPr>
          <p:cNvPr id="4" name="Image 3" descr="700x420_glovo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14" y="5085185"/>
            <a:ext cx="2948987" cy="1769392"/>
          </a:xfrm>
          <a:prstGeom prst="rect">
            <a:avLst/>
          </a:prstGeom>
        </p:spPr>
      </p:pic>
      <p:pic>
        <p:nvPicPr>
          <p:cNvPr id="6" name="Image 5" descr="Screen Shot 2018-06-06 at 16.43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85185"/>
            <a:ext cx="5377331" cy="17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6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Fun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facts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from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last 12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months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293095"/>
            <a:ext cx="3505200" cy="25431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AA08871-2F28-8147-8B03-47A04C48A99B}"/>
              </a:ext>
            </a:extLst>
          </p:cNvPr>
          <p:cNvSpPr txBox="1"/>
          <p:nvPr/>
        </p:nvSpPr>
        <p:spPr>
          <a:xfrm>
            <a:off x="609600" y="1226077"/>
            <a:ext cx="1082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Deliveroo</a:t>
            </a:r>
            <a:r>
              <a:rPr lang="fr-FR" sz="2400" dirty="0">
                <a:solidFill>
                  <a:srgbClr val="000000"/>
                </a:solidFill>
              </a:rPr>
              <a:t> IPO </a:t>
            </a:r>
            <a:r>
              <a:rPr lang="fr-FR" sz="2400" dirty="0" err="1">
                <a:solidFill>
                  <a:srgbClr val="000000"/>
                </a:solidFill>
              </a:rPr>
              <a:t>soon</a:t>
            </a:r>
            <a:r>
              <a:rPr lang="fr-FR" sz="2400" dirty="0">
                <a:solidFill>
                  <a:srgbClr val="000000"/>
                </a:solidFill>
              </a:rPr>
              <a:t> on London stock exchange, about £7 </a:t>
            </a:r>
            <a:r>
              <a:rPr lang="fr-FR" sz="2400" dirty="0" err="1">
                <a:solidFill>
                  <a:srgbClr val="000000"/>
                </a:solidFill>
              </a:rPr>
              <a:t>bil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valuation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err="1">
                <a:solidFill>
                  <a:srgbClr val="000000"/>
                </a:solidFill>
              </a:rPr>
              <a:t>some</a:t>
            </a:r>
            <a:r>
              <a:rPr lang="fr-FR" sz="2400" dirty="0">
                <a:solidFill>
                  <a:srgbClr val="000000"/>
                </a:solidFill>
              </a:rPr>
              <a:t> large </a:t>
            </a:r>
            <a:r>
              <a:rPr lang="fr-FR" sz="2400" dirty="0" err="1">
                <a:solidFill>
                  <a:srgbClr val="000000"/>
                </a:solidFill>
              </a:rPr>
              <a:t>investors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hesitant</a:t>
            </a:r>
            <a:r>
              <a:rPr lang="fr-FR" sz="2400" dirty="0">
                <a:solidFill>
                  <a:srgbClr val="000000"/>
                </a:solidFill>
              </a:rPr>
              <a:t> over </a:t>
            </a:r>
            <a:r>
              <a:rPr lang="fr-FR" sz="2400" dirty="0" err="1">
                <a:solidFill>
                  <a:srgbClr val="000000"/>
                </a:solidFill>
              </a:rPr>
              <a:t>workers</a:t>
            </a:r>
            <a:r>
              <a:rPr lang="fr-FR" sz="2400" dirty="0">
                <a:solidFill>
                  <a:srgbClr val="000000"/>
                </a:solidFill>
              </a:rPr>
              <a:t>’ </a:t>
            </a:r>
            <a:r>
              <a:rPr lang="fr-FR" sz="2400" dirty="0" err="1">
                <a:solidFill>
                  <a:srgbClr val="000000"/>
                </a:solidFill>
              </a:rPr>
              <a:t>rights</a:t>
            </a:r>
            <a:r>
              <a:rPr lang="fr-FR" sz="2400" dirty="0">
                <a:solidFill>
                  <a:srgbClr val="000000"/>
                </a:solidFill>
              </a:rPr>
              <a:t> and </a:t>
            </a:r>
            <a:r>
              <a:rPr lang="fr-FR" sz="2400" dirty="0" err="1">
                <a:solidFill>
                  <a:srgbClr val="000000"/>
                </a:solidFill>
              </a:rPr>
              <a:t>company’s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share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ownership</a:t>
            </a:r>
            <a:r>
              <a:rPr lang="fr-FR" sz="2400" dirty="0">
                <a:solidFill>
                  <a:srgbClr val="000000"/>
                </a:solidFill>
              </a:rPr>
              <a:t>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Meituan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valuation</a:t>
            </a:r>
            <a:r>
              <a:rPr lang="fr-FR" sz="2400" dirty="0">
                <a:solidFill>
                  <a:srgbClr val="000000"/>
                </a:solidFill>
              </a:rPr>
              <a:t>: $230 billion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Postmates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bought</a:t>
            </a:r>
            <a:r>
              <a:rPr lang="fr-FR" sz="2400" dirty="0">
                <a:solidFill>
                  <a:srgbClr val="000000"/>
                </a:solidFill>
              </a:rPr>
              <a:t> for $2.65 billion in 2020 by Uber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UberEats</a:t>
            </a:r>
            <a:r>
              <a:rPr lang="fr-FR" sz="2400" dirty="0">
                <a:solidFill>
                  <a:srgbClr val="000000"/>
                </a:solidFill>
              </a:rPr>
              <a:t> world </a:t>
            </a:r>
            <a:r>
              <a:rPr lang="fr-FR" sz="2400" dirty="0" err="1">
                <a:solidFill>
                  <a:srgbClr val="000000"/>
                </a:solidFill>
              </a:rPr>
              <a:t>gross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bookings</a:t>
            </a:r>
            <a:r>
              <a:rPr lang="fr-FR" sz="2400" dirty="0">
                <a:solidFill>
                  <a:srgbClr val="000000"/>
                </a:solidFill>
              </a:rPr>
              <a:t> (2020): +130%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Doordash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gross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bookings</a:t>
            </a:r>
            <a:r>
              <a:rPr lang="fr-FR" sz="2400" dirty="0">
                <a:solidFill>
                  <a:srgbClr val="000000"/>
                </a:solidFill>
              </a:rPr>
              <a:t> (2020): +198%</a:t>
            </a:r>
          </a:p>
        </p:txBody>
      </p:sp>
    </p:spTree>
    <p:extLst>
      <p:ext uri="{BB962C8B-B14F-4D97-AF65-F5344CB8AC3E}">
        <p14:creationId xmlns:p14="http://schemas.microsoft.com/office/powerpoint/2010/main" val="180094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96633"/>
            <a:ext cx="10972800" cy="1143000"/>
          </a:xfrm>
        </p:spPr>
        <p:txBody>
          <a:bodyPr/>
          <a:lstStyle/>
          <a:p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Competition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mergers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partnerships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market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sharing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3400" y="4178610"/>
            <a:ext cx="69085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2800" dirty="0"/>
              <a:t> </a:t>
            </a:r>
            <a:r>
              <a:rPr lang="fr-FR" sz="2400" dirty="0" err="1">
                <a:solidFill>
                  <a:srgbClr val="000000"/>
                </a:solidFill>
              </a:rPr>
              <a:t>Partnerships</a:t>
            </a:r>
            <a:endParaRPr lang="fr-FR" sz="2400" dirty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 Amazon and </a:t>
            </a:r>
            <a:r>
              <a:rPr lang="fr-FR" sz="2400" dirty="0" err="1">
                <a:solidFill>
                  <a:srgbClr val="000000"/>
                </a:solidFill>
              </a:rPr>
              <a:t>Deliveroo</a:t>
            </a:r>
            <a:endParaRPr lang="fr-FR" sz="2400" dirty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Walmart</a:t>
            </a:r>
            <a:r>
              <a:rPr lang="fr-FR" sz="2400" dirty="0">
                <a:solidFill>
                  <a:srgbClr val="000000"/>
                </a:solidFill>
              </a:rPr>
              <a:t> and </a:t>
            </a:r>
            <a:r>
              <a:rPr lang="fr-FR" sz="2400" dirty="0" err="1">
                <a:solidFill>
                  <a:srgbClr val="000000"/>
                </a:solidFill>
              </a:rPr>
              <a:t>Postmates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r>
              <a:rPr lang="fr-FR" sz="2400" dirty="0" err="1">
                <a:solidFill>
                  <a:srgbClr val="000000"/>
                </a:solidFill>
              </a:rPr>
              <a:t>UberEats</a:t>
            </a:r>
            <a:r>
              <a:rPr lang="fr-FR" sz="2400" dirty="0">
                <a:solidFill>
                  <a:srgbClr val="000000"/>
                </a:solidFill>
              </a:rPr>
              <a:t> and Carrefour</a:t>
            </a:r>
          </a:p>
          <a:p>
            <a:pPr lvl="1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 McDonald’s: </a:t>
            </a:r>
            <a:r>
              <a:rPr lang="fr-FR" sz="2400" dirty="0" err="1">
                <a:solidFill>
                  <a:srgbClr val="000000"/>
                </a:solidFill>
              </a:rPr>
              <a:t>UberEATS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then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Doordash</a:t>
            </a:r>
            <a:endParaRPr lang="fr-FR" sz="2400" dirty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Alibaba</a:t>
            </a:r>
            <a:r>
              <a:rPr lang="fr-FR" sz="2400" dirty="0">
                <a:solidFill>
                  <a:srgbClr val="000000"/>
                </a:solidFill>
              </a:rPr>
              <a:t> and </a:t>
            </a:r>
            <a:r>
              <a:rPr lang="fr-FR" sz="2400" dirty="0" err="1">
                <a:solidFill>
                  <a:srgbClr val="000000"/>
                </a:solidFill>
              </a:rPr>
              <a:t>Ele.me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8124"/>
            <a:ext cx="6984776" cy="213681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fr-FR" sz="2400" dirty="0"/>
              <a:t>In Europe, </a:t>
            </a:r>
            <a:r>
              <a:rPr lang="fr-FR" sz="2400" dirty="0" err="1"/>
              <a:t>Takeaway</a:t>
            </a:r>
            <a:r>
              <a:rPr lang="fr-FR" sz="2400" dirty="0"/>
              <a:t> </a:t>
            </a:r>
            <a:r>
              <a:rPr lang="fr-FR" sz="2400" dirty="0" err="1"/>
              <a:t>buys</a:t>
            </a:r>
            <a:r>
              <a:rPr lang="fr-FR" sz="2400" dirty="0"/>
              <a:t> Just </a:t>
            </a:r>
            <a:r>
              <a:rPr lang="fr-FR" sz="2400" dirty="0" err="1"/>
              <a:t>Eat</a:t>
            </a:r>
            <a:r>
              <a:rPr lang="fr-FR" sz="2400" dirty="0"/>
              <a:t> In the US, Uber </a:t>
            </a:r>
            <a:r>
              <a:rPr lang="fr-FR" sz="2400" dirty="0" err="1"/>
              <a:t>buys</a:t>
            </a:r>
            <a:r>
              <a:rPr lang="fr-FR" sz="2400" dirty="0"/>
              <a:t> </a:t>
            </a:r>
            <a:r>
              <a:rPr lang="fr-FR" sz="2400" dirty="0" err="1"/>
              <a:t>Postmates</a:t>
            </a:r>
            <a:r>
              <a:rPr lang="fr-FR" sz="2400" dirty="0"/>
              <a:t>, </a:t>
            </a:r>
            <a:r>
              <a:rPr lang="fr-FR" sz="2400" dirty="0" err="1"/>
              <a:t>JustEat</a:t>
            </a:r>
            <a:r>
              <a:rPr lang="fr-FR" sz="2400" dirty="0"/>
              <a:t> </a:t>
            </a:r>
            <a:r>
              <a:rPr lang="fr-FR" sz="2400" dirty="0" err="1"/>
              <a:t>Takeways</a:t>
            </a:r>
            <a:r>
              <a:rPr lang="fr-FR" sz="2400" dirty="0"/>
              <a:t> </a:t>
            </a:r>
            <a:r>
              <a:rPr lang="fr-FR" sz="2400" dirty="0" err="1"/>
              <a:t>buys</a:t>
            </a:r>
            <a:r>
              <a:rPr lang="fr-FR" sz="2400" dirty="0"/>
              <a:t> </a:t>
            </a:r>
            <a:r>
              <a:rPr lang="fr-FR" sz="2400" dirty="0" err="1"/>
              <a:t>Grubhub</a:t>
            </a:r>
            <a:endParaRPr lang="fr-FR" sz="24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696200" y="1518923"/>
            <a:ext cx="4329628" cy="4525963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sz="2400" kern="0" dirty="0">
                <a:solidFill>
                  <a:srgbClr val="000000"/>
                </a:solidFill>
              </a:rPr>
              <a:t>In Latin </a:t>
            </a:r>
            <a:r>
              <a:rPr lang="fr-FR" sz="2400" kern="0" dirty="0" err="1">
                <a:solidFill>
                  <a:srgbClr val="000000"/>
                </a:solidFill>
              </a:rPr>
              <a:t>America</a:t>
            </a:r>
            <a:r>
              <a:rPr lang="fr-FR" sz="2400" kern="0" dirty="0">
                <a:solidFill>
                  <a:srgbClr val="000000"/>
                </a:solidFill>
              </a:rPr>
              <a:t>, </a:t>
            </a:r>
            <a:r>
              <a:rPr lang="fr-FR" sz="2400" kern="0" dirty="0" err="1">
                <a:solidFill>
                  <a:srgbClr val="000000"/>
                </a:solidFill>
              </a:rPr>
              <a:t>Glovo</a:t>
            </a:r>
            <a:r>
              <a:rPr lang="fr-FR" sz="2400" kern="0" dirty="0">
                <a:solidFill>
                  <a:srgbClr val="000000"/>
                </a:solidFill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</a:rPr>
              <a:t>left</a:t>
            </a:r>
            <a:r>
              <a:rPr lang="fr-FR" sz="2400" kern="0" dirty="0">
                <a:solidFill>
                  <a:srgbClr val="000000"/>
                </a:solidFill>
              </a:rPr>
              <a:t> Chile and </a:t>
            </a:r>
            <a:r>
              <a:rPr lang="fr-FR" sz="2400" kern="0" dirty="0" err="1">
                <a:solidFill>
                  <a:srgbClr val="000000"/>
                </a:solidFill>
              </a:rPr>
              <a:t>Brazil</a:t>
            </a:r>
            <a:endParaRPr lang="fr-FR" sz="2400" kern="0" dirty="0">
              <a:solidFill>
                <a:srgbClr val="000000"/>
              </a:solidFill>
            </a:endParaRPr>
          </a:p>
          <a:p>
            <a:r>
              <a:rPr lang="fr-FR" sz="2400" kern="0" dirty="0">
                <a:solidFill>
                  <a:srgbClr val="000000"/>
                </a:solidFill>
              </a:rPr>
              <a:t>In Europe, </a:t>
            </a:r>
            <a:r>
              <a:rPr lang="fr-FR" sz="2400" kern="0" dirty="0" err="1">
                <a:solidFill>
                  <a:srgbClr val="000000"/>
                </a:solidFill>
              </a:rPr>
              <a:t>Deliveroo</a:t>
            </a:r>
            <a:r>
              <a:rPr lang="fr-FR" sz="2400" kern="0" dirty="0">
                <a:solidFill>
                  <a:srgbClr val="000000"/>
                </a:solidFill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</a:rPr>
              <a:t>left</a:t>
            </a:r>
            <a:r>
              <a:rPr lang="fr-FR" sz="2400" kern="0" dirty="0">
                <a:solidFill>
                  <a:srgbClr val="000000"/>
                </a:solidFill>
              </a:rPr>
              <a:t> Germany</a:t>
            </a:r>
          </a:p>
        </p:txBody>
      </p:sp>
      <p:pic>
        <p:nvPicPr>
          <p:cNvPr id="6" name="Espace réservé du contenu 3" descr="2018-04-11_07-12-22_02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284" y="3585272"/>
            <a:ext cx="4101460" cy="30760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04" y="2429189"/>
            <a:ext cx="3157239" cy="1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 xmlns:mv="urn:schemas-microsoft-com:mac:vml">
      <mp:transition xmlns:mp="http://schemas.microsoft.com/office/mac/powerpoint/2008/main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Université Gustave Eiffel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Personnalisé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7906</TotalTime>
  <Words>1779</Words>
  <Application>Microsoft Macintosh PowerPoint</Application>
  <PresentationFormat>Grand écran</PresentationFormat>
  <Paragraphs>200</Paragraphs>
  <Slides>27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MS Gothic</vt:lpstr>
      <vt:lpstr>Arial</vt:lpstr>
      <vt:lpstr>Calibri</vt:lpstr>
      <vt:lpstr>Police système</vt:lpstr>
      <vt:lpstr>Tahoma</vt:lpstr>
      <vt:lpstr>Times</vt:lpstr>
      <vt:lpstr>Office Theme</vt:lpstr>
      <vt:lpstr>1_Conception personnalisée</vt:lpstr>
      <vt:lpstr>Présentation PowerPoint</vt:lpstr>
      <vt:lpstr>Présentation PowerPoint</vt:lpstr>
      <vt:lpstr>Urban freight labor market: new jobs, new issues</vt:lpstr>
      <vt:lpstr>Présentation PowerPoint</vt:lpstr>
      <vt:lpstr>On-demand ‘instant delivery’ services  </vt:lpstr>
      <vt:lpstr>Présentation PowerPoint</vt:lpstr>
      <vt:lpstr>Main instant delivery platforms </vt:lpstr>
      <vt:lpstr>Fun facts from last 12 months</vt:lpstr>
      <vt:lpstr>Competition, mergers, partnerships, market sharing</vt:lpstr>
      <vt:lpstr>Turns of events on the legal front</vt:lpstr>
      <vt:lpstr>‘Alternative’ delivery platforms</vt:lpstr>
      <vt:lpstr>Gig workers’ surveys in Paris (2016, 2018, 2020, 2021) </vt:lpstr>
      <vt:lpstr>From students to full-timers to migrants</vt:lpstr>
      <vt:lpstr>2021 survey</vt:lpstr>
      <vt:lpstr>For which platform(s) do you work?</vt:lpstr>
      <vt:lpstr>Présentation PowerPoint</vt:lpstr>
      <vt:lpstr>Présentation PowerPoint</vt:lpstr>
      <vt:lpstr>Operational and financial indicators</vt:lpstr>
      <vt:lpstr>Challenges of the job</vt:lpstr>
      <vt:lpstr>Road safety</vt:lpstr>
      <vt:lpstr>Shared kitchens (‘dark kitchens’) and urban hubs</vt:lpstr>
      <vt:lpstr>Présentation PowerPoint</vt:lpstr>
      <vt:lpstr>Amazon Prime Now in 100 city centres around the world </vt:lpstr>
      <vt:lpstr>Amazon Flex drivers to Prime Now urban fulfillment centers accross Los Angeles  </vt:lpstr>
      <vt:lpstr>Conclusion on gig workers and instant deliveries</vt:lpstr>
      <vt:lpstr>Ressources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creator>Mathilde Caer</dc:creator>
  <cp:lastModifiedBy>laetitia dablanc</cp:lastModifiedBy>
  <cp:revision>431</cp:revision>
  <dcterms:created xsi:type="dcterms:W3CDTF">2019-12-10T09:51:24Z</dcterms:created>
  <dcterms:modified xsi:type="dcterms:W3CDTF">2021-03-30T16:24:41Z</dcterms:modified>
</cp:coreProperties>
</file>