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6" r:id="rId5"/>
  </p:sldMasterIdLst>
  <p:notesMasterIdLst>
    <p:notesMasterId r:id="rId43"/>
  </p:notesMasterIdLst>
  <p:sldIdLst>
    <p:sldId id="257" r:id="rId6"/>
    <p:sldId id="258" r:id="rId7"/>
    <p:sldId id="285" r:id="rId8"/>
    <p:sldId id="340" r:id="rId9"/>
    <p:sldId id="261" r:id="rId10"/>
    <p:sldId id="263" r:id="rId11"/>
    <p:sldId id="264" r:id="rId12"/>
    <p:sldId id="344" r:id="rId13"/>
    <p:sldId id="288" r:id="rId14"/>
    <p:sldId id="294" r:id="rId15"/>
    <p:sldId id="293" r:id="rId16"/>
    <p:sldId id="316" r:id="rId17"/>
    <p:sldId id="315" r:id="rId18"/>
    <p:sldId id="347" r:id="rId19"/>
    <p:sldId id="330" r:id="rId20"/>
    <p:sldId id="333" r:id="rId21"/>
    <p:sldId id="334" r:id="rId22"/>
    <p:sldId id="332" r:id="rId23"/>
    <p:sldId id="337" r:id="rId24"/>
    <p:sldId id="331" r:id="rId25"/>
    <p:sldId id="339" r:id="rId26"/>
    <p:sldId id="343" r:id="rId27"/>
    <p:sldId id="346" r:id="rId28"/>
    <p:sldId id="328" r:id="rId29"/>
    <p:sldId id="336" r:id="rId30"/>
    <p:sldId id="300" r:id="rId31"/>
    <p:sldId id="298" r:id="rId32"/>
    <p:sldId id="308" r:id="rId33"/>
    <p:sldId id="329" r:id="rId34"/>
    <p:sldId id="321" r:id="rId35"/>
    <p:sldId id="335" r:id="rId36"/>
    <p:sldId id="324" r:id="rId37"/>
    <p:sldId id="326" r:id="rId38"/>
    <p:sldId id="327" r:id="rId39"/>
    <p:sldId id="345" r:id="rId40"/>
    <p:sldId id="320" r:id="rId41"/>
    <p:sldId id="34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8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35589-B81A-4567-8988-263DF7093366}" type="datetimeFigureOut">
              <a:rPr lang="en-US" smtClean="0"/>
              <a:t>4/24/2020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A01EF-E813-4FDA-AD29-53AAA1340237}" type="slidenum">
              <a:rPr lang="en-US" smtClean="0"/>
              <a:t>‹#›</a:t>
            </a:fld>
            <a:endParaRPr lang="en-US"/>
          </a:p>
        </p:txBody>
      </p:sp>
    </p:spTree>
    <p:extLst>
      <p:ext uri="{BB962C8B-B14F-4D97-AF65-F5344CB8AC3E}">
        <p14:creationId xmlns:p14="http://schemas.microsoft.com/office/powerpoint/2010/main" val="4049781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BB71F0-8AEA-48B4-85C2-F2E8A7F79CDD}" type="slidenum">
              <a:rPr lang="en-US" smtClean="0"/>
              <a:t>1</a:t>
            </a:fld>
            <a:endParaRPr lang="en-US"/>
          </a:p>
        </p:txBody>
      </p:sp>
    </p:spTree>
    <p:extLst>
      <p:ext uri="{BB962C8B-B14F-4D97-AF65-F5344CB8AC3E}">
        <p14:creationId xmlns:p14="http://schemas.microsoft.com/office/powerpoint/2010/main" val="411156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Still assessing the vehicles ability to meet requirement 1, Mission 2 was developed to test the AUV’s depth capabilities.</a:t>
            </a:r>
          </a:p>
          <a:p>
            <a:pPr marL="171450" indent="-171450">
              <a:buFont typeface="Arial" panose="020B0604020202020204" pitchFamily="34" charset="0"/>
              <a:buChar char="•"/>
            </a:pPr>
            <a:r>
              <a:rPr lang="en-US"/>
              <a:t>The AUV would be placed on the surface of the test pool located at Engineering West on the Boca campus in position A.</a:t>
            </a:r>
          </a:p>
          <a:p>
            <a:pPr marL="685800" lvl="1" indent="-228600">
              <a:buFont typeface="+mj-lt"/>
              <a:buAutoNum type="arabicPeriod"/>
            </a:pPr>
            <a:r>
              <a:rPr lang="en-US"/>
              <a:t>The vehicle would descend to a depth of 3m at position B.</a:t>
            </a:r>
          </a:p>
          <a:p>
            <a:pPr marL="685800" lvl="1" indent="-228600">
              <a:buFont typeface="+mj-lt"/>
              <a:buAutoNum type="arabicPeriod"/>
            </a:pPr>
            <a:r>
              <a:rPr lang="en-US"/>
              <a:t>For a predefined amount of time, the vehicle was to hold its depth at position B</a:t>
            </a:r>
          </a:p>
          <a:p>
            <a:pPr marL="685800" lvl="1" indent="-228600">
              <a:buFont typeface="+mj-lt"/>
              <a:buAutoNum type="arabicPeriod"/>
            </a:pPr>
            <a:r>
              <a:rPr lang="en-US"/>
              <a:t>The vehicle would then ascend back to the surface to position A where the mission would end. </a:t>
            </a:r>
          </a:p>
        </p:txBody>
      </p:sp>
      <p:sp>
        <p:nvSpPr>
          <p:cNvPr id="4" name="Slide Number Placeholder 3"/>
          <p:cNvSpPr>
            <a:spLocks noGrp="1"/>
          </p:cNvSpPr>
          <p:nvPr>
            <p:ph type="sldNum" sz="quarter" idx="5"/>
          </p:nvPr>
        </p:nvSpPr>
        <p:spPr/>
        <p:txBody>
          <a:bodyPr/>
          <a:lstStyle/>
          <a:p>
            <a:fld id="{50BB71F0-8AEA-48B4-85C2-F2E8A7F79CDD}" type="slidenum">
              <a:rPr lang="en-US" smtClean="0"/>
              <a:t>11</a:t>
            </a:fld>
            <a:endParaRPr lang="en-US"/>
          </a:p>
        </p:txBody>
      </p:sp>
    </p:spTree>
    <p:extLst>
      <p:ext uri="{BB962C8B-B14F-4D97-AF65-F5344CB8AC3E}">
        <p14:creationId xmlns:p14="http://schemas.microsoft.com/office/powerpoint/2010/main" val="52457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To meet requirement level 2, Mission 4 was developed to test the AUV’s obstacle detection and avoidance capabilities.</a:t>
            </a:r>
          </a:p>
          <a:p>
            <a:pPr marL="171450" indent="-171450">
              <a:buFont typeface="Arial" panose="020B0604020202020204" pitchFamily="34" charset="0"/>
              <a:buChar char="•"/>
            </a:pPr>
            <a:r>
              <a:rPr lang="en-US"/>
              <a:t>The AUV would initially be placed by hand at its operational depth in the SeaTech Wave Tank</a:t>
            </a:r>
          </a:p>
          <a:p>
            <a:pPr marL="628650" lvl="1" indent="-171450">
              <a:buFont typeface="Arial" panose="020B0604020202020204" pitchFamily="34" charset="0"/>
              <a:buChar char="•"/>
            </a:pPr>
            <a:r>
              <a:rPr lang="en-US"/>
              <a:t>Once the mission was initiated the vehicle would be allowed to orient itself.</a:t>
            </a:r>
          </a:p>
          <a:p>
            <a:pPr marL="685800" lvl="1" indent="-228600">
              <a:buFont typeface="+mj-lt"/>
              <a:buAutoNum type="arabicPeriod"/>
            </a:pPr>
            <a:r>
              <a:rPr lang="en-US"/>
              <a:t>The AUV would then begin moving forward from position A while actively scanning for obstacles</a:t>
            </a:r>
          </a:p>
          <a:p>
            <a:pPr marL="685800" lvl="1" indent="-228600">
              <a:buFont typeface="+mj-lt"/>
              <a:buAutoNum type="arabicPeriod"/>
            </a:pPr>
            <a:r>
              <a:rPr lang="en-US"/>
              <a:t>Once the obstacle at position B was detected, the movement is stopped in that direction</a:t>
            </a:r>
          </a:p>
          <a:p>
            <a:pPr marL="685800" lvl="1" indent="-228600">
              <a:buFont typeface="+mj-lt"/>
              <a:buAutoNum type="arabicPeriod"/>
            </a:pPr>
            <a:r>
              <a:rPr lang="en-US"/>
              <a:t>The AUV then begins moving in the opposite direction before the mission is ended at position C</a:t>
            </a:r>
          </a:p>
        </p:txBody>
      </p:sp>
      <p:sp>
        <p:nvSpPr>
          <p:cNvPr id="4" name="Slide Number Placeholder 3"/>
          <p:cNvSpPr>
            <a:spLocks noGrp="1"/>
          </p:cNvSpPr>
          <p:nvPr>
            <p:ph type="sldNum" sz="quarter" idx="5"/>
          </p:nvPr>
        </p:nvSpPr>
        <p:spPr/>
        <p:txBody>
          <a:bodyPr/>
          <a:lstStyle/>
          <a:p>
            <a:fld id="{50BB71F0-8AEA-48B4-85C2-F2E8A7F79CDD}" type="slidenum">
              <a:rPr lang="en-US" smtClean="0"/>
              <a:t>12</a:t>
            </a:fld>
            <a:endParaRPr lang="en-US"/>
          </a:p>
        </p:txBody>
      </p:sp>
    </p:spTree>
    <p:extLst>
      <p:ext uri="{BB962C8B-B14F-4D97-AF65-F5344CB8AC3E}">
        <p14:creationId xmlns:p14="http://schemas.microsoft.com/office/powerpoint/2010/main" val="3085910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final mission profile, Mission 5, was developed to test the ability to meet requirement 3 – station keeping in current</a:t>
            </a:r>
          </a:p>
          <a:p>
            <a:pPr marL="171450" indent="-171450">
              <a:buFont typeface="Arial" panose="020B0604020202020204" pitchFamily="34" charset="0"/>
              <a:buChar char="•"/>
            </a:pPr>
            <a:r>
              <a:rPr lang="en-US"/>
              <a:t>The vehicle would be placed in position by hand at the desired depth and distance from the reference targets</a:t>
            </a:r>
          </a:p>
          <a:p>
            <a:pPr marL="685800" lvl="1" indent="-228600">
              <a:buFont typeface="+mj-lt"/>
              <a:buAutoNum type="arabicPeriod"/>
            </a:pPr>
            <a:r>
              <a:rPr lang="en-US"/>
              <a:t>Once placed in the water at position A, the AUV would orient itself relative to the reference targets.</a:t>
            </a:r>
          </a:p>
          <a:p>
            <a:pPr marL="685800" lvl="1" indent="-228600">
              <a:buFont typeface="+mj-lt"/>
              <a:buAutoNum type="arabicPeriod"/>
            </a:pPr>
            <a:r>
              <a:rPr lang="en-US"/>
              <a:t>After the orientation period, the current at the given velocity would be initiated and the AUV would begin station keeping for the predefined mission time.</a:t>
            </a:r>
          </a:p>
        </p:txBody>
      </p:sp>
      <p:sp>
        <p:nvSpPr>
          <p:cNvPr id="4" name="Slide Number Placeholder 3"/>
          <p:cNvSpPr>
            <a:spLocks noGrp="1"/>
          </p:cNvSpPr>
          <p:nvPr>
            <p:ph type="sldNum" sz="quarter" idx="5"/>
          </p:nvPr>
        </p:nvSpPr>
        <p:spPr/>
        <p:txBody>
          <a:bodyPr/>
          <a:lstStyle/>
          <a:p>
            <a:fld id="{50BB71F0-8AEA-48B4-85C2-F2E8A7F79CDD}" type="slidenum">
              <a:rPr lang="en-US" smtClean="0"/>
              <a:t>13</a:t>
            </a:fld>
            <a:endParaRPr lang="en-US"/>
          </a:p>
        </p:txBody>
      </p:sp>
    </p:spTree>
    <p:extLst>
      <p:ext uri="{BB962C8B-B14F-4D97-AF65-F5344CB8AC3E}">
        <p14:creationId xmlns:p14="http://schemas.microsoft.com/office/powerpoint/2010/main" val="105369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-Parts of the crankshaft are composed of </a:t>
            </a:r>
            <a:r>
              <a:rPr lang="en-US"/>
              <a:t>The L-links Straight Links, and the Crank Disks. </a:t>
            </a:r>
          </a:p>
          <a:p>
            <a:endParaRPr lang="en-US"/>
          </a:p>
          <a:p>
            <a:r>
              <a:rPr lang="en-US"/>
              <a:t>These components were initially </a:t>
            </a:r>
            <a:r>
              <a:rPr lang="en-US" err="1"/>
              <a:t>waterjetted</a:t>
            </a:r>
            <a:r>
              <a:rPr lang="en-US"/>
              <a:t> from aluminum sheets for the rough shape and holes. Then precisely finished using a lathe and mill</a:t>
            </a:r>
          </a:p>
          <a:p>
            <a:endParaRPr lang="en-US"/>
          </a:p>
          <a:p>
            <a:pPr marL="0" indent="0">
              <a:buFontTx/>
              <a:buNone/>
            </a:pPr>
            <a:r>
              <a:rPr lang="en-US">
                <a:cs typeface="Calibri"/>
              </a:rPr>
              <a:t>Outer pegs were welded to the out 2 crank disks.</a:t>
            </a:r>
          </a:p>
          <a:p>
            <a:pPr marL="171450" indent="-171450">
              <a:buFontTx/>
              <a:buChar char="-"/>
            </a:pPr>
            <a:endParaRPr lang="en-US">
              <a:cs typeface="Calibri"/>
            </a:endParaRPr>
          </a:p>
          <a:p>
            <a:r>
              <a:rPr lang="en-US">
                <a:cs typeface="Calibri"/>
              </a:rPr>
              <a:t>-Cranks disks &amp; Inner pegs were secured together with spring pins.</a:t>
            </a:r>
          </a:p>
          <a:p>
            <a:endParaRPr lang="en-US" u="none">
              <a:cs typeface="Calibri"/>
            </a:endParaRPr>
          </a:p>
          <a:p>
            <a:r>
              <a:rPr lang="en-US" u="none">
                <a:cs typeface="Calibri"/>
              </a:rPr>
              <a:t>- To assemble the crankshaft, starting from the inner section, each disk and peg had to be numbered in the correct order, then the ends of the inner</a:t>
            </a:r>
            <a:endParaRPr lang="en-US" u="sng">
              <a:cs typeface="Calibri"/>
            </a:endParaRPr>
          </a:p>
          <a:p>
            <a:r>
              <a:rPr lang="en-US">
                <a:cs typeface="Calibri"/>
              </a:rPr>
              <a:t>-the order was important for the crankshaft by starting with a disk then spacer, straight link, spacer and then another disk. </a:t>
            </a:r>
          </a:p>
          <a:p>
            <a:endParaRPr lang="en-US" sz="1200" kern="1200" baseline="0">
              <a:solidFill>
                <a:schemeClr val="tx1"/>
              </a:solidFill>
              <a:effectLst/>
              <a:latin typeface="+mn-lt"/>
              <a:ea typeface="+mn-ea"/>
              <a:cs typeface="+mn-cs"/>
            </a:endParaRPr>
          </a:p>
          <a:p>
            <a:r>
              <a:rPr lang="en-US" sz="1200" kern="1200" baseline="0">
                <a:solidFill>
                  <a:schemeClr val="tx1"/>
                </a:solidFill>
                <a:effectLst/>
                <a:latin typeface="+mn-lt"/>
                <a:ea typeface="+mn-ea"/>
                <a:cs typeface="+mn-cs"/>
              </a:rPr>
              <a:t>-</a:t>
            </a:r>
            <a:r>
              <a:rPr lang="en-US" sz="1200" kern="1200">
                <a:solidFill>
                  <a:schemeClr val="tx1"/>
                </a:solidFill>
                <a:effectLst/>
                <a:latin typeface="+mn-lt"/>
                <a:ea typeface="+mn-ea"/>
                <a:cs typeface="+mn-cs"/>
              </a:rPr>
              <a:t>The two discs on the end are the last two to be attached and fastened (along with the corresponding </a:t>
            </a:r>
            <a:r>
              <a:rPr lang="en-US" sz="1200" kern="1200" baseline="0">
                <a:solidFill>
                  <a:schemeClr val="tx1"/>
                </a:solidFill>
                <a:effectLst/>
                <a:latin typeface="+mn-lt"/>
                <a:ea typeface="+mn-ea"/>
                <a:cs typeface="+mn-cs"/>
              </a:rPr>
              <a:t>spacers, links, &amp; bearings)</a:t>
            </a:r>
            <a:r>
              <a:rPr lang="en-US" sz="1200" kern="1200">
                <a:solidFill>
                  <a:schemeClr val="tx1"/>
                </a:solidFill>
                <a:effectLst/>
                <a:latin typeface="+mn-lt"/>
                <a:ea typeface="+mn-ea"/>
                <a:cs typeface="+mn-cs"/>
              </a:rPr>
              <a:t> because they are the anchors of the crankshaft.</a:t>
            </a:r>
          </a:p>
        </p:txBody>
      </p:sp>
      <p:sp>
        <p:nvSpPr>
          <p:cNvPr id="4" name="Slide Number Placeholder 3"/>
          <p:cNvSpPr>
            <a:spLocks noGrp="1"/>
          </p:cNvSpPr>
          <p:nvPr>
            <p:ph type="sldNum" sz="quarter" idx="5"/>
          </p:nvPr>
        </p:nvSpPr>
        <p:spPr/>
        <p:txBody>
          <a:bodyPr/>
          <a:lstStyle/>
          <a:p>
            <a:fld id="{AE5A01EF-E813-4FDA-AD29-53AAA1340237}" type="slidenum">
              <a:rPr lang="en-US" smtClean="0"/>
              <a:t>15</a:t>
            </a:fld>
            <a:endParaRPr lang="en-US"/>
          </a:p>
        </p:txBody>
      </p:sp>
    </p:spTree>
    <p:extLst>
      <p:ext uri="{BB962C8B-B14F-4D97-AF65-F5344CB8AC3E}">
        <p14:creationId xmlns:p14="http://schemas.microsoft.com/office/powerpoint/2010/main" val="346984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a:solidFill>
                  <a:schemeClr val="tx1"/>
                </a:solidFill>
                <a:effectLst/>
                <a:latin typeface="+mn-lt"/>
                <a:ea typeface="+mn-ea"/>
                <a:cs typeface="+mn-cs"/>
              </a:rPr>
              <a:t>The Side Brackets are cut out with the waterjet machine, alongside with the placement of the holes. The holes are drilled to size with the Manual</a:t>
            </a:r>
            <a:r>
              <a:rPr lang="en-US" sz="1200" kern="1200" baseline="0">
                <a:solidFill>
                  <a:schemeClr val="tx1"/>
                </a:solidFill>
                <a:effectLst/>
                <a:latin typeface="+mn-lt"/>
                <a:ea typeface="+mn-ea"/>
                <a:cs typeface="+mn-cs"/>
              </a:rPr>
              <a:t> Mill.</a:t>
            </a:r>
            <a:endParaRPr lang="en-US" sz="1200" kern="1200">
              <a:solidFill>
                <a:schemeClr val="tx1"/>
              </a:solidFill>
              <a:effectLst/>
              <a:latin typeface="+mn-lt"/>
              <a:ea typeface="+mn-ea"/>
              <a:cs typeface="+mn-cs"/>
            </a:endParaRP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Horizontal Beams are cut to size with the band saw and the side ends are flushed with the manual mill.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Then the holes on the beams are measured by hand and drilled with the manual mill. </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Crankshaft bearing Mounts are 3D-printed using the SolidWorks files</a:t>
            </a:r>
            <a:r>
              <a:rPr lang="en-US">
                <a:effectLst/>
              </a:rPr>
              <a:t> with PLA Plastic filament.</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u="sng" kern="1200">
                <a:solidFill>
                  <a:schemeClr val="tx1"/>
                </a:solidFill>
                <a:effectLst/>
                <a:latin typeface="+mn-lt"/>
                <a:ea typeface="+mn-ea"/>
                <a:cs typeface="+mn-cs"/>
              </a:rPr>
              <a:t>Assembly</a:t>
            </a:r>
          </a:p>
          <a:p>
            <a:pPr marL="171450" indent="-171450">
              <a:buFontTx/>
              <a:buChar char="-"/>
            </a:pPr>
            <a:endParaRPr lang="en-US" sz="1200" u="sng"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Side Brackets and Horizontal Beams that make up the Endoskeleton are assembled together with 8, ¼ in Hex Head Screws (4 on each side)</a:t>
            </a:r>
          </a:p>
          <a:p>
            <a:pPr marL="171450" indent="-171450">
              <a:buFontTx/>
              <a:buChar char="-"/>
            </a:pPr>
            <a:endParaRPr lang="en-US" sz="1200" u="sng" kern="120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The crankshaft and pressure vessel mounts can be mounted with M5 x 0.8 mm Thread Flange Screws on the side and bottom center of the Endoskeleton.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The flange and the radial bearings are attached to the side brackets. </a:t>
            </a:r>
          </a:p>
          <a:p>
            <a:pPr marL="171450" indent="-171450">
              <a:buFontTx/>
              <a:buChar char="-"/>
            </a:pPr>
            <a:endParaRPr lang="en-US" sz="1200" u="sng" kern="1200">
              <a:solidFill>
                <a:schemeClr val="tx1"/>
              </a:solidFill>
              <a:effectLst/>
              <a:latin typeface="+mn-lt"/>
              <a:ea typeface="+mn-ea"/>
              <a:cs typeface="+mn-cs"/>
            </a:endParaRPr>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AE5A01EF-E813-4FDA-AD29-53AAA1340237}" type="slidenum">
              <a:rPr lang="en-US" smtClean="0"/>
              <a:t>16</a:t>
            </a:fld>
            <a:endParaRPr lang="en-US"/>
          </a:p>
        </p:txBody>
      </p:sp>
    </p:spTree>
    <p:extLst>
      <p:ext uri="{BB962C8B-B14F-4D97-AF65-F5344CB8AC3E}">
        <p14:creationId xmlns:p14="http://schemas.microsoft.com/office/powerpoint/2010/main" val="790498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a:solidFill>
                  <a:schemeClr val="tx1"/>
                </a:solidFill>
                <a:effectLst/>
                <a:latin typeface="+mn-lt"/>
                <a:ea typeface="+mn-ea"/>
                <a:cs typeface="+mn-cs"/>
              </a:rPr>
              <a:t>The aluminum end caps were constructed on the CNC Mill from individual 4 in x 4in x 3 in blocks.</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Once the end caps were completed, all the screw holes were drilled and tapped with the manual mill.</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Motor Shaft was cut to size with the band saw and the diameter was turned down to size with the Lathe.</a:t>
            </a:r>
            <a:r>
              <a:rPr lang="en-US">
                <a:effectLst/>
              </a:rPr>
              <a:t> </a:t>
            </a:r>
          </a:p>
          <a:p>
            <a:pPr marL="171450" indent="-171450">
              <a:buFontTx/>
              <a:buChar char="-"/>
            </a:pPr>
            <a:endParaRPr lang="en-US">
              <a:effectLst/>
            </a:endParaRPr>
          </a:p>
          <a:p>
            <a:pPr marL="171450" indent="-171450">
              <a:buFontTx/>
              <a:buChar char="-"/>
            </a:pPr>
            <a:r>
              <a:rPr lang="en-US" sz="1200" kern="1200">
                <a:solidFill>
                  <a:schemeClr val="tx1"/>
                </a:solidFill>
                <a:effectLst/>
                <a:latin typeface="+mn-lt"/>
                <a:ea typeface="+mn-ea"/>
                <a:cs typeface="+mn-cs"/>
              </a:rPr>
              <a:t>. The PVC tube was cut to size using the band saw. Then the inner diameter on the ends of the PVC tube was increased using the Lathe in order to give more clearance for the End Caps and seals.</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holes for the set screws on the PVC tube were drilled with the manual mill.</a:t>
            </a:r>
            <a:r>
              <a:rPr lang="en-US">
                <a:effectLst/>
              </a:rPr>
              <a:t> </a:t>
            </a:r>
          </a:p>
          <a:p>
            <a:pPr marL="171450" indent="-171450">
              <a:buFontTx/>
              <a:buChar char="-"/>
            </a:pPr>
            <a:endParaRPr lang="en-US">
              <a:effectLst/>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a:solidFill>
                  <a:schemeClr val="tx1"/>
                </a:solidFill>
                <a:effectLst/>
                <a:latin typeface="+mn-lt"/>
                <a:ea typeface="+mn-ea"/>
                <a:cs typeface="+mn-cs"/>
              </a:rPr>
              <a:t>The motor bracket was cut with the waterjet machine and the holes were drilled with the manual mill.</a:t>
            </a:r>
          </a:p>
          <a:p>
            <a:pPr marL="171450" indent="-171450">
              <a:buFontTx/>
              <a:buChar char="-"/>
            </a:pPr>
            <a:endParaRPr lang="en-US"/>
          </a:p>
          <a:p>
            <a:pPr marL="171450" indent="-171450">
              <a:buFontTx/>
              <a:buChar char="-"/>
            </a:pPr>
            <a:r>
              <a:rPr lang="en-US" u="sng"/>
              <a:t>Assembly</a:t>
            </a:r>
          </a:p>
          <a:p>
            <a:pPr marL="171450" indent="-171450">
              <a:buFontTx/>
              <a:buChar char="-"/>
            </a:pPr>
            <a:r>
              <a:rPr lang="en-US" sz="1200" kern="1200">
                <a:solidFill>
                  <a:schemeClr val="tx1"/>
                </a:solidFill>
                <a:effectLst/>
                <a:latin typeface="+mn-lt"/>
                <a:ea typeface="+mn-ea"/>
                <a:cs typeface="+mn-cs"/>
              </a:rPr>
              <a:t>The motor is attached to the motor bracket and fastened with its factory issued screws.</a:t>
            </a:r>
          </a:p>
          <a:p>
            <a:pPr marL="171450" indent="-171450">
              <a:buFontTx/>
              <a:buChar char="-"/>
            </a:pPr>
            <a:endParaRPr lang="en-US" sz="1200" u="sng"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shaft of the motor is attached to the shaft coupling. The other end of the shaft coupling is attached to the main motor shaft.</a:t>
            </a:r>
          </a:p>
          <a:p>
            <a:pPr marL="171450" indent="-171450">
              <a:buFontTx/>
              <a:buChar char="-"/>
            </a:pPr>
            <a:endParaRPr lang="en-US" sz="1200" u="sng"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main motor shaft can be slotted through the corresponding end cap and the motor bracket sub assembly can be aligned and fastened to the end cap with M3 screws.</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a:effectLst/>
              </a:rPr>
              <a:t> </a:t>
            </a:r>
            <a:r>
              <a:rPr lang="en-US" sz="1200" kern="1200">
                <a:solidFill>
                  <a:schemeClr val="tx1"/>
                </a:solidFill>
                <a:effectLst/>
                <a:latin typeface="+mn-lt"/>
                <a:ea typeface="+mn-ea"/>
                <a:cs typeface="+mn-cs"/>
              </a:rPr>
              <a:t>The end cap and the motor assembly can be inserted to the PVC tube alongside with the other end cap housing the connectors</a:t>
            </a:r>
            <a:r>
              <a:rPr lang="en-US">
                <a:effectLst/>
              </a:rPr>
              <a:t> ( Fastened with M3 screws).</a:t>
            </a:r>
          </a:p>
          <a:p>
            <a:pPr marL="171450" indent="-171450">
              <a:buFontTx/>
              <a:buChar char="-"/>
            </a:pPr>
            <a:endParaRPr lang="en-US">
              <a:effectLst/>
            </a:endParaRPr>
          </a:p>
          <a:p>
            <a:pPr marL="171450" indent="-171450">
              <a:buFontTx/>
              <a:buChar char="-"/>
            </a:pPr>
            <a:endParaRPr lang="en-US">
              <a:effectLst/>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marL="171450" indent="-171450">
              <a:buFontTx/>
              <a:buChar char="-"/>
            </a:pPr>
            <a:endParaRPr lang="en-US">
              <a:effectLst/>
            </a:endParaRP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marL="171450" indent="-171450">
              <a:buFontTx/>
              <a:buChar char="-"/>
            </a:pPr>
            <a:endParaRPr lang="en-US" sz="1200" u="sng" kern="1200">
              <a:solidFill>
                <a:schemeClr val="tx1"/>
              </a:solidFill>
              <a:effectLst/>
              <a:latin typeface="+mn-lt"/>
              <a:ea typeface="+mn-ea"/>
              <a:cs typeface="+mn-cs"/>
            </a:endParaRPr>
          </a:p>
          <a:p>
            <a:pPr marL="171450" indent="-171450">
              <a:buFontTx/>
              <a:buChar char="-"/>
            </a:pPr>
            <a:endParaRPr lang="en-US" u="sng"/>
          </a:p>
          <a:p>
            <a:pPr marL="171450" indent="-171450">
              <a:buFontTx/>
              <a:buChar char="-"/>
            </a:pPr>
            <a:endParaRPr lang="en-US" u="sng"/>
          </a:p>
        </p:txBody>
      </p:sp>
      <p:sp>
        <p:nvSpPr>
          <p:cNvPr id="4" name="Slide Number Placeholder 3"/>
          <p:cNvSpPr>
            <a:spLocks noGrp="1"/>
          </p:cNvSpPr>
          <p:nvPr>
            <p:ph type="sldNum" sz="quarter" idx="10"/>
          </p:nvPr>
        </p:nvSpPr>
        <p:spPr/>
        <p:txBody>
          <a:bodyPr/>
          <a:lstStyle/>
          <a:p>
            <a:fld id="{AE5A01EF-E813-4FDA-AD29-53AAA1340237}" type="slidenum">
              <a:rPr lang="en-US" smtClean="0"/>
              <a:t>17</a:t>
            </a:fld>
            <a:endParaRPr lang="en-US"/>
          </a:p>
        </p:txBody>
      </p:sp>
    </p:spTree>
    <p:extLst>
      <p:ext uri="{BB962C8B-B14F-4D97-AF65-F5344CB8AC3E}">
        <p14:creationId xmlns:p14="http://schemas.microsoft.com/office/powerpoint/2010/main" val="1259978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a:solidFill>
                  <a:schemeClr val="tx1"/>
                </a:solidFill>
                <a:effectLst/>
                <a:latin typeface="+mn-lt"/>
                <a:ea typeface="+mn-ea"/>
                <a:cs typeface="+mn-cs"/>
              </a:rPr>
              <a:t>The End Cap is made out of a solid aluminum (6060) tube that is 1.5 in in diameter, which is made on the CNC Mill. Then the grooves for the seals of the End Cap are cut with the Lathe.</a:t>
            </a:r>
            <a:r>
              <a:rPr lang="en-US">
                <a:effectLst/>
              </a:rPr>
              <a:t> </a:t>
            </a:r>
          </a:p>
          <a:p>
            <a:pPr marL="171450" indent="-171450">
              <a:buFontTx/>
              <a:buChar char="-"/>
            </a:pPr>
            <a:endParaRPr lang="en-US">
              <a:effectLst/>
            </a:endParaRPr>
          </a:p>
          <a:p>
            <a:pPr marL="171450" indent="-171450">
              <a:buFontTx/>
              <a:buChar char="-"/>
            </a:pPr>
            <a:r>
              <a:rPr lang="en-US" sz="1200" kern="1200">
                <a:solidFill>
                  <a:schemeClr val="tx1"/>
                </a:solidFill>
                <a:effectLst/>
                <a:latin typeface="+mn-lt"/>
                <a:ea typeface="+mn-ea"/>
                <a:cs typeface="+mn-cs"/>
              </a:rPr>
              <a:t>The plunger is cut to size with the Band Saw from an 5/16 in aluminum rod and the diameter is turned down using the Lathe. The grooves for the seals are also cut using the Lathe. </a:t>
            </a: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PVC tube is cut down to size using the Band Saw, and the inner diameter of the ends are slightly made larger with the Lathe in order to give the end caps more clearance. </a:t>
            </a:r>
            <a:endParaRPr lang="en-US">
              <a:effectLst/>
            </a:endParaRPr>
          </a:p>
          <a:p>
            <a:pPr marL="171450" indent="-171450">
              <a:buFontTx/>
              <a:buChar char="-"/>
            </a:pPr>
            <a:endParaRPr lang="en-US" sz="1200" kern="1200">
              <a:solidFill>
                <a:schemeClr val="tx1"/>
              </a:solidFill>
              <a:effectLst/>
              <a:latin typeface="+mn-lt"/>
              <a:ea typeface="+mn-ea"/>
              <a:cs typeface="+mn-cs"/>
            </a:endParaRPr>
          </a:p>
          <a:p>
            <a:pPr marL="171450" indent="-171450">
              <a:buFontTx/>
              <a:buChar char="-"/>
            </a:pPr>
            <a:r>
              <a:rPr lang="en-US" sz="1200" kern="1200">
                <a:solidFill>
                  <a:schemeClr val="tx1"/>
                </a:solidFill>
                <a:effectLst/>
                <a:latin typeface="+mn-lt"/>
                <a:ea typeface="+mn-ea"/>
                <a:cs typeface="+mn-cs"/>
              </a:rPr>
              <a:t>The aluminum Tube End Cap is made from a solid aluminum tube (6060) with a diameter of 1.5 in, which is cut, shaped, hollowed, and turned down with the Lathe.</a:t>
            </a:r>
            <a:r>
              <a:rPr lang="en-US">
                <a:effectLst/>
              </a:rPr>
              <a:t> </a:t>
            </a:r>
          </a:p>
          <a:p>
            <a:pPr marL="171450" indent="-171450">
              <a:buFontTx/>
              <a:buChar char="-"/>
            </a:pPr>
            <a:endParaRPr lang="en-US">
              <a:effectLst/>
            </a:endParaRPr>
          </a:p>
          <a:p>
            <a:pPr marL="171450" indent="-171450">
              <a:buFontTx/>
              <a:buChar char="-"/>
            </a:pPr>
            <a:r>
              <a:rPr lang="en-US">
                <a:effectLst/>
              </a:rPr>
              <a:t>All of the set screw holes are drilled</a:t>
            </a:r>
            <a:r>
              <a:rPr lang="en-US" baseline="0">
                <a:effectLst/>
              </a:rPr>
              <a:t> with the Manual Mill.</a:t>
            </a:r>
            <a:endParaRPr lang="en-US">
              <a:effectLst/>
            </a:endParaRPr>
          </a:p>
          <a:p>
            <a:pPr marL="171450" indent="-171450">
              <a:buFontTx/>
              <a:buChar char="-"/>
            </a:pPr>
            <a:endParaRPr lang="en-US">
              <a:effectLst/>
            </a:endParaRPr>
          </a:p>
          <a:p>
            <a:r>
              <a:rPr lang="en-US" sz="1200" kern="1200">
                <a:solidFill>
                  <a:schemeClr val="tx1"/>
                </a:solidFill>
                <a:effectLst/>
                <a:latin typeface="+mn-lt"/>
                <a:ea typeface="+mn-ea"/>
                <a:cs typeface="+mn-cs"/>
              </a:rPr>
              <a:t>- The Actuator Bracket is 3D-printed using the SolidWorks file &amp;</a:t>
            </a:r>
            <a:r>
              <a:rPr lang="en-US" sz="1200" kern="1200" baseline="0">
                <a:solidFill>
                  <a:schemeClr val="tx1"/>
                </a:solidFill>
                <a:effectLst/>
                <a:latin typeface="+mn-lt"/>
                <a:ea typeface="+mn-ea"/>
                <a:cs typeface="+mn-cs"/>
              </a:rPr>
              <a:t> PLA plastic</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a:t>
            </a:r>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AE5A01EF-E813-4FDA-AD29-53AAA1340237}" type="slidenum">
              <a:rPr lang="en-US" smtClean="0"/>
              <a:t>18</a:t>
            </a:fld>
            <a:endParaRPr lang="en-US"/>
          </a:p>
        </p:txBody>
      </p:sp>
    </p:spTree>
    <p:extLst>
      <p:ext uri="{BB962C8B-B14F-4D97-AF65-F5344CB8AC3E}">
        <p14:creationId xmlns:p14="http://schemas.microsoft.com/office/powerpoint/2010/main" val="1343371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main pressure vessel was constructed out of the components listed.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Endcaps were constructed out of </a:t>
            </a:r>
            <a:r>
              <a:rPr lang="en-US" err="1"/>
              <a:t>delryn</a:t>
            </a:r>
            <a:r>
              <a:rPr lang="en-US"/>
              <a:t> on the lathe,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Electronics mounting plate was made using the mill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polycarbonate tube was ordered to the correct diameter and then cut down to size on the bandsaw.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Within the pressure vessel, the electrical components were mounted using standoffs. With the exception of the linear actuator controllers, those needed 3-d printed carts in order to secure them to the plate.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main pressure vessel is designed to have 4 rods and the electronics mounting plate to be mounted to the endcap with the underwater connectors, and supported on the other end with a bracket. This design allows for the system to be pre assembled outside of the tube, and it slide into the pressure vessel as one complete unit.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Layout how the PCB is mounted underneath the plate to maximize the amount of available space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shifting mass is positioned towards the bottom of the pressure vessel and aligned using the rods.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E5A01EF-E813-4FDA-AD29-53AAA1340237}" type="slidenum">
              <a:rPr lang="en-US" smtClean="0"/>
              <a:t>19</a:t>
            </a:fld>
            <a:endParaRPr lang="en-US"/>
          </a:p>
        </p:txBody>
      </p:sp>
    </p:spTree>
    <p:extLst>
      <p:ext uri="{BB962C8B-B14F-4D97-AF65-F5344CB8AC3E}">
        <p14:creationId xmlns:p14="http://schemas.microsoft.com/office/powerpoint/2010/main" val="4041787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Battery used a shifting mass</a:t>
            </a:r>
          </a:p>
          <a:p>
            <a:r>
              <a:rPr lang="en-US"/>
              <a:t>Linear actuator mounted on rods to serve as track</a:t>
            </a:r>
          </a:p>
          <a:p>
            <a:r>
              <a:rPr lang="en-US"/>
              <a:t>Actuator attached to 3D printed cart with battery</a:t>
            </a:r>
          </a:p>
          <a:p>
            <a:endParaRPr lang="en-US"/>
          </a:p>
        </p:txBody>
      </p:sp>
      <p:sp>
        <p:nvSpPr>
          <p:cNvPr id="4" name="Slide Number Placeholder 3"/>
          <p:cNvSpPr>
            <a:spLocks noGrp="1"/>
          </p:cNvSpPr>
          <p:nvPr>
            <p:ph type="sldNum" sz="quarter" idx="5"/>
          </p:nvPr>
        </p:nvSpPr>
        <p:spPr/>
        <p:txBody>
          <a:bodyPr/>
          <a:lstStyle/>
          <a:p>
            <a:fld id="{AE5A01EF-E813-4FDA-AD29-53AAA1340237}" type="slidenum">
              <a:rPr lang="en-US" smtClean="0"/>
              <a:t>20</a:t>
            </a:fld>
            <a:endParaRPr lang="en-US"/>
          </a:p>
        </p:txBody>
      </p:sp>
    </p:spTree>
    <p:extLst>
      <p:ext uri="{BB962C8B-B14F-4D97-AF65-F5344CB8AC3E}">
        <p14:creationId xmlns:p14="http://schemas.microsoft.com/office/powerpoint/2010/main" val="4028141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a:t>Temperature Sensor and Level Translator</a:t>
            </a:r>
          </a:p>
          <a:p>
            <a:pPr marL="0" indent="0" algn="l">
              <a:buNone/>
            </a:pPr>
            <a:endParaRPr lang="en-US"/>
          </a:p>
        </p:txBody>
      </p:sp>
      <p:sp>
        <p:nvSpPr>
          <p:cNvPr id="4" name="Slide Number Placeholder 3"/>
          <p:cNvSpPr>
            <a:spLocks noGrp="1"/>
          </p:cNvSpPr>
          <p:nvPr>
            <p:ph type="sldNum" sz="quarter" idx="5"/>
          </p:nvPr>
        </p:nvSpPr>
        <p:spPr/>
        <p:txBody>
          <a:bodyPr/>
          <a:lstStyle/>
          <a:p>
            <a:fld id="{AE5A01EF-E813-4FDA-AD29-53AAA1340237}" type="slidenum">
              <a:rPr lang="en-US" smtClean="0"/>
              <a:t>21</a:t>
            </a:fld>
            <a:endParaRPr lang="en-US"/>
          </a:p>
        </p:txBody>
      </p:sp>
    </p:spTree>
    <p:extLst>
      <p:ext uri="{BB962C8B-B14F-4D97-AF65-F5344CB8AC3E}">
        <p14:creationId xmlns:p14="http://schemas.microsoft.com/office/powerpoint/2010/main" val="3393231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 is composed of three different focuses with each team member also being paired with an administrative role. Mechanical: David, Steve, Software: Cameron and Jesse. Electrical Will and Jacob</a:t>
            </a:r>
          </a:p>
        </p:txBody>
      </p:sp>
      <p:sp>
        <p:nvSpPr>
          <p:cNvPr id="4" name="Slide Number Placeholder 3"/>
          <p:cNvSpPr>
            <a:spLocks noGrp="1"/>
          </p:cNvSpPr>
          <p:nvPr>
            <p:ph type="sldNum" sz="quarter" idx="5"/>
          </p:nvPr>
        </p:nvSpPr>
        <p:spPr/>
        <p:txBody>
          <a:bodyPr/>
          <a:lstStyle/>
          <a:p>
            <a:fld id="{50BB71F0-8AEA-48B4-85C2-F2E8A7F79CDD}" type="slidenum">
              <a:rPr lang="en-US" smtClean="0"/>
              <a:t>2</a:t>
            </a:fld>
            <a:endParaRPr lang="en-US"/>
          </a:p>
        </p:txBody>
      </p:sp>
    </p:spTree>
    <p:extLst>
      <p:ext uri="{BB962C8B-B14F-4D97-AF65-F5344CB8AC3E}">
        <p14:creationId xmlns:p14="http://schemas.microsoft.com/office/powerpoint/2010/main" val="3106538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two linear actuator controllers, the dual motor controller, and the digital compass were all mounted to a 1/8in aluminum plate to allow for both a ridged mounting location, and to facilitate the transfer of heat away from the individual components.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Additionally, the dual motor driver was mounted using 1/4in standoffs and the compass with a small spacer.</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 series of three holes were machined into the mounting plate.</a:t>
            </a:r>
          </a:p>
          <a:p>
            <a:pPr marL="628650" lvl="1" indent="-171450">
              <a:buFont typeface="Arial" panose="020B0604020202020204" pitchFamily="34" charset="0"/>
              <a:buChar char="•"/>
            </a:pPr>
            <a:r>
              <a:rPr lang="en-US"/>
              <a:t>The two small oval holes allow for proper fitment of the fuses that are attached to the PCB below, and the larger through hole was placed to allow for the component wiring to pass underneath.</a:t>
            </a:r>
          </a:p>
        </p:txBody>
      </p:sp>
      <p:sp>
        <p:nvSpPr>
          <p:cNvPr id="4" name="Slide Number Placeholder 3"/>
          <p:cNvSpPr>
            <a:spLocks noGrp="1"/>
          </p:cNvSpPr>
          <p:nvPr>
            <p:ph type="sldNum" sz="quarter" idx="5"/>
          </p:nvPr>
        </p:nvSpPr>
        <p:spPr/>
        <p:txBody>
          <a:bodyPr/>
          <a:lstStyle/>
          <a:p>
            <a:fld id="{AE5A01EF-E813-4FDA-AD29-53AAA1340237}" type="slidenum">
              <a:rPr lang="en-US" smtClean="0"/>
              <a:t>22</a:t>
            </a:fld>
            <a:endParaRPr lang="en-US"/>
          </a:p>
        </p:txBody>
      </p:sp>
    </p:spTree>
    <p:extLst>
      <p:ext uri="{BB962C8B-B14F-4D97-AF65-F5344CB8AC3E}">
        <p14:creationId xmlns:p14="http://schemas.microsoft.com/office/powerpoint/2010/main" val="3556061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Once the electronics were mounted to the aluminum plate, the PCB was attached underneath with the use of 5/8in standoffs to ensure that the Arduino Due would have proper clearance.</a:t>
            </a:r>
          </a:p>
          <a:p>
            <a:pPr marL="171450" indent="-171450">
              <a:buFont typeface="Arial" panose="020B0604020202020204" pitchFamily="34" charset="0"/>
              <a:buChar char="•"/>
            </a:pPr>
            <a:r>
              <a:rPr lang="en-US"/>
              <a:t>From here the electronics components were assembled and could be mounted within the main pressure vessel.</a:t>
            </a:r>
          </a:p>
        </p:txBody>
      </p:sp>
      <p:sp>
        <p:nvSpPr>
          <p:cNvPr id="4" name="Slide Number Placeholder 3"/>
          <p:cNvSpPr>
            <a:spLocks noGrp="1"/>
          </p:cNvSpPr>
          <p:nvPr>
            <p:ph type="sldNum" sz="quarter" idx="5"/>
          </p:nvPr>
        </p:nvSpPr>
        <p:spPr/>
        <p:txBody>
          <a:bodyPr/>
          <a:lstStyle/>
          <a:p>
            <a:fld id="{AE5A01EF-E813-4FDA-AD29-53AAA1340237}" type="slidenum">
              <a:rPr lang="en-US" smtClean="0"/>
              <a:t>23</a:t>
            </a:fld>
            <a:endParaRPr lang="en-US"/>
          </a:p>
        </p:txBody>
      </p:sp>
    </p:spTree>
    <p:extLst>
      <p:ext uri="{BB962C8B-B14F-4D97-AF65-F5344CB8AC3E}">
        <p14:creationId xmlns:p14="http://schemas.microsoft.com/office/powerpoint/2010/main" val="2685390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Modeling was of the vehicle at different undulation frequencies was conducted to determine operational velocities</a:t>
            </a:r>
          </a:p>
          <a:p>
            <a:pPr marL="628650" lvl="1" indent="-171450">
              <a:buFont typeface="Arial" panose="020B0604020202020204" pitchFamily="34" charset="0"/>
              <a:buChar char="•"/>
            </a:pPr>
            <a:r>
              <a:rPr lang="en-US"/>
              <a:t>Used the listed equation</a:t>
            </a:r>
          </a:p>
          <a:p>
            <a:pPr marL="628650" lvl="1" indent="-171450">
              <a:buFont typeface="Arial" panose="020B0604020202020204" pitchFamily="34" charset="0"/>
              <a:buChar char="•"/>
            </a:pPr>
            <a:r>
              <a:rPr lang="en-US"/>
              <a:t>Plot shows that we have fine control of velocity at low frequencies</a:t>
            </a:r>
          </a:p>
          <a:p>
            <a:pPr marL="628650" lvl="1" indent="-171450">
              <a:buFont typeface="Arial" panose="020B0604020202020204" pitchFamily="34" charset="0"/>
              <a:buChar char="•"/>
            </a:pPr>
            <a:r>
              <a:rPr lang="en-US"/>
              <a:t>AUV will also meet speed requirements within a realistic frequency range</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To determine the frequency of oscillation of the fin, we used our body length of 2/3rds of a meter and our requirement of having to move at a speed of ½ body length per second.</a:t>
            </a:r>
          </a:p>
          <a:p>
            <a:pPr marL="171450" lvl="0" indent="-171450">
              <a:buFont typeface="Arial" panose="020B0604020202020204" pitchFamily="34" charset="0"/>
              <a:buChar char="•"/>
            </a:pPr>
            <a:r>
              <a:rPr lang="en-US"/>
              <a:t>This allowed us to estimate the frequency needed to be 2.5-3 Hz</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B71F0-8AEA-48B4-85C2-F2E8A7F79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852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Yaw is controlled via differential thrust from the two undulating fins and a PD controller and assumed not to be coupled with other degrees of freedom</a:t>
            </a:r>
          </a:p>
          <a:p>
            <a:pPr marL="171450" indent="-171450">
              <a:buFont typeface="Arial" panose="020B0604020202020204" pitchFamily="34" charset="0"/>
              <a:buChar char="•"/>
            </a:pPr>
            <a:r>
              <a:rPr lang="en-US"/>
              <a:t>Transfer function was developed using the small angle assumption which resulted in a negligible drag term</a:t>
            </a:r>
          </a:p>
          <a:p>
            <a:pPr marL="171450" indent="-171450">
              <a:buFont typeface="Arial" panose="020B0604020202020204" pitchFamily="34" charset="0"/>
              <a:buChar char="•"/>
            </a:pPr>
            <a:r>
              <a:rPr lang="en-US"/>
              <a:t>Rise time and overshoot values are manageable for the AUVs use case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B71F0-8AEA-48B4-85C2-F2E8A7F79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Pitch is controlled with the shifting mass system and a PD controller, assumed to be decoupled</a:t>
            </a:r>
          </a:p>
          <a:p>
            <a:pPr marL="171450" indent="-171450">
              <a:buFont typeface="Arial" panose="020B0604020202020204" pitchFamily="34" charset="0"/>
              <a:buChar char="•"/>
            </a:pPr>
            <a:r>
              <a:rPr lang="en-US"/>
              <a:t>Transfer function was developed with small angle assumption as well as estimations for drag</a:t>
            </a:r>
          </a:p>
          <a:p>
            <a:pPr marL="171450" indent="-171450">
              <a:buFont typeface="Arial" panose="020B0604020202020204" pitchFamily="34" charset="0"/>
              <a:buChar char="•"/>
            </a:pPr>
            <a:r>
              <a:rPr lang="en-US"/>
              <a:t>Rise time could be a challenge while translating though the water as it is slow</a:t>
            </a:r>
          </a:p>
          <a:p>
            <a:pPr marL="628650" lvl="1" indent="-171450">
              <a:buFont typeface="Arial" panose="020B0604020202020204" pitchFamily="34" charset="0"/>
              <a:buChar char="•"/>
            </a:pPr>
            <a:r>
              <a:rPr lang="en-US"/>
              <a:t>Full testing was needed to determine if this could be overcome, but could not be conducted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B71F0-8AEA-48B4-85C2-F2E8A7F79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745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Heave motion controlled with the ballast system and a P controller, once again decoupled from the rest of the degrees of freedom</a:t>
            </a:r>
          </a:p>
          <a:p>
            <a:pPr marL="171450" indent="-171450">
              <a:buFont typeface="Arial" panose="020B0604020202020204" pitchFamily="34" charset="0"/>
              <a:buChar char="•"/>
            </a:pPr>
            <a:r>
              <a:rPr lang="en-US"/>
              <a:t>Transfer function again developed with small angle assumption and estimations of drag</a:t>
            </a:r>
          </a:p>
          <a:p>
            <a:pPr marL="171450" indent="-171450">
              <a:buFont typeface="Arial" panose="020B0604020202020204" pitchFamily="34" charset="0"/>
              <a:buChar char="•"/>
            </a:pPr>
            <a:r>
              <a:rPr lang="en-US"/>
              <a:t>For a target depth of 3m, the long rise time of 132s is ok as there is no time/speed for requirement depth testing</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B71F0-8AEA-48B4-85C2-F2E8A7F79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802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Software was developed for a total of 5 mission sets, as discussed previously, and is shown here in high level logic diagrams </a:t>
            </a:r>
          </a:p>
          <a:p>
            <a:pPr marL="171450" indent="-171450">
              <a:buFont typeface="Arial" panose="020B0604020202020204" pitchFamily="34" charset="0"/>
              <a:buChar char="•"/>
            </a:pPr>
            <a:r>
              <a:rPr lang="en-US"/>
              <a:t>Mission 1 and 2 simply assess the vehicles forward and backward speed capabilities</a:t>
            </a:r>
          </a:p>
          <a:p>
            <a:pPr marL="171450" lvl="0" indent="-171450">
              <a:buFont typeface="Arial" panose="020B0604020202020204" pitchFamily="34" charset="0"/>
              <a:buChar char="•"/>
            </a:pPr>
            <a:r>
              <a:rPr lang="en-US"/>
              <a:t>Mission 3 tests the depth functionality in 3 operational steps</a:t>
            </a:r>
          </a:p>
          <a:p>
            <a:pPr marL="171450" lvl="0" indent="-171450">
              <a:buFont typeface="Arial" panose="020B0604020202020204" pitchFamily="34" charset="0"/>
              <a:buChar char="•"/>
            </a:pPr>
            <a:r>
              <a:rPr lang="en-US"/>
              <a:t>Mission 4 test the ability to detect and obstacle</a:t>
            </a:r>
          </a:p>
          <a:p>
            <a:pPr marL="171450" lvl="0" indent="-171450">
              <a:buFont typeface="Arial" panose="020B0604020202020204" pitchFamily="34" charset="0"/>
              <a:buChar char="•"/>
            </a:pPr>
            <a:r>
              <a:rPr lang="en-US"/>
              <a:t>Mission 5 will handle station keeping operations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BB71F0-8AEA-48B4-85C2-F2E8A7F79C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683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Internal to the code, the 5 missions were used in an enumerated stitch/case form</a:t>
            </a:r>
          </a:p>
          <a:p>
            <a:pPr marL="628650" lvl="1" indent="-171450">
              <a:buFont typeface="Arial" panose="020B0604020202020204" pitchFamily="34" charset="0"/>
              <a:buChar char="•"/>
            </a:pPr>
            <a:r>
              <a:rPr lang="en-US"/>
              <a:t>AUV is initiated into an initial state where the user can select which mission they want to run via the hall effects switch</a:t>
            </a:r>
          </a:p>
          <a:p>
            <a:pPr marL="171450" lvl="0" indent="-171450">
              <a:buFont typeface="Arial" panose="020B0604020202020204" pitchFamily="34" charset="0"/>
              <a:buChar char="•"/>
            </a:pPr>
            <a:r>
              <a:rPr lang="en-US"/>
              <a:t>On each iteration of the main loop, the health of the vehicle is checked and logged</a:t>
            </a:r>
          </a:p>
          <a:p>
            <a:pPr marL="171450" lvl="0" indent="-171450">
              <a:buFont typeface="Arial" panose="020B0604020202020204" pitchFamily="34" charset="0"/>
              <a:buChar char="•"/>
            </a:pPr>
            <a:r>
              <a:rPr lang="en-US"/>
              <a:t>The vehicles heading, pitch, depth, and proximity to target are also checked prior to the case operation</a:t>
            </a:r>
          </a:p>
          <a:p>
            <a:pPr marL="171450" lvl="0" indent="-171450">
              <a:buFont typeface="Arial" panose="020B0604020202020204" pitchFamily="34" charset="0"/>
              <a:buChar char="•"/>
            </a:pPr>
            <a:r>
              <a:rPr lang="en-US"/>
              <a:t>Each mission will run for a predefined amount of time (which is limited by operational area) and will end once the time has elapsed</a:t>
            </a:r>
          </a:p>
          <a:p>
            <a:pPr marL="628650" lvl="1" indent="-171450">
              <a:buFont typeface="Arial" panose="020B0604020202020204" pitchFamily="34" charset="0"/>
              <a:buChar char="•"/>
            </a:pPr>
            <a:r>
              <a:rPr lang="en-US"/>
              <a:t>Mission will also terminate if the “housekeeping” functions return a fail</a:t>
            </a:r>
          </a:p>
          <a:p>
            <a:pPr marL="171450" indent="-171450">
              <a:buFont typeface="Arial" panose="020B0604020202020204" pitchFamily="34" charset="0"/>
              <a:buChar char="•"/>
            </a:pPr>
            <a:r>
              <a:rPr lang="en-US"/>
              <a:t>The figure is a snap shot of how the code moves between cases</a:t>
            </a:r>
          </a:p>
        </p:txBody>
      </p:sp>
      <p:sp>
        <p:nvSpPr>
          <p:cNvPr id="4" name="Slide Number Placeholder 3"/>
          <p:cNvSpPr>
            <a:spLocks noGrp="1"/>
          </p:cNvSpPr>
          <p:nvPr>
            <p:ph type="sldNum" sz="quarter" idx="5"/>
          </p:nvPr>
        </p:nvSpPr>
        <p:spPr/>
        <p:txBody>
          <a:bodyPr/>
          <a:lstStyle/>
          <a:p>
            <a:fld id="{AE5A01EF-E813-4FDA-AD29-53AAA1340237}" type="slidenum">
              <a:rPr lang="en-US" smtClean="0"/>
              <a:t>29</a:t>
            </a:fld>
            <a:endParaRPr lang="en-US"/>
          </a:p>
        </p:txBody>
      </p:sp>
    </p:spTree>
    <p:extLst>
      <p:ext uri="{BB962C8B-B14F-4D97-AF65-F5344CB8AC3E}">
        <p14:creationId xmlns:p14="http://schemas.microsoft.com/office/powerpoint/2010/main" val="3645714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Visualization of the switch/case functionality</a:t>
            </a:r>
          </a:p>
          <a:p>
            <a:pPr marL="171450" indent="-171450">
              <a:buFont typeface="Arial" panose="020B0604020202020204" pitchFamily="34" charset="0"/>
              <a:buChar char="•"/>
            </a:pPr>
            <a:r>
              <a:rPr lang="en-US"/>
              <a:t>Starts in a selection state with the hall sensor</a:t>
            </a:r>
          </a:p>
          <a:p>
            <a:pPr marL="628650" lvl="1" indent="-171450">
              <a:buFont typeface="Arial" panose="020B0604020202020204" pitchFamily="34" charset="0"/>
              <a:buChar char="•"/>
            </a:pPr>
            <a:r>
              <a:rPr lang="en-US"/>
              <a:t>Mission selection is cycled with one Hall effect sensor, and then activated with the other </a:t>
            </a:r>
          </a:p>
          <a:p>
            <a:pPr marL="171450" lvl="0" indent="-171450">
              <a:buFont typeface="Arial" panose="020B0604020202020204" pitchFamily="34" charset="0"/>
              <a:buChar char="•"/>
            </a:pPr>
            <a:r>
              <a:rPr lang="en-US"/>
              <a:t>Mission 1</a:t>
            </a:r>
          </a:p>
          <a:p>
            <a:pPr marL="628650" lvl="1" indent="-171450">
              <a:buFont typeface="Arial" panose="020B0604020202020204" pitchFamily="34" charset="0"/>
              <a:buChar char="•"/>
            </a:pPr>
            <a:r>
              <a:rPr lang="en-US"/>
              <a:t>Mission 1 has 30 second initial position phase where vehicle orients itself</a:t>
            </a:r>
          </a:p>
          <a:p>
            <a:pPr marL="628650" lvl="1" indent="-171450">
              <a:buFont typeface="Arial" panose="020B0604020202020204" pitchFamily="34" charset="0"/>
              <a:buChar char="•"/>
            </a:pPr>
            <a:r>
              <a:rPr lang="en-US"/>
              <a:t>Motors are then started</a:t>
            </a:r>
          </a:p>
          <a:p>
            <a:pPr marL="628650" lvl="1" indent="-171450">
              <a:buFont typeface="Arial" panose="020B0604020202020204" pitchFamily="34" charset="0"/>
              <a:buChar char="•"/>
            </a:pPr>
            <a:r>
              <a:rPr lang="en-US"/>
              <a:t>Vehicle then alternates </a:t>
            </a:r>
            <a:r>
              <a:rPr lang="en-US" err="1"/>
              <a:t>DoF</a:t>
            </a:r>
            <a:r>
              <a:rPr lang="en-US"/>
              <a:t> control for 0.2 seconds each until the mission ends</a:t>
            </a:r>
          </a:p>
          <a:p>
            <a:pPr marL="228600" lvl="0" indent="-228600">
              <a:buFont typeface="Arial" panose="020B0604020202020204" pitchFamily="34" charset="0"/>
              <a:buChar char="•"/>
            </a:pPr>
            <a:r>
              <a:rPr lang="en-US"/>
              <a:t>Mission 2</a:t>
            </a:r>
          </a:p>
          <a:p>
            <a:pPr marL="685800" lvl="1" indent="-228600">
              <a:buFont typeface="Arial" panose="020B0604020202020204" pitchFamily="34" charset="0"/>
              <a:buChar char="•"/>
            </a:pPr>
            <a:r>
              <a:rPr lang="en-US"/>
              <a:t>Mission 2 happens in the same way as Mission 1, only with opposite direction of travel</a:t>
            </a:r>
          </a:p>
          <a:p>
            <a:pPr marL="228600" lvl="0" indent="-228600">
              <a:buFont typeface="Arial" panose="020B0604020202020204" pitchFamily="34" charset="0"/>
              <a:buChar char="•"/>
            </a:pPr>
            <a:r>
              <a:rPr lang="en-US"/>
              <a:t>Mission 3</a:t>
            </a:r>
          </a:p>
          <a:p>
            <a:pPr marL="685800" lvl="1" indent="-228600">
              <a:buFont typeface="Arial" panose="020B0604020202020204" pitchFamily="34" charset="0"/>
              <a:buChar char="•"/>
            </a:pPr>
            <a:r>
              <a:rPr lang="en-US"/>
              <a:t>Mission 3 will begin with alternating between pitch and depth control for 0.2 sec each</a:t>
            </a:r>
          </a:p>
          <a:p>
            <a:pPr marL="685800" lvl="1" indent="-228600">
              <a:buFont typeface="Arial" panose="020B0604020202020204" pitchFamily="34" charset="0"/>
              <a:buChar char="•"/>
            </a:pPr>
            <a:r>
              <a:rPr lang="en-US"/>
              <a:t>Desired depth is then maintained for a predefined time, again alternating control</a:t>
            </a:r>
          </a:p>
          <a:p>
            <a:pPr marL="685800" lvl="1" indent="-228600">
              <a:buFont typeface="Arial" panose="020B0604020202020204" pitchFamily="34" charset="0"/>
              <a:buChar char="•"/>
            </a:pPr>
            <a:r>
              <a:rPr lang="en-US"/>
              <a:t>AUV will then ascend in the same manner as descent</a:t>
            </a:r>
          </a:p>
          <a:p>
            <a:pPr marL="228600" lvl="0" indent="-228600">
              <a:buFont typeface="Arial" panose="020B0604020202020204" pitchFamily="34" charset="0"/>
              <a:buChar char="•"/>
            </a:pPr>
            <a:r>
              <a:rPr lang="en-US"/>
              <a:t>Mission 4</a:t>
            </a:r>
          </a:p>
          <a:p>
            <a:pPr marL="685800" lvl="1" indent="-228600">
              <a:buFont typeface="Arial" panose="020B0604020202020204" pitchFamily="34" charset="0"/>
              <a:buChar char="•"/>
            </a:pPr>
            <a:r>
              <a:rPr lang="en-US"/>
              <a:t>Mission 4 begins with the 30 sec orientation phase</a:t>
            </a:r>
          </a:p>
          <a:p>
            <a:pPr marL="685800" lvl="1" indent="-228600">
              <a:buFont typeface="Arial" panose="020B0604020202020204" pitchFamily="34" charset="0"/>
              <a:buChar char="•"/>
            </a:pPr>
            <a:r>
              <a:rPr lang="en-US"/>
              <a:t>Moves in the direction the SONARs point until an obstacle is detected</a:t>
            </a:r>
          </a:p>
          <a:p>
            <a:pPr marL="685800" lvl="1" indent="-228600">
              <a:buFont typeface="Arial" panose="020B0604020202020204" pitchFamily="34" charset="0"/>
              <a:buChar char="•"/>
            </a:pPr>
            <a:r>
              <a:rPr lang="en-US"/>
              <a:t>Once the obstacle is detected, the vehicle with reverse motion</a:t>
            </a:r>
          </a:p>
          <a:p>
            <a:pPr marL="685800" lvl="1" indent="-228600">
              <a:buFont typeface="Arial" panose="020B0604020202020204" pitchFamily="34" charset="0"/>
              <a:buChar char="•"/>
            </a:pPr>
            <a:r>
              <a:rPr lang="en-US"/>
              <a:t>Then mission will end after defined amount of time</a:t>
            </a:r>
          </a:p>
          <a:p>
            <a:pPr marL="228600" lvl="0" indent="-228600">
              <a:buFont typeface="Arial" panose="020B0604020202020204" pitchFamily="34" charset="0"/>
              <a:buChar char="•"/>
            </a:pPr>
            <a:r>
              <a:rPr lang="en-US"/>
              <a:t>Mission 5</a:t>
            </a:r>
          </a:p>
          <a:p>
            <a:pPr marL="685800" lvl="1" indent="-228600">
              <a:buFont typeface="Arial" panose="020B0604020202020204" pitchFamily="34" charset="0"/>
              <a:buChar char="•"/>
            </a:pPr>
            <a:r>
              <a:rPr lang="en-US"/>
              <a:t>Mission 5, station keeping beings with orientation phase</a:t>
            </a:r>
          </a:p>
          <a:p>
            <a:pPr marL="685800" lvl="1" indent="-228600">
              <a:buFont typeface="Arial" panose="020B0604020202020204" pitchFamily="34" charset="0"/>
              <a:buChar char="•"/>
            </a:pPr>
            <a:r>
              <a:rPr lang="en-US"/>
              <a:t>Will then actively station keep</a:t>
            </a:r>
          </a:p>
          <a:p>
            <a:pPr marL="1143000" lvl="2" indent="-228600">
              <a:buFont typeface="Arial" panose="020B0604020202020204" pitchFamily="34" charset="0"/>
              <a:buChar char="•"/>
            </a:pPr>
            <a:r>
              <a:rPr lang="en-US"/>
              <a:t>AUV will alternate between adjusting position from reference target, pitch, depth, and heading until mission time has elapsed</a:t>
            </a:r>
          </a:p>
          <a:p>
            <a:pPr marL="228600" lvl="0" indent="-228600">
              <a:buFont typeface="Arial" panose="020B0604020202020204" pitchFamily="34" charset="0"/>
              <a:buChar char="•"/>
            </a:pPr>
            <a:r>
              <a:rPr lang="en-US"/>
              <a:t>End States</a:t>
            </a:r>
          </a:p>
          <a:p>
            <a:pPr marL="685800" lvl="1" indent="-228600">
              <a:buFont typeface="Arial" panose="020B0604020202020204" pitchFamily="34" charset="0"/>
              <a:buChar char="•"/>
            </a:pPr>
            <a:r>
              <a:rPr lang="en-US"/>
              <a:t>AUV will enter end mission state after each mission, or a mission failure</a:t>
            </a:r>
          </a:p>
          <a:p>
            <a:pPr marL="685800" lvl="1" indent="-228600">
              <a:buFont typeface="Arial" panose="020B0604020202020204" pitchFamily="34" charset="0"/>
              <a:buChar char="•"/>
            </a:pPr>
            <a:r>
              <a:rPr lang="en-US"/>
              <a:t>All functions were developed and placed until a single program for the AUV, but were not tested as a cohesive unit due to campus closure</a:t>
            </a:r>
          </a:p>
          <a:p>
            <a:pPr marL="228600" lvl="0" indent="-22860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AE5A01EF-E813-4FDA-AD29-53AAA1340237}" type="slidenum">
              <a:rPr lang="en-US" smtClean="0"/>
              <a:t>30</a:t>
            </a:fld>
            <a:endParaRPr lang="en-US"/>
          </a:p>
        </p:txBody>
      </p:sp>
    </p:spTree>
    <p:extLst>
      <p:ext uri="{BB962C8B-B14F-4D97-AF65-F5344CB8AC3E}">
        <p14:creationId xmlns:p14="http://schemas.microsoft.com/office/powerpoint/2010/main" val="4065567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Due to COVID – 19, we weren’t able to complete full system tests. We were able to complete individual component tests to verify their functionality</a:t>
            </a:r>
          </a:p>
        </p:txBody>
      </p:sp>
      <p:sp>
        <p:nvSpPr>
          <p:cNvPr id="4" name="Slide Number Placeholder 3"/>
          <p:cNvSpPr>
            <a:spLocks noGrp="1"/>
          </p:cNvSpPr>
          <p:nvPr>
            <p:ph type="sldNum" sz="quarter" idx="10"/>
          </p:nvPr>
        </p:nvSpPr>
        <p:spPr/>
        <p:txBody>
          <a:bodyPr/>
          <a:lstStyle/>
          <a:p>
            <a:fld id="{AE5A01EF-E813-4FDA-AD29-53AAA1340237}" type="slidenum">
              <a:rPr lang="en-US" smtClean="0"/>
              <a:t>31</a:t>
            </a:fld>
            <a:endParaRPr lang="en-US"/>
          </a:p>
        </p:txBody>
      </p:sp>
    </p:spTree>
    <p:extLst>
      <p:ext uri="{BB962C8B-B14F-4D97-AF65-F5344CB8AC3E}">
        <p14:creationId xmlns:p14="http://schemas.microsoft.com/office/powerpoint/2010/main" val="171902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biomimicry? Technique of extracting elements from nature to improve technology</a:t>
            </a:r>
          </a:p>
          <a:p>
            <a:endParaRPr lang="en-US"/>
          </a:p>
          <a:p>
            <a:r>
              <a:rPr lang="en-US"/>
              <a:t>Tubercles, small bumps on the leading edge, on whales were found to increase their agility and when used on wind turbines, an increase the efficiency happened.</a:t>
            </a:r>
          </a:p>
          <a:p>
            <a:endParaRPr lang="en-US"/>
          </a:p>
          <a:p>
            <a:r>
              <a:rPr lang="en-US"/>
              <a:t>In the late 90’s Japanese engineers modeled the shape of a bullet train after a kingfisher, which took elements from its large head and long narrow beak.</a:t>
            </a:r>
          </a:p>
          <a:p>
            <a:endParaRPr lang="en-US"/>
          </a:p>
          <a:p>
            <a:r>
              <a:rPr lang="en-US"/>
              <a:t>This resulted in quieter trains and 10% faster train</a:t>
            </a:r>
          </a:p>
          <a:p>
            <a:endParaRPr lang="en-US"/>
          </a:p>
          <a:p>
            <a:r>
              <a:rPr lang="en-US"/>
              <a:t>These are also examples of using engineering to increase efficiency and benefit society</a:t>
            </a:r>
          </a:p>
        </p:txBody>
      </p:sp>
      <p:sp>
        <p:nvSpPr>
          <p:cNvPr id="4" name="Slide Number Placeholder 3"/>
          <p:cNvSpPr>
            <a:spLocks noGrp="1"/>
          </p:cNvSpPr>
          <p:nvPr>
            <p:ph type="sldNum" sz="quarter" idx="5"/>
          </p:nvPr>
        </p:nvSpPr>
        <p:spPr/>
        <p:txBody>
          <a:bodyPr/>
          <a:lstStyle/>
          <a:p>
            <a:fld id="{50BB71F0-8AEA-48B4-85C2-F2E8A7F79CDD}" type="slidenum">
              <a:rPr lang="en-US" smtClean="0"/>
              <a:t>3</a:t>
            </a:fld>
            <a:endParaRPr lang="en-US"/>
          </a:p>
        </p:txBody>
      </p:sp>
    </p:spTree>
    <p:extLst>
      <p:ext uri="{BB962C8B-B14F-4D97-AF65-F5344CB8AC3E}">
        <p14:creationId xmlns:p14="http://schemas.microsoft.com/office/powerpoint/2010/main" val="966171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underbudget for our system by so much because we weren’t able to purchase underwater connectors due to the lead times. </a:t>
            </a:r>
          </a:p>
        </p:txBody>
      </p:sp>
      <p:sp>
        <p:nvSpPr>
          <p:cNvPr id="4" name="Slide Number Placeholder 3"/>
          <p:cNvSpPr>
            <a:spLocks noGrp="1"/>
          </p:cNvSpPr>
          <p:nvPr>
            <p:ph type="sldNum" sz="quarter" idx="5"/>
          </p:nvPr>
        </p:nvSpPr>
        <p:spPr/>
        <p:txBody>
          <a:bodyPr/>
          <a:lstStyle/>
          <a:p>
            <a:fld id="{AE5A01EF-E813-4FDA-AD29-53AAA1340237}" type="slidenum">
              <a:rPr lang="en-US" smtClean="0"/>
              <a:t>32</a:t>
            </a:fld>
            <a:endParaRPr lang="en-US"/>
          </a:p>
        </p:txBody>
      </p:sp>
    </p:spTree>
    <p:extLst>
      <p:ext uri="{BB962C8B-B14F-4D97-AF65-F5344CB8AC3E}">
        <p14:creationId xmlns:p14="http://schemas.microsoft.com/office/powerpoint/2010/main" val="2948068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5A01EF-E813-4FDA-AD29-53AAA1340237}" type="slidenum">
              <a:rPr lang="en-US" smtClean="0"/>
              <a:t>33</a:t>
            </a:fld>
            <a:endParaRPr lang="en-US"/>
          </a:p>
        </p:txBody>
      </p:sp>
    </p:spTree>
    <p:extLst>
      <p:ext uri="{BB962C8B-B14F-4D97-AF65-F5344CB8AC3E}">
        <p14:creationId xmlns:p14="http://schemas.microsoft.com/office/powerpoint/2010/main" val="4153139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charset="0"/>
              <a:buNone/>
            </a:pPr>
            <a:endParaRPr lang="en-US"/>
          </a:p>
          <a:p>
            <a:pPr marL="171450" lvl="0" indent="-171450" algn="l">
              <a:buFont typeface="Arial" charset="0"/>
              <a:buChar char="•"/>
            </a:pPr>
            <a:r>
              <a:rPr lang="en-US"/>
              <a:t>David</a:t>
            </a:r>
          </a:p>
          <a:p>
            <a:pPr marL="628650" lvl="1" indent="-171450" algn="l">
              <a:buFont typeface="Arial" charset="0"/>
              <a:buChar char="•"/>
            </a:pPr>
            <a:r>
              <a:rPr lang="en-US"/>
              <a:t>During</a:t>
            </a:r>
            <a:r>
              <a:rPr lang="en-US" baseline="0"/>
              <a:t> this year long project, the most important skills that I have improved and practiced besides the applied technical skills, have been cooperation and communication. This exercise has emphasized the idea of ”we”, rather than “I”.</a:t>
            </a:r>
          </a:p>
          <a:p>
            <a:pPr marL="628650" lvl="1" indent="-171450" algn="l">
              <a:buFont typeface="Arial" charset="0"/>
              <a:buChar char="•"/>
            </a:pPr>
            <a:r>
              <a:rPr lang="en-US" baseline="0"/>
              <a:t>This project has also given me a glimpse on the application of systems engineering. It has shown how different engineering practices are able to come together and produce a product. This result has given me the drive to continue learning the needed skills and entering unknown territories.</a:t>
            </a:r>
          </a:p>
          <a:p>
            <a:pPr marL="628650" lvl="1" indent="-171450" algn="l">
              <a:buFont typeface="Arial" charset="0"/>
              <a:buChar char="•"/>
            </a:pPr>
            <a:endParaRPr lang="en-US" baseline="0"/>
          </a:p>
          <a:p>
            <a:pPr marL="0" lvl="1" indent="-171450" algn="l">
              <a:buFont typeface="Arial" charset="0"/>
              <a:buChar char="•"/>
            </a:pPr>
            <a:r>
              <a:rPr lang="en-US" baseline="0"/>
              <a:t>Steven</a:t>
            </a:r>
          </a:p>
          <a:p>
            <a:pPr marL="457200" lvl="2" indent="-171450" algn="l">
              <a:buFont typeface="Arial" charset="0"/>
              <a:buChar char="•"/>
            </a:pPr>
            <a:r>
              <a:rPr lang="en-US" baseline="0"/>
              <a:t>Time management across the entire project and balancing classes was the hardest thing for me to over come. It was easy to get wrapped up in the project and neglect other classes.</a:t>
            </a:r>
          </a:p>
          <a:p>
            <a:pPr marL="457200" lvl="2" indent="-171450" algn="l">
              <a:buFont typeface="Arial" charset="0"/>
              <a:buChar char="•"/>
            </a:pPr>
            <a:r>
              <a:rPr lang="en-US" baseline="0"/>
              <a:t>This project also showed me how much a delay, avoidable or not, can change the project timeline.</a:t>
            </a:r>
          </a:p>
          <a:p>
            <a:pPr marL="457200" lvl="2" indent="-171450" algn="l">
              <a:buFont typeface="Arial" charset="0"/>
              <a:buChar char="•"/>
            </a:pPr>
            <a:endParaRPr lang="en-US" baseline="0"/>
          </a:p>
          <a:p>
            <a:pPr marL="0" lvl="1" indent="-171450" algn="l">
              <a:buFont typeface="Arial" charset="0"/>
              <a:buChar char="•"/>
            </a:pPr>
            <a:r>
              <a:rPr lang="en-US" baseline="0"/>
              <a:t>Cameron </a:t>
            </a:r>
          </a:p>
          <a:p>
            <a:pPr marL="457200" lvl="2" indent="-171450" algn="l">
              <a:buFont typeface="Arial" charset="0"/>
              <a:buChar char="•"/>
            </a:pPr>
            <a:r>
              <a:rPr lang="en-US" baseline="0"/>
              <a:t>I have greatly improved my programming and testing skills. I learned how to trouble shoot code and modify to achieve my objectives. </a:t>
            </a:r>
          </a:p>
          <a:p>
            <a:pPr marL="457200" lvl="2" indent="-171450" algn="l">
              <a:buFont typeface="Arial" charset="0"/>
              <a:buChar char="•"/>
            </a:pPr>
            <a:r>
              <a:rPr lang="en-US" baseline="0"/>
              <a:t>I learned how important teamwork is when working on a project. </a:t>
            </a:r>
          </a:p>
          <a:p>
            <a:pPr marL="457200" lvl="2" indent="-171450" algn="l">
              <a:buFont typeface="Arial" charset="0"/>
              <a:buChar char="•"/>
            </a:pPr>
            <a:endParaRPr lang="en-US" baseline="0"/>
          </a:p>
          <a:p>
            <a:pPr marL="171450" indent="-171450">
              <a:buFont typeface="Arial" panose="020B0604020202020204" pitchFamily="34" charset="0"/>
              <a:buChar char="•"/>
            </a:pPr>
            <a:r>
              <a:rPr lang="en-US"/>
              <a:t>Jesse</a:t>
            </a:r>
          </a:p>
          <a:p>
            <a:pPr marL="628650" lvl="1" indent="-171450">
              <a:buFont typeface="Arial" panose="020B0604020202020204" pitchFamily="34" charset="0"/>
              <a:buChar char="•"/>
            </a:pPr>
            <a:r>
              <a:rPr lang="en-US"/>
              <a:t>On a technical and professional level, my skills in programming have greatly increased and given me a real appreciation for the work that goes into not only real-time programming, but the modeling and full systems engineering that goes into the development of autonomous systems.</a:t>
            </a:r>
            <a:endParaRPr lang="en-US">
              <a:cs typeface="Calibri"/>
            </a:endParaRPr>
          </a:p>
          <a:p>
            <a:pPr marL="628650" lvl="1" indent="-171450">
              <a:buFont typeface="Arial" panose="020B0604020202020204" pitchFamily="34" charset="0"/>
              <a:buChar char="•"/>
            </a:pPr>
            <a:r>
              <a:rPr lang="en-US"/>
              <a:t>From the perspective of lifelong learning, I have seen that there truly is always something else to learn when working on a project.  Even once the project came to its finish, I had only begun to scratch the surface of what there is to learn in the field and look forward to continuing to learn more.</a:t>
            </a:r>
            <a:endParaRPr lang="en-US">
              <a:cs typeface="Calibri"/>
            </a:endParaRPr>
          </a:p>
          <a:p>
            <a:pPr marL="628650" lvl="1" indent="-171450">
              <a:buFont typeface="Arial" panose="020B0604020202020204" pitchFamily="34" charset="0"/>
              <a:buChar char="•"/>
            </a:pPr>
            <a:r>
              <a:rPr lang="en-US"/>
              <a:t>The best way to ensure ethical completion of any project is to ensure constant communication between everyone working on it.</a:t>
            </a:r>
          </a:p>
          <a:p>
            <a:pPr marL="628650" lvl="1" indent="-171450">
              <a:buFont typeface="Arial" panose="020B0604020202020204" pitchFamily="34" charset="0"/>
              <a:buChar char="•"/>
            </a:pPr>
            <a:endParaRPr lang="en-US"/>
          </a:p>
          <a:p>
            <a:pPr marL="171450" lvl="0" indent="-171450" algn="l">
              <a:buFont typeface="Arial" charset="0"/>
              <a:buChar char="•"/>
            </a:pPr>
            <a:r>
              <a:rPr lang="en-US"/>
              <a:t>Will</a:t>
            </a:r>
          </a:p>
          <a:p>
            <a:pPr marL="628650" lvl="1" indent="-171450" algn="l">
              <a:buFont typeface="Arial" charset="0"/>
              <a:buChar char="•"/>
            </a:pPr>
            <a:r>
              <a:rPr lang="en-US"/>
              <a:t>My fear of being judged for not knowing an answer kept me from asking important questions. This project has given me the confidence to ask a question when I am stuck instead of spending hours or days stuck on the same issue.</a:t>
            </a:r>
          </a:p>
          <a:p>
            <a:pPr marL="628650" lvl="1" indent="-171450" algn="l">
              <a:buFont typeface="Arial" charset="0"/>
              <a:buChar char="•"/>
            </a:pPr>
            <a:r>
              <a:rPr lang="en-US"/>
              <a:t>I improved my technical skills as well as the ability to communicate within a group. Being on the same page about deadlines and admitting when help is needed were two traits that I enhanced through this project and with my team.</a:t>
            </a:r>
          </a:p>
          <a:p>
            <a:pPr marL="628650" lvl="1" indent="-171450">
              <a:buFont typeface="Arial" panose="020B0604020202020204" pitchFamily="34" charset="0"/>
              <a:buChar char="•"/>
            </a:pPr>
            <a:endParaRPr lang="en-US"/>
          </a:p>
          <a:p>
            <a:pPr marL="171450" indent="-171450">
              <a:buFont typeface="Arial" panose="020B0604020202020204" pitchFamily="34" charset="0"/>
              <a:buChar char="•"/>
            </a:pPr>
            <a:r>
              <a:rPr lang="en-US"/>
              <a:t>Jacob </a:t>
            </a:r>
            <a:endParaRPr lang="en-US">
              <a:cs typeface="Calibri"/>
            </a:endParaRPr>
          </a:p>
          <a:p>
            <a:pPr marL="628650" lvl="1" indent="-171450">
              <a:buFont typeface="Arial" panose="020B0604020202020204" pitchFamily="34" charset="0"/>
              <a:buChar char="•"/>
            </a:pPr>
            <a:r>
              <a:rPr lang="en-US"/>
              <a:t>I Learned a lot about how important design and communication is for large projects, one detail neglected, or one miscommunication can result in massive amount of time lost and corrections to be made down the line. </a:t>
            </a:r>
            <a:endParaRPr lang="en-US">
              <a:cs typeface="Calibri"/>
            </a:endParaRPr>
          </a:p>
          <a:p>
            <a:pPr marL="628650" lvl="1" indent="-171450">
              <a:buFont typeface="Arial" panose="020B0604020202020204" pitchFamily="34" charset="0"/>
              <a:buChar char="•"/>
            </a:pPr>
            <a:r>
              <a:rPr lang="en-US"/>
              <a:t>In our case our project doesn’t have direct implications for humans or marine life; however, if this project could potentially be used in the ocean where there could be contact with marine life and those interactions should be considered</a:t>
            </a:r>
            <a:endParaRPr lang="en-US">
              <a:cs typeface="Calibri"/>
            </a:endParaRPr>
          </a:p>
          <a:p>
            <a:pPr marL="628650" lvl="1" indent="-171450">
              <a:buFont typeface="Arial" charset="0"/>
              <a:buChar char="•"/>
            </a:pPr>
            <a:r>
              <a:rPr lang="en-US"/>
              <a:t>Even though </a:t>
            </a:r>
            <a:r>
              <a:rPr lang="en-US" err="1"/>
              <a:t>Covid</a:t>
            </a:r>
            <a:r>
              <a:rPr lang="en-US"/>
              <a:t> – 19 cut this project short, it has only instilled my  desire to learn more and continue learning as much as I can in the engineering world	</a:t>
            </a:r>
          </a:p>
          <a:p>
            <a:pPr marL="457200" lvl="1" indent="0">
              <a:buFont typeface="Arial" panose="020B0604020202020204" pitchFamily="34" charset="0"/>
              <a:buNone/>
            </a:pPr>
            <a:endParaRPr lang="en-US" baseline="0"/>
          </a:p>
          <a:p>
            <a:r>
              <a:rPr lang="en-US"/>
              <a:t>Grew together as a team</a:t>
            </a:r>
          </a:p>
          <a:p>
            <a:r>
              <a:rPr lang="en-US"/>
              <a:t>Improved our design skills through carrying out the design as far as we could</a:t>
            </a:r>
          </a:p>
          <a:p>
            <a:pPr marL="457200" lvl="2" indent="-171450" algn="l">
              <a:buFont typeface="Arial" charset="0"/>
              <a:buChar char="•"/>
            </a:pPr>
            <a:endParaRPr lang="en-US" baseline="0"/>
          </a:p>
        </p:txBody>
      </p:sp>
      <p:sp>
        <p:nvSpPr>
          <p:cNvPr id="4" name="Slide Number Placeholder 3"/>
          <p:cNvSpPr>
            <a:spLocks noGrp="1"/>
          </p:cNvSpPr>
          <p:nvPr>
            <p:ph type="sldNum" sz="quarter" idx="5"/>
          </p:nvPr>
        </p:nvSpPr>
        <p:spPr/>
        <p:txBody>
          <a:bodyPr/>
          <a:lstStyle/>
          <a:p>
            <a:fld id="{AE5A01EF-E813-4FDA-AD29-53AAA1340237}" type="slidenum">
              <a:rPr lang="en-US" smtClean="0"/>
              <a:t>34</a:t>
            </a:fld>
            <a:endParaRPr lang="en-US"/>
          </a:p>
        </p:txBody>
      </p:sp>
    </p:spTree>
    <p:extLst>
      <p:ext uri="{BB962C8B-B14F-4D97-AF65-F5344CB8AC3E}">
        <p14:creationId xmlns:p14="http://schemas.microsoft.com/office/powerpoint/2010/main" val="3407250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Jake</a:t>
            </a:r>
          </a:p>
        </p:txBody>
      </p:sp>
      <p:sp>
        <p:nvSpPr>
          <p:cNvPr id="4" name="Slide Number Placeholder 3"/>
          <p:cNvSpPr>
            <a:spLocks noGrp="1"/>
          </p:cNvSpPr>
          <p:nvPr>
            <p:ph type="sldNum" sz="quarter" idx="5"/>
          </p:nvPr>
        </p:nvSpPr>
        <p:spPr/>
        <p:txBody>
          <a:bodyPr/>
          <a:lstStyle/>
          <a:p>
            <a:fld id="{50BB71F0-8AEA-48B4-85C2-F2E8A7F79CDD}" type="slidenum">
              <a:rPr lang="en-US" smtClean="0"/>
              <a:t>35</a:t>
            </a:fld>
            <a:endParaRPr lang="en-US"/>
          </a:p>
        </p:txBody>
      </p:sp>
    </p:spTree>
    <p:extLst>
      <p:ext uri="{BB962C8B-B14F-4D97-AF65-F5344CB8AC3E}">
        <p14:creationId xmlns:p14="http://schemas.microsoft.com/office/powerpoint/2010/main" val="46019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Jake</a:t>
            </a:r>
          </a:p>
        </p:txBody>
      </p:sp>
      <p:sp>
        <p:nvSpPr>
          <p:cNvPr id="4" name="Slide Number Placeholder 3"/>
          <p:cNvSpPr>
            <a:spLocks noGrp="1"/>
          </p:cNvSpPr>
          <p:nvPr>
            <p:ph type="sldNum" sz="quarter" idx="5"/>
          </p:nvPr>
        </p:nvSpPr>
        <p:spPr/>
        <p:txBody>
          <a:bodyPr/>
          <a:lstStyle/>
          <a:p>
            <a:fld id="{50BB71F0-8AEA-48B4-85C2-F2E8A7F79CDD}" type="slidenum">
              <a:rPr lang="en-US" smtClean="0"/>
              <a:t>36</a:t>
            </a:fld>
            <a:endParaRPr lang="en-US"/>
          </a:p>
        </p:txBody>
      </p:sp>
    </p:spTree>
    <p:extLst>
      <p:ext uri="{BB962C8B-B14F-4D97-AF65-F5344CB8AC3E}">
        <p14:creationId xmlns:p14="http://schemas.microsoft.com/office/powerpoint/2010/main" val="3577264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5A01EF-E813-4FDA-AD29-53AAA1340237}" type="slidenum">
              <a:rPr lang="en-US" smtClean="0"/>
              <a:t>37</a:t>
            </a:fld>
            <a:endParaRPr lang="en-US"/>
          </a:p>
        </p:txBody>
      </p:sp>
    </p:spTree>
    <p:extLst>
      <p:ext uri="{BB962C8B-B14F-4D97-AF65-F5344CB8AC3E}">
        <p14:creationId xmlns:p14="http://schemas.microsoft.com/office/powerpoint/2010/main" val="234540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project utilizes biomimicry in the form of undulating fins. </a:t>
            </a:r>
          </a:p>
          <a:p>
            <a:endParaRPr lang="en-US">
              <a:cs typeface="Calibri"/>
            </a:endParaRPr>
          </a:p>
          <a:p>
            <a:r>
              <a:rPr lang="en-US">
                <a:cs typeface="Calibri"/>
              </a:rPr>
              <a:t>Undulation is defined as having more than a single wave present at any time, while oscillation is less than half a wave. An oscillating fin pivots around a single point while an undulating fin produces a wave down the length of the fin.</a:t>
            </a:r>
          </a:p>
        </p:txBody>
      </p:sp>
      <p:sp>
        <p:nvSpPr>
          <p:cNvPr id="4" name="Slide Number Placeholder 3"/>
          <p:cNvSpPr>
            <a:spLocks noGrp="1"/>
          </p:cNvSpPr>
          <p:nvPr>
            <p:ph type="sldNum" sz="quarter" idx="5"/>
          </p:nvPr>
        </p:nvSpPr>
        <p:spPr/>
        <p:txBody>
          <a:bodyPr/>
          <a:lstStyle/>
          <a:p>
            <a:fld id="{50BB71F0-8AEA-48B4-85C2-F2E8A7F79CDD}" type="slidenum">
              <a:rPr lang="en-US" smtClean="0"/>
              <a:t>4</a:t>
            </a:fld>
            <a:endParaRPr lang="en-US"/>
          </a:p>
        </p:txBody>
      </p:sp>
    </p:spTree>
    <p:extLst>
      <p:ext uri="{BB962C8B-B14F-4D97-AF65-F5344CB8AC3E}">
        <p14:creationId xmlns:p14="http://schemas.microsoft.com/office/powerpoint/2010/main" val="352445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BB71F0-8AEA-48B4-85C2-F2E8A7F79CDD}" type="slidenum">
              <a:rPr lang="en-US" smtClean="0"/>
              <a:t>6</a:t>
            </a:fld>
            <a:endParaRPr lang="en-US"/>
          </a:p>
        </p:txBody>
      </p:sp>
    </p:spTree>
    <p:extLst>
      <p:ext uri="{BB962C8B-B14F-4D97-AF65-F5344CB8AC3E}">
        <p14:creationId xmlns:p14="http://schemas.microsoft.com/office/powerpoint/2010/main" val="2970118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BB71F0-8AEA-48B4-85C2-F2E8A7F79CDD}" type="slidenum">
              <a:rPr lang="en-US" smtClean="0"/>
              <a:t>7</a:t>
            </a:fld>
            <a:endParaRPr lang="en-US"/>
          </a:p>
        </p:txBody>
      </p:sp>
    </p:spTree>
    <p:extLst>
      <p:ext uri="{BB962C8B-B14F-4D97-AF65-F5344CB8AC3E}">
        <p14:creationId xmlns:p14="http://schemas.microsoft.com/office/powerpoint/2010/main" val="1024425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design process carried us though from 3 initial concepts that all used undulation as its forms of propulsion, into the preliminary design of the system and then finally moving into the final design of the AUV</a:t>
            </a:r>
          </a:p>
        </p:txBody>
      </p:sp>
      <p:sp>
        <p:nvSpPr>
          <p:cNvPr id="4" name="Slide Number Placeholder 3"/>
          <p:cNvSpPr>
            <a:spLocks noGrp="1"/>
          </p:cNvSpPr>
          <p:nvPr>
            <p:ph type="sldNum" sz="quarter" idx="5"/>
          </p:nvPr>
        </p:nvSpPr>
        <p:spPr/>
        <p:txBody>
          <a:bodyPr/>
          <a:lstStyle/>
          <a:p>
            <a:fld id="{AE5A01EF-E813-4FDA-AD29-53AAA1340237}" type="slidenum">
              <a:rPr lang="en-US" smtClean="0"/>
              <a:t>8</a:t>
            </a:fld>
            <a:endParaRPr lang="en-US"/>
          </a:p>
        </p:txBody>
      </p:sp>
    </p:spTree>
    <p:extLst>
      <p:ext uri="{BB962C8B-B14F-4D97-AF65-F5344CB8AC3E}">
        <p14:creationId xmlns:p14="http://schemas.microsoft.com/office/powerpoint/2010/main" val="1020788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overview of systems within our </a:t>
            </a:r>
            <a:r>
              <a:rPr lang="en-US" err="1"/>
              <a:t>auv</a:t>
            </a:r>
            <a:r>
              <a:rPr lang="en-US"/>
              <a:t>.</a:t>
            </a:r>
          </a:p>
          <a:p>
            <a:endParaRPr lang="en-US"/>
          </a:p>
          <a:p>
            <a:r>
              <a:rPr lang="en-US"/>
              <a:t>Hulls: they were designed to be streamlined and symmetrical to be stable and be able to swim both forward and backwards, it also doesn’t provide any structural support</a:t>
            </a:r>
          </a:p>
          <a:p>
            <a:endParaRPr lang="en-US"/>
          </a:p>
          <a:p>
            <a:r>
              <a:rPr lang="en-US"/>
              <a:t>The main pressure vessel is where we are housing the majority of our components as well as a shifting mass system to control pitch</a:t>
            </a:r>
          </a:p>
          <a:p>
            <a:endParaRPr lang="en-US"/>
          </a:p>
          <a:p>
            <a:r>
              <a:rPr lang="en-US"/>
              <a:t>Sonar: these are mounted on the back of the vehicle and is how we will be able to perform station keeping and obstacle avoidance </a:t>
            </a:r>
          </a:p>
          <a:p>
            <a:endParaRPr lang="en-US"/>
          </a:p>
          <a:p>
            <a:r>
              <a:rPr lang="en-US"/>
              <a:t>Motor pressure vessel: We decided to place both motors into their own separate pressure vessels to individually control each crankshaft independently</a:t>
            </a:r>
          </a:p>
          <a:p>
            <a:endParaRPr lang="en-US"/>
          </a:p>
          <a:p>
            <a:r>
              <a:rPr lang="en-US"/>
              <a:t>The metal frame is what everything attaches to. This is essentially acting as the skeleton of the vehicle.</a:t>
            </a:r>
          </a:p>
          <a:p>
            <a:endParaRPr lang="en-US"/>
          </a:p>
          <a:p>
            <a:r>
              <a:rPr lang="en-US"/>
              <a:t>On the sides are two crankshafts which can be operated independently and are what provide the propulsion using undulation   </a:t>
            </a:r>
          </a:p>
          <a:p>
            <a:endParaRPr lang="en-US"/>
          </a:p>
          <a:p>
            <a:r>
              <a:rPr lang="en-US"/>
              <a:t>And The ballast system is used to control the heave </a:t>
            </a:r>
            <a:r>
              <a:rPr lang="en-US" err="1"/>
              <a:t>motopn</a:t>
            </a:r>
            <a:endParaRPr lang="en-US"/>
          </a:p>
        </p:txBody>
      </p:sp>
      <p:sp>
        <p:nvSpPr>
          <p:cNvPr id="4" name="Slide Number Placeholder 3"/>
          <p:cNvSpPr>
            <a:spLocks noGrp="1"/>
          </p:cNvSpPr>
          <p:nvPr>
            <p:ph type="sldNum" sz="quarter" idx="5"/>
          </p:nvPr>
        </p:nvSpPr>
        <p:spPr/>
        <p:txBody>
          <a:bodyPr/>
          <a:lstStyle/>
          <a:p>
            <a:fld id="{50BB71F0-8AEA-48B4-85C2-F2E8A7F79CDD}" type="slidenum">
              <a:rPr lang="en-US" smtClean="0"/>
              <a:t>9</a:t>
            </a:fld>
            <a:endParaRPr lang="en-US"/>
          </a:p>
        </p:txBody>
      </p:sp>
    </p:spTree>
    <p:extLst>
      <p:ext uri="{BB962C8B-B14F-4D97-AF65-F5344CB8AC3E}">
        <p14:creationId xmlns:p14="http://schemas.microsoft.com/office/powerpoint/2010/main" val="520871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Missions 1 and 2 were developed in order to assess the vehicles ability to reach its required speed in the forward and backward direction (REQ 1)</a:t>
            </a:r>
          </a:p>
          <a:p>
            <a:pPr marL="171450" indent="-171450">
              <a:buFont typeface="Arial" panose="020B0604020202020204" pitchFamily="34" charset="0"/>
              <a:buChar char="•"/>
            </a:pPr>
            <a:r>
              <a:rPr lang="en-US"/>
              <a:t>Mission 1</a:t>
            </a:r>
          </a:p>
          <a:p>
            <a:pPr marL="628650" lvl="1" indent="-171450">
              <a:buFont typeface="Arial" panose="020B0604020202020204" pitchFamily="34" charset="0"/>
              <a:buChar char="•"/>
            </a:pPr>
            <a:r>
              <a:rPr lang="en-US"/>
              <a:t>The AUV would be placed at roughly its desire operating depth by hand in the SeaTech Wave Tank.</a:t>
            </a:r>
          </a:p>
          <a:p>
            <a:pPr marL="628650" lvl="1" indent="-171450">
              <a:buFont typeface="Arial" panose="020B0604020202020204" pitchFamily="34" charset="0"/>
              <a:buChar char="•"/>
            </a:pPr>
            <a:r>
              <a:rPr lang="en-US"/>
              <a:t>Once the Mission was initiated, the vehicle would orient itself before commencing its trip from position A to position B. (Step 1)</a:t>
            </a:r>
          </a:p>
          <a:p>
            <a:pPr marL="628650" lvl="1" indent="-171450">
              <a:buFont typeface="Arial" panose="020B0604020202020204" pitchFamily="34" charset="0"/>
              <a:buChar char="•"/>
            </a:pPr>
            <a:r>
              <a:rPr lang="en-US"/>
              <a:t>The vehicle speed would then be determined via open loop measurements by the user.</a:t>
            </a:r>
          </a:p>
          <a:p>
            <a:pPr marL="628650" lvl="1" indent="-171450">
              <a:buFont typeface="Arial" panose="020B0604020202020204" pitchFamily="34" charset="0"/>
              <a:buChar char="•"/>
            </a:pPr>
            <a:r>
              <a:rPr lang="en-US"/>
              <a:t>After a predefined amount of time, the mission would end at an arbitrary position B</a:t>
            </a:r>
          </a:p>
          <a:p>
            <a:pPr marL="171450" lvl="0" indent="-171450">
              <a:buFont typeface="Arial" panose="020B0604020202020204" pitchFamily="34" charset="0"/>
              <a:buChar char="•"/>
            </a:pPr>
            <a:r>
              <a:rPr lang="en-US"/>
              <a:t>Mission 2</a:t>
            </a:r>
          </a:p>
          <a:p>
            <a:pPr marL="628650" lvl="1" indent="-171450">
              <a:buFont typeface="Arial" panose="020B0604020202020204" pitchFamily="34" charset="0"/>
              <a:buChar char="•"/>
            </a:pPr>
            <a:r>
              <a:rPr lang="en-US"/>
              <a:t>This would be conducted in the same operational manner as Mission 1</a:t>
            </a:r>
          </a:p>
          <a:p>
            <a:pPr marL="628650" lvl="1" indent="-171450">
              <a:buFont typeface="Arial" panose="020B0604020202020204" pitchFamily="34" charset="0"/>
              <a:buChar char="•"/>
            </a:pPr>
            <a:r>
              <a:rPr lang="en-US"/>
              <a:t>The difference being that position A and B are flipped and the AUV is traveling in the opposite direction from Mission 1</a:t>
            </a:r>
          </a:p>
        </p:txBody>
      </p:sp>
      <p:sp>
        <p:nvSpPr>
          <p:cNvPr id="4" name="Slide Number Placeholder 3"/>
          <p:cNvSpPr>
            <a:spLocks noGrp="1"/>
          </p:cNvSpPr>
          <p:nvPr>
            <p:ph type="sldNum" sz="quarter" idx="5"/>
          </p:nvPr>
        </p:nvSpPr>
        <p:spPr/>
        <p:txBody>
          <a:bodyPr/>
          <a:lstStyle/>
          <a:p>
            <a:fld id="{50BB71F0-8AEA-48B4-85C2-F2E8A7F79CDD}" type="slidenum">
              <a:rPr lang="en-US" smtClean="0"/>
              <a:t>10</a:t>
            </a:fld>
            <a:endParaRPr lang="en-US"/>
          </a:p>
        </p:txBody>
      </p:sp>
    </p:spTree>
    <p:extLst>
      <p:ext uri="{BB962C8B-B14F-4D97-AF65-F5344CB8AC3E}">
        <p14:creationId xmlns:p14="http://schemas.microsoft.com/office/powerpoint/2010/main" val="1336980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a:xfrm>
            <a:off x="5332412" y="5883275"/>
            <a:ext cx="4324044" cy="365125"/>
          </a:xfrm>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63090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11/21/2019</a:t>
            </a:r>
          </a:p>
        </p:txBody>
      </p:sp>
      <p:sp>
        <p:nvSpPr>
          <p:cNvPr id="6" name="Footer Placeholder 5"/>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7" name="Slide Number Placeholder 6"/>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2031048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627915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2958447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943406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1689826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1026170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4181959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3454474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a:xfrm>
            <a:off x="5332412" y="5883275"/>
            <a:ext cx="4324044" cy="365125"/>
          </a:xfrm>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955089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1310" y="6172200"/>
            <a:ext cx="1143000" cy="365125"/>
          </a:xfrm>
        </p:spPr>
        <p:txBody>
          <a:bodyPr/>
          <a:lstStyle>
            <a:lvl1pPr>
              <a:defRPr sz="1200"/>
            </a:lvl1pPr>
          </a:lstStyle>
          <a:p>
            <a:r>
              <a:rPr lang="en-US"/>
              <a:t>11/21/2019</a:t>
            </a:r>
          </a:p>
        </p:txBody>
      </p:sp>
      <p:sp>
        <p:nvSpPr>
          <p:cNvPr id="5" name="Footer Placeholder 4"/>
          <p:cNvSpPr>
            <a:spLocks noGrp="1"/>
          </p:cNvSpPr>
          <p:nvPr>
            <p:ph type="ftr" sz="quarter" idx="11"/>
          </p:nvPr>
        </p:nvSpPr>
        <p:spPr>
          <a:xfrm>
            <a:off x="2951577" y="6489700"/>
            <a:ext cx="7084177" cy="365125"/>
          </a:xfrm>
        </p:spPr>
        <p:txBody>
          <a:bodyPr/>
          <a:lstStyle/>
          <a:p>
            <a:pPr algn="ctr"/>
            <a:r>
              <a:rPr lang="en-US"/>
              <a:t>Group 4, Bio-Inspired AUV  EOC 4804 OE Systems Control and Design  Ocean Engineering, Florida Atlantic University </a:t>
            </a:r>
          </a:p>
          <a:p>
            <a:endParaRPr lang="en-US"/>
          </a:p>
        </p:txBody>
      </p:sp>
      <p:sp>
        <p:nvSpPr>
          <p:cNvPr id="6" name="Slide Number Placeholder 5"/>
          <p:cNvSpPr>
            <a:spLocks noGrp="1"/>
          </p:cNvSpPr>
          <p:nvPr>
            <p:ph type="sldNum" sz="quarter" idx="12"/>
          </p:nvPr>
        </p:nvSpPr>
        <p:spPr>
          <a:xfrm>
            <a:off x="10951856" y="228600"/>
            <a:ext cx="551167" cy="365125"/>
          </a:xfrm>
        </p:spPr>
        <p:txBody>
          <a:bodyPr/>
          <a:lstStyle>
            <a:lvl1pPr>
              <a:defRPr sz="1800"/>
            </a:lvl1pPr>
          </a:lstStyle>
          <a:p>
            <a:fld id="{DFFE0BEE-981F-45D9-BE65-64CE584680E9}" type="slidenum">
              <a:rPr lang="en-US" smtClean="0"/>
              <a:pPr/>
              <a:t>‹#›</a:t>
            </a:fld>
            <a:endParaRPr lang="en-US"/>
          </a:p>
        </p:txBody>
      </p:sp>
    </p:spTree>
    <p:extLst>
      <p:ext uri="{BB962C8B-B14F-4D97-AF65-F5344CB8AC3E}">
        <p14:creationId xmlns:p14="http://schemas.microsoft.com/office/powerpoint/2010/main" val="1500436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a:xfrm>
            <a:off x="10951856" y="5867131"/>
            <a:ext cx="551167" cy="365125"/>
          </a:xfrm>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2453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3006401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11/21/2019</a:t>
            </a:r>
          </a:p>
        </p:txBody>
      </p:sp>
      <p:sp>
        <p:nvSpPr>
          <p:cNvPr id="6" name="Footer Placeholder 5"/>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7" name="Slide Number Placeholder 6"/>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3388723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11/21/2019</a:t>
            </a:r>
          </a:p>
        </p:txBody>
      </p:sp>
      <p:sp>
        <p:nvSpPr>
          <p:cNvPr id="8" name="Footer Placeholder 7"/>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9" name="Slide Number Placeholder 8"/>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502957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61936" y="6248400"/>
            <a:ext cx="1143000" cy="365125"/>
          </a:xfrm>
        </p:spPr>
        <p:txBody>
          <a:bodyPr/>
          <a:lstStyle>
            <a:lvl1pPr>
              <a:defRPr sz="1200"/>
            </a:lvl1pPr>
          </a:lstStyle>
          <a:p>
            <a:r>
              <a:rPr lang="en-US"/>
              <a:t>11/21/2019</a:t>
            </a:r>
          </a:p>
        </p:txBody>
      </p:sp>
      <p:sp>
        <p:nvSpPr>
          <p:cNvPr id="4" name="Footer Placeholder 3"/>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5" name="Slide Number Placeholder 4"/>
          <p:cNvSpPr>
            <a:spLocks noGrp="1"/>
          </p:cNvSpPr>
          <p:nvPr>
            <p:ph type="sldNum" sz="quarter" idx="12"/>
          </p:nvPr>
        </p:nvSpPr>
        <p:spPr>
          <a:xfrm>
            <a:off x="10951857" y="142875"/>
            <a:ext cx="551167" cy="365125"/>
          </a:xfrm>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3312353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11/21/2019</a:t>
            </a:r>
          </a:p>
        </p:txBody>
      </p:sp>
      <p:sp>
        <p:nvSpPr>
          <p:cNvPr id="3" name="Footer Placeholder 2"/>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4" name="Slide Number Placeholder 3"/>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1364613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11/21/2019</a:t>
            </a:r>
          </a:p>
        </p:txBody>
      </p:sp>
      <p:sp>
        <p:nvSpPr>
          <p:cNvPr id="6" name="Footer Placeholder 5"/>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7" name="Slide Number Placeholder 6"/>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1757098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11/21/2019</a:t>
            </a:r>
          </a:p>
        </p:txBody>
      </p:sp>
      <p:sp>
        <p:nvSpPr>
          <p:cNvPr id="6" name="Footer Placeholder 5"/>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7" name="Slide Number Placeholder 6"/>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4241317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11/21/2019</a:t>
            </a:r>
          </a:p>
        </p:txBody>
      </p:sp>
      <p:sp>
        <p:nvSpPr>
          <p:cNvPr id="6" name="Footer Placeholder 5"/>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7" name="Slide Number Placeholder 6"/>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435327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1595427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29079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2219343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1387849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4292081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450537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3736801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11/21/2019</a:t>
            </a:r>
          </a:p>
        </p:txBody>
      </p:sp>
      <p:sp>
        <p:nvSpPr>
          <p:cNvPr id="5" name="Footer Placeholder 4"/>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12"/>
          </p:nvPr>
        </p:nvSpPr>
        <p:spPr/>
        <p:txBody>
          <a:bodyPr/>
          <a:lstStyle/>
          <a:p>
            <a:fld id="{DFFE0BEE-981F-45D9-BE65-64CE584680E9}" type="slidenum">
              <a:rPr lang="en-US" smtClean="0"/>
              <a:t>‹#›</a:t>
            </a:fld>
            <a:endParaRPr lang="en-US"/>
          </a:p>
        </p:txBody>
      </p:sp>
    </p:spTree>
    <p:extLst>
      <p:ext uri="{BB962C8B-B14F-4D97-AF65-F5344CB8AC3E}">
        <p14:creationId xmlns:p14="http://schemas.microsoft.com/office/powerpoint/2010/main" val="942858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11/21/2019</a:t>
            </a:r>
          </a:p>
        </p:txBody>
      </p:sp>
      <p:sp>
        <p:nvSpPr>
          <p:cNvPr id="6" name="Footer Placeholder 5"/>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7" name="Slide Number Placeholder 6"/>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1789974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11/21/2019</a:t>
            </a:r>
          </a:p>
        </p:txBody>
      </p:sp>
      <p:sp>
        <p:nvSpPr>
          <p:cNvPr id="8" name="Footer Placeholder 7"/>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9" name="Slide Number Placeholder 8"/>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1321119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11/21/2019</a:t>
            </a:r>
          </a:p>
        </p:txBody>
      </p:sp>
      <p:sp>
        <p:nvSpPr>
          <p:cNvPr id="4" name="Footer Placeholder 3"/>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5" name="Slide Number Placeholder 4"/>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3770498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11/21/2019</a:t>
            </a:r>
          </a:p>
        </p:txBody>
      </p:sp>
      <p:sp>
        <p:nvSpPr>
          <p:cNvPr id="3" name="Footer Placeholder 2"/>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4" name="Slide Number Placeholder 3"/>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1938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11/21/2019</a:t>
            </a:r>
          </a:p>
        </p:txBody>
      </p:sp>
      <p:sp>
        <p:nvSpPr>
          <p:cNvPr id="6" name="Footer Placeholder 5"/>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7" name="Slide Number Placeholder 6"/>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12659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11/21/2019</a:t>
            </a:r>
          </a:p>
        </p:txBody>
      </p:sp>
      <p:sp>
        <p:nvSpPr>
          <p:cNvPr id="6" name="Footer Placeholder 5"/>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7" name="Slide Number Placeholder 6"/>
          <p:cNvSpPr>
            <a:spLocks noGrp="1"/>
          </p:cNvSpPr>
          <p:nvPr>
            <p:ph type="sldNum" sz="quarter" idx="12"/>
          </p:nvPr>
        </p:nvSpPr>
        <p:spPr/>
        <p:txBody>
          <a:bodyPr/>
          <a:lstStyle/>
          <a:p>
            <a:fld id="{675B06E9-5ECD-4C42-9C9B-FE10FAE4A191}" type="slidenum">
              <a:rPr lang="en-US" smtClean="0"/>
              <a:t>‹#›</a:t>
            </a:fld>
            <a:endParaRPr lang="en-US"/>
          </a:p>
        </p:txBody>
      </p:sp>
    </p:spTree>
    <p:extLst>
      <p:ext uri="{BB962C8B-B14F-4D97-AF65-F5344CB8AC3E}">
        <p14:creationId xmlns:p14="http://schemas.microsoft.com/office/powerpoint/2010/main" val="2845777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n-US"/>
              <a:t>11/21/2019</a:t>
            </a: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75B06E9-5ECD-4C42-9C9B-FE10FAE4A191}" type="slidenum">
              <a:rPr lang="en-US" smtClean="0"/>
              <a:t>‹#›</a:t>
            </a:fld>
            <a:endParaRPr lang="en-US"/>
          </a:p>
        </p:txBody>
      </p:sp>
    </p:spTree>
    <p:extLst>
      <p:ext uri="{BB962C8B-B14F-4D97-AF65-F5344CB8AC3E}">
        <p14:creationId xmlns:p14="http://schemas.microsoft.com/office/powerpoint/2010/main" val="36118381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n-US"/>
              <a:t>11/21/2019</a:t>
            </a: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Group 4, Bio-Inspired AUV  EOC 4804 OE Systems Control and Design  Ocean Engineering, Florida Atlantic University  </a:t>
            </a: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FFE0BEE-981F-45D9-BE65-64CE584680E9}" type="slidenum">
              <a:rPr lang="en-US" smtClean="0"/>
              <a:t>‹#›</a:t>
            </a:fld>
            <a:endParaRPr lang="en-US"/>
          </a:p>
        </p:txBody>
      </p:sp>
    </p:spTree>
    <p:extLst>
      <p:ext uri="{BB962C8B-B14F-4D97-AF65-F5344CB8AC3E}">
        <p14:creationId xmlns:p14="http://schemas.microsoft.com/office/powerpoint/2010/main" val="6788084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hd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15.m4a"/><Relationship Id="rId7" Type="http://schemas.openxmlformats.org/officeDocument/2006/relationships/image" Target="../media/image35.png"/><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34.jpeg"/><Relationship Id="rId5" Type="http://schemas.openxmlformats.org/officeDocument/2006/relationships/notesSlide" Target="../notesSlides/notesSlide13.xml"/><Relationship Id="rId4" Type="http://schemas.openxmlformats.org/officeDocument/2006/relationships/slideLayout" Target="../slideLayouts/slideLayout19.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9.xml"/><Relationship Id="rId7" Type="http://schemas.openxmlformats.org/officeDocument/2006/relationships/image" Target="../media/image3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7.png"/><Relationship Id="rId5" Type="http://schemas.openxmlformats.org/officeDocument/2006/relationships/image" Target="../media/image1.jpe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9.xml"/><Relationship Id="rId7" Type="http://schemas.openxmlformats.org/officeDocument/2006/relationships/image" Target="../media/image43.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notesSlide" Target="../notesSlides/notesSlide2.xml"/><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4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49.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5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slideLayout" Target="../slideLayouts/slideLayout19.xml"/><Relationship Id="rId7" Type="http://schemas.openxmlformats.org/officeDocument/2006/relationships/image" Target="../media/image61.emf"/><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notesSlide" Target="../notesSlides/notesSlide26.xm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63.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2.xml"/><Relationship Id="rId7" Type="http://schemas.openxmlformats.org/officeDocument/2006/relationships/image" Target="../media/image66.png"/><Relationship Id="rId12"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notesSlide" Target="../notesSlides/notesSlide28.xml"/><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71.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media32.m4a"/><Relationship Id="rId7" Type="http://schemas.openxmlformats.org/officeDocument/2006/relationships/image" Target="../media/image72.emf"/><Relationship Id="rId2" Type="http://schemas.microsoft.com/office/2007/relationships/media" Target="../media/media32.m4a"/><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notesSlide" Target="../notesSlides/notesSlide30.xml"/><Relationship Id="rId10" Type="http://schemas.openxmlformats.org/officeDocument/2006/relationships/image" Target="../media/image4.png"/><Relationship Id="rId4" Type="http://schemas.openxmlformats.org/officeDocument/2006/relationships/slideLayout" Target="../slideLayouts/slideLayout2.xml"/><Relationship Id="rId9"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notesSlide" Target="../notesSlides/notesSlide32.xml"/><Relationship Id="rId9" Type="http://schemas.openxmlformats.org/officeDocument/2006/relationships/image" Target="../media/image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74.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33.jp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5.png"/><Relationship Id="rId7" Type="http://schemas.openxmlformats.org/officeDocument/2006/relationships/image" Target="../media/image48.png"/><Relationship Id="rId12"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media9.m4a"/><Relationship Id="rId7" Type="http://schemas.openxmlformats.org/officeDocument/2006/relationships/image" Target="../media/image21.JP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23.jpeg"/><Relationship Id="rId11" Type="http://schemas.openxmlformats.org/officeDocument/2006/relationships/image" Target="../media/image4.png"/><Relationship Id="rId5" Type="http://schemas.openxmlformats.org/officeDocument/2006/relationships/notesSlide" Target="../notesSlides/notesSlide8.xml"/><Relationship Id="rId10" Type="http://schemas.microsoft.com/office/2007/relationships/hdphoto" Target="../media/hdphoto1.wdp"/><Relationship Id="rId4" Type="http://schemas.openxmlformats.org/officeDocument/2006/relationships/slideLayout" Target="../slideLayouts/slideLayout2.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83E93-C1A7-498A-BB07-4FC11456EBFA}"/>
              </a:ext>
            </a:extLst>
          </p:cNvPr>
          <p:cNvSpPr>
            <a:spLocks noGrp="1"/>
          </p:cNvSpPr>
          <p:nvPr>
            <p:ph type="ctrTitle"/>
          </p:nvPr>
        </p:nvSpPr>
        <p:spPr>
          <a:xfrm>
            <a:off x="1156048" y="2604346"/>
            <a:ext cx="9879903" cy="1649307"/>
          </a:xfrm>
        </p:spPr>
        <p:txBody>
          <a:bodyPr>
            <a:normAutofit fontScale="90000"/>
          </a:bodyPr>
          <a:lstStyle/>
          <a:p>
            <a:pPr algn="ctr"/>
            <a:r>
              <a:rPr lang="en-US"/>
              <a:t>Team 4: Bio-Inspired Autonomous Underwater Vehicle</a:t>
            </a:r>
          </a:p>
        </p:txBody>
      </p:sp>
      <p:sp>
        <p:nvSpPr>
          <p:cNvPr id="3" name="Subtitle 2">
            <a:extLst>
              <a:ext uri="{FF2B5EF4-FFF2-40B4-BE49-F238E27FC236}">
                <a16:creationId xmlns:a16="http://schemas.microsoft.com/office/drawing/2014/main" id="{2CF252B4-D73E-46E8-9166-717AC49D146C}"/>
              </a:ext>
            </a:extLst>
          </p:cNvPr>
          <p:cNvSpPr>
            <a:spLocks noGrp="1"/>
          </p:cNvSpPr>
          <p:nvPr>
            <p:ph type="subTitle" idx="1"/>
          </p:nvPr>
        </p:nvSpPr>
        <p:spPr>
          <a:xfrm>
            <a:off x="5031635" y="5073226"/>
            <a:ext cx="6987645" cy="2512109"/>
          </a:xfrm>
        </p:spPr>
        <p:txBody>
          <a:bodyPr>
            <a:normAutofit/>
          </a:bodyPr>
          <a:lstStyle/>
          <a:p>
            <a:pPr>
              <a:spcBef>
                <a:spcPts val="0"/>
              </a:spcBef>
              <a:spcAft>
                <a:spcPts val="0"/>
              </a:spcAft>
            </a:pPr>
            <a:r>
              <a:rPr lang="en-US"/>
              <a:t>College of Engineering and Computer Science Department of Ocean and Mechanical Engineering: </a:t>
            </a:r>
          </a:p>
          <a:p>
            <a:pPr>
              <a:spcBef>
                <a:spcPts val="0"/>
              </a:spcBef>
              <a:spcAft>
                <a:spcPts val="0"/>
              </a:spcAft>
            </a:pPr>
            <a:r>
              <a:rPr lang="en-US"/>
              <a:t>Ocean Engineering Systems Design and Control </a:t>
            </a:r>
          </a:p>
          <a:p>
            <a:pPr>
              <a:spcBef>
                <a:spcPts val="0"/>
              </a:spcBef>
              <a:spcAft>
                <a:spcPts val="0"/>
              </a:spcAft>
            </a:pPr>
            <a:r>
              <a:rPr lang="en-US"/>
              <a:t>Final Design Review: 24 April 2020</a:t>
            </a:r>
          </a:p>
          <a:p>
            <a:pPr>
              <a:spcBef>
                <a:spcPts val="0"/>
              </a:spcBef>
              <a:spcAft>
                <a:spcPts val="0"/>
              </a:spcAft>
            </a:pPr>
            <a:r>
              <a:rPr lang="en-US"/>
              <a:t>Remote Recording</a:t>
            </a:r>
          </a:p>
        </p:txBody>
      </p:sp>
      <p:pic>
        <p:nvPicPr>
          <p:cNvPr id="5" name="Picture 4" descr="A close up of a sign&#10;&#10;Description automatically generated">
            <a:extLst>
              <a:ext uri="{FF2B5EF4-FFF2-40B4-BE49-F238E27FC236}">
                <a16:creationId xmlns:a16="http://schemas.microsoft.com/office/drawing/2014/main" id="{937E323B-A5F7-4692-82CC-150957C86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340" y="-1"/>
            <a:ext cx="4804035" cy="2057445"/>
          </a:xfrm>
          <a:prstGeom prst="rect">
            <a:avLst/>
          </a:prstGeom>
        </p:spPr>
      </p:pic>
      <p:sp>
        <p:nvSpPr>
          <p:cNvPr id="7" name="Footer Placeholder 1">
            <a:extLst>
              <a:ext uri="{FF2B5EF4-FFF2-40B4-BE49-F238E27FC236}">
                <a16:creationId xmlns:a16="http://schemas.microsoft.com/office/drawing/2014/main" id="{DFB7BCCC-84E1-457B-BD88-936683691727}"/>
              </a:ext>
            </a:extLst>
          </p:cNvPr>
          <p:cNvSpPr>
            <a:spLocks noGrp="1"/>
          </p:cNvSpPr>
          <p:nvPr>
            <p:ph type="ftr" sz="quarter" idx="11"/>
          </p:nvPr>
        </p:nvSpPr>
        <p:spPr>
          <a:xfrm>
            <a:off x="2713891" y="6567983"/>
            <a:ext cx="6361817" cy="365125"/>
          </a:xfrm>
        </p:spPr>
        <p:txBody>
          <a:bodyPr/>
          <a:lstStyle/>
          <a:p>
            <a:r>
              <a:rPr lang="en-US"/>
              <a:t>Group 4, Bio-Inspired AUV  EOC 4804 OE Systems Control and Design  Ocean Engineering, Florida Atlantic University  </a:t>
            </a:r>
          </a:p>
        </p:txBody>
      </p:sp>
      <p:sp>
        <p:nvSpPr>
          <p:cNvPr id="8" name="Slide Number Placeholder 7">
            <a:extLst>
              <a:ext uri="{FF2B5EF4-FFF2-40B4-BE49-F238E27FC236}">
                <a16:creationId xmlns:a16="http://schemas.microsoft.com/office/drawing/2014/main" id="{403328CB-D053-4C5A-A5FF-6740A6D4249A}"/>
              </a:ext>
            </a:extLst>
          </p:cNvPr>
          <p:cNvSpPr>
            <a:spLocks noGrp="1"/>
          </p:cNvSpPr>
          <p:nvPr>
            <p:ph type="sldNum" sz="quarter" idx="12"/>
          </p:nvPr>
        </p:nvSpPr>
        <p:spPr>
          <a:xfrm>
            <a:off x="11640833" y="6567982"/>
            <a:ext cx="551167" cy="365125"/>
          </a:xfrm>
        </p:spPr>
        <p:txBody>
          <a:bodyPr/>
          <a:lstStyle/>
          <a:p>
            <a:fld id="{675B06E9-5ECD-4C42-9C9B-FE10FAE4A191}" type="slidenum">
              <a:rPr lang="en-US" smtClean="0"/>
              <a:t>1</a:t>
            </a:fld>
            <a:endParaRPr lang="en-US"/>
          </a:p>
        </p:txBody>
      </p:sp>
      <p:pic>
        <p:nvPicPr>
          <p:cNvPr id="4" name="Audio 3">
            <a:hlinkClick r:id="" action="ppaction://media"/>
            <a:extLst>
              <a:ext uri="{FF2B5EF4-FFF2-40B4-BE49-F238E27FC236}">
                <a16:creationId xmlns:a16="http://schemas.microsoft.com/office/drawing/2014/main" id="{F13826D3-BC3E-4C2B-A6E2-784708DE71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5659627"/>
      </p:ext>
    </p:extLst>
  </p:cSld>
  <p:clrMapOvr>
    <a:masterClrMapping/>
  </p:clrMapOvr>
  <mc:AlternateContent xmlns:mc="http://schemas.openxmlformats.org/markup-compatibility/2006" xmlns:p14="http://schemas.microsoft.com/office/powerpoint/2010/main">
    <mc:Choice Requires="p14">
      <p:transition spd="slow" p14:dur="2000" advTm="13922"/>
    </mc:Choice>
    <mc:Fallback xmlns="">
      <p:transition spd="slow" advTm="1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BCB2-C277-4002-A0A7-E073805F9CE7}"/>
              </a:ext>
            </a:extLst>
          </p:cNvPr>
          <p:cNvSpPr>
            <a:spLocks noGrp="1"/>
          </p:cNvSpPr>
          <p:nvPr>
            <p:ph type="title"/>
          </p:nvPr>
        </p:nvSpPr>
        <p:spPr>
          <a:xfrm>
            <a:off x="1086643" y="98063"/>
            <a:ext cx="10018713" cy="935989"/>
          </a:xfrm>
        </p:spPr>
        <p:txBody>
          <a:bodyPr/>
          <a:lstStyle/>
          <a:p>
            <a:r>
              <a:rPr lang="en-US"/>
              <a:t>Concept of Operations – Mission 1 &amp; 2</a:t>
            </a:r>
          </a:p>
        </p:txBody>
      </p:sp>
      <p:sp>
        <p:nvSpPr>
          <p:cNvPr id="9" name="TextBox 8">
            <a:extLst>
              <a:ext uri="{FF2B5EF4-FFF2-40B4-BE49-F238E27FC236}">
                <a16:creationId xmlns:a16="http://schemas.microsoft.com/office/drawing/2014/main" id="{F2E12CF9-AC6C-4A6E-B8A3-65D58B4DA08D}"/>
              </a:ext>
            </a:extLst>
          </p:cNvPr>
          <p:cNvSpPr txBox="1"/>
          <p:nvPr/>
        </p:nvSpPr>
        <p:spPr>
          <a:xfrm>
            <a:off x="5880841" y="5926091"/>
            <a:ext cx="3738880" cy="646331"/>
          </a:xfrm>
          <a:prstGeom prst="rect">
            <a:avLst/>
          </a:prstGeom>
          <a:noFill/>
        </p:spPr>
        <p:txBody>
          <a:bodyPr wrap="square" rtlCol="0">
            <a:spAutoFit/>
          </a:bodyPr>
          <a:lstStyle/>
          <a:p>
            <a:r>
              <a:rPr lang="en-US"/>
              <a:t>Location: Wave tank at FAU SeaTech</a:t>
            </a:r>
          </a:p>
          <a:p>
            <a:pPr algn="ctr"/>
            <a:r>
              <a:rPr lang="en-US"/>
              <a:t>* Not to scale</a:t>
            </a:r>
          </a:p>
        </p:txBody>
      </p:sp>
      <p:sp>
        <p:nvSpPr>
          <p:cNvPr id="10" name="TextBox 9">
            <a:extLst>
              <a:ext uri="{FF2B5EF4-FFF2-40B4-BE49-F238E27FC236}">
                <a16:creationId xmlns:a16="http://schemas.microsoft.com/office/drawing/2014/main" id="{FE906C0B-CAD4-4A6A-8588-5C6A3CFF79DA}"/>
              </a:ext>
            </a:extLst>
          </p:cNvPr>
          <p:cNvSpPr txBox="1"/>
          <p:nvPr/>
        </p:nvSpPr>
        <p:spPr>
          <a:xfrm>
            <a:off x="183008" y="931909"/>
            <a:ext cx="11895254" cy="461665"/>
          </a:xfrm>
          <a:prstGeom prst="rect">
            <a:avLst/>
          </a:prstGeom>
          <a:noFill/>
        </p:spPr>
        <p:txBody>
          <a:bodyPr wrap="square" rtlCol="0" anchor="t">
            <a:spAutoFit/>
          </a:bodyPr>
          <a:lstStyle/>
          <a:p>
            <a:r>
              <a:rPr lang="en-US" sz="2400"/>
              <a:t>Requirement Level 1: Travel forward and backwards with a speed of ½ body length per second</a:t>
            </a:r>
          </a:p>
        </p:txBody>
      </p:sp>
      <p:pic>
        <p:nvPicPr>
          <p:cNvPr id="13" name="Picture 12" descr="A picture containing indoor, sitting, bench, green&#10;&#10;Description automatically generated">
            <a:extLst>
              <a:ext uri="{FF2B5EF4-FFF2-40B4-BE49-F238E27FC236}">
                <a16:creationId xmlns:a16="http://schemas.microsoft.com/office/drawing/2014/main" id="{28C0F6E7-1613-49DE-884F-2EC2BAD5DD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4631" y="1755411"/>
            <a:ext cx="3313778" cy="4419186"/>
          </a:xfrm>
          <a:prstGeom prst="rect">
            <a:avLst/>
          </a:prstGeom>
        </p:spPr>
      </p:pic>
      <p:sp>
        <p:nvSpPr>
          <p:cNvPr id="3" name="Footer Placeholder 2">
            <a:extLst>
              <a:ext uri="{FF2B5EF4-FFF2-40B4-BE49-F238E27FC236}">
                <a16:creationId xmlns:a16="http://schemas.microsoft.com/office/drawing/2014/main" id="{1A583763-CE51-4EF1-9BB4-E684BB6E7410}"/>
              </a:ext>
            </a:extLst>
          </p:cNvPr>
          <p:cNvSpPr>
            <a:spLocks noGrp="1"/>
          </p:cNvSpPr>
          <p:nvPr>
            <p:ph type="ftr" sz="quarter" idx="11"/>
          </p:nvPr>
        </p:nvSpPr>
        <p:spPr>
          <a:xfrm>
            <a:off x="2001520" y="6168376"/>
            <a:ext cx="7084177" cy="1173054"/>
          </a:xfrm>
        </p:spPr>
        <p:txBody>
          <a:bodyPr/>
          <a:lstStyle/>
          <a:p>
            <a:r>
              <a:rPr lang="en-US"/>
              <a:t>Group 4, Bio-Inspired AUV  EOC 4804 OE Systems Control and Design  Ocean Engineering, Florida Atlantic University </a:t>
            </a:r>
          </a:p>
          <a:p>
            <a:endParaRPr lang="en-US"/>
          </a:p>
        </p:txBody>
      </p:sp>
      <p:sp>
        <p:nvSpPr>
          <p:cNvPr id="8" name="Rectangle 7">
            <a:extLst>
              <a:ext uri="{FF2B5EF4-FFF2-40B4-BE49-F238E27FC236}">
                <a16:creationId xmlns:a16="http://schemas.microsoft.com/office/drawing/2014/main" id="{C50CC8F3-AB67-4C64-921C-5CD8AE485A51}"/>
              </a:ext>
            </a:extLst>
          </p:cNvPr>
          <p:cNvSpPr/>
          <p:nvPr/>
        </p:nvSpPr>
        <p:spPr>
          <a:xfrm>
            <a:off x="7225944" y="3757074"/>
            <a:ext cx="1410056" cy="369332"/>
          </a:xfrm>
          <a:prstGeom prst="rect">
            <a:avLst/>
          </a:prstGeom>
        </p:spPr>
        <p:txBody>
          <a:bodyPr wrap="square">
            <a:spAutoFit/>
          </a:bodyPr>
          <a:lstStyle/>
          <a:p>
            <a:r>
              <a:rPr lang="en-US"/>
              <a:t>Mission 2</a:t>
            </a:r>
          </a:p>
        </p:txBody>
      </p:sp>
      <p:sp>
        <p:nvSpPr>
          <p:cNvPr id="4" name="TextBox 3">
            <a:extLst>
              <a:ext uri="{FF2B5EF4-FFF2-40B4-BE49-F238E27FC236}">
                <a16:creationId xmlns:a16="http://schemas.microsoft.com/office/drawing/2014/main" id="{A065DDD5-5BC3-4A28-81D1-A604FF1D8ACB}"/>
              </a:ext>
            </a:extLst>
          </p:cNvPr>
          <p:cNvSpPr txBox="1"/>
          <p:nvPr/>
        </p:nvSpPr>
        <p:spPr>
          <a:xfrm>
            <a:off x="7158262" y="1755411"/>
            <a:ext cx="1259840" cy="369332"/>
          </a:xfrm>
          <a:prstGeom prst="rect">
            <a:avLst/>
          </a:prstGeom>
          <a:noFill/>
        </p:spPr>
        <p:txBody>
          <a:bodyPr wrap="square" rtlCol="0">
            <a:spAutoFit/>
          </a:bodyPr>
          <a:lstStyle/>
          <a:p>
            <a:r>
              <a:rPr lang="en-US"/>
              <a:t>Mission 1</a:t>
            </a:r>
          </a:p>
        </p:txBody>
      </p:sp>
      <p:pic>
        <p:nvPicPr>
          <p:cNvPr id="27" name="Picture 26">
            <a:extLst>
              <a:ext uri="{FF2B5EF4-FFF2-40B4-BE49-F238E27FC236}">
                <a16:creationId xmlns:a16="http://schemas.microsoft.com/office/drawing/2014/main" id="{7B539CC6-A213-4B98-973A-1506379AA6C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300708" y="2101549"/>
            <a:ext cx="6954565" cy="1683967"/>
          </a:xfrm>
          <a:prstGeom prst="rect">
            <a:avLst/>
          </a:prstGeom>
        </p:spPr>
      </p:pic>
      <p:pic>
        <p:nvPicPr>
          <p:cNvPr id="118785" name="Picture 118784">
            <a:extLst>
              <a:ext uri="{FF2B5EF4-FFF2-40B4-BE49-F238E27FC236}">
                <a16:creationId xmlns:a16="http://schemas.microsoft.com/office/drawing/2014/main" id="{408A7535-5FBF-497D-AD89-8A3009C389C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267495" y="4166157"/>
            <a:ext cx="6976436" cy="1683967"/>
          </a:xfrm>
          <a:prstGeom prst="rect">
            <a:avLst/>
          </a:prstGeom>
        </p:spPr>
      </p:pic>
      <p:sp>
        <p:nvSpPr>
          <p:cNvPr id="7" name="Slide Number Placeholder 6">
            <a:extLst>
              <a:ext uri="{FF2B5EF4-FFF2-40B4-BE49-F238E27FC236}">
                <a16:creationId xmlns:a16="http://schemas.microsoft.com/office/drawing/2014/main" id="{8CEF21BA-B3FB-4B59-B86B-D293D90EE435}"/>
              </a:ext>
            </a:extLst>
          </p:cNvPr>
          <p:cNvSpPr>
            <a:spLocks noGrp="1"/>
          </p:cNvSpPr>
          <p:nvPr>
            <p:ph type="sldNum" sz="quarter" idx="12"/>
          </p:nvPr>
        </p:nvSpPr>
        <p:spPr>
          <a:xfrm>
            <a:off x="11308129" y="6389778"/>
            <a:ext cx="551167" cy="365125"/>
          </a:xfrm>
        </p:spPr>
        <p:txBody>
          <a:bodyPr/>
          <a:lstStyle/>
          <a:p>
            <a:fld id="{675B06E9-5ECD-4C42-9C9B-FE10FAE4A191}" type="slidenum">
              <a:rPr lang="en-US" smtClean="0"/>
              <a:t>10</a:t>
            </a:fld>
            <a:endParaRPr lang="en-US"/>
          </a:p>
        </p:txBody>
      </p:sp>
      <p:pic>
        <p:nvPicPr>
          <p:cNvPr id="5" name="Audio 4">
            <a:hlinkClick r:id="" action="ppaction://media"/>
            <a:extLst>
              <a:ext uri="{FF2B5EF4-FFF2-40B4-BE49-F238E27FC236}">
                <a16:creationId xmlns:a16="http://schemas.microsoft.com/office/drawing/2014/main" id="{F196D464-37FE-4871-8D92-1E7455A575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1671297"/>
      </p:ext>
    </p:extLst>
  </p:cSld>
  <p:clrMapOvr>
    <a:masterClrMapping/>
  </p:clrMapOvr>
  <mc:AlternateContent xmlns:mc="http://schemas.openxmlformats.org/markup-compatibility/2006" xmlns:p14="http://schemas.microsoft.com/office/powerpoint/2010/main">
    <mc:Choice Requires="p14">
      <p:transition spd="slow" p14:dur="2000" advTm="54803"/>
    </mc:Choice>
    <mc:Fallback xmlns="">
      <p:transition spd="slow" advTm="54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BCB2-C277-4002-A0A7-E073805F9CE7}"/>
              </a:ext>
            </a:extLst>
          </p:cNvPr>
          <p:cNvSpPr>
            <a:spLocks noGrp="1"/>
          </p:cNvSpPr>
          <p:nvPr>
            <p:ph type="title"/>
          </p:nvPr>
        </p:nvSpPr>
        <p:spPr>
          <a:xfrm>
            <a:off x="1099391" y="-58043"/>
            <a:ext cx="8440849" cy="850265"/>
          </a:xfrm>
        </p:spPr>
        <p:txBody>
          <a:bodyPr>
            <a:normAutofit/>
          </a:bodyPr>
          <a:lstStyle/>
          <a:p>
            <a:r>
              <a:rPr lang="en-US"/>
              <a:t>Concept of Operations - Mission 3</a:t>
            </a:r>
          </a:p>
        </p:txBody>
      </p:sp>
      <p:sp>
        <p:nvSpPr>
          <p:cNvPr id="7" name="TextBox 6">
            <a:extLst>
              <a:ext uri="{FF2B5EF4-FFF2-40B4-BE49-F238E27FC236}">
                <a16:creationId xmlns:a16="http://schemas.microsoft.com/office/drawing/2014/main" id="{BB635F55-F0F1-4E93-880C-9183738C1A73}"/>
              </a:ext>
            </a:extLst>
          </p:cNvPr>
          <p:cNvSpPr txBox="1"/>
          <p:nvPr/>
        </p:nvSpPr>
        <p:spPr>
          <a:xfrm>
            <a:off x="331479" y="1332805"/>
            <a:ext cx="5545140" cy="646331"/>
          </a:xfrm>
          <a:prstGeom prst="rect">
            <a:avLst/>
          </a:prstGeom>
          <a:noFill/>
        </p:spPr>
        <p:txBody>
          <a:bodyPr wrap="square" rtlCol="0" anchor="t">
            <a:spAutoFit/>
          </a:bodyPr>
          <a:lstStyle/>
          <a:p>
            <a:r>
              <a:rPr lang="en-US"/>
              <a:t>Requirement Level 1: Must be capable of operating in</a:t>
            </a:r>
          </a:p>
          <a:p>
            <a:r>
              <a:rPr lang="en-US"/>
              <a:t> 0-3 [m] of water</a:t>
            </a:r>
          </a:p>
        </p:txBody>
      </p:sp>
      <p:pic>
        <p:nvPicPr>
          <p:cNvPr id="8" name="Picture 7" descr="A picture containing outdoor, water, view, building&#10;&#10;Description automatically generated">
            <a:extLst>
              <a:ext uri="{FF2B5EF4-FFF2-40B4-BE49-F238E27FC236}">
                <a16:creationId xmlns:a16="http://schemas.microsoft.com/office/drawing/2014/main" id="{00233375-248F-0E44-BB15-8AE7FBF5A03E}"/>
              </a:ext>
            </a:extLst>
          </p:cNvPr>
          <p:cNvPicPr>
            <a:picLocks noChangeAspect="1"/>
          </p:cNvPicPr>
          <p:nvPr/>
        </p:nvPicPr>
        <p:blipFill rotWithShape="1">
          <a:blip r:embed="rId5">
            <a:extLst>
              <a:ext uri="{28A0092B-C50C-407E-A947-70E740481C1C}">
                <a14:useLocalDpi xmlns:a14="http://schemas.microsoft.com/office/drawing/2010/main" val="0"/>
              </a:ext>
            </a:extLst>
          </a:blip>
          <a:srcRect l="9055" r="9091"/>
          <a:stretch/>
        </p:blipFill>
        <p:spPr>
          <a:xfrm>
            <a:off x="667458" y="2279550"/>
            <a:ext cx="4873181" cy="2750841"/>
          </a:xfrm>
          <a:prstGeom prst="rect">
            <a:avLst/>
          </a:prstGeom>
        </p:spPr>
      </p:pic>
      <p:sp>
        <p:nvSpPr>
          <p:cNvPr id="12" name="TextBox 11">
            <a:extLst>
              <a:ext uri="{FF2B5EF4-FFF2-40B4-BE49-F238E27FC236}">
                <a16:creationId xmlns:a16="http://schemas.microsoft.com/office/drawing/2014/main" id="{4BE90952-22A6-C840-9FD5-4751FE434A12}"/>
              </a:ext>
            </a:extLst>
          </p:cNvPr>
          <p:cNvSpPr txBox="1"/>
          <p:nvPr/>
        </p:nvSpPr>
        <p:spPr>
          <a:xfrm>
            <a:off x="6486524" y="1171951"/>
            <a:ext cx="1159601" cy="369332"/>
          </a:xfrm>
          <a:prstGeom prst="rect">
            <a:avLst/>
          </a:prstGeom>
          <a:noFill/>
        </p:spPr>
        <p:txBody>
          <a:bodyPr wrap="square" rtlCol="0">
            <a:spAutoFit/>
          </a:bodyPr>
          <a:lstStyle/>
          <a:p>
            <a:r>
              <a:rPr lang="en-US"/>
              <a:t>Surface -</a:t>
            </a:r>
          </a:p>
        </p:txBody>
      </p:sp>
      <p:sp>
        <p:nvSpPr>
          <p:cNvPr id="13" name="TextBox 12">
            <a:extLst>
              <a:ext uri="{FF2B5EF4-FFF2-40B4-BE49-F238E27FC236}">
                <a16:creationId xmlns:a16="http://schemas.microsoft.com/office/drawing/2014/main" id="{0EE88E92-387A-694F-968E-633DB0EF17F6}"/>
              </a:ext>
            </a:extLst>
          </p:cNvPr>
          <p:cNvSpPr txBox="1"/>
          <p:nvPr/>
        </p:nvSpPr>
        <p:spPr>
          <a:xfrm>
            <a:off x="6815137" y="4596630"/>
            <a:ext cx="1000125" cy="369332"/>
          </a:xfrm>
          <a:prstGeom prst="rect">
            <a:avLst/>
          </a:prstGeom>
          <a:noFill/>
        </p:spPr>
        <p:txBody>
          <a:bodyPr wrap="square" rtlCol="0">
            <a:spAutoFit/>
          </a:bodyPr>
          <a:lstStyle/>
          <a:p>
            <a:r>
              <a:rPr lang="en-US"/>
              <a:t>3 [m] -</a:t>
            </a:r>
          </a:p>
        </p:txBody>
      </p:sp>
      <p:sp>
        <p:nvSpPr>
          <p:cNvPr id="14" name="TextBox 13">
            <a:extLst>
              <a:ext uri="{FF2B5EF4-FFF2-40B4-BE49-F238E27FC236}">
                <a16:creationId xmlns:a16="http://schemas.microsoft.com/office/drawing/2014/main" id="{40786123-D249-0B40-BBB1-3ADE46059F14}"/>
              </a:ext>
            </a:extLst>
          </p:cNvPr>
          <p:cNvSpPr txBox="1"/>
          <p:nvPr/>
        </p:nvSpPr>
        <p:spPr>
          <a:xfrm>
            <a:off x="6679751" y="6127978"/>
            <a:ext cx="1000125" cy="369332"/>
          </a:xfrm>
          <a:prstGeom prst="rect">
            <a:avLst/>
          </a:prstGeom>
          <a:noFill/>
        </p:spPr>
        <p:txBody>
          <a:bodyPr wrap="square" rtlCol="0">
            <a:spAutoFit/>
          </a:bodyPr>
          <a:lstStyle/>
          <a:p>
            <a:r>
              <a:rPr lang="en-US"/>
              <a:t> 4 [m] -</a:t>
            </a:r>
          </a:p>
        </p:txBody>
      </p:sp>
      <p:sp>
        <p:nvSpPr>
          <p:cNvPr id="15" name="TextBox 14">
            <a:extLst>
              <a:ext uri="{FF2B5EF4-FFF2-40B4-BE49-F238E27FC236}">
                <a16:creationId xmlns:a16="http://schemas.microsoft.com/office/drawing/2014/main" id="{38FCD435-B6AE-499B-A9DE-A9897CF7F69F}"/>
              </a:ext>
            </a:extLst>
          </p:cNvPr>
          <p:cNvSpPr txBox="1"/>
          <p:nvPr/>
        </p:nvSpPr>
        <p:spPr>
          <a:xfrm>
            <a:off x="1028462" y="5607805"/>
            <a:ext cx="3862969" cy="369332"/>
          </a:xfrm>
          <a:prstGeom prst="rect">
            <a:avLst/>
          </a:prstGeom>
          <a:noFill/>
        </p:spPr>
        <p:txBody>
          <a:bodyPr wrap="square" rtlCol="0">
            <a:spAutoFit/>
          </a:bodyPr>
          <a:lstStyle/>
          <a:p>
            <a:r>
              <a:rPr lang="en-US"/>
              <a:t>Location: FAU Boca Engineering West</a:t>
            </a:r>
          </a:p>
        </p:txBody>
      </p:sp>
      <p:pic>
        <p:nvPicPr>
          <p:cNvPr id="23" name="Picture 22">
            <a:extLst>
              <a:ext uri="{FF2B5EF4-FFF2-40B4-BE49-F238E27FC236}">
                <a16:creationId xmlns:a16="http://schemas.microsoft.com/office/drawing/2014/main" id="{45CE3446-C45D-47D0-BCEF-6B35DE48AC4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44490" y="1029400"/>
            <a:ext cx="3619048" cy="5406234"/>
          </a:xfrm>
          <a:prstGeom prst="rect">
            <a:avLst/>
          </a:prstGeom>
        </p:spPr>
      </p:pic>
      <p:sp>
        <p:nvSpPr>
          <p:cNvPr id="16" name="Footer Placeholder 1">
            <a:extLst>
              <a:ext uri="{FF2B5EF4-FFF2-40B4-BE49-F238E27FC236}">
                <a16:creationId xmlns:a16="http://schemas.microsoft.com/office/drawing/2014/main" id="{4071567F-4689-424F-AD8C-5D3516E19578}"/>
              </a:ext>
            </a:extLst>
          </p:cNvPr>
          <p:cNvSpPr>
            <a:spLocks noGrp="1"/>
          </p:cNvSpPr>
          <p:nvPr>
            <p:ph type="ftr" sz="quarter" idx="11"/>
          </p:nvPr>
        </p:nvSpPr>
        <p:spPr>
          <a:xfrm>
            <a:off x="2138906" y="6499055"/>
            <a:ext cx="6361817" cy="365125"/>
          </a:xfrm>
        </p:spPr>
        <p:txBody>
          <a:bodyPr/>
          <a:lstStyle/>
          <a:p>
            <a:r>
              <a:rPr lang="en-US"/>
              <a:t>Group 4, Bio-Inspired AUV  EOC 4804 OE Systems Control and Design  Ocean Engineering, Florida Atlantic University  </a:t>
            </a:r>
          </a:p>
        </p:txBody>
      </p:sp>
      <p:sp>
        <p:nvSpPr>
          <p:cNvPr id="9" name="Slide Number Placeholder 8">
            <a:extLst>
              <a:ext uri="{FF2B5EF4-FFF2-40B4-BE49-F238E27FC236}">
                <a16:creationId xmlns:a16="http://schemas.microsoft.com/office/drawing/2014/main" id="{81EB13B8-08D3-4981-9EF5-6DF99FAB3B86}"/>
              </a:ext>
            </a:extLst>
          </p:cNvPr>
          <p:cNvSpPr>
            <a:spLocks noGrp="1"/>
          </p:cNvSpPr>
          <p:nvPr>
            <p:ph type="sldNum" sz="quarter" idx="12"/>
          </p:nvPr>
        </p:nvSpPr>
        <p:spPr>
          <a:xfrm>
            <a:off x="11453183" y="6385420"/>
            <a:ext cx="551167" cy="365125"/>
          </a:xfrm>
        </p:spPr>
        <p:txBody>
          <a:bodyPr/>
          <a:lstStyle/>
          <a:p>
            <a:fld id="{675B06E9-5ECD-4C42-9C9B-FE10FAE4A191}" type="slidenum">
              <a:rPr lang="en-US" smtClean="0"/>
              <a:t>11</a:t>
            </a:fld>
            <a:endParaRPr lang="en-US"/>
          </a:p>
        </p:txBody>
      </p:sp>
      <p:pic>
        <p:nvPicPr>
          <p:cNvPr id="3" name="Audio 2">
            <a:hlinkClick r:id="" action="ppaction://media"/>
            <a:extLst>
              <a:ext uri="{FF2B5EF4-FFF2-40B4-BE49-F238E27FC236}">
                <a16:creationId xmlns:a16="http://schemas.microsoft.com/office/drawing/2014/main" id="{2475C931-178F-44C0-BD8F-C894392A04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08150581"/>
      </p:ext>
    </p:extLst>
  </p:cSld>
  <p:clrMapOvr>
    <a:masterClrMapping/>
  </p:clrMapOvr>
  <mc:AlternateContent xmlns:mc="http://schemas.openxmlformats.org/markup-compatibility/2006" xmlns:p14="http://schemas.microsoft.com/office/powerpoint/2010/main">
    <mc:Choice Requires="p14">
      <p:transition spd="slow" p14:dur="2000" advTm="33877"/>
    </mc:Choice>
    <mc:Fallback xmlns="">
      <p:transition spd="slow" advTm="3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8DC5-5D9D-4825-81F1-383CF8BE5D7B}"/>
              </a:ext>
            </a:extLst>
          </p:cNvPr>
          <p:cNvSpPr>
            <a:spLocks noGrp="1"/>
          </p:cNvSpPr>
          <p:nvPr>
            <p:ph type="title"/>
          </p:nvPr>
        </p:nvSpPr>
        <p:spPr>
          <a:xfrm>
            <a:off x="2346319" y="228600"/>
            <a:ext cx="7499351" cy="1193800"/>
          </a:xfrm>
        </p:spPr>
        <p:txBody>
          <a:bodyPr>
            <a:noAutofit/>
          </a:bodyPr>
          <a:lstStyle/>
          <a:p>
            <a:r>
              <a:rPr lang="en-US"/>
              <a:t>Concept of Operations – Mission 4 </a:t>
            </a:r>
          </a:p>
        </p:txBody>
      </p:sp>
      <p:sp>
        <p:nvSpPr>
          <p:cNvPr id="3" name="TextBox 2">
            <a:extLst>
              <a:ext uri="{FF2B5EF4-FFF2-40B4-BE49-F238E27FC236}">
                <a16:creationId xmlns:a16="http://schemas.microsoft.com/office/drawing/2014/main" id="{ECDDE219-61E4-094F-9CD5-11D14A95FB13}"/>
              </a:ext>
            </a:extLst>
          </p:cNvPr>
          <p:cNvSpPr txBox="1"/>
          <p:nvPr/>
        </p:nvSpPr>
        <p:spPr>
          <a:xfrm>
            <a:off x="2181112" y="1041451"/>
            <a:ext cx="7841314" cy="1938992"/>
          </a:xfrm>
          <a:prstGeom prst="rect">
            <a:avLst/>
          </a:prstGeom>
          <a:noFill/>
        </p:spPr>
        <p:txBody>
          <a:bodyPr wrap="square" rtlCol="0" anchor="t">
            <a:spAutoFit/>
          </a:bodyPr>
          <a:lstStyle/>
          <a:p>
            <a:pPr algn="ctr"/>
            <a:endParaRPr lang="en-US" sz="2400"/>
          </a:p>
          <a:p>
            <a:pPr algn="ctr"/>
            <a:r>
              <a:rPr lang="en-US" sz="2400"/>
              <a:t>Requirement Level 2: Detect and avoid collision against a wall.</a:t>
            </a:r>
            <a:endParaRPr lang="en-US" sz="2400">
              <a:cs typeface="Calibri"/>
            </a:endParaRPr>
          </a:p>
          <a:p>
            <a:pPr algn="ctr"/>
            <a:endParaRPr lang="en-US" sz="2400"/>
          </a:p>
          <a:p>
            <a:pPr algn="ctr"/>
            <a:endParaRPr lang="en-US" sz="2400"/>
          </a:p>
          <a:p>
            <a:pPr algn="ctr"/>
            <a:endParaRPr lang="en-US" sz="2400"/>
          </a:p>
        </p:txBody>
      </p:sp>
      <p:sp>
        <p:nvSpPr>
          <p:cNvPr id="7" name="TextBox 6">
            <a:extLst>
              <a:ext uri="{FF2B5EF4-FFF2-40B4-BE49-F238E27FC236}">
                <a16:creationId xmlns:a16="http://schemas.microsoft.com/office/drawing/2014/main" id="{EC9ECF7C-D7F0-4AEC-A909-1FC841C3FBA8}"/>
              </a:ext>
            </a:extLst>
          </p:cNvPr>
          <p:cNvSpPr txBox="1"/>
          <p:nvPr/>
        </p:nvSpPr>
        <p:spPr>
          <a:xfrm>
            <a:off x="4386463" y="5076207"/>
            <a:ext cx="3419061" cy="369332"/>
          </a:xfrm>
          <a:prstGeom prst="rect">
            <a:avLst/>
          </a:prstGeom>
          <a:noFill/>
        </p:spPr>
        <p:txBody>
          <a:bodyPr wrap="square" rtlCol="0">
            <a:spAutoFit/>
          </a:bodyPr>
          <a:lstStyle/>
          <a:p>
            <a:r>
              <a:rPr lang="en-US"/>
              <a:t>Location: FAU SeaTech Wave Tank</a:t>
            </a:r>
          </a:p>
        </p:txBody>
      </p:sp>
      <p:pic>
        <p:nvPicPr>
          <p:cNvPr id="10" name="Picture 9">
            <a:extLst>
              <a:ext uri="{FF2B5EF4-FFF2-40B4-BE49-F238E27FC236}">
                <a16:creationId xmlns:a16="http://schemas.microsoft.com/office/drawing/2014/main" id="{238F1AF1-CF1B-4234-B843-B0286D9F5CE4}"/>
              </a:ext>
            </a:extLst>
          </p:cNvPr>
          <p:cNvPicPr>
            <a:picLocks noChangeAspect="1"/>
          </p:cNvPicPr>
          <p:nvPr/>
        </p:nvPicPr>
        <p:blipFill>
          <a:blip r:embed="rId5"/>
          <a:stretch>
            <a:fillRect/>
          </a:stretch>
        </p:blipFill>
        <p:spPr>
          <a:xfrm>
            <a:off x="1390512" y="2229567"/>
            <a:ext cx="9410964" cy="2685895"/>
          </a:xfrm>
          <a:prstGeom prst="rect">
            <a:avLst/>
          </a:prstGeom>
        </p:spPr>
      </p:pic>
      <p:sp>
        <p:nvSpPr>
          <p:cNvPr id="9" name="Footer Placeholder 1">
            <a:extLst>
              <a:ext uri="{FF2B5EF4-FFF2-40B4-BE49-F238E27FC236}">
                <a16:creationId xmlns:a16="http://schemas.microsoft.com/office/drawing/2014/main" id="{E75E2D2E-46E5-4E27-B13B-C1A405F20615}"/>
              </a:ext>
            </a:extLst>
          </p:cNvPr>
          <p:cNvSpPr>
            <a:spLocks noGrp="1"/>
          </p:cNvSpPr>
          <p:nvPr>
            <p:ph type="ftr" sz="quarter" idx="11"/>
          </p:nvPr>
        </p:nvSpPr>
        <p:spPr>
          <a:xfrm>
            <a:off x="2713891" y="6385420"/>
            <a:ext cx="6361817" cy="365125"/>
          </a:xfrm>
        </p:spPr>
        <p:txBody>
          <a:bodyPr/>
          <a:lstStyle/>
          <a:p>
            <a:r>
              <a:rPr lang="en-US"/>
              <a:t>Group 4, Bio-Inspired AUV  EOC 4804 OE Systems Control and Design  Ocean Engineering, Florida Atlantic University  </a:t>
            </a:r>
          </a:p>
        </p:txBody>
      </p:sp>
      <p:sp>
        <p:nvSpPr>
          <p:cNvPr id="11" name="Slide Number Placeholder 10">
            <a:extLst>
              <a:ext uri="{FF2B5EF4-FFF2-40B4-BE49-F238E27FC236}">
                <a16:creationId xmlns:a16="http://schemas.microsoft.com/office/drawing/2014/main" id="{1C15F7DC-1536-4EFB-95B2-1DBDD8714376}"/>
              </a:ext>
            </a:extLst>
          </p:cNvPr>
          <p:cNvSpPr>
            <a:spLocks noGrp="1"/>
          </p:cNvSpPr>
          <p:nvPr>
            <p:ph type="sldNum" sz="quarter" idx="12"/>
          </p:nvPr>
        </p:nvSpPr>
        <p:spPr>
          <a:xfrm>
            <a:off x="11419942" y="6385420"/>
            <a:ext cx="551167" cy="365125"/>
          </a:xfrm>
        </p:spPr>
        <p:txBody>
          <a:bodyPr/>
          <a:lstStyle/>
          <a:p>
            <a:fld id="{675B06E9-5ECD-4C42-9C9B-FE10FAE4A191}" type="slidenum">
              <a:rPr lang="en-US" smtClean="0"/>
              <a:t>12</a:t>
            </a:fld>
            <a:endParaRPr lang="en-US"/>
          </a:p>
        </p:txBody>
      </p:sp>
      <p:pic>
        <p:nvPicPr>
          <p:cNvPr id="5" name="Audio 4">
            <a:hlinkClick r:id="" action="ppaction://media"/>
            <a:extLst>
              <a:ext uri="{FF2B5EF4-FFF2-40B4-BE49-F238E27FC236}">
                <a16:creationId xmlns:a16="http://schemas.microsoft.com/office/drawing/2014/main" id="{6E86E38D-F907-493C-B812-3FCA5B85BF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4574936"/>
      </p:ext>
    </p:extLst>
  </p:cSld>
  <p:clrMapOvr>
    <a:masterClrMapping/>
  </p:clrMapOvr>
  <mc:AlternateContent xmlns:mc="http://schemas.openxmlformats.org/markup-compatibility/2006" xmlns:p14="http://schemas.microsoft.com/office/powerpoint/2010/main">
    <mc:Choice Requires="p14">
      <p:transition spd="slow" p14:dur="2000" advTm="38038"/>
    </mc:Choice>
    <mc:Fallback xmlns="">
      <p:transition spd="slow" advTm="38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1A172-CCDF-4E26-AE03-FCF5C468D53D}"/>
              </a:ext>
            </a:extLst>
          </p:cNvPr>
          <p:cNvSpPr>
            <a:spLocks noGrp="1"/>
          </p:cNvSpPr>
          <p:nvPr>
            <p:ph type="title"/>
          </p:nvPr>
        </p:nvSpPr>
        <p:spPr>
          <a:xfrm>
            <a:off x="2265440" y="425767"/>
            <a:ext cx="7661118" cy="1086205"/>
          </a:xfrm>
        </p:spPr>
        <p:txBody>
          <a:bodyPr/>
          <a:lstStyle/>
          <a:p>
            <a:r>
              <a:rPr lang="en-US"/>
              <a:t>Concept of Operation - Mission 5 </a:t>
            </a:r>
          </a:p>
        </p:txBody>
      </p:sp>
      <p:sp>
        <p:nvSpPr>
          <p:cNvPr id="3" name="TextBox 2">
            <a:extLst>
              <a:ext uri="{FF2B5EF4-FFF2-40B4-BE49-F238E27FC236}">
                <a16:creationId xmlns:a16="http://schemas.microsoft.com/office/drawing/2014/main" id="{02E8E3B9-D47A-9E4D-A60A-DB2E58E48B5C}"/>
              </a:ext>
            </a:extLst>
          </p:cNvPr>
          <p:cNvSpPr txBox="1"/>
          <p:nvPr/>
        </p:nvSpPr>
        <p:spPr>
          <a:xfrm>
            <a:off x="1918205" y="1511972"/>
            <a:ext cx="8667315" cy="461665"/>
          </a:xfrm>
          <a:prstGeom prst="rect">
            <a:avLst/>
          </a:prstGeom>
          <a:noFill/>
        </p:spPr>
        <p:txBody>
          <a:bodyPr wrap="square" rtlCol="0" anchor="t">
            <a:spAutoFit/>
          </a:bodyPr>
          <a:lstStyle/>
          <a:p>
            <a:pPr algn="ctr"/>
            <a:r>
              <a:rPr lang="en-US" sz="2400"/>
              <a:t>Requirement Level 3: Station keeping in a current of 0 to 20 [cm/s]</a:t>
            </a:r>
          </a:p>
        </p:txBody>
      </p:sp>
      <p:sp>
        <p:nvSpPr>
          <p:cNvPr id="7" name="TextBox 6">
            <a:extLst>
              <a:ext uri="{FF2B5EF4-FFF2-40B4-BE49-F238E27FC236}">
                <a16:creationId xmlns:a16="http://schemas.microsoft.com/office/drawing/2014/main" id="{8F3B5BFD-7610-4571-8BBC-B70EA1D37161}"/>
              </a:ext>
            </a:extLst>
          </p:cNvPr>
          <p:cNvSpPr txBox="1"/>
          <p:nvPr/>
        </p:nvSpPr>
        <p:spPr>
          <a:xfrm>
            <a:off x="4246879" y="5346028"/>
            <a:ext cx="3698240" cy="369332"/>
          </a:xfrm>
          <a:prstGeom prst="rect">
            <a:avLst/>
          </a:prstGeom>
          <a:noFill/>
        </p:spPr>
        <p:txBody>
          <a:bodyPr wrap="square" rtlCol="0">
            <a:spAutoFit/>
          </a:bodyPr>
          <a:lstStyle/>
          <a:p>
            <a:r>
              <a:rPr lang="en-US"/>
              <a:t>Location: FAU SeaTech Wave Tank</a:t>
            </a:r>
          </a:p>
        </p:txBody>
      </p:sp>
      <p:pic>
        <p:nvPicPr>
          <p:cNvPr id="10" name="Picture 9">
            <a:extLst>
              <a:ext uri="{FF2B5EF4-FFF2-40B4-BE49-F238E27FC236}">
                <a16:creationId xmlns:a16="http://schemas.microsoft.com/office/drawing/2014/main" id="{34D5C165-B439-452D-8584-AE32DD4FD58B}"/>
              </a:ext>
            </a:extLst>
          </p:cNvPr>
          <p:cNvPicPr>
            <a:picLocks noChangeAspect="1"/>
          </p:cNvPicPr>
          <p:nvPr/>
        </p:nvPicPr>
        <p:blipFill>
          <a:blip r:embed="rId5"/>
          <a:stretch>
            <a:fillRect/>
          </a:stretch>
        </p:blipFill>
        <p:spPr>
          <a:xfrm>
            <a:off x="1484310" y="2251865"/>
            <a:ext cx="9437464" cy="2693458"/>
          </a:xfrm>
          <a:prstGeom prst="rect">
            <a:avLst/>
          </a:prstGeom>
        </p:spPr>
      </p:pic>
      <p:sp>
        <p:nvSpPr>
          <p:cNvPr id="9" name="Footer Placeholder 1">
            <a:extLst>
              <a:ext uri="{FF2B5EF4-FFF2-40B4-BE49-F238E27FC236}">
                <a16:creationId xmlns:a16="http://schemas.microsoft.com/office/drawing/2014/main" id="{C683BA0C-C31C-4684-B765-6D654DD77C58}"/>
              </a:ext>
            </a:extLst>
          </p:cNvPr>
          <p:cNvSpPr>
            <a:spLocks noGrp="1"/>
          </p:cNvSpPr>
          <p:nvPr>
            <p:ph type="ftr" sz="quarter" idx="11"/>
          </p:nvPr>
        </p:nvSpPr>
        <p:spPr>
          <a:xfrm>
            <a:off x="2637691" y="6249670"/>
            <a:ext cx="6361817" cy="365125"/>
          </a:xfrm>
        </p:spPr>
        <p:txBody>
          <a:bodyPr/>
          <a:lstStyle/>
          <a:p>
            <a:r>
              <a:rPr lang="en-US"/>
              <a:t>Group 4, Bio-Inspired AUV  EOC 4804 OE Systems Control and Design  Ocean Engineering, Florida Atlantic University  </a:t>
            </a:r>
          </a:p>
        </p:txBody>
      </p:sp>
      <p:sp>
        <p:nvSpPr>
          <p:cNvPr id="11" name="Slide Number Placeholder 10">
            <a:extLst>
              <a:ext uri="{FF2B5EF4-FFF2-40B4-BE49-F238E27FC236}">
                <a16:creationId xmlns:a16="http://schemas.microsoft.com/office/drawing/2014/main" id="{DB2FE423-0842-49D5-A25D-8BBE4F52DB57}"/>
              </a:ext>
            </a:extLst>
          </p:cNvPr>
          <p:cNvSpPr>
            <a:spLocks noGrp="1"/>
          </p:cNvSpPr>
          <p:nvPr>
            <p:ph type="sldNum" sz="quarter" idx="12"/>
          </p:nvPr>
        </p:nvSpPr>
        <p:spPr>
          <a:xfrm>
            <a:off x="11321971" y="6249670"/>
            <a:ext cx="551167" cy="365125"/>
          </a:xfrm>
        </p:spPr>
        <p:txBody>
          <a:bodyPr/>
          <a:lstStyle/>
          <a:p>
            <a:fld id="{675B06E9-5ECD-4C42-9C9B-FE10FAE4A191}" type="slidenum">
              <a:rPr lang="en-US" smtClean="0"/>
              <a:t>13</a:t>
            </a:fld>
            <a:endParaRPr lang="en-US"/>
          </a:p>
        </p:txBody>
      </p:sp>
      <p:pic>
        <p:nvPicPr>
          <p:cNvPr id="4" name="Audio 3">
            <a:hlinkClick r:id="" action="ppaction://media"/>
            <a:extLst>
              <a:ext uri="{FF2B5EF4-FFF2-40B4-BE49-F238E27FC236}">
                <a16:creationId xmlns:a16="http://schemas.microsoft.com/office/drawing/2014/main" id="{174DD70B-2705-437F-8692-C83E1FFF03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497000"/>
      </p:ext>
    </p:extLst>
  </p:cSld>
  <p:clrMapOvr>
    <a:masterClrMapping/>
  </p:clrMapOvr>
  <mc:AlternateContent xmlns:mc="http://schemas.openxmlformats.org/markup-compatibility/2006" xmlns:p14="http://schemas.microsoft.com/office/powerpoint/2010/main">
    <mc:Choice Requires="p14">
      <p:transition spd="slow" p14:dur="2000" advTm="30140"/>
    </mc:Choice>
    <mc:Fallback xmlns="">
      <p:transition spd="slow" advTm="3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0DD1-59A8-4466-902D-8A405A39BFEF}"/>
              </a:ext>
            </a:extLst>
          </p:cNvPr>
          <p:cNvSpPr>
            <a:spLocks noGrp="1"/>
          </p:cNvSpPr>
          <p:nvPr>
            <p:ph type="title"/>
          </p:nvPr>
        </p:nvSpPr>
        <p:spPr>
          <a:xfrm>
            <a:off x="2101000" y="320676"/>
            <a:ext cx="8172144" cy="887818"/>
          </a:xfrm>
        </p:spPr>
        <p:txBody>
          <a:bodyPr>
            <a:normAutofit/>
          </a:bodyPr>
          <a:lstStyle/>
          <a:p>
            <a:r>
              <a:rPr lang="en-US"/>
              <a:t>Vehicle Design and Construction</a:t>
            </a:r>
          </a:p>
        </p:txBody>
      </p:sp>
      <p:sp>
        <p:nvSpPr>
          <p:cNvPr id="4" name="Footer Placeholder 3">
            <a:extLst>
              <a:ext uri="{FF2B5EF4-FFF2-40B4-BE49-F238E27FC236}">
                <a16:creationId xmlns:a16="http://schemas.microsoft.com/office/drawing/2014/main" id="{488CBDBD-1647-43CB-9F17-3851CDED4ECD}"/>
              </a:ext>
            </a:extLst>
          </p:cNvPr>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5" name="Slide Number Placeholder 4">
            <a:extLst>
              <a:ext uri="{FF2B5EF4-FFF2-40B4-BE49-F238E27FC236}">
                <a16:creationId xmlns:a16="http://schemas.microsoft.com/office/drawing/2014/main" id="{F9482B97-264A-4975-BB73-01EB3F6608D6}"/>
              </a:ext>
            </a:extLst>
          </p:cNvPr>
          <p:cNvSpPr>
            <a:spLocks noGrp="1"/>
          </p:cNvSpPr>
          <p:nvPr>
            <p:ph type="sldNum" sz="quarter" idx="12"/>
          </p:nvPr>
        </p:nvSpPr>
        <p:spPr/>
        <p:txBody>
          <a:bodyPr/>
          <a:lstStyle/>
          <a:p>
            <a:fld id="{675B06E9-5ECD-4C42-9C9B-FE10FAE4A191}" type="slidenum">
              <a:rPr lang="en-US" smtClean="0"/>
              <a:t>14</a:t>
            </a:fld>
            <a:endParaRPr lang="en-US"/>
          </a:p>
        </p:txBody>
      </p:sp>
      <p:pic>
        <p:nvPicPr>
          <p:cNvPr id="7" name="Audio 6">
            <a:hlinkClick r:id="" action="ppaction://media"/>
            <a:extLst>
              <a:ext uri="{FF2B5EF4-FFF2-40B4-BE49-F238E27FC236}">
                <a16:creationId xmlns:a16="http://schemas.microsoft.com/office/drawing/2014/main" id="{5B60AB5A-D225-463F-9956-B80724AC0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5814979"/>
      </p:ext>
    </p:extLst>
  </p:cSld>
  <p:clrMapOvr>
    <a:masterClrMapping/>
  </p:clrMapOvr>
  <mc:AlternateContent xmlns:mc="http://schemas.openxmlformats.org/markup-compatibility/2006" xmlns:p14="http://schemas.microsoft.com/office/powerpoint/2010/main">
    <mc:Choice Requires="p14">
      <p:transition spd="slow" p14:dur="2000" advTm="4283"/>
    </mc:Choice>
    <mc:Fallback xmlns="">
      <p:transition spd="slow" advTm="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92EA-0E63-4835-AC43-0E3CC9B7018F}"/>
              </a:ext>
            </a:extLst>
          </p:cNvPr>
          <p:cNvSpPr>
            <a:spLocks noGrp="1"/>
          </p:cNvSpPr>
          <p:nvPr>
            <p:ph type="title"/>
          </p:nvPr>
        </p:nvSpPr>
        <p:spPr>
          <a:xfrm>
            <a:off x="1398047" y="412630"/>
            <a:ext cx="9918072" cy="1019354"/>
          </a:xfrm>
        </p:spPr>
        <p:txBody>
          <a:bodyPr/>
          <a:lstStyle/>
          <a:p>
            <a:r>
              <a:rPr lang="en-US">
                <a:cs typeface="Calibri"/>
              </a:rPr>
              <a:t>Crankshaft</a:t>
            </a:r>
            <a:endParaRPr lang="en-US"/>
          </a:p>
        </p:txBody>
      </p:sp>
      <p:sp>
        <p:nvSpPr>
          <p:cNvPr id="3" name="Content Placeholder 2">
            <a:extLst>
              <a:ext uri="{FF2B5EF4-FFF2-40B4-BE49-F238E27FC236}">
                <a16:creationId xmlns:a16="http://schemas.microsoft.com/office/drawing/2014/main" id="{230F4F66-FC81-4BF9-A4F9-A6F4EB89CC4F}"/>
              </a:ext>
            </a:extLst>
          </p:cNvPr>
          <p:cNvSpPr>
            <a:spLocks noGrp="1"/>
          </p:cNvSpPr>
          <p:nvPr>
            <p:ph idx="1"/>
          </p:nvPr>
        </p:nvSpPr>
        <p:spPr>
          <a:xfrm>
            <a:off x="308344" y="988828"/>
            <a:ext cx="3787854" cy="5076289"/>
          </a:xfrm>
        </p:spPr>
        <p:txBody>
          <a:bodyPr vert="horz" lIns="91440" tIns="45720" rIns="91440" bIns="45720" rtlCol="0" anchor="t">
            <a:normAutofit/>
          </a:bodyPr>
          <a:lstStyle/>
          <a:p>
            <a:pPr marL="342900" indent="-342900"/>
            <a:r>
              <a:rPr lang="en-US">
                <a:cs typeface="Calibri" panose="020F0502020204030204"/>
              </a:rPr>
              <a:t>Parts</a:t>
            </a:r>
          </a:p>
          <a:p>
            <a:pPr marL="800100" lvl="1" indent="-342900"/>
            <a:r>
              <a:rPr lang="en-US" sz="1400">
                <a:cs typeface="Calibri" panose="020F0502020204030204"/>
              </a:rPr>
              <a:t>L-links (5000 series aluminum)</a:t>
            </a:r>
          </a:p>
          <a:p>
            <a:pPr marL="800100" lvl="1" indent="-342900"/>
            <a:r>
              <a:rPr lang="en-US" sz="1400">
                <a:cs typeface="Calibri" panose="020F0502020204030204"/>
              </a:rPr>
              <a:t>Straight Links (5000 series aluminum)</a:t>
            </a:r>
          </a:p>
          <a:p>
            <a:pPr marL="800100" lvl="1" indent="-342900"/>
            <a:r>
              <a:rPr lang="en-US" sz="1400">
                <a:cs typeface="Calibri" panose="020F0502020204030204"/>
              </a:rPr>
              <a:t>Crank Disks (6000 series aluminum)</a:t>
            </a:r>
          </a:p>
          <a:p>
            <a:pPr marL="800100" lvl="1" indent="-342900"/>
            <a:r>
              <a:rPr lang="en-US" sz="1400">
                <a:cs typeface="Calibri" panose="020F0502020204030204"/>
              </a:rPr>
              <a:t>Outer/Inner Pegs</a:t>
            </a:r>
          </a:p>
          <a:p>
            <a:pPr marL="800100" lvl="1" indent="-342900"/>
            <a:r>
              <a:rPr lang="en-US" sz="1400">
                <a:cs typeface="Calibri" panose="020F0502020204030204"/>
              </a:rPr>
              <a:t>Spacers</a:t>
            </a:r>
          </a:p>
          <a:p>
            <a:pPr marL="800100" lvl="1" indent="-342900"/>
            <a:r>
              <a:rPr lang="en-US" sz="1400">
                <a:cs typeface="Calibri" panose="020F0502020204030204"/>
              </a:rPr>
              <a:t>Dry Running Flange Bearings</a:t>
            </a:r>
          </a:p>
          <a:p>
            <a:pPr marL="342900" indent="-342900"/>
            <a:r>
              <a:rPr lang="en-US">
                <a:cs typeface="Calibri" panose="020F0502020204030204"/>
              </a:rPr>
              <a:t>Materials </a:t>
            </a:r>
          </a:p>
          <a:p>
            <a:pPr marL="800100" lvl="1" indent="-342900"/>
            <a:r>
              <a:rPr lang="en-US" sz="1400">
                <a:cs typeface="Calibri" panose="020F0502020204030204"/>
              </a:rPr>
              <a:t>5000 &amp; 6000 series Aluminum</a:t>
            </a:r>
          </a:p>
          <a:p>
            <a:pPr marL="342900" indent="-342900"/>
            <a:r>
              <a:rPr lang="en-US">
                <a:cs typeface="Calibri" panose="020F0502020204030204"/>
              </a:rPr>
              <a:t>Construction</a:t>
            </a:r>
          </a:p>
          <a:p>
            <a:pPr marL="800100" lvl="1" indent="-342900"/>
            <a:r>
              <a:rPr lang="en-US" sz="1400">
                <a:cs typeface="Calibri" panose="020F0502020204030204"/>
              </a:rPr>
              <a:t>Waterjet CNC &amp; Manual Mill</a:t>
            </a:r>
          </a:p>
          <a:p>
            <a:pPr marL="800100" lvl="1" indent="-342900"/>
            <a:r>
              <a:rPr lang="en-US" sz="1400">
                <a:cs typeface="Calibri" panose="020F0502020204030204"/>
              </a:rPr>
              <a:t>Hand Assembled </a:t>
            </a:r>
          </a:p>
        </p:txBody>
      </p:sp>
      <p:sp>
        <p:nvSpPr>
          <p:cNvPr id="5" name="Footer Placeholder 4">
            <a:extLst>
              <a:ext uri="{FF2B5EF4-FFF2-40B4-BE49-F238E27FC236}">
                <a16:creationId xmlns:a16="http://schemas.microsoft.com/office/drawing/2014/main" id="{4A3DA90A-2EC3-479C-B73F-9BE4D4B9E0CA}"/>
              </a:ext>
            </a:extLst>
          </p:cNvPr>
          <p:cNvSpPr>
            <a:spLocks noGrp="1"/>
          </p:cNvSpPr>
          <p:nvPr>
            <p:ph type="ftr" sz="quarter" idx="11"/>
          </p:nvPr>
        </p:nvSpPr>
        <p:spPr/>
        <p:txBody>
          <a:bodyPr/>
          <a:lstStyle/>
          <a:p>
            <a:pPr algn="ctr"/>
            <a:r>
              <a:rPr lang="en-US"/>
              <a:t>Group 4, Bio-Inspired AUV  EOC 4804 OE Systems Control and Design  Ocean Engineering, Florida Atlantic University </a:t>
            </a:r>
          </a:p>
          <a:p>
            <a:endParaRPr lang="en-US"/>
          </a:p>
        </p:txBody>
      </p:sp>
      <p:pic>
        <p:nvPicPr>
          <p:cNvPr id="7" name="Picture 7" descr="A picture containing sitting, counter, plane, table&#10;&#10;Description generated with very high confidence">
            <a:extLst>
              <a:ext uri="{FF2B5EF4-FFF2-40B4-BE49-F238E27FC236}">
                <a16:creationId xmlns:a16="http://schemas.microsoft.com/office/drawing/2014/main" id="{600C2EFB-11E3-4926-A005-B53E846E20EA}"/>
              </a:ext>
            </a:extLst>
          </p:cNvPr>
          <p:cNvPicPr>
            <a:picLocks noChangeAspect="1"/>
          </p:cNvPicPr>
          <p:nvPr/>
        </p:nvPicPr>
        <p:blipFill>
          <a:blip r:embed="rId6"/>
          <a:stretch>
            <a:fillRect/>
          </a:stretch>
        </p:blipFill>
        <p:spPr>
          <a:xfrm>
            <a:off x="5170098" y="4358659"/>
            <a:ext cx="6553200" cy="1476228"/>
          </a:xfrm>
          <a:prstGeom prst="rect">
            <a:avLst/>
          </a:prstGeom>
        </p:spPr>
      </p:pic>
      <p:pic>
        <p:nvPicPr>
          <p:cNvPr id="9" name="Picture 9" descr="A picture containing small, sitting, laying, black&#10;&#10;Description generated with very high confidence">
            <a:extLst>
              <a:ext uri="{FF2B5EF4-FFF2-40B4-BE49-F238E27FC236}">
                <a16:creationId xmlns:a16="http://schemas.microsoft.com/office/drawing/2014/main" id="{96DA8023-2A0C-4D0C-8393-753CC8F29926}"/>
              </a:ext>
            </a:extLst>
          </p:cNvPr>
          <p:cNvPicPr>
            <a:picLocks noChangeAspect="1"/>
          </p:cNvPicPr>
          <p:nvPr/>
        </p:nvPicPr>
        <p:blipFill>
          <a:blip r:embed="rId7"/>
          <a:stretch>
            <a:fillRect/>
          </a:stretch>
        </p:blipFill>
        <p:spPr>
          <a:xfrm>
            <a:off x="4120808" y="1417083"/>
            <a:ext cx="2930105" cy="2164514"/>
          </a:xfrm>
          <a:prstGeom prst="rect">
            <a:avLst/>
          </a:prstGeom>
        </p:spPr>
      </p:pic>
      <p:sp>
        <p:nvSpPr>
          <p:cNvPr id="8" name="Slide Number Placeholder 7">
            <a:extLst>
              <a:ext uri="{FF2B5EF4-FFF2-40B4-BE49-F238E27FC236}">
                <a16:creationId xmlns:a16="http://schemas.microsoft.com/office/drawing/2014/main" id="{0B630371-4373-4F50-86DA-01D43263E4DB}"/>
              </a:ext>
            </a:extLst>
          </p:cNvPr>
          <p:cNvSpPr>
            <a:spLocks noGrp="1"/>
          </p:cNvSpPr>
          <p:nvPr>
            <p:ph type="sldNum" sz="quarter" idx="12"/>
          </p:nvPr>
        </p:nvSpPr>
        <p:spPr>
          <a:xfrm>
            <a:off x="11278438" y="6262807"/>
            <a:ext cx="551167" cy="365125"/>
          </a:xfrm>
        </p:spPr>
        <p:txBody>
          <a:bodyPr/>
          <a:lstStyle/>
          <a:p>
            <a:fld id="{DFFE0BEE-981F-45D9-BE65-64CE584680E9}" type="slidenum">
              <a:rPr lang="en-US" sz="1000" smtClean="0"/>
              <a:pPr/>
              <a:t>15</a:t>
            </a:fld>
            <a:endParaRPr lang="en-US"/>
          </a:p>
        </p:txBody>
      </p:sp>
      <p:sp>
        <p:nvSpPr>
          <p:cNvPr id="10" name="Rectangle 9">
            <a:extLst>
              <a:ext uri="{FF2B5EF4-FFF2-40B4-BE49-F238E27FC236}">
                <a16:creationId xmlns:a16="http://schemas.microsoft.com/office/drawing/2014/main" id="{67F26EC9-9F8B-45CB-B04C-41642CEDC1D8}"/>
              </a:ext>
            </a:extLst>
          </p:cNvPr>
          <p:cNvSpPr/>
          <p:nvPr/>
        </p:nvSpPr>
        <p:spPr>
          <a:xfrm>
            <a:off x="6486525" y="4358659"/>
            <a:ext cx="3886200" cy="147622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8DA0B6A-823A-4022-BE71-ABD0EE410429}"/>
              </a:ext>
            </a:extLst>
          </p:cNvPr>
          <p:cNvPicPr>
            <a:picLocks noChangeAspect="1"/>
          </p:cNvPicPr>
          <p:nvPr/>
        </p:nvPicPr>
        <p:blipFill rotWithShape="1">
          <a:blip r:embed="rId8"/>
          <a:srcRect r="5116" b="35032"/>
          <a:stretch/>
        </p:blipFill>
        <p:spPr>
          <a:xfrm>
            <a:off x="7408272" y="1324971"/>
            <a:ext cx="4558278" cy="2348737"/>
          </a:xfrm>
          <a:prstGeom prst="rect">
            <a:avLst/>
          </a:prstGeom>
        </p:spPr>
      </p:pic>
      <p:cxnSp>
        <p:nvCxnSpPr>
          <p:cNvPr id="13" name="Straight Connector 12">
            <a:extLst>
              <a:ext uri="{FF2B5EF4-FFF2-40B4-BE49-F238E27FC236}">
                <a16:creationId xmlns:a16="http://schemas.microsoft.com/office/drawing/2014/main" id="{15D2B5F0-EEAE-4928-88FC-CCC2D463F925}"/>
              </a:ext>
            </a:extLst>
          </p:cNvPr>
          <p:cNvCxnSpPr/>
          <p:nvPr/>
        </p:nvCxnSpPr>
        <p:spPr>
          <a:xfrm flipH="1" flipV="1">
            <a:off x="10876547" y="2499340"/>
            <a:ext cx="182880" cy="470991"/>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EF12A733-0215-441F-B083-2B5A74CD9CC6}"/>
              </a:ext>
            </a:extLst>
          </p:cNvPr>
          <p:cNvCxnSpPr>
            <a:cxnSpLocks/>
          </p:cNvCxnSpPr>
          <p:nvPr/>
        </p:nvCxnSpPr>
        <p:spPr>
          <a:xfrm flipV="1">
            <a:off x="10906457" y="2315122"/>
            <a:ext cx="520081" cy="184218"/>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0F020D8D-788A-482A-8732-729422852CD5}"/>
              </a:ext>
            </a:extLst>
          </p:cNvPr>
          <p:cNvCxnSpPr>
            <a:cxnSpLocks/>
          </p:cNvCxnSpPr>
          <p:nvPr/>
        </p:nvCxnSpPr>
        <p:spPr>
          <a:xfrm flipH="1" flipV="1">
            <a:off x="11451149" y="2315123"/>
            <a:ext cx="70571" cy="184216"/>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2A44FB01-2166-458B-9B75-7FB8E3E5A784}"/>
              </a:ext>
            </a:extLst>
          </p:cNvPr>
          <p:cNvCxnSpPr/>
          <p:nvPr/>
        </p:nvCxnSpPr>
        <p:spPr>
          <a:xfrm flipH="1" flipV="1">
            <a:off x="11199750" y="2643857"/>
            <a:ext cx="182880" cy="470991"/>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A3BB36B3-82B1-4A81-890A-0DB67EB4803D}"/>
              </a:ext>
            </a:extLst>
          </p:cNvPr>
          <p:cNvCxnSpPr>
            <a:cxnSpLocks/>
          </p:cNvCxnSpPr>
          <p:nvPr/>
        </p:nvCxnSpPr>
        <p:spPr>
          <a:xfrm flipH="1">
            <a:off x="11199750" y="2543274"/>
            <a:ext cx="303273" cy="129026"/>
          </a:xfrm>
          <a:prstGeom prst="line">
            <a:avLst/>
          </a:prstGeom>
          <a:ln/>
        </p:spPr>
        <p:style>
          <a:lnRef idx="3">
            <a:schemeClr val="accent1"/>
          </a:lnRef>
          <a:fillRef idx="0">
            <a:schemeClr val="accent1"/>
          </a:fillRef>
          <a:effectRef idx="2">
            <a:schemeClr val="accent1"/>
          </a:effectRef>
          <a:fontRef idx="minor">
            <a:schemeClr val="tx1"/>
          </a:fontRef>
        </p:style>
      </p:cxnSp>
      <p:sp>
        <p:nvSpPr>
          <p:cNvPr id="25" name="Oval 24">
            <a:extLst>
              <a:ext uri="{FF2B5EF4-FFF2-40B4-BE49-F238E27FC236}">
                <a16:creationId xmlns:a16="http://schemas.microsoft.com/office/drawing/2014/main" id="{53CB8A62-0967-4BB1-BEB4-3E1BFDFCA14D}"/>
              </a:ext>
            </a:extLst>
          </p:cNvPr>
          <p:cNvSpPr/>
          <p:nvPr/>
        </p:nvSpPr>
        <p:spPr>
          <a:xfrm>
            <a:off x="5983918" y="1398895"/>
            <a:ext cx="979524" cy="201667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0788D08-6424-4C4C-B45A-57DCF3D214F2}"/>
              </a:ext>
            </a:extLst>
          </p:cNvPr>
          <p:cNvSpPr/>
          <p:nvPr/>
        </p:nvSpPr>
        <p:spPr>
          <a:xfrm>
            <a:off x="5339885" y="1791819"/>
            <a:ext cx="491949" cy="162374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03B3B71-8547-4203-B711-A8C2E1F79879}"/>
              </a:ext>
            </a:extLst>
          </p:cNvPr>
          <p:cNvSpPr/>
          <p:nvPr/>
        </p:nvSpPr>
        <p:spPr>
          <a:xfrm>
            <a:off x="5379570" y="4721890"/>
            <a:ext cx="926365" cy="103697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5CBCD24-2723-460D-BB14-A2E3F82711ED}"/>
              </a:ext>
            </a:extLst>
          </p:cNvPr>
          <p:cNvSpPr/>
          <p:nvPr/>
        </p:nvSpPr>
        <p:spPr>
          <a:xfrm>
            <a:off x="10553315" y="4224423"/>
            <a:ext cx="1054186" cy="107256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Audio 30">
            <a:hlinkClick r:id="" action="ppaction://media"/>
            <a:extLst>
              <a:ext uri="{FF2B5EF4-FFF2-40B4-BE49-F238E27FC236}">
                <a16:creationId xmlns:a16="http://schemas.microsoft.com/office/drawing/2014/main" id="{6D3DB89B-40E3-46BF-8203-FC9C44D2F45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75295128"/>
      </p:ext>
    </p:extLst>
  </p:cSld>
  <p:clrMapOvr>
    <a:masterClrMapping/>
  </p:clrMapOvr>
  <mc:AlternateContent xmlns:mc="http://schemas.openxmlformats.org/markup-compatibility/2006" xmlns:p14="http://schemas.microsoft.com/office/powerpoint/2010/main">
    <mc:Choice Requires="p14">
      <p:transition spd="slow" p14:dur="2000" advTm="68599"/>
    </mc:Choice>
    <mc:Fallback xmlns="">
      <p:transition spd="slow" advTm="6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1"/>
                </p:tgtEl>
              </p:cMediaNode>
            </p:audio>
          </p:childTnLst>
        </p:cTn>
      </p:par>
    </p:tnLst>
    <p:bldLst>
      <p:bldP spid="10" grpId="0" animBg="1"/>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6AE4-0691-4DB7-A5FA-A7340EF7C22A}"/>
              </a:ext>
            </a:extLst>
          </p:cNvPr>
          <p:cNvSpPr>
            <a:spLocks noGrp="1"/>
          </p:cNvSpPr>
          <p:nvPr>
            <p:ph type="title"/>
          </p:nvPr>
        </p:nvSpPr>
        <p:spPr>
          <a:xfrm>
            <a:off x="1836748" y="241698"/>
            <a:ext cx="3425285" cy="1093780"/>
          </a:xfrm>
        </p:spPr>
        <p:txBody>
          <a:bodyPr>
            <a:normAutofit/>
          </a:bodyPr>
          <a:lstStyle/>
          <a:p>
            <a:r>
              <a:rPr lang="en-US" sz="3200">
                <a:cs typeface="Calibri"/>
              </a:rPr>
              <a:t>Endo-skeleton</a:t>
            </a:r>
            <a:endParaRPr lang="en-US" sz="3200"/>
          </a:p>
        </p:txBody>
      </p:sp>
      <p:sp>
        <p:nvSpPr>
          <p:cNvPr id="3" name="Content Placeholder 2">
            <a:extLst>
              <a:ext uri="{FF2B5EF4-FFF2-40B4-BE49-F238E27FC236}">
                <a16:creationId xmlns:a16="http://schemas.microsoft.com/office/drawing/2014/main" id="{FC7DAB73-5076-4CD1-AD64-3327DEEFD6AC}"/>
              </a:ext>
            </a:extLst>
          </p:cNvPr>
          <p:cNvSpPr>
            <a:spLocks noGrp="1"/>
          </p:cNvSpPr>
          <p:nvPr>
            <p:ph idx="1"/>
          </p:nvPr>
        </p:nvSpPr>
        <p:spPr>
          <a:xfrm>
            <a:off x="688977" y="1577176"/>
            <a:ext cx="3553414" cy="3822703"/>
          </a:xfrm>
        </p:spPr>
        <p:txBody>
          <a:bodyPr anchor="t">
            <a:normAutofit fontScale="62500" lnSpcReduction="20000"/>
          </a:bodyPr>
          <a:lstStyle/>
          <a:p>
            <a:pPr>
              <a:lnSpc>
                <a:spcPct val="90000"/>
              </a:lnSpc>
            </a:pPr>
            <a:r>
              <a:rPr lang="en-US" sz="4400">
                <a:cs typeface="Calibri"/>
              </a:rPr>
              <a:t>Parts</a:t>
            </a:r>
            <a:r>
              <a:rPr lang="en-US" sz="2800">
                <a:cs typeface="Calibri"/>
              </a:rPr>
              <a:t> </a:t>
            </a:r>
          </a:p>
          <a:p>
            <a:pPr lvl="1">
              <a:lnSpc>
                <a:spcPct val="90000"/>
              </a:lnSpc>
            </a:pPr>
            <a:r>
              <a:rPr lang="en-US" sz="2200">
                <a:cs typeface="Calibri"/>
              </a:rPr>
              <a:t>Side Brackets</a:t>
            </a:r>
          </a:p>
          <a:p>
            <a:pPr lvl="1">
              <a:lnSpc>
                <a:spcPct val="90000"/>
              </a:lnSpc>
            </a:pPr>
            <a:r>
              <a:rPr lang="en-US" sz="2200">
                <a:cs typeface="Calibri"/>
              </a:rPr>
              <a:t>Horizontal Beams</a:t>
            </a:r>
          </a:p>
          <a:p>
            <a:pPr lvl="1">
              <a:lnSpc>
                <a:spcPct val="90000"/>
              </a:lnSpc>
            </a:pPr>
            <a:r>
              <a:rPr lang="en-US" sz="2200">
                <a:cs typeface="Calibri"/>
              </a:rPr>
              <a:t>Crankshaft Mounts</a:t>
            </a:r>
          </a:p>
          <a:p>
            <a:pPr lvl="1">
              <a:lnSpc>
                <a:spcPct val="90000"/>
              </a:lnSpc>
            </a:pPr>
            <a:r>
              <a:rPr lang="en-US" sz="2200">
                <a:cs typeface="Calibri"/>
              </a:rPr>
              <a:t>Pressure Vessel Mounts</a:t>
            </a:r>
          </a:p>
          <a:p>
            <a:pPr>
              <a:lnSpc>
                <a:spcPct val="90000"/>
              </a:lnSpc>
            </a:pPr>
            <a:r>
              <a:rPr lang="en-US" sz="4400">
                <a:cs typeface="Calibri"/>
              </a:rPr>
              <a:t>Materials</a:t>
            </a:r>
          </a:p>
          <a:p>
            <a:pPr lvl="1">
              <a:lnSpc>
                <a:spcPct val="90000"/>
              </a:lnSpc>
            </a:pPr>
            <a:r>
              <a:rPr lang="en-US" sz="2200">
                <a:cs typeface="Calibri"/>
              </a:rPr>
              <a:t>5000 Series Aluminum</a:t>
            </a:r>
          </a:p>
          <a:p>
            <a:pPr lvl="1">
              <a:lnSpc>
                <a:spcPct val="90000"/>
              </a:lnSpc>
            </a:pPr>
            <a:r>
              <a:rPr lang="en-US" sz="2200">
                <a:cs typeface="Calibri"/>
              </a:rPr>
              <a:t>6060 Aluminum</a:t>
            </a:r>
          </a:p>
          <a:p>
            <a:pPr lvl="1">
              <a:lnSpc>
                <a:spcPct val="90000"/>
              </a:lnSpc>
            </a:pPr>
            <a:r>
              <a:rPr lang="en-US" sz="2200">
                <a:cs typeface="Calibri"/>
              </a:rPr>
              <a:t>PLA Plastic</a:t>
            </a:r>
          </a:p>
          <a:p>
            <a:pPr>
              <a:lnSpc>
                <a:spcPct val="90000"/>
              </a:lnSpc>
            </a:pPr>
            <a:r>
              <a:rPr lang="en-US" sz="4400">
                <a:cs typeface="Calibri"/>
              </a:rPr>
              <a:t>Construction</a:t>
            </a:r>
          </a:p>
          <a:p>
            <a:pPr lvl="1">
              <a:lnSpc>
                <a:spcPct val="90000"/>
              </a:lnSpc>
            </a:pPr>
            <a:r>
              <a:rPr lang="en-US" sz="2500">
                <a:cs typeface="Calibri"/>
              </a:rPr>
              <a:t>Waterjet CNC, Lathe, Manual Mill, &amp; 3D Printer</a:t>
            </a:r>
          </a:p>
        </p:txBody>
      </p:sp>
      <p:pic>
        <p:nvPicPr>
          <p:cNvPr id="8" name="Picture 8" descr="A computer sitting on top of a desk&#10;&#10;Description generated with high confidence">
            <a:extLst>
              <a:ext uri="{FF2B5EF4-FFF2-40B4-BE49-F238E27FC236}">
                <a16:creationId xmlns:a16="http://schemas.microsoft.com/office/drawing/2014/main" id="{79EE1CB0-8F1E-4217-93CE-58E52F20E952}"/>
              </a:ext>
            </a:extLst>
          </p:cNvPr>
          <p:cNvPicPr>
            <a:picLocks noChangeAspect="1"/>
          </p:cNvPicPr>
          <p:nvPr/>
        </p:nvPicPr>
        <p:blipFill rotWithShape="1">
          <a:blip r:embed="rId6"/>
          <a:srcRect l="4702" t="26526" r="11599" b="43662"/>
          <a:stretch/>
        </p:blipFill>
        <p:spPr>
          <a:xfrm>
            <a:off x="6316084" y="676256"/>
            <a:ext cx="5068732" cy="240718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5" name="Footer Placeholder 4">
            <a:extLst>
              <a:ext uri="{FF2B5EF4-FFF2-40B4-BE49-F238E27FC236}">
                <a16:creationId xmlns:a16="http://schemas.microsoft.com/office/drawing/2014/main" id="{8B4D0596-F5F8-4FDB-A304-CD220B85DF2F}"/>
              </a:ext>
            </a:extLst>
          </p:cNvPr>
          <p:cNvSpPr>
            <a:spLocks noGrp="1"/>
          </p:cNvSpPr>
          <p:nvPr>
            <p:ph type="ftr" sz="quarter" idx="11"/>
          </p:nvPr>
        </p:nvSpPr>
        <p:spPr>
          <a:xfrm>
            <a:off x="2553911" y="6251177"/>
            <a:ext cx="7084177" cy="365125"/>
          </a:xfrm>
        </p:spPr>
        <p:txBody>
          <a:bodyPr>
            <a:normAutofit/>
          </a:bodyPr>
          <a:lstStyle/>
          <a:p>
            <a:pPr>
              <a:spcAft>
                <a:spcPts val="600"/>
              </a:spcAft>
            </a:pPr>
            <a:r>
              <a:rPr lang="en-US"/>
              <a:t>Group 4, Bio-Inspired AUV  EOC 4804 OE Systems Control and Design  Ocean Engineering, Florida Atlantic University </a:t>
            </a:r>
          </a:p>
          <a:p>
            <a:pPr>
              <a:spcAft>
                <a:spcPts val="600"/>
              </a:spcAft>
            </a:pPr>
            <a:endParaRPr lang="en-US"/>
          </a:p>
        </p:txBody>
      </p:sp>
      <p:sp>
        <p:nvSpPr>
          <p:cNvPr id="7" name="Slide Number Placeholder 6">
            <a:extLst>
              <a:ext uri="{FF2B5EF4-FFF2-40B4-BE49-F238E27FC236}">
                <a16:creationId xmlns:a16="http://schemas.microsoft.com/office/drawing/2014/main" id="{767EF9B4-FCC0-4476-99EF-2D4DBC34A94E}"/>
              </a:ext>
            </a:extLst>
          </p:cNvPr>
          <p:cNvSpPr>
            <a:spLocks noGrp="1"/>
          </p:cNvSpPr>
          <p:nvPr>
            <p:ph type="sldNum" sz="quarter" idx="12"/>
          </p:nvPr>
        </p:nvSpPr>
        <p:spPr>
          <a:xfrm>
            <a:off x="10951856" y="5867131"/>
            <a:ext cx="551167" cy="365125"/>
          </a:xfrm>
        </p:spPr>
        <p:txBody>
          <a:bodyPr>
            <a:normAutofit/>
          </a:bodyPr>
          <a:lstStyle/>
          <a:p>
            <a:pPr>
              <a:lnSpc>
                <a:spcPct val="90000"/>
              </a:lnSpc>
              <a:spcAft>
                <a:spcPts val="600"/>
              </a:spcAft>
            </a:pPr>
            <a:fld id="{DFFE0BEE-981F-45D9-BE65-64CE584680E9}" type="slidenum">
              <a:rPr lang="en-US" sz="1000" smtClean="0"/>
              <a:pPr>
                <a:lnSpc>
                  <a:spcPct val="90000"/>
                </a:lnSpc>
                <a:spcAft>
                  <a:spcPts val="600"/>
                </a:spcAft>
              </a:pPr>
              <a:t>16</a:t>
            </a:fld>
            <a:endParaRPr lang="en-US"/>
          </a:p>
        </p:txBody>
      </p:sp>
      <p:pic>
        <p:nvPicPr>
          <p:cNvPr id="4" name="Picture 3">
            <a:extLst>
              <a:ext uri="{FF2B5EF4-FFF2-40B4-BE49-F238E27FC236}">
                <a16:creationId xmlns:a16="http://schemas.microsoft.com/office/drawing/2014/main" id="{9F5DC45A-681B-4710-A60A-18B5AB7700BB}"/>
              </a:ext>
            </a:extLst>
          </p:cNvPr>
          <p:cNvPicPr>
            <a:picLocks noChangeAspect="1"/>
          </p:cNvPicPr>
          <p:nvPr/>
        </p:nvPicPr>
        <p:blipFill rotWithShape="1">
          <a:blip r:embed="rId7"/>
          <a:srcRect t="19933" b="34192"/>
          <a:stretch/>
        </p:blipFill>
        <p:spPr>
          <a:xfrm>
            <a:off x="4177818" y="3124967"/>
            <a:ext cx="4356307" cy="2664558"/>
          </a:xfrm>
          <a:prstGeom prst="rect">
            <a:avLst/>
          </a:prstGeom>
        </p:spPr>
      </p:pic>
      <p:sp>
        <p:nvSpPr>
          <p:cNvPr id="6" name="Oval 5">
            <a:extLst>
              <a:ext uri="{FF2B5EF4-FFF2-40B4-BE49-F238E27FC236}">
                <a16:creationId xmlns:a16="http://schemas.microsoft.com/office/drawing/2014/main" id="{D24F5376-617D-41EB-A2A2-B062493D028A}"/>
              </a:ext>
            </a:extLst>
          </p:cNvPr>
          <p:cNvSpPr/>
          <p:nvPr/>
        </p:nvSpPr>
        <p:spPr>
          <a:xfrm rot="1375372">
            <a:off x="6635421" y="867838"/>
            <a:ext cx="1343134" cy="19120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32912D2-DD0A-4C1D-BCBD-1A65C42EFFBD}"/>
              </a:ext>
            </a:extLst>
          </p:cNvPr>
          <p:cNvSpPr/>
          <p:nvPr/>
        </p:nvSpPr>
        <p:spPr>
          <a:xfrm rot="20572426">
            <a:off x="10478391" y="1013975"/>
            <a:ext cx="946930" cy="19120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0C25089-0BFE-4724-A4FB-D98F64CCDD0F}"/>
              </a:ext>
            </a:extLst>
          </p:cNvPr>
          <p:cNvSpPr/>
          <p:nvPr/>
        </p:nvSpPr>
        <p:spPr>
          <a:xfrm rot="19400047">
            <a:off x="5796712" y="3902172"/>
            <a:ext cx="2230808" cy="164474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4C0E28E-9F5B-460F-8510-637E86758225}"/>
              </a:ext>
            </a:extLst>
          </p:cNvPr>
          <p:cNvSpPr txBox="1"/>
          <p:nvPr/>
        </p:nvSpPr>
        <p:spPr>
          <a:xfrm>
            <a:off x="8534125" y="188845"/>
            <a:ext cx="1456660" cy="369332"/>
          </a:xfrm>
          <a:prstGeom prst="rect">
            <a:avLst/>
          </a:prstGeom>
          <a:noFill/>
        </p:spPr>
        <p:txBody>
          <a:bodyPr wrap="square" rtlCol="0">
            <a:spAutoFit/>
          </a:bodyPr>
          <a:lstStyle/>
          <a:p>
            <a:r>
              <a:rPr lang="en-US"/>
              <a:t>Side Bracket</a:t>
            </a:r>
          </a:p>
        </p:txBody>
      </p:sp>
      <p:sp>
        <p:nvSpPr>
          <p:cNvPr id="12" name="TextBox 11">
            <a:extLst>
              <a:ext uri="{FF2B5EF4-FFF2-40B4-BE49-F238E27FC236}">
                <a16:creationId xmlns:a16="http://schemas.microsoft.com/office/drawing/2014/main" id="{A6A9B87E-D70E-4245-87C5-3A2C3A0CE13A}"/>
              </a:ext>
            </a:extLst>
          </p:cNvPr>
          <p:cNvSpPr txBox="1"/>
          <p:nvPr/>
        </p:nvSpPr>
        <p:spPr>
          <a:xfrm>
            <a:off x="3939331" y="2355951"/>
            <a:ext cx="1936585" cy="369332"/>
          </a:xfrm>
          <a:prstGeom prst="rect">
            <a:avLst/>
          </a:prstGeom>
          <a:noFill/>
        </p:spPr>
        <p:txBody>
          <a:bodyPr wrap="square" rtlCol="0">
            <a:spAutoFit/>
          </a:bodyPr>
          <a:lstStyle/>
          <a:p>
            <a:r>
              <a:rPr lang="en-US"/>
              <a:t>Horizontal beams</a:t>
            </a:r>
          </a:p>
        </p:txBody>
      </p:sp>
      <p:pic>
        <p:nvPicPr>
          <p:cNvPr id="13" name="Picture 12">
            <a:extLst>
              <a:ext uri="{FF2B5EF4-FFF2-40B4-BE49-F238E27FC236}">
                <a16:creationId xmlns:a16="http://schemas.microsoft.com/office/drawing/2014/main" id="{417FD308-BAB3-41DD-9300-35F8DCF260A5}"/>
              </a:ext>
            </a:extLst>
          </p:cNvPr>
          <p:cNvPicPr>
            <a:picLocks noChangeAspect="1"/>
          </p:cNvPicPr>
          <p:nvPr/>
        </p:nvPicPr>
        <p:blipFill rotWithShape="1">
          <a:blip r:embed="rId8"/>
          <a:srcRect l="33714" t="19204" r="34905" b="46941"/>
          <a:stretch/>
        </p:blipFill>
        <p:spPr>
          <a:xfrm>
            <a:off x="9119307" y="3653704"/>
            <a:ext cx="1852377" cy="2664557"/>
          </a:xfrm>
          <a:prstGeom prst="rect">
            <a:avLst/>
          </a:prstGeom>
        </p:spPr>
      </p:pic>
      <p:sp>
        <p:nvSpPr>
          <p:cNvPr id="14" name="TextBox 13">
            <a:extLst>
              <a:ext uri="{FF2B5EF4-FFF2-40B4-BE49-F238E27FC236}">
                <a16:creationId xmlns:a16="http://schemas.microsoft.com/office/drawing/2014/main" id="{BCB1C96B-E57E-4661-B290-935AC01563ED}"/>
              </a:ext>
            </a:extLst>
          </p:cNvPr>
          <p:cNvSpPr txBox="1"/>
          <p:nvPr/>
        </p:nvSpPr>
        <p:spPr>
          <a:xfrm>
            <a:off x="10144111" y="3007373"/>
            <a:ext cx="1852377" cy="646331"/>
          </a:xfrm>
          <a:prstGeom prst="rect">
            <a:avLst/>
          </a:prstGeom>
          <a:noFill/>
        </p:spPr>
        <p:txBody>
          <a:bodyPr wrap="square" rtlCol="0">
            <a:spAutoFit/>
          </a:bodyPr>
          <a:lstStyle/>
          <a:p>
            <a:r>
              <a:rPr lang="en-US"/>
              <a:t>Crankshaft bearing mount</a:t>
            </a:r>
          </a:p>
        </p:txBody>
      </p:sp>
      <p:cxnSp>
        <p:nvCxnSpPr>
          <p:cNvPr id="16" name="Straight Connector 15">
            <a:extLst>
              <a:ext uri="{FF2B5EF4-FFF2-40B4-BE49-F238E27FC236}">
                <a16:creationId xmlns:a16="http://schemas.microsoft.com/office/drawing/2014/main" id="{9BF92E8E-57A4-4F41-8C44-15C0C93384C4}"/>
              </a:ext>
            </a:extLst>
          </p:cNvPr>
          <p:cNvCxnSpPr/>
          <p:nvPr/>
        </p:nvCxnSpPr>
        <p:spPr>
          <a:xfrm flipV="1">
            <a:off x="7523381" y="374063"/>
            <a:ext cx="925033" cy="499731"/>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235052C5-B9A2-476A-99A9-2C3D87676EB8}"/>
              </a:ext>
            </a:extLst>
          </p:cNvPr>
          <p:cNvCxnSpPr>
            <a:cxnSpLocks/>
          </p:cNvCxnSpPr>
          <p:nvPr/>
        </p:nvCxnSpPr>
        <p:spPr>
          <a:xfrm flipH="1" flipV="1">
            <a:off x="9824484" y="441332"/>
            <a:ext cx="710560" cy="671076"/>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F0BF4891-9D9D-4C70-8ADA-B9CEAF3A61EE}"/>
              </a:ext>
            </a:extLst>
          </p:cNvPr>
          <p:cNvCxnSpPr>
            <a:cxnSpLocks/>
          </p:cNvCxnSpPr>
          <p:nvPr/>
        </p:nvCxnSpPr>
        <p:spPr>
          <a:xfrm flipV="1">
            <a:off x="7552865" y="475331"/>
            <a:ext cx="1144568" cy="3319625"/>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E9381485-819E-4464-BC73-57C0A7DDAA34}"/>
              </a:ext>
            </a:extLst>
          </p:cNvPr>
          <p:cNvCxnSpPr>
            <a:cxnSpLocks/>
          </p:cNvCxnSpPr>
          <p:nvPr/>
        </p:nvCxnSpPr>
        <p:spPr>
          <a:xfrm>
            <a:off x="5776945" y="2599686"/>
            <a:ext cx="1927434" cy="4569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15E9B4CB-D401-465B-A4D3-AC36B9BD8430}"/>
              </a:ext>
            </a:extLst>
          </p:cNvPr>
          <p:cNvCxnSpPr>
            <a:cxnSpLocks/>
          </p:cNvCxnSpPr>
          <p:nvPr/>
        </p:nvCxnSpPr>
        <p:spPr>
          <a:xfrm flipH="1" flipV="1">
            <a:off x="4724753" y="2854337"/>
            <a:ext cx="616063" cy="1149453"/>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F6C22471-DEE9-4043-BEFB-4192B4B4220C}"/>
              </a:ext>
            </a:extLst>
          </p:cNvPr>
          <p:cNvCxnSpPr>
            <a:cxnSpLocks/>
          </p:cNvCxnSpPr>
          <p:nvPr/>
        </p:nvCxnSpPr>
        <p:spPr>
          <a:xfrm flipH="1" flipV="1">
            <a:off x="5250756" y="2774639"/>
            <a:ext cx="692123" cy="974522"/>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FA0B9664-A543-4A3A-9AF3-910FFD06D07A}"/>
              </a:ext>
            </a:extLst>
          </p:cNvPr>
          <p:cNvCxnSpPr>
            <a:cxnSpLocks/>
            <a:endCxn id="14" idx="2"/>
          </p:cNvCxnSpPr>
          <p:nvPr/>
        </p:nvCxnSpPr>
        <p:spPr>
          <a:xfrm flipV="1">
            <a:off x="10217852" y="3653704"/>
            <a:ext cx="852448" cy="1004156"/>
          </a:xfrm>
          <a:prstGeom prst="line">
            <a:avLst/>
          </a:prstGeom>
          <a:ln/>
        </p:spPr>
        <p:style>
          <a:lnRef idx="3">
            <a:schemeClr val="accent1"/>
          </a:lnRef>
          <a:fillRef idx="0">
            <a:schemeClr val="accent1"/>
          </a:fillRef>
          <a:effectRef idx="2">
            <a:schemeClr val="accent1"/>
          </a:effectRef>
          <a:fontRef idx="minor">
            <a:schemeClr val="tx1"/>
          </a:fontRef>
        </p:style>
      </p:cxnSp>
      <p:pic>
        <p:nvPicPr>
          <p:cNvPr id="34" name="Audio 33">
            <a:hlinkClick r:id="" action="ppaction://media"/>
            <a:extLst>
              <a:ext uri="{FF2B5EF4-FFF2-40B4-BE49-F238E27FC236}">
                <a16:creationId xmlns:a16="http://schemas.microsoft.com/office/drawing/2014/main" id="{28529964-FC77-411E-8496-9146B1A3E5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4003988"/>
      </p:ext>
    </p:extLst>
  </p:cSld>
  <p:clrMapOvr>
    <a:masterClrMapping/>
  </p:clrMapOvr>
  <mc:AlternateContent xmlns:mc="http://schemas.openxmlformats.org/markup-compatibility/2006" xmlns:p14="http://schemas.microsoft.com/office/powerpoint/2010/main">
    <mc:Choice Requires="p14">
      <p:transition spd="slow" p14:dur="2000" advTm="75845"/>
    </mc:Choice>
    <mc:Fallback xmlns="">
      <p:transition spd="slow" advTm="75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2E09-0A39-49FC-B432-6DBB89E6DE12}"/>
              </a:ext>
            </a:extLst>
          </p:cNvPr>
          <p:cNvSpPr>
            <a:spLocks noGrp="1"/>
          </p:cNvSpPr>
          <p:nvPr>
            <p:ph type="title"/>
          </p:nvPr>
        </p:nvSpPr>
        <p:spPr>
          <a:xfrm>
            <a:off x="2621994" y="125820"/>
            <a:ext cx="6436945" cy="1153633"/>
          </a:xfrm>
        </p:spPr>
        <p:txBody>
          <a:bodyPr/>
          <a:lstStyle/>
          <a:p>
            <a:r>
              <a:rPr lang="en-US">
                <a:cs typeface="Calibri"/>
              </a:rPr>
              <a:t>Motor Pressure Vessel</a:t>
            </a:r>
            <a:endParaRPr lang="en-US"/>
          </a:p>
        </p:txBody>
      </p:sp>
      <p:sp>
        <p:nvSpPr>
          <p:cNvPr id="3" name="Content Placeholder 2">
            <a:extLst>
              <a:ext uri="{FF2B5EF4-FFF2-40B4-BE49-F238E27FC236}">
                <a16:creationId xmlns:a16="http://schemas.microsoft.com/office/drawing/2014/main" id="{24229172-D278-4F30-B3A3-D33DC40D270A}"/>
              </a:ext>
            </a:extLst>
          </p:cNvPr>
          <p:cNvSpPr>
            <a:spLocks noGrp="1"/>
          </p:cNvSpPr>
          <p:nvPr>
            <p:ph idx="1"/>
          </p:nvPr>
        </p:nvSpPr>
        <p:spPr>
          <a:xfrm>
            <a:off x="7208332" y="1505440"/>
            <a:ext cx="4019107" cy="4147584"/>
          </a:xfrm>
        </p:spPr>
        <p:txBody>
          <a:bodyPr>
            <a:normAutofit fontScale="92500" lnSpcReduction="10000"/>
          </a:bodyPr>
          <a:lstStyle/>
          <a:p>
            <a:r>
              <a:rPr lang="en-US">
                <a:cs typeface="Calibri"/>
              </a:rPr>
              <a:t>Parts</a:t>
            </a:r>
          </a:p>
          <a:p>
            <a:pPr lvl="1"/>
            <a:r>
              <a:rPr lang="en-US">
                <a:cs typeface="Calibri"/>
              </a:rPr>
              <a:t>End Caps</a:t>
            </a:r>
          </a:p>
          <a:p>
            <a:pPr lvl="1"/>
            <a:r>
              <a:rPr lang="en-US">
                <a:cs typeface="Calibri"/>
              </a:rPr>
              <a:t>Outer Tube</a:t>
            </a:r>
          </a:p>
          <a:p>
            <a:pPr lvl="1"/>
            <a:r>
              <a:rPr lang="en-US">
                <a:cs typeface="Calibri"/>
              </a:rPr>
              <a:t>Internal Motor Mount</a:t>
            </a:r>
          </a:p>
          <a:p>
            <a:r>
              <a:rPr lang="en-US">
                <a:cs typeface="Calibri"/>
              </a:rPr>
              <a:t>Materials</a:t>
            </a:r>
          </a:p>
          <a:p>
            <a:pPr lvl="1"/>
            <a:r>
              <a:rPr lang="en-US">
                <a:cs typeface="Calibri"/>
              </a:rPr>
              <a:t>PVC Plastic</a:t>
            </a:r>
          </a:p>
          <a:p>
            <a:pPr lvl="1"/>
            <a:r>
              <a:rPr lang="en-US">
                <a:cs typeface="Calibri"/>
              </a:rPr>
              <a:t>PLA Plastic </a:t>
            </a:r>
          </a:p>
          <a:p>
            <a:pPr lvl="1"/>
            <a:r>
              <a:rPr lang="en-US">
                <a:cs typeface="Calibri"/>
              </a:rPr>
              <a:t>6060 Aluminum</a:t>
            </a:r>
          </a:p>
          <a:p>
            <a:r>
              <a:rPr lang="en-US">
                <a:cs typeface="Calibri"/>
              </a:rPr>
              <a:t>Construction</a:t>
            </a:r>
          </a:p>
          <a:p>
            <a:pPr lvl="1"/>
            <a:r>
              <a:rPr lang="en-US">
                <a:cs typeface="Calibri"/>
              </a:rPr>
              <a:t>Lathe, CNC Mill&lt; Manual Mill</a:t>
            </a:r>
          </a:p>
        </p:txBody>
      </p:sp>
      <p:sp>
        <p:nvSpPr>
          <p:cNvPr id="5" name="Footer Placeholder 4">
            <a:extLst>
              <a:ext uri="{FF2B5EF4-FFF2-40B4-BE49-F238E27FC236}">
                <a16:creationId xmlns:a16="http://schemas.microsoft.com/office/drawing/2014/main" id="{1E9D4EF7-9849-40E5-B966-E53C74DBCC8E}"/>
              </a:ext>
            </a:extLst>
          </p:cNvPr>
          <p:cNvSpPr>
            <a:spLocks noGrp="1"/>
          </p:cNvSpPr>
          <p:nvPr>
            <p:ph type="ftr" sz="quarter" idx="11"/>
          </p:nvPr>
        </p:nvSpPr>
        <p:spPr/>
        <p:txBody>
          <a:bodyPr/>
          <a:lstStyle/>
          <a:p>
            <a:pPr algn="ctr"/>
            <a:r>
              <a:rPr lang="en-US"/>
              <a:t>Group 4, Bio-Inspired AUV  EOC 4804 OE Systems Control and Design  Ocean Engineering, Florida Atlantic University </a:t>
            </a:r>
          </a:p>
          <a:p>
            <a:endParaRPr lang="en-US"/>
          </a:p>
        </p:txBody>
      </p:sp>
      <p:sp>
        <p:nvSpPr>
          <p:cNvPr id="7" name="Slide Number Placeholder 6">
            <a:extLst>
              <a:ext uri="{FF2B5EF4-FFF2-40B4-BE49-F238E27FC236}">
                <a16:creationId xmlns:a16="http://schemas.microsoft.com/office/drawing/2014/main" id="{FF3B7713-E5BB-4C51-85D6-F26D0CB8C98B}"/>
              </a:ext>
            </a:extLst>
          </p:cNvPr>
          <p:cNvSpPr>
            <a:spLocks noGrp="1"/>
          </p:cNvSpPr>
          <p:nvPr>
            <p:ph type="sldNum" sz="quarter" idx="12"/>
          </p:nvPr>
        </p:nvSpPr>
        <p:spPr>
          <a:xfrm>
            <a:off x="11227439" y="6307137"/>
            <a:ext cx="551167" cy="365125"/>
          </a:xfrm>
        </p:spPr>
        <p:txBody>
          <a:bodyPr/>
          <a:lstStyle/>
          <a:p>
            <a:fld id="{DFFE0BEE-981F-45D9-BE65-64CE584680E9}" type="slidenum">
              <a:rPr lang="en-US" sz="1000" smtClean="0"/>
              <a:pPr/>
              <a:t>17</a:t>
            </a:fld>
            <a:endParaRPr lang="en-US"/>
          </a:p>
        </p:txBody>
      </p:sp>
      <p:pic>
        <p:nvPicPr>
          <p:cNvPr id="4" name="Picture 7">
            <a:extLst>
              <a:ext uri="{FF2B5EF4-FFF2-40B4-BE49-F238E27FC236}">
                <a16:creationId xmlns:a16="http://schemas.microsoft.com/office/drawing/2014/main" id="{F808B24A-817B-4FA3-BBF9-5DC2E5AE2A91}"/>
              </a:ext>
            </a:extLst>
          </p:cNvPr>
          <p:cNvPicPr>
            <a:picLocks noChangeAspect="1"/>
          </p:cNvPicPr>
          <p:nvPr/>
        </p:nvPicPr>
        <p:blipFill rotWithShape="1">
          <a:blip r:embed="rId5"/>
          <a:srcRect l="4134" t="27154" r="25911" b="30407"/>
          <a:stretch/>
        </p:blipFill>
        <p:spPr>
          <a:xfrm>
            <a:off x="3804666" y="1279453"/>
            <a:ext cx="2698595" cy="2910468"/>
          </a:xfrm>
          <a:prstGeom prst="rect">
            <a:avLst/>
          </a:prstGeom>
        </p:spPr>
      </p:pic>
      <p:pic>
        <p:nvPicPr>
          <p:cNvPr id="6" name="Picture 8">
            <a:extLst>
              <a:ext uri="{FF2B5EF4-FFF2-40B4-BE49-F238E27FC236}">
                <a16:creationId xmlns:a16="http://schemas.microsoft.com/office/drawing/2014/main" id="{0200A951-6283-4181-A21F-58B4395FF3AD}"/>
              </a:ext>
            </a:extLst>
          </p:cNvPr>
          <p:cNvPicPr>
            <a:picLocks noChangeAspect="1"/>
          </p:cNvPicPr>
          <p:nvPr/>
        </p:nvPicPr>
        <p:blipFill rotWithShape="1">
          <a:blip r:embed="rId6"/>
          <a:srcRect l="-563" t="11327" r="35434" b="30423"/>
          <a:stretch/>
        </p:blipFill>
        <p:spPr>
          <a:xfrm>
            <a:off x="910874" y="2312407"/>
            <a:ext cx="2512392" cy="3994730"/>
          </a:xfrm>
          <a:prstGeom prst="rect">
            <a:avLst/>
          </a:prstGeom>
        </p:spPr>
      </p:pic>
      <p:pic>
        <p:nvPicPr>
          <p:cNvPr id="8" name="Audio 7">
            <a:hlinkClick r:id="" action="ppaction://media"/>
            <a:extLst>
              <a:ext uri="{FF2B5EF4-FFF2-40B4-BE49-F238E27FC236}">
                <a16:creationId xmlns:a16="http://schemas.microsoft.com/office/drawing/2014/main" id="{E01F935C-6F33-4466-BE8B-E5DEEB0CF5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3561241"/>
      </p:ext>
    </p:extLst>
  </p:cSld>
  <p:clrMapOvr>
    <a:masterClrMapping/>
  </p:clrMapOvr>
  <mc:AlternateContent xmlns:mc="http://schemas.openxmlformats.org/markup-compatibility/2006" xmlns:p14="http://schemas.microsoft.com/office/powerpoint/2010/main">
    <mc:Choice Requires="p14">
      <p:transition spd="slow" p14:dur="2000" advTm="95727"/>
    </mc:Choice>
    <mc:Fallback xmlns="">
      <p:transition spd="slow" advTm="95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87FE8-6E44-4BFA-816C-E81524FBEAFE}"/>
              </a:ext>
            </a:extLst>
          </p:cNvPr>
          <p:cNvSpPr>
            <a:spLocks noGrp="1"/>
          </p:cNvSpPr>
          <p:nvPr>
            <p:ph type="title"/>
          </p:nvPr>
        </p:nvSpPr>
        <p:spPr>
          <a:xfrm>
            <a:off x="1484311" y="-33068"/>
            <a:ext cx="10018713" cy="1752599"/>
          </a:xfrm>
        </p:spPr>
        <p:txBody>
          <a:bodyPr/>
          <a:lstStyle/>
          <a:p>
            <a:r>
              <a:rPr lang="en-US">
                <a:cs typeface="Calibri"/>
              </a:rPr>
              <a:t>Ballast System</a:t>
            </a:r>
            <a:endParaRPr lang="en-US"/>
          </a:p>
        </p:txBody>
      </p:sp>
      <p:sp>
        <p:nvSpPr>
          <p:cNvPr id="3" name="Content Placeholder 2">
            <a:extLst>
              <a:ext uri="{FF2B5EF4-FFF2-40B4-BE49-F238E27FC236}">
                <a16:creationId xmlns:a16="http://schemas.microsoft.com/office/drawing/2014/main" id="{0624EDDD-5D86-4CF7-B1C8-76FAE0DBF35C}"/>
              </a:ext>
            </a:extLst>
          </p:cNvPr>
          <p:cNvSpPr>
            <a:spLocks noGrp="1"/>
          </p:cNvSpPr>
          <p:nvPr>
            <p:ph idx="1"/>
          </p:nvPr>
        </p:nvSpPr>
        <p:spPr>
          <a:xfrm>
            <a:off x="1484310" y="1315528"/>
            <a:ext cx="10018713" cy="4648200"/>
          </a:xfrm>
        </p:spPr>
        <p:txBody>
          <a:bodyPr vert="horz" lIns="91440" tIns="45720" rIns="91440" bIns="45720" rtlCol="0" anchor="t">
            <a:normAutofit lnSpcReduction="10000"/>
          </a:bodyPr>
          <a:lstStyle/>
          <a:p>
            <a:r>
              <a:rPr lang="en-US">
                <a:cs typeface="Calibri"/>
              </a:rPr>
              <a:t>Parts</a:t>
            </a:r>
          </a:p>
          <a:p>
            <a:pPr lvl="1"/>
            <a:r>
              <a:rPr lang="en-US" sz="1400">
                <a:ea typeface="+mn-lt"/>
                <a:cs typeface="+mn-lt"/>
              </a:rPr>
              <a:t>End Cap</a:t>
            </a:r>
          </a:p>
          <a:p>
            <a:pPr lvl="1"/>
            <a:r>
              <a:rPr lang="en-US" sz="1400">
                <a:ea typeface="+mn-lt"/>
                <a:cs typeface="+mn-lt"/>
              </a:rPr>
              <a:t> Plunger</a:t>
            </a:r>
          </a:p>
          <a:p>
            <a:pPr lvl="1"/>
            <a:r>
              <a:rPr lang="en-US" sz="1400">
                <a:ea typeface="+mn-lt"/>
                <a:cs typeface="+mn-lt"/>
              </a:rPr>
              <a:t> PVC tube</a:t>
            </a:r>
          </a:p>
          <a:p>
            <a:pPr lvl="1"/>
            <a:r>
              <a:rPr lang="en-US" sz="1400">
                <a:ea typeface="+mn-lt"/>
                <a:cs typeface="+mn-lt"/>
              </a:rPr>
              <a:t> Aluminum Tube End Cap</a:t>
            </a:r>
          </a:p>
          <a:p>
            <a:pPr lvl="1"/>
            <a:r>
              <a:rPr lang="en-US" sz="1400">
                <a:ea typeface="+mn-lt"/>
                <a:cs typeface="+mn-lt"/>
              </a:rPr>
              <a:t> Actuator Bracket</a:t>
            </a:r>
          </a:p>
          <a:p>
            <a:r>
              <a:rPr lang="en-US">
                <a:ea typeface="+mn-lt"/>
                <a:cs typeface="+mn-lt"/>
              </a:rPr>
              <a:t>Materials</a:t>
            </a:r>
          </a:p>
          <a:p>
            <a:pPr lvl="1"/>
            <a:r>
              <a:rPr lang="en-US" sz="1400">
                <a:ea typeface="+mn-lt"/>
                <a:cs typeface="+mn-lt"/>
              </a:rPr>
              <a:t>PVC</a:t>
            </a:r>
          </a:p>
          <a:p>
            <a:pPr lvl="1"/>
            <a:r>
              <a:rPr lang="en-US" sz="1400">
                <a:ea typeface="+mn-lt"/>
                <a:cs typeface="+mn-lt"/>
              </a:rPr>
              <a:t>6060 Aluminum</a:t>
            </a:r>
          </a:p>
          <a:p>
            <a:pPr lvl="1"/>
            <a:r>
              <a:rPr lang="en-US" sz="1400">
                <a:ea typeface="+mn-lt"/>
                <a:cs typeface="+mn-lt"/>
              </a:rPr>
              <a:t>PLA Plastic</a:t>
            </a:r>
          </a:p>
          <a:p>
            <a:r>
              <a:rPr lang="en-US">
                <a:ea typeface="+mn-lt"/>
                <a:cs typeface="+mn-lt"/>
              </a:rPr>
              <a:t>Construction</a:t>
            </a:r>
          </a:p>
          <a:p>
            <a:pPr lvl="1"/>
            <a:r>
              <a:rPr lang="en-US" sz="1400">
                <a:ea typeface="+mn-lt"/>
                <a:cs typeface="+mn-lt"/>
              </a:rPr>
              <a:t>CNC Mill, Lathe, &amp; Manual Mill</a:t>
            </a:r>
          </a:p>
          <a:p>
            <a:pPr lvl="1"/>
            <a:r>
              <a:rPr lang="en-US" sz="1400">
                <a:ea typeface="+mn-lt"/>
                <a:cs typeface="+mn-lt"/>
              </a:rPr>
              <a:t>Hand Assembled </a:t>
            </a:r>
          </a:p>
          <a:p>
            <a:pPr lvl="1"/>
            <a:endParaRPr lang="en-US" sz="1400">
              <a:ea typeface="+mn-lt"/>
              <a:cs typeface="+mn-lt"/>
            </a:endParaRPr>
          </a:p>
          <a:p>
            <a:endParaRPr lang="en-US">
              <a:ea typeface="+mn-lt"/>
              <a:cs typeface="+mn-lt"/>
            </a:endParaRPr>
          </a:p>
          <a:p>
            <a:pPr marL="457200" lvl="1" indent="0">
              <a:buNone/>
            </a:pPr>
            <a:endParaRPr lang="en-US" sz="1400">
              <a:ea typeface="+mn-lt"/>
              <a:cs typeface="+mn-lt"/>
            </a:endParaRPr>
          </a:p>
          <a:p>
            <a:pPr marL="457200" lvl="1" indent="0">
              <a:buNone/>
            </a:pPr>
            <a:endParaRPr lang="en-US" sz="1400">
              <a:ea typeface="+mn-lt"/>
              <a:cs typeface="+mn-lt"/>
            </a:endParaRPr>
          </a:p>
          <a:p>
            <a:pPr marL="457200" lvl="1" indent="0">
              <a:buNone/>
            </a:pPr>
            <a:endParaRPr lang="en-US" sz="1400">
              <a:ea typeface="+mn-lt"/>
              <a:cs typeface="+mn-lt"/>
            </a:endParaRPr>
          </a:p>
        </p:txBody>
      </p:sp>
      <p:sp>
        <p:nvSpPr>
          <p:cNvPr id="5" name="Footer Placeholder 4">
            <a:extLst>
              <a:ext uri="{FF2B5EF4-FFF2-40B4-BE49-F238E27FC236}">
                <a16:creationId xmlns:a16="http://schemas.microsoft.com/office/drawing/2014/main" id="{598DFEE7-E4FE-4004-B971-6A7578732F72}"/>
              </a:ext>
            </a:extLst>
          </p:cNvPr>
          <p:cNvSpPr>
            <a:spLocks noGrp="1"/>
          </p:cNvSpPr>
          <p:nvPr>
            <p:ph type="ftr" sz="quarter" idx="11"/>
          </p:nvPr>
        </p:nvSpPr>
        <p:spPr/>
        <p:txBody>
          <a:bodyPr/>
          <a:lstStyle/>
          <a:p>
            <a:pPr algn="ctr"/>
            <a:r>
              <a:rPr lang="en-US"/>
              <a:t>Group 4, Bio-Inspired AUV  EOC 4804 OE Systems Control and Design  Ocean Engineering, Florida Atlantic University </a:t>
            </a:r>
          </a:p>
          <a:p>
            <a:endParaRPr lang="en-US"/>
          </a:p>
        </p:txBody>
      </p:sp>
      <p:pic>
        <p:nvPicPr>
          <p:cNvPr id="7" name="Picture 7" descr="A picture containing sitting, bench, black, white&#10;&#10;Description generated with very high confidence">
            <a:extLst>
              <a:ext uri="{FF2B5EF4-FFF2-40B4-BE49-F238E27FC236}">
                <a16:creationId xmlns:a16="http://schemas.microsoft.com/office/drawing/2014/main" id="{FA1D25DF-485E-43C6-8D2D-709C3709B4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0" b="89877" l="9333" r="90000">
                        <a14:foregroundMark x1="9692" y1="40903" x2="9692" y2="40903"/>
                        <a14:foregroundMark x1="9333" y1="44323" x2="9333" y2="44323"/>
                      </a14:backgroundRemoval>
                    </a14:imgEffect>
                  </a14:imgLayer>
                </a14:imgProps>
              </a:ext>
            </a:extLst>
          </a:blip>
          <a:stretch>
            <a:fillRect/>
          </a:stretch>
        </p:blipFill>
        <p:spPr>
          <a:xfrm>
            <a:off x="4454705" y="4283142"/>
            <a:ext cx="7815980" cy="2945000"/>
          </a:xfrm>
          <a:prstGeom prst="rect">
            <a:avLst/>
          </a:prstGeom>
        </p:spPr>
      </p:pic>
      <p:pic>
        <p:nvPicPr>
          <p:cNvPr id="9" name="Picture 9" descr="A close up of a light&#10;&#10;Description generated with high confidence">
            <a:extLst>
              <a:ext uri="{FF2B5EF4-FFF2-40B4-BE49-F238E27FC236}">
                <a16:creationId xmlns:a16="http://schemas.microsoft.com/office/drawing/2014/main" id="{1F79969E-BD6F-41DC-AC48-9B62CED0E1C5}"/>
              </a:ext>
            </a:extLst>
          </p:cNvPr>
          <p:cNvPicPr>
            <a:picLocks noChangeAspect="1"/>
          </p:cNvPicPr>
          <p:nvPr/>
        </p:nvPicPr>
        <p:blipFill>
          <a:blip r:embed="rId7"/>
          <a:stretch>
            <a:fillRect/>
          </a:stretch>
        </p:blipFill>
        <p:spPr>
          <a:xfrm>
            <a:off x="8719593" y="960724"/>
            <a:ext cx="2783430" cy="1568270"/>
          </a:xfrm>
          <a:prstGeom prst="rect">
            <a:avLst/>
          </a:prstGeom>
        </p:spPr>
      </p:pic>
      <p:sp>
        <p:nvSpPr>
          <p:cNvPr id="8" name="Slide Number Placeholder 7">
            <a:extLst>
              <a:ext uri="{FF2B5EF4-FFF2-40B4-BE49-F238E27FC236}">
                <a16:creationId xmlns:a16="http://schemas.microsoft.com/office/drawing/2014/main" id="{BD937BE5-DB1E-4E83-B59D-89FF229A9178}"/>
              </a:ext>
            </a:extLst>
          </p:cNvPr>
          <p:cNvSpPr>
            <a:spLocks noGrp="1"/>
          </p:cNvSpPr>
          <p:nvPr>
            <p:ph type="sldNum" sz="quarter" idx="12"/>
          </p:nvPr>
        </p:nvSpPr>
        <p:spPr>
          <a:xfrm>
            <a:off x="11263298" y="6318532"/>
            <a:ext cx="551167" cy="365125"/>
          </a:xfrm>
        </p:spPr>
        <p:txBody>
          <a:bodyPr/>
          <a:lstStyle/>
          <a:p>
            <a:fld id="{DFFE0BEE-981F-45D9-BE65-64CE584680E9}" type="slidenum">
              <a:rPr lang="en-US" sz="1000" smtClean="0"/>
              <a:pPr/>
              <a:t>18</a:t>
            </a:fld>
            <a:endParaRPr lang="en-US"/>
          </a:p>
        </p:txBody>
      </p:sp>
      <p:pic>
        <p:nvPicPr>
          <p:cNvPr id="10" name="Picture 3">
            <a:extLst>
              <a:ext uri="{FF2B5EF4-FFF2-40B4-BE49-F238E27FC236}">
                <a16:creationId xmlns:a16="http://schemas.microsoft.com/office/drawing/2014/main" id="{ED4381EB-F768-4765-8663-2AE7186DB81D}"/>
              </a:ext>
            </a:extLst>
          </p:cNvPr>
          <p:cNvPicPr>
            <a:picLocks noChangeAspect="1"/>
          </p:cNvPicPr>
          <p:nvPr/>
        </p:nvPicPr>
        <p:blipFill rotWithShape="1">
          <a:blip r:embed="rId8"/>
          <a:srcRect l="9467" t="17646" r="12885" b="53520"/>
          <a:stretch/>
        </p:blipFill>
        <p:spPr>
          <a:xfrm>
            <a:off x="6008382" y="2713323"/>
            <a:ext cx="4699308" cy="2326727"/>
          </a:xfrm>
          <a:prstGeom prst="rect">
            <a:avLst/>
          </a:prstGeom>
        </p:spPr>
      </p:pic>
      <p:pic>
        <p:nvPicPr>
          <p:cNvPr id="11" name="Audio 10">
            <a:hlinkClick r:id="" action="ppaction://media"/>
            <a:extLst>
              <a:ext uri="{FF2B5EF4-FFF2-40B4-BE49-F238E27FC236}">
                <a16:creationId xmlns:a16="http://schemas.microsoft.com/office/drawing/2014/main" id="{49B895C8-B044-44D3-8620-AE5BD4ADA64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2347095"/>
      </p:ext>
    </p:extLst>
  </p:cSld>
  <p:clrMapOvr>
    <a:masterClrMapping/>
  </p:clrMapOvr>
  <mc:AlternateContent xmlns:mc="http://schemas.openxmlformats.org/markup-compatibility/2006" xmlns:p14="http://schemas.microsoft.com/office/powerpoint/2010/main">
    <mc:Choice Requires="p14">
      <p:transition spd="slow" p14:dur="2000" advTm="68923"/>
    </mc:Choice>
    <mc:Fallback xmlns="">
      <p:transition spd="slow" advTm="6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B667E-72FD-42A4-9003-31C644CF0E5D}"/>
              </a:ext>
            </a:extLst>
          </p:cNvPr>
          <p:cNvSpPr>
            <a:spLocks noGrp="1"/>
          </p:cNvSpPr>
          <p:nvPr>
            <p:ph type="title"/>
          </p:nvPr>
        </p:nvSpPr>
        <p:spPr>
          <a:xfrm>
            <a:off x="3094886" y="259654"/>
            <a:ext cx="5999767" cy="1036364"/>
          </a:xfrm>
        </p:spPr>
        <p:txBody>
          <a:bodyPr/>
          <a:lstStyle/>
          <a:p>
            <a:r>
              <a:rPr lang="en-US"/>
              <a:t>Main Pressure Vessel </a:t>
            </a:r>
          </a:p>
        </p:txBody>
      </p:sp>
      <p:sp>
        <p:nvSpPr>
          <p:cNvPr id="4" name="Footer Placeholder 3">
            <a:extLst>
              <a:ext uri="{FF2B5EF4-FFF2-40B4-BE49-F238E27FC236}">
                <a16:creationId xmlns:a16="http://schemas.microsoft.com/office/drawing/2014/main" id="{08F168AC-ED12-4DAB-9194-293DC2252E60}"/>
              </a:ext>
            </a:extLst>
          </p:cNvPr>
          <p:cNvSpPr>
            <a:spLocks noGrp="1"/>
          </p:cNvSpPr>
          <p:nvPr>
            <p:ph type="ftr" sz="quarter" idx="11"/>
          </p:nvPr>
        </p:nvSpPr>
        <p:spPr>
          <a:xfrm>
            <a:off x="2510694" y="6234253"/>
            <a:ext cx="7084177" cy="365125"/>
          </a:xfrm>
        </p:spPr>
        <p:txBody>
          <a:bodyPr/>
          <a:lstStyle/>
          <a:p>
            <a:r>
              <a:rPr lang="en-US"/>
              <a:t>Group 4, Bio-Inspired AUV  EOC 4804 OE Systems Control and Design  Ocean Engineering, Florida Atlantic University  </a:t>
            </a:r>
          </a:p>
        </p:txBody>
      </p:sp>
      <p:sp>
        <p:nvSpPr>
          <p:cNvPr id="8" name="Content Placeholder 2">
            <a:extLst>
              <a:ext uri="{FF2B5EF4-FFF2-40B4-BE49-F238E27FC236}">
                <a16:creationId xmlns:a16="http://schemas.microsoft.com/office/drawing/2014/main" id="{E926E309-7663-48F6-85D3-EFBE504560C1}"/>
              </a:ext>
            </a:extLst>
          </p:cNvPr>
          <p:cNvSpPr txBox="1">
            <a:spLocks/>
          </p:cNvSpPr>
          <p:nvPr/>
        </p:nvSpPr>
        <p:spPr>
          <a:xfrm>
            <a:off x="509614" y="2095257"/>
            <a:ext cx="4827713" cy="3124201"/>
          </a:xfrm>
          <a:prstGeom prst="rect">
            <a:avLst/>
          </a:prstGeom>
        </p:spPr>
        <p:txBody>
          <a:bodyPr vert="horz" lIns="91440" tIns="45720" rIns="91440" bIns="45720" rtlCol="0" anchor="ctr">
            <a:normAutofit fontScale="77500" lnSpcReduction="2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en-US"/>
              <a:t>Construction</a:t>
            </a:r>
          </a:p>
          <a:p>
            <a:pPr lvl="1"/>
            <a:r>
              <a:rPr lang="en-US"/>
              <a:t>Endcaps</a:t>
            </a:r>
          </a:p>
          <a:p>
            <a:pPr lvl="1"/>
            <a:r>
              <a:rPr lang="en-US"/>
              <a:t>Electronics mounting plate</a:t>
            </a:r>
          </a:p>
          <a:p>
            <a:pPr lvl="1"/>
            <a:r>
              <a:rPr lang="en-US"/>
              <a:t>Polycarbonate Tube</a:t>
            </a:r>
          </a:p>
          <a:p>
            <a:pPr lvl="1"/>
            <a:r>
              <a:rPr lang="en-US"/>
              <a:t>3-D Printed Parts</a:t>
            </a:r>
          </a:p>
          <a:p>
            <a:r>
              <a:rPr lang="en-US"/>
              <a:t>Layout</a:t>
            </a:r>
          </a:p>
          <a:p>
            <a:pPr lvl="1"/>
            <a:r>
              <a:rPr lang="en-US"/>
              <a:t>Electronics position</a:t>
            </a:r>
          </a:p>
          <a:p>
            <a:pPr lvl="1"/>
            <a:r>
              <a:rPr lang="en-US"/>
              <a:t>Shifting Mass </a:t>
            </a:r>
          </a:p>
          <a:p>
            <a:pPr lvl="1"/>
            <a:r>
              <a:rPr lang="en-US"/>
              <a:t>Connectors placement</a:t>
            </a:r>
          </a:p>
          <a:p>
            <a:pPr lvl="1"/>
            <a:endParaRPr lang="en-US"/>
          </a:p>
        </p:txBody>
      </p:sp>
      <p:sp>
        <p:nvSpPr>
          <p:cNvPr id="7" name="Slide Number Placeholder 6">
            <a:extLst>
              <a:ext uri="{FF2B5EF4-FFF2-40B4-BE49-F238E27FC236}">
                <a16:creationId xmlns:a16="http://schemas.microsoft.com/office/drawing/2014/main" id="{EE163643-F182-4F76-B8F0-D9308F8AAD0B}"/>
              </a:ext>
            </a:extLst>
          </p:cNvPr>
          <p:cNvSpPr>
            <a:spLocks noGrp="1"/>
          </p:cNvSpPr>
          <p:nvPr>
            <p:ph type="sldNum" sz="quarter" idx="12"/>
          </p:nvPr>
        </p:nvSpPr>
        <p:spPr>
          <a:xfrm>
            <a:off x="11049341" y="6154261"/>
            <a:ext cx="551167" cy="365125"/>
          </a:xfrm>
        </p:spPr>
        <p:txBody>
          <a:bodyPr/>
          <a:lstStyle/>
          <a:p>
            <a:fld id="{675B06E9-5ECD-4C42-9C9B-FE10FAE4A191}" type="slidenum">
              <a:rPr lang="en-US" smtClean="0"/>
              <a:t>19</a:t>
            </a:fld>
            <a:endParaRPr lang="en-US"/>
          </a:p>
        </p:txBody>
      </p:sp>
      <p:pic>
        <p:nvPicPr>
          <p:cNvPr id="2051" name="Picture 34" descr="A picture containing indoor, mirror, white, small&#10;&#10;Description automatically generated">
            <a:extLst>
              <a:ext uri="{FF2B5EF4-FFF2-40B4-BE49-F238E27FC236}">
                <a16:creationId xmlns:a16="http://schemas.microsoft.com/office/drawing/2014/main" id="{773AC8E8-8DF7-4698-BD18-1941EACD3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083" t="23763" r="21358" b="27107"/>
          <a:stretch>
            <a:fillRect/>
          </a:stretch>
        </p:blipFill>
        <p:spPr bwMode="auto">
          <a:xfrm>
            <a:off x="5786096" y="2905933"/>
            <a:ext cx="5067300" cy="27051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FA443DED-E6BD-4752-8E43-D1DD62E847F5}"/>
              </a:ext>
            </a:extLst>
          </p:cNvPr>
          <p:cNvCxnSpPr>
            <a:cxnSpLocks/>
          </p:cNvCxnSpPr>
          <p:nvPr/>
        </p:nvCxnSpPr>
        <p:spPr>
          <a:xfrm flipV="1">
            <a:off x="9638295" y="2625955"/>
            <a:ext cx="633897" cy="1455298"/>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id="{E1AB2BFE-E1DD-4346-A1ED-252F83174636}"/>
              </a:ext>
            </a:extLst>
          </p:cNvPr>
          <p:cNvCxnSpPr>
            <a:cxnSpLocks/>
            <a:endCxn id="34" idx="2"/>
          </p:cNvCxnSpPr>
          <p:nvPr/>
        </p:nvCxnSpPr>
        <p:spPr>
          <a:xfrm flipH="1" flipV="1">
            <a:off x="7365022" y="2625955"/>
            <a:ext cx="432806" cy="1044388"/>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C54C3392-7753-4C78-A578-7E528BBCA29E}"/>
              </a:ext>
            </a:extLst>
          </p:cNvPr>
          <p:cNvCxnSpPr>
            <a:cxnSpLocks/>
            <a:endCxn id="35" idx="2"/>
          </p:cNvCxnSpPr>
          <p:nvPr/>
        </p:nvCxnSpPr>
        <p:spPr>
          <a:xfrm flipV="1">
            <a:off x="9117459" y="2750144"/>
            <a:ext cx="270475" cy="106722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C8515110-F1F0-4F03-9E25-6861EF91E527}"/>
              </a:ext>
            </a:extLst>
          </p:cNvPr>
          <p:cNvCxnSpPr>
            <a:cxnSpLocks/>
          </p:cNvCxnSpPr>
          <p:nvPr/>
        </p:nvCxnSpPr>
        <p:spPr>
          <a:xfrm flipH="1" flipV="1">
            <a:off x="6027938" y="2625955"/>
            <a:ext cx="765157" cy="973007"/>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Straight Connector 18">
            <a:extLst>
              <a:ext uri="{FF2B5EF4-FFF2-40B4-BE49-F238E27FC236}">
                <a16:creationId xmlns:a16="http://schemas.microsoft.com/office/drawing/2014/main" id="{D22EB4A0-3A27-4A02-BFC7-188630740B23}"/>
              </a:ext>
            </a:extLst>
          </p:cNvPr>
          <p:cNvCxnSpPr>
            <a:cxnSpLocks/>
          </p:cNvCxnSpPr>
          <p:nvPr/>
        </p:nvCxnSpPr>
        <p:spPr>
          <a:xfrm>
            <a:off x="5649728" y="3497864"/>
            <a:ext cx="1649542" cy="504022"/>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B355D0B0-1ADA-4127-BFB9-2312F81CB9D2}"/>
              </a:ext>
            </a:extLst>
          </p:cNvPr>
          <p:cNvCxnSpPr>
            <a:cxnSpLocks/>
          </p:cNvCxnSpPr>
          <p:nvPr/>
        </p:nvCxnSpPr>
        <p:spPr>
          <a:xfrm flipH="1">
            <a:off x="8260460" y="4027051"/>
            <a:ext cx="1018253" cy="1548249"/>
          </a:xfrm>
          <a:prstGeom prst="line">
            <a:avLst/>
          </a:prstGeom>
        </p:spPr>
        <p:style>
          <a:lnRef idx="3">
            <a:schemeClr val="accent6"/>
          </a:lnRef>
          <a:fillRef idx="0">
            <a:schemeClr val="accent6"/>
          </a:fillRef>
          <a:effectRef idx="2">
            <a:schemeClr val="accent6"/>
          </a:effectRef>
          <a:fontRef idx="minor">
            <a:schemeClr val="tx1"/>
          </a:fontRef>
        </p:style>
      </p:cxnSp>
      <p:sp>
        <p:nvSpPr>
          <p:cNvPr id="21" name="Rectangle 14">
            <a:extLst>
              <a:ext uri="{FF2B5EF4-FFF2-40B4-BE49-F238E27FC236}">
                <a16:creationId xmlns:a16="http://schemas.microsoft.com/office/drawing/2014/main" id="{575EAE54-6C1A-46ED-83A7-DEE6FF9EA3D9}"/>
              </a:ext>
            </a:extLst>
          </p:cNvPr>
          <p:cNvSpPr>
            <a:spLocks noChangeArrowheads="1"/>
          </p:cNvSpPr>
          <p:nvPr/>
        </p:nvSpPr>
        <p:spPr bwMode="auto">
          <a:xfrm>
            <a:off x="214850" y="5488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21">
            <a:extLst>
              <a:ext uri="{FF2B5EF4-FFF2-40B4-BE49-F238E27FC236}">
                <a16:creationId xmlns:a16="http://schemas.microsoft.com/office/drawing/2014/main" id="{BFDF26C0-A3C7-4993-90DF-3725A242AC11}"/>
              </a:ext>
            </a:extLst>
          </p:cNvPr>
          <p:cNvSpPr>
            <a:spLocks noChangeArrowheads="1"/>
          </p:cNvSpPr>
          <p:nvPr/>
        </p:nvSpPr>
        <p:spPr bwMode="auto">
          <a:xfrm>
            <a:off x="1595328" y="16350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1" name="TextBox 30">
            <a:extLst>
              <a:ext uri="{FF2B5EF4-FFF2-40B4-BE49-F238E27FC236}">
                <a16:creationId xmlns:a16="http://schemas.microsoft.com/office/drawing/2014/main" id="{9C8A55CB-AA1D-4952-A3EC-772368A5F28D}"/>
              </a:ext>
            </a:extLst>
          </p:cNvPr>
          <p:cNvSpPr txBox="1"/>
          <p:nvPr/>
        </p:nvSpPr>
        <p:spPr>
          <a:xfrm>
            <a:off x="4815018" y="2025932"/>
            <a:ext cx="2027014" cy="923330"/>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Shifting Mass Actuator Controller</a:t>
            </a:r>
            <a:endParaRPr lang="en-US" altLang="en-US" sz="4000">
              <a:latin typeface="Arial" panose="020B0604020202020204" pitchFamily="34" charset="0"/>
            </a:endParaRPr>
          </a:p>
        </p:txBody>
      </p:sp>
      <p:sp>
        <p:nvSpPr>
          <p:cNvPr id="33" name="TextBox 32">
            <a:extLst>
              <a:ext uri="{FF2B5EF4-FFF2-40B4-BE49-F238E27FC236}">
                <a16:creationId xmlns:a16="http://schemas.microsoft.com/office/drawing/2014/main" id="{C50B4905-9246-421E-8913-47072078865A}"/>
              </a:ext>
            </a:extLst>
          </p:cNvPr>
          <p:cNvSpPr txBox="1"/>
          <p:nvPr/>
        </p:nvSpPr>
        <p:spPr>
          <a:xfrm>
            <a:off x="4963864" y="3229630"/>
            <a:ext cx="795749"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PCB</a:t>
            </a:r>
          </a:p>
        </p:txBody>
      </p:sp>
      <p:sp>
        <p:nvSpPr>
          <p:cNvPr id="34" name="TextBox 33">
            <a:extLst>
              <a:ext uri="{FF2B5EF4-FFF2-40B4-BE49-F238E27FC236}">
                <a16:creationId xmlns:a16="http://schemas.microsoft.com/office/drawing/2014/main" id="{A2563241-FEF1-459C-90CF-EA7AA3481F4B}"/>
              </a:ext>
            </a:extLst>
          </p:cNvPr>
          <p:cNvSpPr txBox="1"/>
          <p:nvPr/>
        </p:nvSpPr>
        <p:spPr>
          <a:xfrm>
            <a:off x="6713207" y="1979624"/>
            <a:ext cx="1303630"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Dual Motor</a:t>
            </a:r>
          </a:p>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Controller</a:t>
            </a:r>
            <a:endParaRPr lang="en-US" altLang="en-US" sz="4000">
              <a:latin typeface="Arial" panose="020B0604020202020204" pitchFamily="34" charset="0"/>
            </a:endParaRPr>
          </a:p>
        </p:txBody>
      </p:sp>
      <p:sp>
        <p:nvSpPr>
          <p:cNvPr id="35" name="TextBox 34">
            <a:extLst>
              <a:ext uri="{FF2B5EF4-FFF2-40B4-BE49-F238E27FC236}">
                <a16:creationId xmlns:a16="http://schemas.microsoft.com/office/drawing/2014/main" id="{83A5AF98-7417-46BE-9824-3A9B7C86289C}"/>
              </a:ext>
            </a:extLst>
          </p:cNvPr>
          <p:cNvSpPr txBox="1"/>
          <p:nvPr/>
        </p:nvSpPr>
        <p:spPr>
          <a:xfrm>
            <a:off x="8772525" y="1826814"/>
            <a:ext cx="1230817" cy="923330"/>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Ballast Actuator</a:t>
            </a:r>
          </a:p>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Controller</a:t>
            </a:r>
            <a:endParaRPr lang="en-US" altLang="en-US" sz="4000">
              <a:latin typeface="Arial" panose="020B0604020202020204" pitchFamily="34" charset="0"/>
            </a:endParaRPr>
          </a:p>
        </p:txBody>
      </p:sp>
      <p:sp>
        <p:nvSpPr>
          <p:cNvPr id="36" name="TextBox 35">
            <a:extLst>
              <a:ext uri="{FF2B5EF4-FFF2-40B4-BE49-F238E27FC236}">
                <a16:creationId xmlns:a16="http://schemas.microsoft.com/office/drawing/2014/main" id="{F7DFFDFA-C6B1-4915-A2C9-D941F1131E7F}"/>
              </a:ext>
            </a:extLst>
          </p:cNvPr>
          <p:cNvSpPr txBox="1"/>
          <p:nvPr/>
        </p:nvSpPr>
        <p:spPr>
          <a:xfrm>
            <a:off x="10037357" y="1993342"/>
            <a:ext cx="1187783"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Digital Compass</a:t>
            </a:r>
          </a:p>
        </p:txBody>
      </p:sp>
      <p:sp>
        <p:nvSpPr>
          <p:cNvPr id="37" name="TextBox 36">
            <a:extLst>
              <a:ext uri="{FF2B5EF4-FFF2-40B4-BE49-F238E27FC236}">
                <a16:creationId xmlns:a16="http://schemas.microsoft.com/office/drawing/2014/main" id="{CDCEC0FA-6BDC-4D06-AF69-F82BEDCB6E1B}"/>
              </a:ext>
            </a:extLst>
          </p:cNvPr>
          <p:cNvSpPr txBox="1"/>
          <p:nvPr/>
        </p:nvSpPr>
        <p:spPr>
          <a:xfrm>
            <a:off x="7236954" y="5575300"/>
            <a:ext cx="1676418"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Controller Cart </a:t>
            </a:r>
          </a:p>
        </p:txBody>
      </p:sp>
      <p:sp>
        <p:nvSpPr>
          <p:cNvPr id="47" name="TextBox 46">
            <a:extLst>
              <a:ext uri="{FF2B5EF4-FFF2-40B4-BE49-F238E27FC236}">
                <a16:creationId xmlns:a16="http://schemas.microsoft.com/office/drawing/2014/main" id="{00A47EA5-4186-412E-9985-B9F696E9B655}"/>
              </a:ext>
            </a:extLst>
          </p:cNvPr>
          <p:cNvSpPr txBox="1"/>
          <p:nvPr/>
        </p:nvSpPr>
        <p:spPr>
          <a:xfrm>
            <a:off x="10851116" y="3041245"/>
            <a:ext cx="1454932"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Subsea Connectors</a:t>
            </a:r>
            <a:endParaRPr lang="en-US" altLang="en-US" sz="4000">
              <a:latin typeface="Arial" panose="020B0604020202020204" pitchFamily="34" charset="0"/>
            </a:endParaRPr>
          </a:p>
        </p:txBody>
      </p:sp>
      <p:cxnSp>
        <p:nvCxnSpPr>
          <p:cNvPr id="49" name="Straight Connector 48">
            <a:extLst>
              <a:ext uri="{FF2B5EF4-FFF2-40B4-BE49-F238E27FC236}">
                <a16:creationId xmlns:a16="http://schemas.microsoft.com/office/drawing/2014/main" id="{7E1CA4A1-8519-4E72-B43F-83B617601136}"/>
              </a:ext>
            </a:extLst>
          </p:cNvPr>
          <p:cNvCxnSpPr>
            <a:cxnSpLocks/>
          </p:cNvCxnSpPr>
          <p:nvPr/>
        </p:nvCxnSpPr>
        <p:spPr>
          <a:xfrm flipV="1">
            <a:off x="10003899" y="3670343"/>
            <a:ext cx="1003096" cy="941246"/>
          </a:xfrm>
          <a:prstGeom prst="line">
            <a:avLst/>
          </a:prstGeom>
        </p:spPr>
        <p:style>
          <a:lnRef idx="3">
            <a:schemeClr val="accent6"/>
          </a:lnRef>
          <a:fillRef idx="0">
            <a:schemeClr val="accent6"/>
          </a:fillRef>
          <a:effectRef idx="2">
            <a:schemeClr val="accent6"/>
          </a:effectRef>
          <a:fontRef idx="minor">
            <a:schemeClr val="tx1"/>
          </a:fontRef>
        </p:style>
      </p:cxnSp>
      <p:cxnSp>
        <p:nvCxnSpPr>
          <p:cNvPr id="51" name="Straight Connector 50">
            <a:extLst>
              <a:ext uri="{FF2B5EF4-FFF2-40B4-BE49-F238E27FC236}">
                <a16:creationId xmlns:a16="http://schemas.microsoft.com/office/drawing/2014/main" id="{1C56B1D8-6FF3-498E-AED1-66CAF82B4AB3}"/>
              </a:ext>
            </a:extLst>
          </p:cNvPr>
          <p:cNvCxnSpPr>
            <a:cxnSpLocks/>
          </p:cNvCxnSpPr>
          <p:nvPr/>
        </p:nvCxnSpPr>
        <p:spPr>
          <a:xfrm flipV="1">
            <a:off x="5255542" y="4198409"/>
            <a:ext cx="1204867" cy="96214"/>
          </a:xfrm>
          <a:prstGeom prst="line">
            <a:avLst/>
          </a:prstGeom>
        </p:spPr>
        <p:style>
          <a:lnRef idx="3">
            <a:schemeClr val="accent6"/>
          </a:lnRef>
          <a:fillRef idx="0">
            <a:schemeClr val="accent6"/>
          </a:fillRef>
          <a:effectRef idx="2">
            <a:schemeClr val="accent6"/>
          </a:effectRef>
          <a:fontRef idx="minor">
            <a:schemeClr val="tx1"/>
          </a:fontRef>
        </p:style>
      </p:cxnSp>
      <p:sp>
        <p:nvSpPr>
          <p:cNvPr id="53" name="TextBox 52">
            <a:extLst>
              <a:ext uri="{FF2B5EF4-FFF2-40B4-BE49-F238E27FC236}">
                <a16:creationId xmlns:a16="http://schemas.microsoft.com/office/drawing/2014/main" id="{783AA983-3BCD-4FF4-919E-A0707A4BDAAD}"/>
              </a:ext>
            </a:extLst>
          </p:cNvPr>
          <p:cNvSpPr txBox="1"/>
          <p:nvPr/>
        </p:nvSpPr>
        <p:spPr>
          <a:xfrm>
            <a:off x="4281175" y="3939613"/>
            <a:ext cx="1357053"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Mounting Bracket</a:t>
            </a:r>
          </a:p>
        </p:txBody>
      </p:sp>
      <p:sp>
        <p:nvSpPr>
          <p:cNvPr id="56" name="TextBox 55">
            <a:extLst>
              <a:ext uri="{FF2B5EF4-FFF2-40B4-BE49-F238E27FC236}">
                <a16:creationId xmlns:a16="http://schemas.microsoft.com/office/drawing/2014/main" id="{2F598625-F81B-492E-94A8-AB147FBB641D}"/>
              </a:ext>
            </a:extLst>
          </p:cNvPr>
          <p:cNvSpPr txBox="1"/>
          <p:nvPr/>
        </p:nvSpPr>
        <p:spPr>
          <a:xfrm>
            <a:off x="4121492" y="5438224"/>
            <a:ext cx="1676418"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Battery Cart </a:t>
            </a:r>
          </a:p>
        </p:txBody>
      </p:sp>
      <p:cxnSp>
        <p:nvCxnSpPr>
          <p:cNvPr id="57" name="Straight Connector 56">
            <a:extLst>
              <a:ext uri="{FF2B5EF4-FFF2-40B4-BE49-F238E27FC236}">
                <a16:creationId xmlns:a16="http://schemas.microsoft.com/office/drawing/2014/main" id="{268FDDDA-7FB6-4CEA-BAD7-2620888A516B}"/>
              </a:ext>
            </a:extLst>
          </p:cNvPr>
          <p:cNvCxnSpPr>
            <a:cxnSpLocks/>
          </p:cNvCxnSpPr>
          <p:nvPr/>
        </p:nvCxnSpPr>
        <p:spPr>
          <a:xfrm flipV="1">
            <a:off x="5449029" y="4758878"/>
            <a:ext cx="2035049" cy="890015"/>
          </a:xfrm>
          <a:prstGeom prst="line">
            <a:avLst/>
          </a:prstGeom>
        </p:spPr>
        <p:style>
          <a:lnRef idx="3">
            <a:schemeClr val="accent6"/>
          </a:lnRef>
          <a:fillRef idx="0">
            <a:schemeClr val="accent6"/>
          </a:fillRef>
          <a:effectRef idx="2">
            <a:schemeClr val="accent6"/>
          </a:effectRef>
          <a:fontRef idx="minor">
            <a:schemeClr val="tx1"/>
          </a:fontRef>
        </p:style>
      </p:cxnSp>
      <p:sp>
        <p:nvSpPr>
          <p:cNvPr id="59" name="TextBox 58">
            <a:extLst>
              <a:ext uri="{FF2B5EF4-FFF2-40B4-BE49-F238E27FC236}">
                <a16:creationId xmlns:a16="http://schemas.microsoft.com/office/drawing/2014/main" id="{D0E9CB91-9964-4948-A82E-343C817FE341}"/>
              </a:ext>
            </a:extLst>
          </p:cNvPr>
          <p:cNvSpPr txBox="1"/>
          <p:nvPr/>
        </p:nvSpPr>
        <p:spPr>
          <a:xfrm>
            <a:off x="4035744" y="4744678"/>
            <a:ext cx="1109012"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Linear Actuator</a:t>
            </a:r>
          </a:p>
        </p:txBody>
      </p:sp>
      <p:sp>
        <p:nvSpPr>
          <p:cNvPr id="60" name="TextBox 59">
            <a:extLst>
              <a:ext uri="{FF2B5EF4-FFF2-40B4-BE49-F238E27FC236}">
                <a16:creationId xmlns:a16="http://schemas.microsoft.com/office/drawing/2014/main" id="{00E64522-53A1-42D0-9132-EE9872816117}"/>
              </a:ext>
            </a:extLst>
          </p:cNvPr>
          <p:cNvSpPr txBox="1"/>
          <p:nvPr/>
        </p:nvSpPr>
        <p:spPr>
          <a:xfrm>
            <a:off x="9561072" y="5537601"/>
            <a:ext cx="1676418"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Support Rods</a:t>
            </a:r>
          </a:p>
          <a:p>
            <a:pPr lvl="0" defTabSz="914400" eaLnBrk="0" fontAlgn="base" hangingPunct="0">
              <a:spcBef>
                <a:spcPct val="0"/>
              </a:spcBef>
              <a:spcAft>
                <a:spcPct val="0"/>
              </a:spcAft>
            </a:pPr>
            <a:endParaRPr lang="en-US" altLang="en-US">
              <a:latin typeface="Arial" panose="020B0604020202020204" pitchFamily="34" charset="0"/>
              <a:ea typeface="Times New Roman" panose="02020603050405020304" pitchFamily="18" charset="0"/>
            </a:endParaRPr>
          </a:p>
        </p:txBody>
      </p:sp>
      <p:cxnSp>
        <p:nvCxnSpPr>
          <p:cNvPr id="61" name="Straight Connector 60">
            <a:extLst>
              <a:ext uri="{FF2B5EF4-FFF2-40B4-BE49-F238E27FC236}">
                <a16:creationId xmlns:a16="http://schemas.microsoft.com/office/drawing/2014/main" id="{01C80870-03E9-4366-AEAF-992FDC84A850}"/>
              </a:ext>
            </a:extLst>
          </p:cNvPr>
          <p:cNvCxnSpPr>
            <a:cxnSpLocks/>
          </p:cNvCxnSpPr>
          <p:nvPr/>
        </p:nvCxnSpPr>
        <p:spPr>
          <a:xfrm>
            <a:off x="9198054" y="4465886"/>
            <a:ext cx="417187" cy="1222334"/>
          </a:xfrm>
          <a:prstGeom prst="line">
            <a:avLst/>
          </a:prstGeom>
        </p:spPr>
        <p:style>
          <a:lnRef idx="3">
            <a:schemeClr val="accent6"/>
          </a:lnRef>
          <a:fillRef idx="0">
            <a:schemeClr val="accent6"/>
          </a:fillRef>
          <a:effectRef idx="2">
            <a:schemeClr val="accent6"/>
          </a:effectRef>
          <a:fontRef idx="minor">
            <a:schemeClr val="tx1"/>
          </a:fontRef>
        </p:style>
      </p:cxnSp>
      <p:cxnSp>
        <p:nvCxnSpPr>
          <p:cNvPr id="62" name="Straight Connector 61">
            <a:extLst>
              <a:ext uri="{FF2B5EF4-FFF2-40B4-BE49-F238E27FC236}">
                <a16:creationId xmlns:a16="http://schemas.microsoft.com/office/drawing/2014/main" id="{20F0085A-4E2D-42FB-8DE2-58C4BDD9D02A}"/>
              </a:ext>
            </a:extLst>
          </p:cNvPr>
          <p:cNvCxnSpPr>
            <a:cxnSpLocks/>
          </p:cNvCxnSpPr>
          <p:nvPr/>
        </p:nvCxnSpPr>
        <p:spPr>
          <a:xfrm>
            <a:off x="9498615" y="5067843"/>
            <a:ext cx="120537" cy="614622"/>
          </a:xfrm>
          <a:prstGeom prst="line">
            <a:avLst/>
          </a:prstGeom>
        </p:spPr>
        <p:style>
          <a:lnRef idx="3">
            <a:schemeClr val="accent6"/>
          </a:lnRef>
          <a:fillRef idx="0">
            <a:schemeClr val="accent6"/>
          </a:fillRef>
          <a:effectRef idx="2">
            <a:schemeClr val="accent6"/>
          </a:effectRef>
          <a:fontRef idx="minor">
            <a:schemeClr val="tx1"/>
          </a:fontRef>
        </p:style>
      </p:cxnSp>
      <p:sp>
        <p:nvSpPr>
          <p:cNvPr id="66" name="TextBox 65">
            <a:extLst>
              <a:ext uri="{FF2B5EF4-FFF2-40B4-BE49-F238E27FC236}">
                <a16:creationId xmlns:a16="http://schemas.microsoft.com/office/drawing/2014/main" id="{FABAABB0-A577-4102-B801-E06CA316FF23}"/>
              </a:ext>
            </a:extLst>
          </p:cNvPr>
          <p:cNvSpPr txBox="1"/>
          <p:nvPr/>
        </p:nvSpPr>
        <p:spPr>
          <a:xfrm>
            <a:off x="6838092" y="5142738"/>
            <a:ext cx="939418"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Battery</a:t>
            </a:r>
          </a:p>
        </p:txBody>
      </p:sp>
      <p:cxnSp>
        <p:nvCxnSpPr>
          <p:cNvPr id="67" name="Straight Connector 66">
            <a:extLst>
              <a:ext uri="{FF2B5EF4-FFF2-40B4-BE49-F238E27FC236}">
                <a16:creationId xmlns:a16="http://schemas.microsoft.com/office/drawing/2014/main" id="{ABEDD2EB-D3D6-4ED5-AAC6-05B72D458804}"/>
              </a:ext>
            </a:extLst>
          </p:cNvPr>
          <p:cNvCxnSpPr>
            <a:cxnSpLocks/>
          </p:cNvCxnSpPr>
          <p:nvPr/>
        </p:nvCxnSpPr>
        <p:spPr>
          <a:xfrm flipH="1">
            <a:off x="7419298" y="4410885"/>
            <a:ext cx="481580" cy="804795"/>
          </a:xfrm>
          <a:prstGeom prst="line">
            <a:avLst/>
          </a:prstGeom>
        </p:spPr>
        <p:style>
          <a:lnRef idx="3">
            <a:schemeClr val="accent6"/>
          </a:lnRef>
          <a:fillRef idx="0">
            <a:schemeClr val="accent6"/>
          </a:fillRef>
          <a:effectRef idx="2">
            <a:schemeClr val="accent6"/>
          </a:effectRef>
          <a:fontRef idx="minor">
            <a:schemeClr val="tx1"/>
          </a:fontRef>
        </p:style>
      </p:cxnSp>
      <p:cxnSp>
        <p:nvCxnSpPr>
          <p:cNvPr id="69" name="Straight Connector 68">
            <a:extLst>
              <a:ext uri="{FF2B5EF4-FFF2-40B4-BE49-F238E27FC236}">
                <a16:creationId xmlns:a16="http://schemas.microsoft.com/office/drawing/2014/main" id="{1352226A-AA90-4E06-825D-2DA459B5FD55}"/>
              </a:ext>
            </a:extLst>
          </p:cNvPr>
          <p:cNvCxnSpPr>
            <a:cxnSpLocks/>
          </p:cNvCxnSpPr>
          <p:nvPr/>
        </p:nvCxnSpPr>
        <p:spPr>
          <a:xfrm flipH="1">
            <a:off x="4906171" y="4581455"/>
            <a:ext cx="2293225" cy="511208"/>
          </a:xfrm>
          <a:prstGeom prst="line">
            <a:avLst/>
          </a:prstGeom>
        </p:spPr>
        <p:style>
          <a:lnRef idx="3">
            <a:schemeClr val="accent6"/>
          </a:lnRef>
          <a:fillRef idx="0">
            <a:schemeClr val="accent6"/>
          </a:fillRef>
          <a:effectRef idx="2">
            <a:schemeClr val="accent6"/>
          </a:effectRef>
          <a:fontRef idx="minor">
            <a:schemeClr val="tx1"/>
          </a:fontRef>
        </p:style>
      </p:cxnSp>
      <p:cxnSp>
        <p:nvCxnSpPr>
          <p:cNvPr id="72" name="Straight Connector 71">
            <a:extLst>
              <a:ext uri="{FF2B5EF4-FFF2-40B4-BE49-F238E27FC236}">
                <a16:creationId xmlns:a16="http://schemas.microsoft.com/office/drawing/2014/main" id="{CBA00F2A-D426-4140-AD7D-0AA5C3EBE66B}"/>
              </a:ext>
            </a:extLst>
          </p:cNvPr>
          <p:cNvCxnSpPr>
            <a:cxnSpLocks/>
          </p:cNvCxnSpPr>
          <p:nvPr/>
        </p:nvCxnSpPr>
        <p:spPr>
          <a:xfrm flipH="1">
            <a:off x="8436344" y="3250651"/>
            <a:ext cx="27898" cy="764362"/>
          </a:xfrm>
          <a:prstGeom prst="line">
            <a:avLst/>
          </a:prstGeom>
        </p:spPr>
        <p:style>
          <a:lnRef idx="3">
            <a:schemeClr val="accent6"/>
          </a:lnRef>
          <a:fillRef idx="0">
            <a:schemeClr val="accent6"/>
          </a:fillRef>
          <a:effectRef idx="2">
            <a:schemeClr val="accent6"/>
          </a:effectRef>
          <a:fontRef idx="minor">
            <a:schemeClr val="tx1"/>
          </a:fontRef>
        </p:style>
      </p:cxnSp>
      <p:sp>
        <p:nvSpPr>
          <p:cNvPr id="74" name="TextBox 73">
            <a:extLst>
              <a:ext uri="{FF2B5EF4-FFF2-40B4-BE49-F238E27FC236}">
                <a16:creationId xmlns:a16="http://schemas.microsoft.com/office/drawing/2014/main" id="{9009AD2E-F643-45B4-915B-FEC07429750E}"/>
              </a:ext>
            </a:extLst>
          </p:cNvPr>
          <p:cNvSpPr txBox="1"/>
          <p:nvPr/>
        </p:nvSpPr>
        <p:spPr>
          <a:xfrm>
            <a:off x="7539930" y="2616658"/>
            <a:ext cx="1740520"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Electronics Mounting Plate</a:t>
            </a:r>
            <a:endParaRPr lang="en-US" altLang="en-US" sz="4000">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C15BE55C-71C6-437F-80F1-34BE0FC39E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0665117"/>
      </p:ext>
    </p:extLst>
  </p:cSld>
  <p:clrMapOvr>
    <a:masterClrMapping/>
  </p:clrMapOvr>
  <mc:AlternateContent xmlns:mc="http://schemas.openxmlformats.org/markup-compatibility/2006" xmlns:p14="http://schemas.microsoft.com/office/powerpoint/2010/main">
    <mc:Choice Requires="p14">
      <p:transition spd="slow" p14:dur="2000" advTm="98695"/>
    </mc:Choice>
    <mc:Fallback xmlns="">
      <p:transition spd="slow" advTm="9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920B1-F7DA-47CC-8806-17DB3BB110AC}"/>
              </a:ext>
            </a:extLst>
          </p:cNvPr>
          <p:cNvPicPr>
            <a:picLocks noChangeAspect="1"/>
          </p:cNvPicPr>
          <p:nvPr/>
        </p:nvPicPr>
        <p:blipFill rotWithShape="1">
          <a:blip r:embed="rId5"/>
          <a:srcRect l="16016" t="6972" r="3719" b="18109"/>
          <a:stretch/>
        </p:blipFill>
        <p:spPr>
          <a:xfrm>
            <a:off x="293391" y="904642"/>
            <a:ext cx="1878875" cy="2484403"/>
          </a:xfrm>
          <a:prstGeom prst="rect">
            <a:avLst/>
          </a:prstGeom>
        </p:spPr>
      </p:pic>
      <p:sp>
        <p:nvSpPr>
          <p:cNvPr id="2" name="Title 1">
            <a:extLst>
              <a:ext uri="{FF2B5EF4-FFF2-40B4-BE49-F238E27FC236}">
                <a16:creationId xmlns:a16="http://schemas.microsoft.com/office/drawing/2014/main" id="{059991DB-3B8D-43AC-AC73-BC7A5D8D05DA}"/>
              </a:ext>
            </a:extLst>
          </p:cNvPr>
          <p:cNvSpPr>
            <a:spLocks noGrp="1"/>
          </p:cNvSpPr>
          <p:nvPr>
            <p:ph type="title"/>
          </p:nvPr>
        </p:nvSpPr>
        <p:spPr>
          <a:xfrm>
            <a:off x="3015296" y="75305"/>
            <a:ext cx="6128703" cy="795520"/>
          </a:xfrm>
        </p:spPr>
        <p:txBody>
          <a:bodyPr>
            <a:noAutofit/>
          </a:bodyPr>
          <a:lstStyle/>
          <a:p>
            <a:r>
              <a:rPr lang="en-US" sz="4800" b="1"/>
              <a:t>Team Organization </a:t>
            </a:r>
          </a:p>
        </p:txBody>
      </p:sp>
      <p:pic>
        <p:nvPicPr>
          <p:cNvPr id="5" name="Content Placeholder 4" descr="A person wearing glasses and looking at the camera&#10;&#10;Description automatically generated">
            <a:extLst>
              <a:ext uri="{FF2B5EF4-FFF2-40B4-BE49-F238E27FC236}">
                <a16:creationId xmlns:a16="http://schemas.microsoft.com/office/drawing/2014/main" id="{C44BA0A2-01AC-4A28-9069-06F53177BF0C}"/>
              </a:ext>
            </a:extLst>
          </p:cNvPr>
          <p:cNvPicPr>
            <a:picLocks noGrp="1" noChangeAspect="1"/>
          </p:cNvPicPr>
          <p:nvPr>
            <p:ph idx="1"/>
          </p:nvPr>
        </p:nvPicPr>
        <p:blipFill rotWithShape="1">
          <a:blip r:embed="rId6" cstate="hqprint">
            <a:extLst>
              <a:ext uri="{28A0092B-C50C-407E-A947-70E740481C1C}">
                <a14:useLocalDpi xmlns:a14="http://schemas.microsoft.com/office/drawing/2010/main" val="0"/>
              </a:ext>
            </a:extLst>
          </a:blip>
          <a:srcRect t="15339" b="17027"/>
          <a:stretch/>
        </p:blipFill>
        <p:spPr>
          <a:xfrm>
            <a:off x="4110025" y="904642"/>
            <a:ext cx="2065216" cy="2484403"/>
          </a:xfrm>
        </p:spPr>
      </p:pic>
      <p:sp>
        <p:nvSpPr>
          <p:cNvPr id="6" name="TextBox 5">
            <a:extLst>
              <a:ext uri="{FF2B5EF4-FFF2-40B4-BE49-F238E27FC236}">
                <a16:creationId xmlns:a16="http://schemas.microsoft.com/office/drawing/2014/main" id="{CB623566-F2C3-43EF-AEC7-23E55743EF19}"/>
              </a:ext>
            </a:extLst>
          </p:cNvPr>
          <p:cNvSpPr txBox="1"/>
          <p:nvPr/>
        </p:nvSpPr>
        <p:spPr>
          <a:xfrm>
            <a:off x="6287282" y="2038642"/>
            <a:ext cx="1828800" cy="646331"/>
          </a:xfrm>
          <a:prstGeom prst="rect">
            <a:avLst/>
          </a:prstGeom>
          <a:noFill/>
        </p:spPr>
        <p:txBody>
          <a:bodyPr wrap="square" rtlCol="0">
            <a:spAutoFit/>
          </a:bodyPr>
          <a:lstStyle/>
          <a:p>
            <a:pPr algn="ctr"/>
            <a:r>
              <a:rPr lang="en-US" b="1"/>
              <a:t>Jacob Lamoureux</a:t>
            </a:r>
          </a:p>
          <a:p>
            <a:pPr algn="ctr"/>
            <a:r>
              <a:rPr lang="en-US"/>
              <a:t>Team Lead</a:t>
            </a:r>
          </a:p>
        </p:txBody>
      </p:sp>
      <p:sp>
        <p:nvSpPr>
          <p:cNvPr id="7" name="TextBox 6">
            <a:extLst>
              <a:ext uri="{FF2B5EF4-FFF2-40B4-BE49-F238E27FC236}">
                <a16:creationId xmlns:a16="http://schemas.microsoft.com/office/drawing/2014/main" id="{6E78694D-55DA-4FC5-8205-1E2923B1AAF1}"/>
              </a:ext>
            </a:extLst>
          </p:cNvPr>
          <p:cNvSpPr txBox="1"/>
          <p:nvPr/>
        </p:nvSpPr>
        <p:spPr>
          <a:xfrm>
            <a:off x="10022924" y="2046303"/>
            <a:ext cx="2189768" cy="954107"/>
          </a:xfrm>
          <a:prstGeom prst="rect">
            <a:avLst/>
          </a:prstGeom>
          <a:noFill/>
        </p:spPr>
        <p:txBody>
          <a:bodyPr wrap="square" rtlCol="0">
            <a:spAutoFit/>
          </a:bodyPr>
          <a:lstStyle/>
          <a:p>
            <a:pPr algn="ctr"/>
            <a:r>
              <a:rPr lang="en-US" sz="2000" b="1"/>
              <a:t>Jesse Schreck</a:t>
            </a:r>
          </a:p>
          <a:p>
            <a:pPr algn="ctr"/>
            <a:r>
              <a:rPr lang="en-US"/>
              <a:t>Environmental Health and Safety</a:t>
            </a:r>
          </a:p>
        </p:txBody>
      </p:sp>
      <p:sp>
        <p:nvSpPr>
          <p:cNvPr id="10" name="TextBox 9">
            <a:extLst>
              <a:ext uri="{FF2B5EF4-FFF2-40B4-BE49-F238E27FC236}">
                <a16:creationId xmlns:a16="http://schemas.microsoft.com/office/drawing/2014/main" id="{2F832058-4F17-4C66-A7D3-F00DC09905D8}"/>
              </a:ext>
            </a:extLst>
          </p:cNvPr>
          <p:cNvSpPr txBox="1"/>
          <p:nvPr/>
        </p:nvSpPr>
        <p:spPr>
          <a:xfrm>
            <a:off x="6465708" y="1365693"/>
            <a:ext cx="1424107" cy="461665"/>
          </a:xfrm>
          <a:prstGeom prst="rect">
            <a:avLst/>
          </a:prstGeom>
          <a:noFill/>
        </p:spPr>
        <p:txBody>
          <a:bodyPr wrap="square" rtlCol="0">
            <a:spAutoFit/>
          </a:bodyPr>
          <a:lstStyle/>
          <a:p>
            <a:r>
              <a:rPr lang="en-US" sz="2400" b="1" u="sng">
                <a:solidFill>
                  <a:schemeClr val="accent1"/>
                </a:solidFill>
              </a:rPr>
              <a:t>Electrical</a:t>
            </a:r>
          </a:p>
        </p:txBody>
      </p:sp>
      <p:sp>
        <p:nvSpPr>
          <p:cNvPr id="11" name="Rectangle 10">
            <a:extLst>
              <a:ext uri="{FF2B5EF4-FFF2-40B4-BE49-F238E27FC236}">
                <a16:creationId xmlns:a16="http://schemas.microsoft.com/office/drawing/2014/main" id="{F1AC1531-3820-4495-9759-642880879F47}"/>
              </a:ext>
            </a:extLst>
          </p:cNvPr>
          <p:cNvSpPr/>
          <p:nvPr/>
        </p:nvSpPr>
        <p:spPr>
          <a:xfrm>
            <a:off x="2232260" y="1357249"/>
            <a:ext cx="1878875" cy="469130"/>
          </a:xfrm>
          <a:prstGeom prst="rect">
            <a:avLst/>
          </a:prstGeom>
        </p:spPr>
        <p:txBody>
          <a:bodyPr wrap="square">
            <a:spAutoFit/>
          </a:bodyPr>
          <a:lstStyle/>
          <a:p>
            <a:r>
              <a:rPr lang="en-US" sz="2400" b="1" u="sng">
                <a:solidFill>
                  <a:schemeClr val="accent1"/>
                </a:solidFill>
              </a:rPr>
              <a:t>Mechanical</a:t>
            </a:r>
            <a:endParaRPr lang="en-US" b="1" u="sng">
              <a:solidFill>
                <a:schemeClr val="accent1"/>
              </a:solidFill>
            </a:endParaRPr>
          </a:p>
        </p:txBody>
      </p:sp>
      <p:sp>
        <p:nvSpPr>
          <p:cNvPr id="12" name="Rectangle 11">
            <a:extLst>
              <a:ext uri="{FF2B5EF4-FFF2-40B4-BE49-F238E27FC236}">
                <a16:creationId xmlns:a16="http://schemas.microsoft.com/office/drawing/2014/main" id="{E7C39D60-28B7-4162-95B4-AA02E652BFC3}"/>
              </a:ext>
            </a:extLst>
          </p:cNvPr>
          <p:cNvSpPr/>
          <p:nvPr/>
        </p:nvSpPr>
        <p:spPr>
          <a:xfrm>
            <a:off x="10611005" y="4288318"/>
            <a:ext cx="1340047" cy="461665"/>
          </a:xfrm>
          <a:prstGeom prst="rect">
            <a:avLst/>
          </a:prstGeom>
        </p:spPr>
        <p:txBody>
          <a:bodyPr wrap="none">
            <a:spAutoFit/>
          </a:bodyPr>
          <a:lstStyle/>
          <a:p>
            <a:r>
              <a:rPr lang="en-US" sz="2400" b="1" u="sng">
                <a:solidFill>
                  <a:srgbClr val="C00000"/>
                </a:solidFill>
              </a:rPr>
              <a:t>Software</a:t>
            </a:r>
          </a:p>
        </p:txBody>
      </p:sp>
      <p:pic>
        <p:nvPicPr>
          <p:cNvPr id="18" name="Picture 17" descr="A person wearing a red shirt and smiling at the camera&#10;&#10;Description automatically generated">
            <a:extLst>
              <a:ext uri="{FF2B5EF4-FFF2-40B4-BE49-F238E27FC236}">
                <a16:creationId xmlns:a16="http://schemas.microsoft.com/office/drawing/2014/main" id="{4C32FBD9-888A-4EAA-AC56-5CFEE4E014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81928" y="895846"/>
            <a:ext cx="1973744" cy="2554446"/>
          </a:xfrm>
          <a:prstGeom prst="rect">
            <a:avLst/>
          </a:prstGeom>
        </p:spPr>
      </p:pic>
      <p:sp>
        <p:nvSpPr>
          <p:cNvPr id="23" name="Rectangle 22">
            <a:extLst>
              <a:ext uri="{FF2B5EF4-FFF2-40B4-BE49-F238E27FC236}">
                <a16:creationId xmlns:a16="http://schemas.microsoft.com/office/drawing/2014/main" id="{ACBA9104-31BD-4977-88D0-DE734B50E5BD}"/>
              </a:ext>
            </a:extLst>
          </p:cNvPr>
          <p:cNvSpPr/>
          <p:nvPr/>
        </p:nvSpPr>
        <p:spPr>
          <a:xfrm>
            <a:off x="6287282" y="4724465"/>
            <a:ext cx="1828800" cy="923330"/>
          </a:xfrm>
          <a:prstGeom prst="rect">
            <a:avLst/>
          </a:prstGeom>
        </p:spPr>
        <p:txBody>
          <a:bodyPr wrap="square">
            <a:spAutoFit/>
          </a:bodyPr>
          <a:lstStyle/>
          <a:p>
            <a:pPr algn="ctr"/>
            <a:r>
              <a:rPr lang="en-US" b="1"/>
              <a:t>William Foster</a:t>
            </a:r>
          </a:p>
          <a:p>
            <a:pPr algn="ctr"/>
            <a:r>
              <a:rPr lang="en-US"/>
              <a:t>Electronics Shop Coordinator</a:t>
            </a:r>
          </a:p>
        </p:txBody>
      </p:sp>
      <p:pic>
        <p:nvPicPr>
          <p:cNvPr id="25" name="Picture 24" descr="A person wearing a suit and tie&#10;&#10;Description automatically generated">
            <a:extLst>
              <a:ext uri="{FF2B5EF4-FFF2-40B4-BE49-F238E27FC236}">
                <a16:creationId xmlns:a16="http://schemas.microsoft.com/office/drawing/2014/main" id="{FB64EF33-E48D-4EA9-AE22-AB3CE45A92E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777" t="6018" r="12122" b="25601"/>
          <a:stretch/>
        </p:blipFill>
        <p:spPr>
          <a:xfrm>
            <a:off x="8181928" y="3780839"/>
            <a:ext cx="2093029" cy="2662650"/>
          </a:xfrm>
          <a:prstGeom prst="rect">
            <a:avLst/>
          </a:prstGeom>
        </p:spPr>
      </p:pic>
      <p:sp>
        <p:nvSpPr>
          <p:cNvPr id="26" name="Rectangle 25">
            <a:extLst>
              <a:ext uri="{FF2B5EF4-FFF2-40B4-BE49-F238E27FC236}">
                <a16:creationId xmlns:a16="http://schemas.microsoft.com/office/drawing/2014/main" id="{261F21AF-A096-48C0-B135-CD626994F63C}"/>
              </a:ext>
            </a:extLst>
          </p:cNvPr>
          <p:cNvSpPr/>
          <p:nvPr/>
        </p:nvSpPr>
        <p:spPr>
          <a:xfrm>
            <a:off x="10274957" y="4775717"/>
            <a:ext cx="1962415" cy="1015663"/>
          </a:xfrm>
          <a:prstGeom prst="rect">
            <a:avLst/>
          </a:prstGeom>
        </p:spPr>
        <p:txBody>
          <a:bodyPr wrap="square">
            <a:spAutoFit/>
          </a:bodyPr>
          <a:lstStyle/>
          <a:p>
            <a:pPr algn="ctr"/>
            <a:r>
              <a:rPr lang="en-US" sz="2000" b="1"/>
              <a:t>Cameron Flynn</a:t>
            </a:r>
          </a:p>
          <a:p>
            <a:pPr algn="ctr"/>
            <a:r>
              <a:rPr lang="en-US" sz="2000"/>
              <a:t>Progress Tracking</a:t>
            </a:r>
          </a:p>
        </p:txBody>
      </p:sp>
      <p:sp>
        <p:nvSpPr>
          <p:cNvPr id="27" name="TextBox 26">
            <a:extLst>
              <a:ext uri="{FF2B5EF4-FFF2-40B4-BE49-F238E27FC236}">
                <a16:creationId xmlns:a16="http://schemas.microsoft.com/office/drawing/2014/main" id="{E3D77112-824C-4A99-BF8B-B2D118762488}"/>
              </a:ext>
            </a:extLst>
          </p:cNvPr>
          <p:cNvSpPr txBox="1"/>
          <p:nvPr/>
        </p:nvSpPr>
        <p:spPr>
          <a:xfrm>
            <a:off x="2119823" y="1903449"/>
            <a:ext cx="1828800" cy="923330"/>
          </a:xfrm>
          <a:prstGeom prst="rect">
            <a:avLst/>
          </a:prstGeom>
          <a:noFill/>
        </p:spPr>
        <p:txBody>
          <a:bodyPr wrap="square" rtlCol="0">
            <a:spAutoFit/>
          </a:bodyPr>
          <a:lstStyle/>
          <a:p>
            <a:pPr algn="ctr"/>
            <a:r>
              <a:rPr lang="en-US" b="1"/>
              <a:t>David Leon</a:t>
            </a:r>
          </a:p>
          <a:p>
            <a:pPr algn="ctr"/>
            <a:r>
              <a:rPr lang="en-US"/>
              <a:t>Machine Shop Coordinator</a:t>
            </a:r>
          </a:p>
        </p:txBody>
      </p:sp>
      <p:sp>
        <p:nvSpPr>
          <p:cNvPr id="28" name="TextBox 27">
            <a:extLst>
              <a:ext uri="{FF2B5EF4-FFF2-40B4-BE49-F238E27FC236}">
                <a16:creationId xmlns:a16="http://schemas.microsoft.com/office/drawing/2014/main" id="{D8EF5B55-C8FB-46CB-9329-C396F4F2F66E}"/>
              </a:ext>
            </a:extLst>
          </p:cNvPr>
          <p:cNvSpPr txBox="1"/>
          <p:nvPr/>
        </p:nvSpPr>
        <p:spPr>
          <a:xfrm>
            <a:off x="2265838" y="4819974"/>
            <a:ext cx="1828800" cy="923330"/>
          </a:xfrm>
          <a:prstGeom prst="rect">
            <a:avLst/>
          </a:prstGeom>
          <a:noFill/>
        </p:spPr>
        <p:txBody>
          <a:bodyPr wrap="square" rtlCol="0">
            <a:spAutoFit/>
          </a:bodyPr>
          <a:lstStyle/>
          <a:p>
            <a:pPr algn="ctr"/>
            <a:r>
              <a:rPr lang="en-US" b="1"/>
              <a:t>Steven Roberts</a:t>
            </a:r>
          </a:p>
          <a:p>
            <a:pPr algn="ctr"/>
            <a:r>
              <a:rPr lang="en-US"/>
              <a:t>Purchasing/ Budget</a:t>
            </a:r>
          </a:p>
        </p:txBody>
      </p:sp>
      <p:pic>
        <p:nvPicPr>
          <p:cNvPr id="31" name="Picture 30" descr="A person wearing a suit and tie&#10;&#10;Description automatically generated">
            <a:extLst>
              <a:ext uri="{FF2B5EF4-FFF2-40B4-BE49-F238E27FC236}">
                <a16:creationId xmlns:a16="http://schemas.microsoft.com/office/drawing/2014/main" id="{B47DD842-CDD2-4422-8FD9-54B9AC0AA1F1}"/>
              </a:ext>
            </a:extLst>
          </p:cNvPr>
          <p:cNvPicPr>
            <a:picLocks noChangeAspect="1"/>
          </p:cNvPicPr>
          <p:nvPr/>
        </p:nvPicPr>
        <p:blipFill rotWithShape="1">
          <a:blip r:embed="rId9">
            <a:extLst>
              <a:ext uri="{28A0092B-C50C-407E-A947-70E740481C1C}">
                <a14:useLocalDpi xmlns:a14="http://schemas.microsoft.com/office/drawing/2010/main" val="0"/>
              </a:ext>
            </a:extLst>
          </a:blip>
          <a:srcRect b="23938"/>
          <a:stretch/>
        </p:blipFill>
        <p:spPr>
          <a:xfrm>
            <a:off x="240948" y="3902004"/>
            <a:ext cx="2071186" cy="2541485"/>
          </a:xfrm>
          <a:prstGeom prst="rect">
            <a:avLst/>
          </a:prstGeom>
        </p:spPr>
      </p:pic>
      <p:pic>
        <p:nvPicPr>
          <p:cNvPr id="35" name="Picture 34">
            <a:extLst>
              <a:ext uri="{FF2B5EF4-FFF2-40B4-BE49-F238E27FC236}">
                <a16:creationId xmlns:a16="http://schemas.microsoft.com/office/drawing/2014/main" id="{270D86FC-3DD2-43CB-AD76-346B1628E48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427" b="30703"/>
          <a:stretch/>
        </p:blipFill>
        <p:spPr>
          <a:xfrm>
            <a:off x="4163943" y="3780839"/>
            <a:ext cx="2071186" cy="2662650"/>
          </a:xfrm>
          <a:prstGeom prst="rect">
            <a:avLst/>
          </a:prstGeom>
        </p:spPr>
      </p:pic>
      <p:sp>
        <p:nvSpPr>
          <p:cNvPr id="24" name="Rectangle 23">
            <a:extLst>
              <a:ext uri="{FF2B5EF4-FFF2-40B4-BE49-F238E27FC236}">
                <a16:creationId xmlns:a16="http://schemas.microsoft.com/office/drawing/2014/main" id="{C13040A3-13AE-D94F-A47E-BDFC91E35E87}"/>
              </a:ext>
            </a:extLst>
          </p:cNvPr>
          <p:cNvSpPr/>
          <p:nvPr/>
        </p:nvSpPr>
        <p:spPr>
          <a:xfrm>
            <a:off x="2364287" y="4284585"/>
            <a:ext cx="1878875" cy="469130"/>
          </a:xfrm>
          <a:prstGeom prst="rect">
            <a:avLst/>
          </a:prstGeom>
        </p:spPr>
        <p:txBody>
          <a:bodyPr wrap="square">
            <a:spAutoFit/>
          </a:bodyPr>
          <a:lstStyle/>
          <a:p>
            <a:r>
              <a:rPr lang="en-US" sz="2400" b="1" u="sng">
                <a:solidFill>
                  <a:schemeClr val="accent1"/>
                </a:solidFill>
              </a:rPr>
              <a:t>Mechanical</a:t>
            </a:r>
            <a:endParaRPr lang="en-US" b="1" u="sng">
              <a:solidFill>
                <a:schemeClr val="accent1"/>
              </a:solidFill>
            </a:endParaRPr>
          </a:p>
        </p:txBody>
      </p:sp>
      <p:sp>
        <p:nvSpPr>
          <p:cNvPr id="29" name="TextBox 28">
            <a:extLst>
              <a:ext uri="{FF2B5EF4-FFF2-40B4-BE49-F238E27FC236}">
                <a16:creationId xmlns:a16="http://schemas.microsoft.com/office/drawing/2014/main" id="{AFD04A43-0992-4644-ACFD-5EE44FEC53EE}"/>
              </a:ext>
            </a:extLst>
          </p:cNvPr>
          <p:cNvSpPr txBox="1"/>
          <p:nvPr/>
        </p:nvSpPr>
        <p:spPr>
          <a:xfrm>
            <a:off x="6505833" y="4230730"/>
            <a:ext cx="1456188" cy="461665"/>
          </a:xfrm>
          <a:prstGeom prst="rect">
            <a:avLst/>
          </a:prstGeom>
          <a:noFill/>
        </p:spPr>
        <p:txBody>
          <a:bodyPr wrap="square" rtlCol="0">
            <a:spAutoFit/>
          </a:bodyPr>
          <a:lstStyle/>
          <a:p>
            <a:r>
              <a:rPr lang="en-US" sz="2400" b="1" u="sng">
                <a:solidFill>
                  <a:schemeClr val="accent1"/>
                </a:solidFill>
              </a:rPr>
              <a:t>Electrical</a:t>
            </a:r>
          </a:p>
        </p:txBody>
      </p:sp>
      <p:sp>
        <p:nvSpPr>
          <p:cNvPr id="30" name="Rectangle 29">
            <a:extLst>
              <a:ext uri="{FF2B5EF4-FFF2-40B4-BE49-F238E27FC236}">
                <a16:creationId xmlns:a16="http://schemas.microsoft.com/office/drawing/2014/main" id="{572EB69C-9822-7D43-83A0-5B302989F5DA}"/>
              </a:ext>
            </a:extLst>
          </p:cNvPr>
          <p:cNvSpPr/>
          <p:nvPr/>
        </p:nvSpPr>
        <p:spPr>
          <a:xfrm>
            <a:off x="10447785" y="1402641"/>
            <a:ext cx="1340047" cy="461665"/>
          </a:xfrm>
          <a:prstGeom prst="rect">
            <a:avLst/>
          </a:prstGeom>
        </p:spPr>
        <p:txBody>
          <a:bodyPr wrap="none">
            <a:spAutoFit/>
          </a:bodyPr>
          <a:lstStyle/>
          <a:p>
            <a:r>
              <a:rPr lang="en-US" sz="2400" b="1" u="sng">
                <a:solidFill>
                  <a:srgbClr val="C00000"/>
                </a:solidFill>
              </a:rPr>
              <a:t>Software</a:t>
            </a:r>
          </a:p>
        </p:txBody>
      </p:sp>
      <p:sp>
        <p:nvSpPr>
          <p:cNvPr id="8" name="Rectangle 7">
            <a:extLst>
              <a:ext uri="{FF2B5EF4-FFF2-40B4-BE49-F238E27FC236}">
                <a16:creationId xmlns:a16="http://schemas.microsoft.com/office/drawing/2014/main" id="{72720BDD-482F-6949-AD4B-E921DF7EA3B9}"/>
              </a:ext>
            </a:extLst>
          </p:cNvPr>
          <p:cNvSpPr/>
          <p:nvPr/>
        </p:nvSpPr>
        <p:spPr>
          <a:xfrm>
            <a:off x="5977217" y="3244334"/>
            <a:ext cx="237566" cy="369332"/>
          </a:xfrm>
          <a:prstGeom prst="rect">
            <a:avLst/>
          </a:prstGeom>
        </p:spPr>
        <p:txBody>
          <a:bodyPr wrap="none">
            <a:spAutoFit/>
          </a:bodyPr>
          <a:lstStyle/>
          <a:p>
            <a:r>
              <a:rPr lang="en-US">
                <a:solidFill>
                  <a:srgbClr val="000000"/>
                </a:solidFill>
                <a:latin typeface="-webkit-standard"/>
              </a:rPr>
              <a:t> </a:t>
            </a:r>
            <a:endParaRPr lang="en-US"/>
          </a:p>
        </p:txBody>
      </p:sp>
      <p:sp>
        <p:nvSpPr>
          <p:cNvPr id="32" name="Footer Placeholder 1">
            <a:extLst>
              <a:ext uri="{FF2B5EF4-FFF2-40B4-BE49-F238E27FC236}">
                <a16:creationId xmlns:a16="http://schemas.microsoft.com/office/drawing/2014/main" id="{5CF9D674-F861-4AED-B17D-9F0B8938BDED}"/>
              </a:ext>
            </a:extLst>
          </p:cNvPr>
          <p:cNvSpPr>
            <a:spLocks noGrp="1"/>
          </p:cNvSpPr>
          <p:nvPr>
            <p:ph type="ftr" sz="quarter" idx="11"/>
          </p:nvPr>
        </p:nvSpPr>
        <p:spPr>
          <a:xfrm>
            <a:off x="2713891" y="6567983"/>
            <a:ext cx="6361817" cy="365125"/>
          </a:xfrm>
        </p:spPr>
        <p:txBody>
          <a:bodyPr/>
          <a:lstStyle/>
          <a:p>
            <a:r>
              <a:rPr lang="en-US"/>
              <a:t>Group 4, Bio-Inspired AUV  EOC 4804 OE Systems Control and Design  Ocean Engineering, Florida Atlantic University  </a:t>
            </a:r>
          </a:p>
        </p:txBody>
      </p:sp>
      <p:sp>
        <p:nvSpPr>
          <p:cNvPr id="14" name="Slide Number Placeholder 13">
            <a:extLst>
              <a:ext uri="{FF2B5EF4-FFF2-40B4-BE49-F238E27FC236}">
                <a16:creationId xmlns:a16="http://schemas.microsoft.com/office/drawing/2014/main" id="{310B04CA-6C81-431C-B483-56AFA78FE911}"/>
              </a:ext>
            </a:extLst>
          </p:cNvPr>
          <p:cNvSpPr>
            <a:spLocks noGrp="1"/>
          </p:cNvSpPr>
          <p:nvPr>
            <p:ph type="sldNum" sz="quarter" idx="12"/>
          </p:nvPr>
        </p:nvSpPr>
        <p:spPr>
          <a:xfrm>
            <a:off x="11256164" y="6342057"/>
            <a:ext cx="551167" cy="365125"/>
          </a:xfrm>
        </p:spPr>
        <p:txBody>
          <a:bodyPr/>
          <a:lstStyle/>
          <a:p>
            <a:fld id="{675B06E9-5ECD-4C42-9C9B-FE10FAE4A191}" type="slidenum">
              <a:rPr lang="en-US" smtClean="0"/>
              <a:t>2</a:t>
            </a:fld>
            <a:endParaRPr lang="en-US"/>
          </a:p>
        </p:txBody>
      </p:sp>
      <p:pic>
        <p:nvPicPr>
          <p:cNvPr id="4" name="Audio 3">
            <a:hlinkClick r:id="" action="ppaction://media"/>
            <a:extLst>
              <a:ext uri="{FF2B5EF4-FFF2-40B4-BE49-F238E27FC236}">
                <a16:creationId xmlns:a16="http://schemas.microsoft.com/office/drawing/2014/main" id="{CCF1E404-1C3F-4F98-B249-4EDCCF0E524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1786022"/>
      </p:ext>
    </p:extLst>
  </p:cSld>
  <p:clrMapOvr>
    <a:masterClrMapping/>
  </p:clrMapOvr>
  <mc:AlternateContent xmlns:mc="http://schemas.openxmlformats.org/markup-compatibility/2006" xmlns:p14="http://schemas.microsoft.com/office/powerpoint/2010/main">
    <mc:Choice Requires="p14">
      <p:transition spd="slow" p14:dur="2000" advTm="33191"/>
    </mc:Choice>
    <mc:Fallback xmlns="">
      <p:transition spd="slow" advTm="3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99C2A-741A-4324-8C69-9FA1189CDAE0}"/>
              </a:ext>
            </a:extLst>
          </p:cNvPr>
          <p:cNvSpPr>
            <a:spLocks noGrp="1"/>
          </p:cNvSpPr>
          <p:nvPr>
            <p:ph type="title"/>
          </p:nvPr>
        </p:nvSpPr>
        <p:spPr>
          <a:xfrm>
            <a:off x="4207414" y="241473"/>
            <a:ext cx="4353781" cy="790856"/>
          </a:xfrm>
        </p:spPr>
        <p:txBody>
          <a:bodyPr/>
          <a:lstStyle/>
          <a:p>
            <a:r>
              <a:rPr lang="en-US">
                <a:cs typeface="Calibri"/>
              </a:rPr>
              <a:t>Shifting Mass</a:t>
            </a:r>
            <a:endParaRPr lang="en-US"/>
          </a:p>
        </p:txBody>
      </p:sp>
      <p:pic>
        <p:nvPicPr>
          <p:cNvPr id="7" name="Content Placeholder 6">
            <a:extLst>
              <a:ext uri="{FF2B5EF4-FFF2-40B4-BE49-F238E27FC236}">
                <a16:creationId xmlns:a16="http://schemas.microsoft.com/office/drawing/2014/main" id="{0CEAAEC4-D46C-45C5-A272-1291F698BBFF}"/>
              </a:ext>
            </a:extLst>
          </p:cNvPr>
          <p:cNvPicPr>
            <a:picLocks noGrp="1" noChangeAspect="1"/>
          </p:cNvPicPr>
          <p:nvPr>
            <p:ph idx="1"/>
          </p:nvPr>
        </p:nvPicPr>
        <p:blipFill>
          <a:blip r:embed="rId5"/>
          <a:stretch>
            <a:fillRect/>
          </a:stretch>
        </p:blipFill>
        <p:spPr>
          <a:xfrm>
            <a:off x="3159360" y="2422892"/>
            <a:ext cx="6449888" cy="2676244"/>
          </a:xfrm>
          <a:prstGeom prst="rect">
            <a:avLst/>
          </a:prstGeom>
        </p:spPr>
      </p:pic>
      <p:sp>
        <p:nvSpPr>
          <p:cNvPr id="5" name="Footer Placeholder 4">
            <a:extLst>
              <a:ext uri="{FF2B5EF4-FFF2-40B4-BE49-F238E27FC236}">
                <a16:creationId xmlns:a16="http://schemas.microsoft.com/office/drawing/2014/main" id="{0F981D1A-F546-4838-870F-5F187B8B5073}"/>
              </a:ext>
            </a:extLst>
          </p:cNvPr>
          <p:cNvSpPr>
            <a:spLocks noGrp="1"/>
          </p:cNvSpPr>
          <p:nvPr>
            <p:ph type="ftr" sz="quarter" idx="11"/>
          </p:nvPr>
        </p:nvSpPr>
        <p:spPr/>
        <p:txBody>
          <a:bodyPr/>
          <a:lstStyle/>
          <a:p>
            <a:pPr algn="ctr"/>
            <a:r>
              <a:rPr lang="en-US"/>
              <a:t>Group 4, Bio-Inspired AUV  EOC 4804 OE Systems Control and Design  Ocean Engineering, Florida Atlantic University </a:t>
            </a:r>
          </a:p>
          <a:p>
            <a:endParaRPr lang="en-US"/>
          </a:p>
        </p:txBody>
      </p:sp>
      <p:sp>
        <p:nvSpPr>
          <p:cNvPr id="8" name="Slide Number Placeholder 7">
            <a:extLst>
              <a:ext uri="{FF2B5EF4-FFF2-40B4-BE49-F238E27FC236}">
                <a16:creationId xmlns:a16="http://schemas.microsoft.com/office/drawing/2014/main" id="{5823BBB0-76F1-48F6-AEE9-D8BBAB609833}"/>
              </a:ext>
            </a:extLst>
          </p:cNvPr>
          <p:cNvSpPr>
            <a:spLocks noGrp="1"/>
          </p:cNvSpPr>
          <p:nvPr>
            <p:ph type="sldNum" sz="quarter" idx="12"/>
          </p:nvPr>
        </p:nvSpPr>
        <p:spPr>
          <a:xfrm>
            <a:off x="11321970" y="6341781"/>
            <a:ext cx="551167" cy="365125"/>
          </a:xfrm>
        </p:spPr>
        <p:txBody>
          <a:bodyPr/>
          <a:lstStyle/>
          <a:p>
            <a:fld id="{DFFE0BEE-981F-45D9-BE65-64CE584680E9}" type="slidenum">
              <a:rPr lang="en-US" sz="1000" smtClean="0"/>
              <a:pPr/>
              <a:t>20</a:t>
            </a:fld>
            <a:endParaRPr lang="en-US"/>
          </a:p>
        </p:txBody>
      </p:sp>
      <p:cxnSp>
        <p:nvCxnSpPr>
          <p:cNvPr id="9" name="Straight Connector 8">
            <a:extLst>
              <a:ext uri="{FF2B5EF4-FFF2-40B4-BE49-F238E27FC236}">
                <a16:creationId xmlns:a16="http://schemas.microsoft.com/office/drawing/2014/main" id="{4AF240A8-B99C-4C4C-9726-228270909A3C}"/>
              </a:ext>
            </a:extLst>
          </p:cNvPr>
          <p:cNvCxnSpPr>
            <a:cxnSpLocks/>
            <a:endCxn id="11" idx="2"/>
          </p:cNvCxnSpPr>
          <p:nvPr/>
        </p:nvCxnSpPr>
        <p:spPr>
          <a:xfrm flipH="1" flipV="1">
            <a:off x="5285146" y="2223141"/>
            <a:ext cx="715604" cy="1520184"/>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F9AAB510-FCA6-4C33-9B4F-82AC6EDE8445}"/>
              </a:ext>
            </a:extLst>
          </p:cNvPr>
          <p:cNvSpPr txBox="1"/>
          <p:nvPr/>
        </p:nvSpPr>
        <p:spPr>
          <a:xfrm>
            <a:off x="4750516" y="1853809"/>
            <a:ext cx="1069259"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Battery</a:t>
            </a:r>
            <a:endParaRPr lang="en-US" altLang="en-US" sz="4000">
              <a:latin typeface="Arial" panose="020B0604020202020204" pitchFamily="34" charset="0"/>
            </a:endParaRPr>
          </a:p>
        </p:txBody>
      </p:sp>
      <p:cxnSp>
        <p:nvCxnSpPr>
          <p:cNvPr id="12" name="Straight Connector 11">
            <a:extLst>
              <a:ext uri="{FF2B5EF4-FFF2-40B4-BE49-F238E27FC236}">
                <a16:creationId xmlns:a16="http://schemas.microsoft.com/office/drawing/2014/main" id="{46A8FCEA-FF0C-4733-861E-DB615FA2EA3E}"/>
              </a:ext>
            </a:extLst>
          </p:cNvPr>
          <p:cNvCxnSpPr>
            <a:cxnSpLocks/>
            <a:endCxn id="13" idx="2"/>
          </p:cNvCxnSpPr>
          <p:nvPr/>
        </p:nvCxnSpPr>
        <p:spPr>
          <a:xfrm flipV="1">
            <a:off x="8768929" y="2919427"/>
            <a:ext cx="1701540" cy="1161740"/>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13" name="TextBox 12">
            <a:extLst>
              <a:ext uri="{FF2B5EF4-FFF2-40B4-BE49-F238E27FC236}">
                <a16:creationId xmlns:a16="http://schemas.microsoft.com/office/drawing/2014/main" id="{DE61986D-633C-45DC-A921-5CB6A4A93C16}"/>
              </a:ext>
            </a:extLst>
          </p:cNvPr>
          <p:cNvSpPr txBox="1"/>
          <p:nvPr/>
        </p:nvSpPr>
        <p:spPr>
          <a:xfrm>
            <a:off x="9684165" y="2273096"/>
            <a:ext cx="1572607"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Aluminum Guide Rods</a:t>
            </a:r>
            <a:endParaRPr lang="en-US" altLang="en-US" sz="4000">
              <a:latin typeface="Arial" panose="020B0604020202020204" pitchFamily="34" charset="0"/>
            </a:endParaRPr>
          </a:p>
        </p:txBody>
      </p:sp>
      <p:cxnSp>
        <p:nvCxnSpPr>
          <p:cNvPr id="16" name="Straight Connector 15">
            <a:extLst>
              <a:ext uri="{FF2B5EF4-FFF2-40B4-BE49-F238E27FC236}">
                <a16:creationId xmlns:a16="http://schemas.microsoft.com/office/drawing/2014/main" id="{A6E2AA9C-17DF-44EB-9526-FF8FC71E10D6}"/>
              </a:ext>
            </a:extLst>
          </p:cNvPr>
          <p:cNvCxnSpPr>
            <a:cxnSpLocks/>
            <a:endCxn id="17" idx="0"/>
          </p:cNvCxnSpPr>
          <p:nvPr/>
        </p:nvCxnSpPr>
        <p:spPr>
          <a:xfrm flipH="1">
            <a:off x="7855098" y="4326138"/>
            <a:ext cx="107802" cy="972749"/>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40EE873F-F9E3-4BFE-B7B3-D4E307B4FE13}"/>
              </a:ext>
            </a:extLst>
          </p:cNvPr>
          <p:cNvSpPr txBox="1"/>
          <p:nvPr/>
        </p:nvSpPr>
        <p:spPr>
          <a:xfrm>
            <a:off x="6941266" y="5298887"/>
            <a:ext cx="1827663"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3D Printed Cart</a:t>
            </a:r>
            <a:endParaRPr lang="en-US" altLang="en-US" sz="4000">
              <a:latin typeface="Arial" panose="020B0604020202020204" pitchFamily="34" charset="0"/>
            </a:endParaRPr>
          </a:p>
        </p:txBody>
      </p:sp>
      <p:cxnSp>
        <p:nvCxnSpPr>
          <p:cNvPr id="22" name="Straight Connector 21">
            <a:extLst>
              <a:ext uri="{FF2B5EF4-FFF2-40B4-BE49-F238E27FC236}">
                <a16:creationId xmlns:a16="http://schemas.microsoft.com/office/drawing/2014/main" id="{9E5C1C2F-5C59-4486-A064-B7D108563597}"/>
              </a:ext>
            </a:extLst>
          </p:cNvPr>
          <p:cNvCxnSpPr>
            <a:cxnSpLocks/>
          </p:cNvCxnSpPr>
          <p:nvPr/>
        </p:nvCxnSpPr>
        <p:spPr>
          <a:xfrm flipH="1" flipV="1">
            <a:off x="2735152" y="3581400"/>
            <a:ext cx="1791590" cy="744738"/>
          </a:xfrm>
          <a:prstGeom prst="line">
            <a:avLst/>
          </a:prstGeom>
        </p:spPr>
        <p:style>
          <a:lnRef idx="3">
            <a:schemeClr val="accent6"/>
          </a:lnRef>
          <a:fillRef idx="0">
            <a:schemeClr val="accent6"/>
          </a:fillRef>
          <a:effectRef idx="2">
            <a:schemeClr val="accent6"/>
          </a:effectRef>
          <a:fontRef idx="minor">
            <a:schemeClr val="tx1"/>
          </a:fontRef>
        </p:style>
      </p:cxnSp>
      <p:sp>
        <p:nvSpPr>
          <p:cNvPr id="23" name="TextBox 22">
            <a:extLst>
              <a:ext uri="{FF2B5EF4-FFF2-40B4-BE49-F238E27FC236}">
                <a16:creationId xmlns:a16="http://schemas.microsoft.com/office/drawing/2014/main" id="{964F9D10-D955-4CBE-BBED-8EC393241168}"/>
              </a:ext>
            </a:extLst>
          </p:cNvPr>
          <p:cNvSpPr txBox="1"/>
          <p:nvPr/>
        </p:nvSpPr>
        <p:spPr>
          <a:xfrm>
            <a:off x="1838573" y="3354854"/>
            <a:ext cx="1069259"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Linear Actuator</a:t>
            </a:r>
            <a:endParaRPr lang="en-US" altLang="en-US" sz="4000">
              <a:latin typeface="Arial" panose="020B0604020202020204" pitchFamily="34" charset="0"/>
            </a:endParaRPr>
          </a:p>
        </p:txBody>
      </p:sp>
      <p:cxnSp>
        <p:nvCxnSpPr>
          <p:cNvPr id="25" name="Straight Connector 24">
            <a:extLst>
              <a:ext uri="{FF2B5EF4-FFF2-40B4-BE49-F238E27FC236}">
                <a16:creationId xmlns:a16="http://schemas.microsoft.com/office/drawing/2014/main" id="{E03DEDDE-3931-43EA-8BB6-9F8DE8D06AA7}"/>
              </a:ext>
            </a:extLst>
          </p:cNvPr>
          <p:cNvCxnSpPr>
            <a:cxnSpLocks/>
          </p:cNvCxnSpPr>
          <p:nvPr/>
        </p:nvCxnSpPr>
        <p:spPr>
          <a:xfrm flipH="1" flipV="1">
            <a:off x="2284027" y="2314976"/>
            <a:ext cx="1787918" cy="839570"/>
          </a:xfrm>
          <a:prstGeom prst="line">
            <a:avLst/>
          </a:prstGeom>
        </p:spPr>
        <p:style>
          <a:lnRef idx="3">
            <a:schemeClr val="accent6"/>
          </a:lnRef>
          <a:fillRef idx="0">
            <a:schemeClr val="accent6"/>
          </a:fillRef>
          <a:effectRef idx="2">
            <a:schemeClr val="accent6"/>
          </a:effectRef>
          <a:fontRef idx="minor">
            <a:schemeClr val="tx1"/>
          </a:fontRef>
        </p:style>
      </p:cxnSp>
      <p:sp>
        <p:nvSpPr>
          <p:cNvPr id="26" name="TextBox 25">
            <a:extLst>
              <a:ext uri="{FF2B5EF4-FFF2-40B4-BE49-F238E27FC236}">
                <a16:creationId xmlns:a16="http://schemas.microsoft.com/office/drawing/2014/main" id="{E1FB6AC6-7E90-4FA4-A5F7-C4ABA70D8326}"/>
              </a:ext>
            </a:extLst>
          </p:cNvPr>
          <p:cNvSpPr txBox="1"/>
          <p:nvPr/>
        </p:nvSpPr>
        <p:spPr>
          <a:xfrm>
            <a:off x="1174736" y="1853311"/>
            <a:ext cx="1572607" cy="923330"/>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End Mounting Bracket </a:t>
            </a:r>
            <a:endParaRPr lang="en-US" altLang="en-US" sz="4000">
              <a:latin typeface="Arial" panose="020B0604020202020204" pitchFamily="34" charset="0"/>
            </a:endParaRPr>
          </a:p>
        </p:txBody>
      </p:sp>
      <p:cxnSp>
        <p:nvCxnSpPr>
          <p:cNvPr id="29" name="Straight Connector 28">
            <a:extLst>
              <a:ext uri="{FF2B5EF4-FFF2-40B4-BE49-F238E27FC236}">
                <a16:creationId xmlns:a16="http://schemas.microsoft.com/office/drawing/2014/main" id="{8FC93223-6EB7-4AB7-9744-B2B0B0782A89}"/>
              </a:ext>
            </a:extLst>
          </p:cNvPr>
          <p:cNvCxnSpPr>
            <a:cxnSpLocks/>
            <a:endCxn id="13" idx="2"/>
          </p:cNvCxnSpPr>
          <p:nvPr/>
        </p:nvCxnSpPr>
        <p:spPr>
          <a:xfrm flipV="1">
            <a:off x="9001125" y="2919427"/>
            <a:ext cx="1469344" cy="1262049"/>
          </a:xfrm>
          <a:prstGeom prst="line">
            <a:avLst/>
          </a:prstGeom>
          <a:effectLst/>
        </p:spPr>
        <p:style>
          <a:lnRef idx="3">
            <a:schemeClr val="accent6"/>
          </a:lnRef>
          <a:fillRef idx="0">
            <a:schemeClr val="accent6"/>
          </a:fillRef>
          <a:effectRef idx="2">
            <a:schemeClr val="accent6"/>
          </a:effectRef>
          <a:fontRef idx="minor">
            <a:schemeClr val="tx1"/>
          </a:fontRef>
        </p:style>
      </p:cxnSp>
      <p:pic>
        <p:nvPicPr>
          <p:cNvPr id="3" name="Audio 2">
            <a:hlinkClick r:id="" action="ppaction://media"/>
            <a:extLst>
              <a:ext uri="{FF2B5EF4-FFF2-40B4-BE49-F238E27FC236}">
                <a16:creationId xmlns:a16="http://schemas.microsoft.com/office/drawing/2014/main" id="{6A25E55B-05D2-46FF-B73A-F82D6B335C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5898653"/>
      </p:ext>
    </p:extLst>
  </p:cSld>
  <p:clrMapOvr>
    <a:masterClrMapping/>
  </p:clrMapOvr>
  <mc:AlternateContent xmlns:mc="http://schemas.openxmlformats.org/markup-compatibility/2006" xmlns:p14="http://schemas.microsoft.com/office/powerpoint/2010/main">
    <mc:Choice Requires="p14">
      <p:transition spd="slow" p14:dur="2000" advTm="27401"/>
    </mc:Choice>
    <mc:Fallback xmlns="">
      <p:transition spd="slow" advTm="2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5D3D-C96C-4D83-A26E-AA641DDDFC0B}"/>
              </a:ext>
            </a:extLst>
          </p:cNvPr>
          <p:cNvSpPr>
            <a:spLocks noGrp="1"/>
          </p:cNvSpPr>
          <p:nvPr>
            <p:ph type="title"/>
          </p:nvPr>
        </p:nvSpPr>
        <p:spPr>
          <a:xfrm>
            <a:off x="3401288" y="120374"/>
            <a:ext cx="5426158" cy="1371600"/>
          </a:xfrm>
        </p:spPr>
        <p:txBody>
          <a:bodyPr>
            <a:normAutofit/>
          </a:bodyPr>
          <a:lstStyle/>
          <a:p>
            <a:r>
              <a:rPr lang="en-US" sz="4000"/>
              <a:t>Printed Circuit Board</a:t>
            </a:r>
            <a:br>
              <a:rPr lang="en-US"/>
            </a:br>
            <a:endParaRPr lang="en-US"/>
          </a:p>
        </p:txBody>
      </p:sp>
      <p:pic>
        <p:nvPicPr>
          <p:cNvPr id="7" name="Picture 7" descr="A circuit board&#10;&#10;Description generated with very high confidence">
            <a:extLst>
              <a:ext uri="{FF2B5EF4-FFF2-40B4-BE49-F238E27FC236}">
                <a16:creationId xmlns:a16="http://schemas.microsoft.com/office/drawing/2014/main" id="{5D4572D1-94E0-4817-AC36-8F15285AF138}"/>
              </a:ext>
            </a:extLst>
          </p:cNvPr>
          <p:cNvPicPr>
            <a:picLocks noGrp="1" noChangeAspect="1"/>
          </p:cNvPicPr>
          <p:nvPr>
            <p:ph type="pic" idx="1"/>
          </p:nvPr>
        </p:nvPicPr>
        <p:blipFill rotWithShape="1">
          <a:blip r:embed="rId5"/>
          <a:srcRect l="1993" t="26042" r="2325" b="35938"/>
          <a:stretch/>
        </p:blipFill>
        <p:spPr>
          <a:xfrm>
            <a:off x="2815130" y="2059143"/>
            <a:ext cx="6090400" cy="3080391"/>
          </a:xfrm>
        </p:spPr>
      </p:pic>
      <p:sp>
        <p:nvSpPr>
          <p:cNvPr id="5" name="Footer Placeholder 4">
            <a:extLst>
              <a:ext uri="{FF2B5EF4-FFF2-40B4-BE49-F238E27FC236}">
                <a16:creationId xmlns:a16="http://schemas.microsoft.com/office/drawing/2014/main" id="{08A4FAF5-45D0-48BA-A655-319D5DD2000E}"/>
              </a:ext>
            </a:extLst>
          </p:cNvPr>
          <p:cNvSpPr>
            <a:spLocks noGrp="1"/>
          </p:cNvSpPr>
          <p:nvPr>
            <p:ph type="ftr" sz="quarter" idx="11"/>
          </p:nvPr>
        </p:nvSpPr>
        <p:spPr>
          <a:xfrm>
            <a:off x="2572278" y="6196470"/>
            <a:ext cx="7084177" cy="365125"/>
          </a:xfrm>
        </p:spPr>
        <p:txBody>
          <a:bodyPr/>
          <a:lstStyle/>
          <a:p>
            <a:r>
              <a:rPr lang="en-US"/>
              <a:t>Group 4, Bio-Inspired AUV  EOC 4804 OE Systems Control and Design  Ocean Engineering, Florida Atlantic University  </a:t>
            </a:r>
          </a:p>
        </p:txBody>
      </p:sp>
      <p:sp>
        <p:nvSpPr>
          <p:cNvPr id="6" name="Slide Number Placeholder 5">
            <a:extLst>
              <a:ext uri="{FF2B5EF4-FFF2-40B4-BE49-F238E27FC236}">
                <a16:creationId xmlns:a16="http://schemas.microsoft.com/office/drawing/2014/main" id="{CEB4BFB7-A398-4291-8F64-F085818A3732}"/>
              </a:ext>
            </a:extLst>
          </p:cNvPr>
          <p:cNvSpPr>
            <a:spLocks noGrp="1"/>
          </p:cNvSpPr>
          <p:nvPr>
            <p:ph type="sldNum" sz="quarter" idx="12"/>
          </p:nvPr>
        </p:nvSpPr>
        <p:spPr>
          <a:xfrm>
            <a:off x="10747034" y="5809096"/>
            <a:ext cx="551167" cy="365125"/>
          </a:xfrm>
        </p:spPr>
        <p:txBody>
          <a:bodyPr/>
          <a:lstStyle/>
          <a:p>
            <a:fld id="{675B06E9-5ECD-4C42-9C9B-FE10FAE4A191}" type="slidenum">
              <a:rPr lang="en-US" smtClean="0"/>
              <a:t>21</a:t>
            </a:fld>
            <a:endParaRPr lang="en-US"/>
          </a:p>
        </p:txBody>
      </p:sp>
      <p:cxnSp>
        <p:nvCxnSpPr>
          <p:cNvPr id="8" name="Straight Connector 7">
            <a:extLst>
              <a:ext uri="{FF2B5EF4-FFF2-40B4-BE49-F238E27FC236}">
                <a16:creationId xmlns:a16="http://schemas.microsoft.com/office/drawing/2014/main" id="{16572267-0E4D-41B7-A2BC-F1D3E127802B}"/>
              </a:ext>
            </a:extLst>
          </p:cNvPr>
          <p:cNvCxnSpPr>
            <a:cxnSpLocks/>
          </p:cNvCxnSpPr>
          <p:nvPr/>
        </p:nvCxnSpPr>
        <p:spPr>
          <a:xfrm flipH="1" flipV="1">
            <a:off x="2046110" y="2342307"/>
            <a:ext cx="963790" cy="337066"/>
          </a:xfrm>
          <a:prstGeom prst="line">
            <a:avLst/>
          </a:prstGeom>
        </p:spPr>
        <p:style>
          <a:lnRef idx="3">
            <a:schemeClr val="accent6"/>
          </a:lnRef>
          <a:fillRef idx="0">
            <a:schemeClr val="accent6"/>
          </a:fillRef>
          <a:effectRef idx="2">
            <a:schemeClr val="accent6"/>
          </a:effectRef>
          <a:fontRef idx="minor">
            <a:schemeClr val="tx1"/>
          </a:fontRef>
        </p:style>
      </p:cxnSp>
      <p:sp>
        <p:nvSpPr>
          <p:cNvPr id="9" name="TextBox 8">
            <a:extLst>
              <a:ext uri="{FF2B5EF4-FFF2-40B4-BE49-F238E27FC236}">
                <a16:creationId xmlns:a16="http://schemas.microsoft.com/office/drawing/2014/main" id="{56971CBC-7A7A-43AD-981E-514F82C13DCB}"/>
              </a:ext>
            </a:extLst>
          </p:cNvPr>
          <p:cNvSpPr txBox="1"/>
          <p:nvPr/>
        </p:nvSpPr>
        <p:spPr>
          <a:xfrm>
            <a:off x="787055" y="1974086"/>
            <a:ext cx="1644961"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Battery Connector</a:t>
            </a:r>
            <a:endParaRPr lang="en-US" altLang="en-US" sz="4000">
              <a:latin typeface="Arial" panose="020B0604020202020204" pitchFamily="34" charset="0"/>
            </a:endParaRPr>
          </a:p>
        </p:txBody>
      </p:sp>
      <p:cxnSp>
        <p:nvCxnSpPr>
          <p:cNvPr id="10" name="Straight Connector 9">
            <a:extLst>
              <a:ext uri="{FF2B5EF4-FFF2-40B4-BE49-F238E27FC236}">
                <a16:creationId xmlns:a16="http://schemas.microsoft.com/office/drawing/2014/main" id="{1FC875EC-5C0D-408D-8376-4DA7C5BD73C9}"/>
              </a:ext>
            </a:extLst>
          </p:cNvPr>
          <p:cNvCxnSpPr>
            <a:cxnSpLocks/>
          </p:cNvCxnSpPr>
          <p:nvPr/>
        </p:nvCxnSpPr>
        <p:spPr>
          <a:xfrm flipH="1" flipV="1">
            <a:off x="7867650" y="1782144"/>
            <a:ext cx="209550" cy="574064"/>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11" name="TextBox 10">
            <a:extLst>
              <a:ext uri="{FF2B5EF4-FFF2-40B4-BE49-F238E27FC236}">
                <a16:creationId xmlns:a16="http://schemas.microsoft.com/office/drawing/2014/main" id="{ABAAEDE5-DA0F-43BC-BE04-777A606CBDDA}"/>
              </a:ext>
            </a:extLst>
          </p:cNvPr>
          <p:cNvSpPr txBox="1"/>
          <p:nvPr/>
        </p:nvSpPr>
        <p:spPr>
          <a:xfrm>
            <a:off x="7044643" y="1399641"/>
            <a:ext cx="2027014"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Hall Sensors</a:t>
            </a:r>
            <a:endParaRPr lang="en-US" altLang="en-US" sz="4000">
              <a:latin typeface="Arial" panose="020B0604020202020204" pitchFamily="34" charset="0"/>
            </a:endParaRPr>
          </a:p>
        </p:txBody>
      </p:sp>
      <p:cxnSp>
        <p:nvCxnSpPr>
          <p:cNvPr id="14" name="Straight Connector 13">
            <a:extLst>
              <a:ext uri="{FF2B5EF4-FFF2-40B4-BE49-F238E27FC236}">
                <a16:creationId xmlns:a16="http://schemas.microsoft.com/office/drawing/2014/main" id="{E892E691-CE2B-4B0A-8F02-716D232BEBB9}"/>
              </a:ext>
            </a:extLst>
          </p:cNvPr>
          <p:cNvCxnSpPr>
            <a:cxnSpLocks/>
          </p:cNvCxnSpPr>
          <p:nvPr/>
        </p:nvCxnSpPr>
        <p:spPr>
          <a:xfrm flipH="1" flipV="1">
            <a:off x="7867650" y="1768973"/>
            <a:ext cx="76200" cy="3320055"/>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19" name="Straight Connector 18">
            <a:extLst>
              <a:ext uri="{FF2B5EF4-FFF2-40B4-BE49-F238E27FC236}">
                <a16:creationId xmlns:a16="http://schemas.microsoft.com/office/drawing/2014/main" id="{DAD0C8CD-B116-4EA9-B6D8-E6A10C6C2D01}"/>
              </a:ext>
            </a:extLst>
          </p:cNvPr>
          <p:cNvCxnSpPr>
            <a:cxnSpLocks/>
          </p:cNvCxnSpPr>
          <p:nvPr/>
        </p:nvCxnSpPr>
        <p:spPr>
          <a:xfrm flipH="1">
            <a:off x="3009900" y="4191000"/>
            <a:ext cx="1476375" cy="1125106"/>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20" name="TextBox 19">
            <a:extLst>
              <a:ext uri="{FF2B5EF4-FFF2-40B4-BE49-F238E27FC236}">
                <a16:creationId xmlns:a16="http://schemas.microsoft.com/office/drawing/2014/main" id="{497B0677-F249-447C-917F-3908A8F46D95}"/>
              </a:ext>
            </a:extLst>
          </p:cNvPr>
          <p:cNvSpPr txBox="1"/>
          <p:nvPr/>
        </p:nvSpPr>
        <p:spPr>
          <a:xfrm>
            <a:off x="1894904" y="5357931"/>
            <a:ext cx="1487863"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Arduino Due</a:t>
            </a:r>
            <a:endParaRPr lang="en-US" altLang="en-US" sz="4000">
              <a:latin typeface="Arial" panose="020B0604020202020204" pitchFamily="34" charset="0"/>
            </a:endParaRPr>
          </a:p>
        </p:txBody>
      </p:sp>
      <p:cxnSp>
        <p:nvCxnSpPr>
          <p:cNvPr id="23" name="Straight Connector 22">
            <a:extLst>
              <a:ext uri="{FF2B5EF4-FFF2-40B4-BE49-F238E27FC236}">
                <a16:creationId xmlns:a16="http://schemas.microsoft.com/office/drawing/2014/main" id="{EBA75397-8401-47F9-ACBA-BBC7063D4C2E}"/>
              </a:ext>
            </a:extLst>
          </p:cNvPr>
          <p:cNvCxnSpPr>
            <a:cxnSpLocks/>
            <a:endCxn id="24" idx="0"/>
          </p:cNvCxnSpPr>
          <p:nvPr/>
        </p:nvCxnSpPr>
        <p:spPr>
          <a:xfrm flipH="1">
            <a:off x="5673408" y="4876800"/>
            <a:ext cx="1146492" cy="655431"/>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24" name="TextBox 23">
            <a:extLst>
              <a:ext uri="{FF2B5EF4-FFF2-40B4-BE49-F238E27FC236}">
                <a16:creationId xmlns:a16="http://schemas.microsoft.com/office/drawing/2014/main" id="{943ACA3E-E15F-48ED-8544-D99F4AE4185F}"/>
              </a:ext>
            </a:extLst>
          </p:cNvPr>
          <p:cNvSpPr txBox="1"/>
          <p:nvPr/>
        </p:nvSpPr>
        <p:spPr>
          <a:xfrm>
            <a:off x="5232449" y="5532231"/>
            <a:ext cx="881918"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LEDs</a:t>
            </a:r>
            <a:endParaRPr lang="en-US" altLang="en-US" sz="4000">
              <a:latin typeface="Arial" panose="020B0604020202020204" pitchFamily="34" charset="0"/>
            </a:endParaRPr>
          </a:p>
        </p:txBody>
      </p:sp>
      <p:cxnSp>
        <p:nvCxnSpPr>
          <p:cNvPr id="28" name="Straight Connector 27">
            <a:extLst>
              <a:ext uri="{FF2B5EF4-FFF2-40B4-BE49-F238E27FC236}">
                <a16:creationId xmlns:a16="http://schemas.microsoft.com/office/drawing/2014/main" id="{09022C50-56D0-4093-8705-3FC58CB92927}"/>
              </a:ext>
            </a:extLst>
          </p:cNvPr>
          <p:cNvCxnSpPr>
            <a:cxnSpLocks/>
            <a:endCxn id="24" idx="0"/>
          </p:cNvCxnSpPr>
          <p:nvPr/>
        </p:nvCxnSpPr>
        <p:spPr>
          <a:xfrm flipH="1">
            <a:off x="5673408" y="4810125"/>
            <a:ext cx="440959" cy="722106"/>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32" name="Straight Connector 31">
            <a:extLst>
              <a:ext uri="{FF2B5EF4-FFF2-40B4-BE49-F238E27FC236}">
                <a16:creationId xmlns:a16="http://schemas.microsoft.com/office/drawing/2014/main" id="{22F72D94-2ECC-40D2-8237-B14213290C50}"/>
              </a:ext>
            </a:extLst>
          </p:cNvPr>
          <p:cNvCxnSpPr>
            <a:cxnSpLocks/>
            <a:endCxn id="24" idx="0"/>
          </p:cNvCxnSpPr>
          <p:nvPr/>
        </p:nvCxnSpPr>
        <p:spPr>
          <a:xfrm>
            <a:off x="5448300" y="4810125"/>
            <a:ext cx="225108" cy="722106"/>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35" name="Straight Connector 34">
            <a:extLst>
              <a:ext uri="{FF2B5EF4-FFF2-40B4-BE49-F238E27FC236}">
                <a16:creationId xmlns:a16="http://schemas.microsoft.com/office/drawing/2014/main" id="{1651868C-F543-4883-8330-B3B1356ACCD2}"/>
              </a:ext>
            </a:extLst>
          </p:cNvPr>
          <p:cNvCxnSpPr>
            <a:cxnSpLocks/>
            <a:endCxn id="24" idx="0"/>
          </p:cNvCxnSpPr>
          <p:nvPr/>
        </p:nvCxnSpPr>
        <p:spPr>
          <a:xfrm>
            <a:off x="4800600" y="4810125"/>
            <a:ext cx="872808" cy="722106"/>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41" name="Straight Connector 40">
            <a:extLst>
              <a:ext uri="{FF2B5EF4-FFF2-40B4-BE49-F238E27FC236}">
                <a16:creationId xmlns:a16="http://schemas.microsoft.com/office/drawing/2014/main" id="{940B3DF5-C866-463A-B98D-57988F38A62E}"/>
              </a:ext>
            </a:extLst>
          </p:cNvPr>
          <p:cNvCxnSpPr>
            <a:cxnSpLocks/>
          </p:cNvCxnSpPr>
          <p:nvPr/>
        </p:nvCxnSpPr>
        <p:spPr>
          <a:xfrm flipH="1">
            <a:off x="4156611" y="4648200"/>
            <a:ext cx="196314" cy="1148819"/>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42" name="TextBox 41">
            <a:extLst>
              <a:ext uri="{FF2B5EF4-FFF2-40B4-BE49-F238E27FC236}">
                <a16:creationId xmlns:a16="http://schemas.microsoft.com/office/drawing/2014/main" id="{6EF38598-CA7E-4172-AE15-6402411A17C7}"/>
              </a:ext>
            </a:extLst>
          </p:cNvPr>
          <p:cNvSpPr txBox="1"/>
          <p:nvPr/>
        </p:nvSpPr>
        <p:spPr>
          <a:xfrm>
            <a:off x="2981940" y="5848784"/>
            <a:ext cx="2349340"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Micro SD Reader</a:t>
            </a:r>
            <a:endParaRPr lang="en-US" altLang="en-US" sz="4000">
              <a:latin typeface="Arial" panose="020B0604020202020204" pitchFamily="34" charset="0"/>
            </a:endParaRPr>
          </a:p>
        </p:txBody>
      </p:sp>
      <p:cxnSp>
        <p:nvCxnSpPr>
          <p:cNvPr id="52" name="Straight Connector 51">
            <a:extLst>
              <a:ext uri="{FF2B5EF4-FFF2-40B4-BE49-F238E27FC236}">
                <a16:creationId xmlns:a16="http://schemas.microsoft.com/office/drawing/2014/main" id="{F428C5A6-B60A-4226-9D09-7FD4E8CB60E5}"/>
              </a:ext>
            </a:extLst>
          </p:cNvPr>
          <p:cNvCxnSpPr>
            <a:cxnSpLocks/>
          </p:cNvCxnSpPr>
          <p:nvPr/>
        </p:nvCxnSpPr>
        <p:spPr>
          <a:xfrm flipH="1">
            <a:off x="1784175" y="3266608"/>
            <a:ext cx="1225725" cy="345162"/>
          </a:xfrm>
          <a:prstGeom prst="line">
            <a:avLst/>
          </a:prstGeom>
        </p:spPr>
        <p:style>
          <a:lnRef idx="3">
            <a:schemeClr val="accent6"/>
          </a:lnRef>
          <a:fillRef idx="0">
            <a:schemeClr val="accent6"/>
          </a:fillRef>
          <a:effectRef idx="2">
            <a:schemeClr val="accent6"/>
          </a:effectRef>
          <a:fontRef idx="minor">
            <a:schemeClr val="tx1"/>
          </a:fontRef>
        </p:style>
      </p:cxnSp>
      <p:sp>
        <p:nvSpPr>
          <p:cNvPr id="53" name="TextBox 52">
            <a:extLst>
              <a:ext uri="{FF2B5EF4-FFF2-40B4-BE49-F238E27FC236}">
                <a16:creationId xmlns:a16="http://schemas.microsoft.com/office/drawing/2014/main" id="{352F20F4-2066-4D52-B2C9-02292D9CA401}"/>
              </a:ext>
            </a:extLst>
          </p:cNvPr>
          <p:cNvSpPr txBox="1"/>
          <p:nvPr/>
        </p:nvSpPr>
        <p:spPr>
          <a:xfrm>
            <a:off x="326345" y="3080368"/>
            <a:ext cx="2027014" cy="923330"/>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Shifting Mass Actuator Connector</a:t>
            </a:r>
            <a:endParaRPr lang="en-US" altLang="en-US" sz="4000">
              <a:latin typeface="Arial" panose="020B0604020202020204" pitchFamily="34" charset="0"/>
            </a:endParaRPr>
          </a:p>
        </p:txBody>
      </p:sp>
      <p:cxnSp>
        <p:nvCxnSpPr>
          <p:cNvPr id="54" name="Straight Connector 53">
            <a:extLst>
              <a:ext uri="{FF2B5EF4-FFF2-40B4-BE49-F238E27FC236}">
                <a16:creationId xmlns:a16="http://schemas.microsoft.com/office/drawing/2014/main" id="{478EA917-FAC5-4559-A00B-F40AF2D904FC}"/>
              </a:ext>
            </a:extLst>
          </p:cNvPr>
          <p:cNvCxnSpPr>
            <a:cxnSpLocks/>
          </p:cNvCxnSpPr>
          <p:nvPr/>
        </p:nvCxnSpPr>
        <p:spPr>
          <a:xfrm flipH="1">
            <a:off x="1784174" y="4486275"/>
            <a:ext cx="1197766" cy="242992"/>
          </a:xfrm>
          <a:prstGeom prst="line">
            <a:avLst/>
          </a:prstGeom>
        </p:spPr>
        <p:style>
          <a:lnRef idx="3">
            <a:schemeClr val="accent6"/>
          </a:lnRef>
          <a:fillRef idx="0">
            <a:schemeClr val="accent6"/>
          </a:fillRef>
          <a:effectRef idx="2">
            <a:schemeClr val="accent6"/>
          </a:effectRef>
          <a:fontRef idx="minor">
            <a:schemeClr val="tx1"/>
          </a:fontRef>
        </p:style>
      </p:cxnSp>
      <p:sp>
        <p:nvSpPr>
          <p:cNvPr id="55" name="TextBox 54">
            <a:extLst>
              <a:ext uri="{FF2B5EF4-FFF2-40B4-BE49-F238E27FC236}">
                <a16:creationId xmlns:a16="http://schemas.microsoft.com/office/drawing/2014/main" id="{1CB00E8F-BBD6-4FBC-BABC-957BF47D9F91}"/>
              </a:ext>
            </a:extLst>
          </p:cNvPr>
          <p:cNvSpPr txBox="1"/>
          <p:nvPr/>
        </p:nvSpPr>
        <p:spPr>
          <a:xfrm>
            <a:off x="278426" y="4354294"/>
            <a:ext cx="2027014"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Leak Sensor Connector</a:t>
            </a:r>
            <a:endParaRPr lang="en-US" altLang="en-US" sz="4000">
              <a:latin typeface="Arial" panose="020B0604020202020204" pitchFamily="34" charset="0"/>
            </a:endParaRPr>
          </a:p>
        </p:txBody>
      </p:sp>
      <p:cxnSp>
        <p:nvCxnSpPr>
          <p:cNvPr id="61" name="Straight Connector 60">
            <a:extLst>
              <a:ext uri="{FF2B5EF4-FFF2-40B4-BE49-F238E27FC236}">
                <a16:creationId xmlns:a16="http://schemas.microsoft.com/office/drawing/2014/main" id="{EEB04218-B44E-4091-A8AE-57010B2AC1BE}"/>
              </a:ext>
            </a:extLst>
          </p:cNvPr>
          <p:cNvCxnSpPr>
            <a:cxnSpLocks/>
          </p:cNvCxnSpPr>
          <p:nvPr/>
        </p:nvCxnSpPr>
        <p:spPr>
          <a:xfrm flipH="1" flipV="1">
            <a:off x="2495454" y="1467803"/>
            <a:ext cx="1419321" cy="694372"/>
          </a:xfrm>
          <a:prstGeom prst="line">
            <a:avLst/>
          </a:prstGeom>
        </p:spPr>
        <p:style>
          <a:lnRef idx="3">
            <a:schemeClr val="accent6"/>
          </a:lnRef>
          <a:fillRef idx="0">
            <a:schemeClr val="accent6"/>
          </a:fillRef>
          <a:effectRef idx="2">
            <a:schemeClr val="accent6"/>
          </a:effectRef>
          <a:fontRef idx="minor">
            <a:schemeClr val="tx1"/>
          </a:fontRef>
        </p:style>
      </p:cxnSp>
      <p:sp>
        <p:nvSpPr>
          <p:cNvPr id="62" name="TextBox 61">
            <a:extLst>
              <a:ext uri="{FF2B5EF4-FFF2-40B4-BE49-F238E27FC236}">
                <a16:creationId xmlns:a16="http://schemas.microsoft.com/office/drawing/2014/main" id="{21B48FA5-D0BD-42FD-89E0-5CC1E94F0095}"/>
              </a:ext>
            </a:extLst>
          </p:cNvPr>
          <p:cNvSpPr txBox="1"/>
          <p:nvPr/>
        </p:nvSpPr>
        <p:spPr>
          <a:xfrm>
            <a:off x="1283416" y="1098470"/>
            <a:ext cx="2027014"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Reed Switch</a:t>
            </a:r>
            <a:endParaRPr lang="en-US" altLang="en-US" sz="4000">
              <a:latin typeface="Arial" panose="020B0604020202020204" pitchFamily="34" charset="0"/>
            </a:endParaRPr>
          </a:p>
        </p:txBody>
      </p:sp>
      <p:cxnSp>
        <p:nvCxnSpPr>
          <p:cNvPr id="67" name="Straight Connector 66">
            <a:extLst>
              <a:ext uri="{FF2B5EF4-FFF2-40B4-BE49-F238E27FC236}">
                <a16:creationId xmlns:a16="http://schemas.microsoft.com/office/drawing/2014/main" id="{16855C45-21B2-402B-9B91-51FF9E06B5E3}"/>
              </a:ext>
            </a:extLst>
          </p:cNvPr>
          <p:cNvCxnSpPr>
            <a:cxnSpLocks/>
          </p:cNvCxnSpPr>
          <p:nvPr/>
        </p:nvCxnSpPr>
        <p:spPr>
          <a:xfrm flipV="1">
            <a:off x="8653915" y="3141131"/>
            <a:ext cx="1059429" cy="118028"/>
          </a:xfrm>
          <a:prstGeom prst="line">
            <a:avLst/>
          </a:prstGeom>
        </p:spPr>
        <p:style>
          <a:lnRef idx="3">
            <a:schemeClr val="accent6"/>
          </a:lnRef>
          <a:fillRef idx="0">
            <a:schemeClr val="accent6"/>
          </a:fillRef>
          <a:effectRef idx="2">
            <a:schemeClr val="accent6"/>
          </a:effectRef>
          <a:fontRef idx="minor">
            <a:schemeClr val="tx1"/>
          </a:fontRef>
        </p:style>
      </p:cxnSp>
      <p:sp>
        <p:nvSpPr>
          <p:cNvPr id="68" name="TextBox 67">
            <a:extLst>
              <a:ext uri="{FF2B5EF4-FFF2-40B4-BE49-F238E27FC236}">
                <a16:creationId xmlns:a16="http://schemas.microsoft.com/office/drawing/2014/main" id="{822FCD4F-36D2-4ACF-B0CB-921C97F3F93B}"/>
              </a:ext>
            </a:extLst>
          </p:cNvPr>
          <p:cNvSpPr txBox="1"/>
          <p:nvPr/>
        </p:nvSpPr>
        <p:spPr>
          <a:xfrm>
            <a:off x="9670029" y="2825414"/>
            <a:ext cx="2027014"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Motor Driver Connector</a:t>
            </a:r>
            <a:endParaRPr lang="en-US" altLang="en-US" sz="4000">
              <a:latin typeface="Arial" panose="020B0604020202020204" pitchFamily="34" charset="0"/>
            </a:endParaRPr>
          </a:p>
        </p:txBody>
      </p:sp>
      <p:cxnSp>
        <p:nvCxnSpPr>
          <p:cNvPr id="71" name="Straight Connector 70">
            <a:extLst>
              <a:ext uri="{FF2B5EF4-FFF2-40B4-BE49-F238E27FC236}">
                <a16:creationId xmlns:a16="http://schemas.microsoft.com/office/drawing/2014/main" id="{E15DF2F7-82BA-491F-9880-E0911C447941}"/>
              </a:ext>
            </a:extLst>
          </p:cNvPr>
          <p:cNvCxnSpPr>
            <a:cxnSpLocks/>
            <a:endCxn id="72" idx="1"/>
          </p:cNvCxnSpPr>
          <p:nvPr/>
        </p:nvCxnSpPr>
        <p:spPr>
          <a:xfrm flipV="1">
            <a:off x="8610600" y="2356208"/>
            <a:ext cx="1017809" cy="469206"/>
          </a:xfrm>
          <a:prstGeom prst="line">
            <a:avLst/>
          </a:prstGeom>
        </p:spPr>
        <p:style>
          <a:lnRef idx="3">
            <a:schemeClr val="accent6"/>
          </a:lnRef>
          <a:fillRef idx="0">
            <a:schemeClr val="accent6"/>
          </a:fillRef>
          <a:effectRef idx="2">
            <a:schemeClr val="accent6"/>
          </a:effectRef>
          <a:fontRef idx="minor">
            <a:schemeClr val="tx1"/>
          </a:fontRef>
        </p:style>
      </p:cxnSp>
      <p:sp>
        <p:nvSpPr>
          <p:cNvPr id="72" name="TextBox 71">
            <a:extLst>
              <a:ext uri="{FF2B5EF4-FFF2-40B4-BE49-F238E27FC236}">
                <a16:creationId xmlns:a16="http://schemas.microsoft.com/office/drawing/2014/main" id="{CF9534F4-E4C2-4530-9B89-D57067CB18F2}"/>
              </a:ext>
            </a:extLst>
          </p:cNvPr>
          <p:cNvSpPr txBox="1"/>
          <p:nvPr/>
        </p:nvSpPr>
        <p:spPr>
          <a:xfrm>
            <a:off x="9628409" y="2033042"/>
            <a:ext cx="2027014"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Ballast Actuator Connector</a:t>
            </a:r>
            <a:endParaRPr lang="en-US" altLang="en-US" sz="4000">
              <a:latin typeface="Arial" panose="020B0604020202020204" pitchFamily="34" charset="0"/>
            </a:endParaRPr>
          </a:p>
        </p:txBody>
      </p:sp>
      <p:cxnSp>
        <p:nvCxnSpPr>
          <p:cNvPr id="94" name="Straight Connector 93">
            <a:extLst>
              <a:ext uri="{FF2B5EF4-FFF2-40B4-BE49-F238E27FC236}">
                <a16:creationId xmlns:a16="http://schemas.microsoft.com/office/drawing/2014/main" id="{7A1300F5-AABE-4F48-908E-F91E5A438D20}"/>
              </a:ext>
            </a:extLst>
          </p:cNvPr>
          <p:cNvCxnSpPr>
            <a:cxnSpLocks/>
          </p:cNvCxnSpPr>
          <p:nvPr/>
        </p:nvCxnSpPr>
        <p:spPr>
          <a:xfrm flipV="1">
            <a:off x="8359061" y="3747871"/>
            <a:ext cx="1056159" cy="78457"/>
          </a:xfrm>
          <a:prstGeom prst="line">
            <a:avLst/>
          </a:prstGeom>
        </p:spPr>
        <p:style>
          <a:lnRef idx="3">
            <a:schemeClr val="accent6"/>
          </a:lnRef>
          <a:fillRef idx="0">
            <a:schemeClr val="accent6"/>
          </a:fillRef>
          <a:effectRef idx="2">
            <a:schemeClr val="accent6"/>
          </a:effectRef>
          <a:fontRef idx="minor">
            <a:schemeClr val="tx1"/>
          </a:fontRef>
        </p:style>
      </p:cxnSp>
      <p:sp>
        <p:nvSpPr>
          <p:cNvPr id="96" name="TextBox 95">
            <a:extLst>
              <a:ext uri="{FF2B5EF4-FFF2-40B4-BE49-F238E27FC236}">
                <a16:creationId xmlns:a16="http://schemas.microsoft.com/office/drawing/2014/main" id="{444B132C-F9C0-416C-9E9B-F91F8F246533}"/>
              </a:ext>
            </a:extLst>
          </p:cNvPr>
          <p:cNvSpPr txBox="1"/>
          <p:nvPr/>
        </p:nvSpPr>
        <p:spPr>
          <a:xfrm>
            <a:off x="9489054" y="3471745"/>
            <a:ext cx="2027014"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Pressure Sensor Connector</a:t>
            </a:r>
            <a:endParaRPr lang="en-US" altLang="en-US" sz="4000">
              <a:latin typeface="Arial" panose="020B0604020202020204" pitchFamily="34" charset="0"/>
            </a:endParaRPr>
          </a:p>
        </p:txBody>
      </p:sp>
      <p:cxnSp>
        <p:nvCxnSpPr>
          <p:cNvPr id="97" name="Straight Connector 96">
            <a:extLst>
              <a:ext uri="{FF2B5EF4-FFF2-40B4-BE49-F238E27FC236}">
                <a16:creationId xmlns:a16="http://schemas.microsoft.com/office/drawing/2014/main" id="{5FB3403E-AD5F-4000-B456-CB875A09A926}"/>
              </a:ext>
            </a:extLst>
          </p:cNvPr>
          <p:cNvCxnSpPr>
            <a:cxnSpLocks/>
          </p:cNvCxnSpPr>
          <p:nvPr/>
        </p:nvCxnSpPr>
        <p:spPr>
          <a:xfrm>
            <a:off x="8653915" y="4159765"/>
            <a:ext cx="928706" cy="188266"/>
          </a:xfrm>
          <a:prstGeom prst="line">
            <a:avLst/>
          </a:prstGeom>
        </p:spPr>
        <p:style>
          <a:lnRef idx="3">
            <a:schemeClr val="accent6"/>
          </a:lnRef>
          <a:fillRef idx="0">
            <a:schemeClr val="accent6"/>
          </a:fillRef>
          <a:effectRef idx="2">
            <a:schemeClr val="accent6"/>
          </a:effectRef>
          <a:fontRef idx="minor">
            <a:schemeClr val="tx1"/>
          </a:fontRef>
        </p:style>
      </p:cxnSp>
      <p:sp>
        <p:nvSpPr>
          <p:cNvPr id="98" name="TextBox 97">
            <a:extLst>
              <a:ext uri="{FF2B5EF4-FFF2-40B4-BE49-F238E27FC236}">
                <a16:creationId xmlns:a16="http://schemas.microsoft.com/office/drawing/2014/main" id="{BFA60EBC-D3AA-4E05-A310-772FD806C543}"/>
              </a:ext>
            </a:extLst>
          </p:cNvPr>
          <p:cNvSpPr txBox="1"/>
          <p:nvPr/>
        </p:nvSpPr>
        <p:spPr>
          <a:xfrm>
            <a:off x="9656455" y="4071904"/>
            <a:ext cx="2027014"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Digital Compass</a:t>
            </a:r>
          </a:p>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Connector</a:t>
            </a:r>
            <a:endParaRPr lang="en-US" altLang="en-US" sz="4000">
              <a:latin typeface="Arial" panose="020B0604020202020204" pitchFamily="34" charset="0"/>
            </a:endParaRPr>
          </a:p>
        </p:txBody>
      </p:sp>
      <p:cxnSp>
        <p:nvCxnSpPr>
          <p:cNvPr id="100" name="Straight Connector 99">
            <a:extLst>
              <a:ext uri="{FF2B5EF4-FFF2-40B4-BE49-F238E27FC236}">
                <a16:creationId xmlns:a16="http://schemas.microsoft.com/office/drawing/2014/main" id="{4FD404EF-4869-4688-ACB9-1A34347793E4}"/>
              </a:ext>
            </a:extLst>
          </p:cNvPr>
          <p:cNvCxnSpPr>
            <a:cxnSpLocks/>
          </p:cNvCxnSpPr>
          <p:nvPr/>
        </p:nvCxnSpPr>
        <p:spPr>
          <a:xfrm>
            <a:off x="8505825" y="4587283"/>
            <a:ext cx="1015457" cy="522613"/>
          </a:xfrm>
          <a:prstGeom prst="line">
            <a:avLst/>
          </a:prstGeom>
        </p:spPr>
        <p:style>
          <a:lnRef idx="3">
            <a:schemeClr val="accent6"/>
          </a:lnRef>
          <a:fillRef idx="0">
            <a:schemeClr val="accent6"/>
          </a:fillRef>
          <a:effectRef idx="2">
            <a:schemeClr val="accent6"/>
          </a:effectRef>
          <a:fontRef idx="minor">
            <a:schemeClr val="tx1"/>
          </a:fontRef>
        </p:style>
      </p:cxnSp>
      <p:sp>
        <p:nvSpPr>
          <p:cNvPr id="101" name="TextBox 100">
            <a:extLst>
              <a:ext uri="{FF2B5EF4-FFF2-40B4-BE49-F238E27FC236}">
                <a16:creationId xmlns:a16="http://schemas.microsoft.com/office/drawing/2014/main" id="{2B0BDE73-AB44-46EB-8797-6C26765D46B8}"/>
              </a:ext>
            </a:extLst>
          </p:cNvPr>
          <p:cNvSpPr txBox="1"/>
          <p:nvPr/>
        </p:nvSpPr>
        <p:spPr>
          <a:xfrm>
            <a:off x="9595116" y="4833769"/>
            <a:ext cx="2027014"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SONAR</a:t>
            </a:r>
          </a:p>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Connector</a:t>
            </a:r>
            <a:endParaRPr lang="en-US" altLang="en-US" sz="4000">
              <a:latin typeface="Arial" panose="020B0604020202020204" pitchFamily="34" charset="0"/>
            </a:endParaRPr>
          </a:p>
        </p:txBody>
      </p:sp>
      <p:cxnSp>
        <p:nvCxnSpPr>
          <p:cNvPr id="103" name="Straight Connector 102">
            <a:extLst>
              <a:ext uri="{FF2B5EF4-FFF2-40B4-BE49-F238E27FC236}">
                <a16:creationId xmlns:a16="http://schemas.microsoft.com/office/drawing/2014/main" id="{A66557DE-8760-41F0-A484-B6EF460E828E}"/>
              </a:ext>
            </a:extLst>
          </p:cNvPr>
          <p:cNvCxnSpPr>
            <a:cxnSpLocks/>
            <a:stCxn id="105" idx="2"/>
          </p:cNvCxnSpPr>
          <p:nvPr/>
        </p:nvCxnSpPr>
        <p:spPr>
          <a:xfrm flipH="1">
            <a:off x="4393479" y="1911226"/>
            <a:ext cx="1423822" cy="709191"/>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104" name="Straight Connector 103">
            <a:extLst>
              <a:ext uri="{FF2B5EF4-FFF2-40B4-BE49-F238E27FC236}">
                <a16:creationId xmlns:a16="http://schemas.microsoft.com/office/drawing/2014/main" id="{69270C8F-12F7-4670-80FE-8851008A6FC8}"/>
              </a:ext>
            </a:extLst>
          </p:cNvPr>
          <p:cNvCxnSpPr>
            <a:cxnSpLocks/>
            <a:endCxn id="105" idx="2"/>
          </p:cNvCxnSpPr>
          <p:nvPr/>
        </p:nvCxnSpPr>
        <p:spPr>
          <a:xfrm flipH="1" flipV="1">
            <a:off x="5817301" y="1911226"/>
            <a:ext cx="1612200" cy="1178398"/>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105" name="TextBox 104">
            <a:extLst>
              <a:ext uri="{FF2B5EF4-FFF2-40B4-BE49-F238E27FC236}">
                <a16:creationId xmlns:a16="http://schemas.microsoft.com/office/drawing/2014/main" id="{394FED45-F737-4C14-A977-FAC2740DA644}"/>
              </a:ext>
            </a:extLst>
          </p:cNvPr>
          <p:cNvSpPr txBox="1"/>
          <p:nvPr/>
        </p:nvSpPr>
        <p:spPr>
          <a:xfrm>
            <a:off x="5403957" y="1541894"/>
            <a:ext cx="826687"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Fuses</a:t>
            </a:r>
            <a:endParaRPr lang="en-US" altLang="en-US" sz="4000">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834962CA-DA75-496F-A56A-B9D30E8114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9015520"/>
      </p:ext>
    </p:extLst>
  </p:cSld>
  <p:clrMapOvr>
    <a:masterClrMapping/>
  </p:clrMapOvr>
  <mc:AlternateContent xmlns:mc="http://schemas.openxmlformats.org/markup-compatibility/2006" xmlns:p14="http://schemas.microsoft.com/office/powerpoint/2010/main">
    <mc:Choice Requires="p14">
      <p:transition spd="slow" p14:dur="2000" advTm="65143"/>
    </mc:Choice>
    <mc:Fallback xmlns="">
      <p:transition spd="slow" advTm="6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39710-5D7D-47A1-802E-56432E21F890}"/>
              </a:ext>
            </a:extLst>
          </p:cNvPr>
          <p:cNvSpPr>
            <a:spLocks noGrp="1"/>
          </p:cNvSpPr>
          <p:nvPr>
            <p:ph type="title"/>
          </p:nvPr>
        </p:nvSpPr>
        <p:spPr>
          <a:xfrm>
            <a:off x="1484311" y="0"/>
            <a:ext cx="10018713" cy="1752599"/>
          </a:xfrm>
        </p:spPr>
        <p:txBody>
          <a:bodyPr/>
          <a:lstStyle/>
          <a:p>
            <a:r>
              <a:rPr lang="en-US">
                <a:cs typeface="Calibri"/>
              </a:rPr>
              <a:t>Main Electronic Components Mounting</a:t>
            </a:r>
          </a:p>
        </p:txBody>
      </p:sp>
      <p:sp>
        <p:nvSpPr>
          <p:cNvPr id="4" name="Text Placeholder 3">
            <a:extLst>
              <a:ext uri="{FF2B5EF4-FFF2-40B4-BE49-F238E27FC236}">
                <a16:creationId xmlns:a16="http://schemas.microsoft.com/office/drawing/2014/main" id="{89A1A069-A379-43AC-B1EB-258E5A76F22D}"/>
              </a:ext>
            </a:extLst>
          </p:cNvPr>
          <p:cNvSpPr>
            <a:spLocks noGrp="1"/>
          </p:cNvSpPr>
          <p:nvPr>
            <p:ph type="body" idx="1"/>
          </p:nvPr>
        </p:nvSpPr>
        <p:spPr>
          <a:xfrm>
            <a:off x="3792405" y="1327371"/>
            <a:ext cx="4607188" cy="576262"/>
          </a:xfrm>
        </p:spPr>
        <p:txBody>
          <a:bodyPr/>
          <a:lstStyle/>
          <a:p>
            <a:pPr algn="ctr"/>
            <a:r>
              <a:rPr lang="en-US">
                <a:cs typeface="Calibri"/>
              </a:rPr>
              <a:t>Main Components</a:t>
            </a:r>
          </a:p>
        </p:txBody>
      </p:sp>
      <p:pic>
        <p:nvPicPr>
          <p:cNvPr id="7" name="Picture 7" descr="A picture containing indoor, table, computer, white&#10;&#10;Description generated with very high confidence">
            <a:extLst>
              <a:ext uri="{FF2B5EF4-FFF2-40B4-BE49-F238E27FC236}">
                <a16:creationId xmlns:a16="http://schemas.microsoft.com/office/drawing/2014/main" id="{EFB445B9-3380-48FC-BBF7-73B05308922E}"/>
              </a:ext>
            </a:extLst>
          </p:cNvPr>
          <p:cNvPicPr>
            <a:picLocks noGrp="1" noChangeAspect="1"/>
          </p:cNvPicPr>
          <p:nvPr>
            <p:ph sz="half" idx="4294967295"/>
          </p:nvPr>
        </p:nvPicPr>
        <p:blipFill rotWithShape="1">
          <a:blip r:embed="rId5"/>
          <a:srcRect l="26883" t="23554" r="5018" b="57145"/>
          <a:stretch/>
        </p:blipFill>
        <p:spPr>
          <a:xfrm>
            <a:off x="3341767" y="2897355"/>
            <a:ext cx="5508464" cy="2080937"/>
          </a:xfrm>
        </p:spPr>
      </p:pic>
      <p:sp>
        <p:nvSpPr>
          <p:cNvPr id="5" name="Footer Placeholder 4">
            <a:extLst>
              <a:ext uri="{FF2B5EF4-FFF2-40B4-BE49-F238E27FC236}">
                <a16:creationId xmlns:a16="http://schemas.microsoft.com/office/drawing/2014/main" id="{C59A2B98-A450-4712-9CAC-8D1AB9E17634}"/>
              </a:ext>
            </a:extLst>
          </p:cNvPr>
          <p:cNvSpPr>
            <a:spLocks noGrp="1"/>
          </p:cNvSpPr>
          <p:nvPr>
            <p:ph type="ftr" sz="quarter" idx="11"/>
          </p:nvPr>
        </p:nvSpPr>
        <p:spPr>
          <a:xfrm>
            <a:off x="2951578" y="6273553"/>
            <a:ext cx="7084177" cy="365125"/>
          </a:xfrm>
        </p:spPr>
        <p:txBody>
          <a:bodyPr/>
          <a:lstStyle/>
          <a:p>
            <a:r>
              <a:rPr lang="en-US"/>
              <a:t>Group 4, Bio-Inspired AUV  EOC 4804 OE Systems Control and Design  Ocean Engineering, Florida Atlantic University  </a:t>
            </a:r>
          </a:p>
        </p:txBody>
      </p:sp>
      <p:sp>
        <p:nvSpPr>
          <p:cNvPr id="6" name="Slide Number Placeholder 5">
            <a:extLst>
              <a:ext uri="{FF2B5EF4-FFF2-40B4-BE49-F238E27FC236}">
                <a16:creationId xmlns:a16="http://schemas.microsoft.com/office/drawing/2014/main" id="{98E936FD-699C-4315-8F0B-E3AC42192906}"/>
              </a:ext>
            </a:extLst>
          </p:cNvPr>
          <p:cNvSpPr>
            <a:spLocks noGrp="1"/>
          </p:cNvSpPr>
          <p:nvPr>
            <p:ph type="sldNum" sz="quarter" idx="12"/>
          </p:nvPr>
        </p:nvSpPr>
        <p:spPr/>
        <p:txBody>
          <a:bodyPr/>
          <a:lstStyle/>
          <a:p>
            <a:fld id="{DFFE0BEE-981F-45D9-BE65-64CE584680E9}" type="slidenum">
              <a:rPr lang="en-US" smtClean="0"/>
              <a:t>22</a:t>
            </a:fld>
            <a:endParaRPr lang="en-US"/>
          </a:p>
        </p:txBody>
      </p:sp>
      <p:cxnSp>
        <p:nvCxnSpPr>
          <p:cNvPr id="16" name="Straight Connector 15">
            <a:extLst>
              <a:ext uri="{FF2B5EF4-FFF2-40B4-BE49-F238E27FC236}">
                <a16:creationId xmlns:a16="http://schemas.microsoft.com/office/drawing/2014/main" id="{C4B6FF35-1E39-4BC1-BEBF-35D1332A6B08}"/>
              </a:ext>
            </a:extLst>
          </p:cNvPr>
          <p:cNvCxnSpPr>
            <a:cxnSpLocks/>
          </p:cNvCxnSpPr>
          <p:nvPr/>
        </p:nvCxnSpPr>
        <p:spPr>
          <a:xfrm flipV="1">
            <a:off x="3169328" y="4270159"/>
            <a:ext cx="976544" cy="1029778"/>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19" name="TextBox 18">
            <a:extLst>
              <a:ext uri="{FF2B5EF4-FFF2-40B4-BE49-F238E27FC236}">
                <a16:creationId xmlns:a16="http://schemas.microsoft.com/office/drawing/2014/main" id="{36A8CE15-C062-4ED8-94AB-2DB02CFEE73D}"/>
              </a:ext>
            </a:extLst>
          </p:cNvPr>
          <p:cNvSpPr txBox="1"/>
          <p:nvPr/>
        </p:nvSpPr>
        <p:spPr>
          <a:xfrm>
            <a:off x="2155821" y="5325683"/>
            <a:ext cx="2027014"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Shifting Mass Controller</a:t>
            </a:r>
            <a:endParaRPr lang="en-US" altLang="en-US" sz="4000">
              <a:latin typeface="Arial" panose="020B0604020202020204" pitchFamily="34" charset="0"/>
            </a:endParaRPr>
          </a:p>
        </p:txBody>
      </p:sp>
      <p:cxnSp>
        <p:nvCxnSpPr>
          <p:cNvPr id="20" name="Straight Connector 19">
            <a:extLst>
              <a:ext uri="{FF2B5EF4-FFF2-40B4-BE49-F238E27FC236}">
                <a16:creationId xmlns:a16="http://schemas.microsoft.com/office/drawing/2014/main" id="{F4D0A7D1-D73A-4D2B-8F7A-F417AD09EFE5}"/>
              </a:ext>
            </a:extLst>
          </p:cNvPr>
          <p:cNvCxnSpPr>
            <a:cxnSpLocks/>
            <a:endCxn id="21" idx="2"/>
          </p:cNvCxnSpPr>
          <p:nvPr/>
        </p:nvCxnSpPr>
        <p:spPr>
          <a:xfrm flipH="1" flipV="1">
            <a:off x="4604067" y="2685454"/>
            <a:ext cx="917844" cy="1263060"/>
          </a:xfrm>
          <a:prstGeom prst="line">
            <a:avLst/>
          </a:prstGeom>
        </p:spPr>
        <p:style>
          <a:lnRef idx="3">
            <a:schemeClr val="accent6"/>
          </a:lnRef>
          <a:fillRef idx="0">
            <a:schemeClr val="accent6"/>
          </a:fillRef>
          <a:effectRef idx="2">
            <a:schemeClr val="accent6"/>
          </a:effectRef>
          <a:fontRef idx="minor">
            <a:schemeClr val="tx1"/>
          </a:fontRef>
        </p:style>
      </p:cxnSp>
      <p:sp>
        <p:nvSpPr>
          <p:cNvPr id="21" name="TextBox 20">
            <a:extLst>
              <a:ext uri="{FF2B5EF4-FFF2-40B4-BE49-F238E27FC236}">
                <a16:creationId xmlns:a16="http://schemas.microsoft.com/office/drawing/2014/main" id="{42309B3F-8DEC-4A6D-B7D7-BEE65F539AC0}"/>
              </a:ext>
            </a:extLst>
          </p:cNvPr>
          <p:cNvSpPr txBox="1"/>
          <p:nvPr/>
        </p:nvSpPr>
        <p:spPr>
          <a:xfrm>
            <a:off x="3952252" y="2039123"/>
            <a:ext cx="1303630"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Dual Motor</a:t>
            </a:r>
          </a:p>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Controller</a:t>
            </a:r>
            <a:endParaRPr lang="en-US" altLang="en-US" sz="4000">
              <a:latin typeface="Arial" panose="020B0604020202020204" pitchFamily="34" charset="0"/>
            </a:endParaRPr>
          </a:p>
        </p:txBody>
      </p:sp>
      <p:cxnSp>
        <p:nvCxnSpPr>
          <p:cNvPr id="23" name="Straight Connector 22">
            <a:extLst>
              <a:ext uri="{FF2B5EF4-FFF2-40B4-BE49-F238E27FC236}">
                <a16:creationId xmlns:a16="http://schemas.microsoft.com/office/drawing/2014/main" id="{5DF3548D-73B7-4BE3-B23A-89A58342DD4F}"/>
              </a:ext>
            </a:extLst>
          </p:cNvPr>
          <p:cNvCxnSpPr>
            <a:cxnSpLocks/>
            <a:endCxn id="24" idx="2"/>
          </p:cNvCxnSpPr>
          <p:nvPr/>
        </p:nvCxnSpPr>
        <p:spPr>
          <a:xfrm flipV="1">
            <a:off x="7217546" y="2829384"/>
            <a:ext cx="346430" cy="1014648"/>
          </a:xfrm>
          <a:prstGeom prst="line">
            <a:avLst/>
          </a:prstGeom>
        </p:spPr>
        <p:style>
          <a:lnRef idx="3">
            <a:schemeClr val="accent6"/>
          </a:lnRef>
          <a:fillRef idx="0">
            <a:schemeClr val="accent6"/>
          </a:fillRef>
          <a:effectRef idx="2">
            <a:schemeClr val="accent6"/>
          </a:effectRef>
          <a:fontRef idx="minor">
            <a:schemeClr val="tx1"/>
          </a:fontRef>
        </p:style>
      </p:cxnSp>
      <p:sp>
        <p:nvSpPr>
          <p:cNvPr id="24" name="TextBox 23">
            <a:extLst>
              <a:ext uri="{FF2B5EF4-FFF2-40B4-BE49-F238E27FC236}">
                <a16:creationId xmlns:a16="http://schemas.microsoft.com/office/drawing/2014/main" id="{615D8289-DFFB-4AFD-87F6-8593D1785EC9}"/>
              </a:ext>
            </a:extLst>
          </p:cNvPr>
          <p:cNvSpPr txBox="1"/>
          <p:nvPr/>
        </p:nvSpPr>
        <p:spPr>
          <a:xfrm>
            <a:off x="6948567" y="1906054"/>
            <a:ext cx="1230817" cy="923330"/>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Ballast Actuator</a:t>
            </a:r>
          </a:p>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Controller</a:t>
            </a:r>
            <a:endParaRPr lang="en-US" altLang="en-US" sz="4000">
              <a:latin typeface="Arial" panose="020B0604020202020204" pitchFamily="34" charset="0"/>
            </a:endParaRPr>
          </a:p>
        </p:txBody>
      </p:sp>
      <p:cxnSp>
        <p:nvCxnSpPr>
          <p:cNvPr id="28" name="Straight Connector 27">
            <a:extLst>
              <a:ext uri="{FF2B5EF4-FFF2-40B4-BE49-F238E27FC236}">
                <a16:creationId xmlns:a16="http://schemas.microsoft.com/office/drawing/2014/main" id="{3DF569E5-E402-4DE7-BE8A-4011BAFE686F}"/>
              </a:ext>
            </a:extLst>
          </p:cNvPr>
          <p:cNvCxnSpPr>
            <a:cxnSpLocks/>
          </p:cNvCxnSpPr>
          <p:nvPr/>
        </p:nvCxnSpPr>
        <p:spPr>
          <a:xfrm flipV="1">
            <a:off x="8399593" y="3549943"/>
            <a:ext cx="857912" cy="294089"/>
          </a:xfrm>
          <a:prstGeom prst="line">
            <a:avLst/>
          </a:prstGeom>
        </p:spPr>
        <p:style>
          <a:lnRef idx="3">
            <a:schemeClr val="accent6"/>
          </a:lnRef>
          <a:fillRef idx="0">
            <a:schemeClr val="accent6"/>
          </a:fillRef>
          <a:effectRef idx="2">
            <a:schemeClr val="accent6"/>
          </a:effectRef>
          <a:fontRef idx="minor">
            <a:schemeClr val="tx1"/>
          </a:fontRef>
        </p:style>
      </p:cxnSp>
      <p:sp>
        <p:nvSpPr>
          <p:cNvPr id="29" name="TextBox 28">
            <a:extLst>
              <a:ext uri="{FF2B5EF4-FFF2-40B4-BE49-F238E27FC236}">
                <a16:creationId xmlns:a16="http://schemas.microsoft.com/office/drawing/2014/main" id="{C7D07B7B-7222-4F1C-8891-20B14E0E4DE7}"/>
              </a:ext>
            </a:extLst>
          </p:cNvPr>
          <p:cNvSpPr txBox="1"/>
          <p:nvPr/>
        </p:nvSpPr>
        <p:spPr>
          <a:xfrm>
            <a:off x="9022670" y="2917330"/>
            <a:ext cx="1187783"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Digital Compass</a:t>
            </a:r>
          </a:p>
        </p:txBody>
      </p:sp>
      <p:cxnSp>
        <p:nvCxnSpPr>
          <p:cNvPr id="32" name="Straight Connector 31">
            <a:extLst>
              <a:ext uri="{FF2B5EF4-FFF2-40B4-BE49-F238E27FC236}">
                <a16:creationId xmlns:a16="http://schemas.microsoft.com/office/drawing/2014/main" id="{1C609D19-966E-451D-AA10-6B2FEF0E85DC}"/>
              </a:ext>
            </a:extLst>
          </p:cNvPr>
          <p:cNvCxnSpPr>
            <a:cxnSpLocks/>
            <a:stCxn id="38" idx="0"/>
          </p:cNvCxnSpPr>
          <p:nvPr/>
        </p:nvCxnSpPr>
        <p:spPr>
          <a:xfrm flipH="1" flipV="1">
            <a:off x="4604068" y="3490681"/>
            <a:ext cx="1331026" cy="2023262"/>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33" name="Straight Connector 32">
            <a:extLst>
              <a:ext uri="{FF2B5EF4-FFF2-40B4-BE49-F238E27FC236}">
                <a16:creationId xmlns:a16="http://schemas.microsoft.com/office/drawing/2014/main" id="{2B7AFF40-9D5C-4FB7-8E6C-7B50392D9922}"/>
              </a:ext>
            </a:extLst>
          </p:cNvPr>
          <p:cNvCxnSpPr>
            <a:cxnSpLocks/>
            <a:stCxn id="38" idx="0"/>
          </p:cNvCxnSpPr>
          <p:nvPr/>
        </p:nvCxnSpPr>
        <p:spPr>
          <a:xfrm flipV="1">
            <a:off x="5935094" y="3638631"/>
            <a:ext cx="455753" cy="1875312"/>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38" name="TextBox 37">
            <a:extLst>
              <a:ext uri="{FF2B5EF4-FFF2-40B4-BE49-F238E27FC236}">
                <a16:creationId xmlns:a16="http://schemas.microsoft.com/office/drawing/2014/main" id="{9B6A8CDA-1BB0-4B39-8CE0-E2244C2A3332}"/>
              </a:ext>
            </a:extLst>
          </p:cNvPr>
          <p:cNvSpPr txBox="1"/>
          <p:nvPr/>
        </p:nvSpPr>
        <p:spPr>
          <a:xfrm>
            <a:off x="5521750" y="5513943"/>
            <a:ext cx="826687"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Fuses</a:t>
            </a:r>
            <a:endParaRPr lang="en-US" altLang="en-US" sz="4000">
              <a:latin typeface="Arial" panose="020B0604020202020204" pitchFamily="34" charset="0"/>
            </a:endParaRPr>
          </a:p>
        </p:txBody>
      </p:sp>
      <p:cxnSp>
        <p:nvCxnSpPr>
          <p:cNvPr id="39" name="Straight Connector 38">
            <a:extLst>
              <a:ext uri="{FF2B5EF4-FFF2-40B4-BE49-F238E27FC236}">
                <a16:creationId xmlns:a16="http://schemas.microsoft.com/office/drawing/2014/main" id="{8DB474D0-5D95-4511-9916-1BF75AA8CEB4}"/>
              </a:ext>
            </a:extLst>
          </p:cNvPr>
          <p:cNvCxnSpPr>
            <a:cxnSpLocks/>
          </p:cNvCxnSpPr>
          <p:nvPr/>
        </p:nvCxnSpPr>
        <p:spPr>
          <a:xfrm flipV="1">
            <a:off x="7776839" y="4002895"/>
            <a:ext cx="102413" cy="1319995"/>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42" name="TextBox 41">
            <a:extLst>
              <a:ext uri="{FF2B5EF4-FFF2-40B4-BE49-F238E27FC236}">
                <a16:creationId xmlns:a16="http://schemas.microsoft.com/office/drawing/2014/main" id="{F3487455-8690-45A6-90C3-F60BB135CC4E}"/>
              </a:ext>
            </a:extLst>
          </p:cNvPr>
          <p:cNvSpPr txBox="1"/>
          <p:nvPr/>
        </p:nvSpPr>
        <p:spPr>
          <a:xfrm>
            <a:off x="7266120" y="5295166"/>
            <a:ext cx="1303630" cy="923330"/>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Through Hole for Wiring</a:t>
            </a:r>
            <a:endParaRPr lang="en-US" altLang="en-US" sz="4000">
              <a:latin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19EC3291-D29A-473A-8819-FED1F72EE3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881199"/>
      </p:ext>
    </p:extLst>
  </p:cSld>
  <p:clrMapOvr>
    <a:masterClrMapping/>
  </p:clrMapOvr>
  <mc:AlternateContent xmlns:mc="http://schemas.openxmlformats.org/markup-compatibility/2006" xmlns:p14="http://schemas.microsoft.com/office/powerpoint/2010/main">
    <mc:Choice Requires="p14">
      <p:transition spd="slow" p14:dur="2000" advTm="75308"/>
    </mc:Choice>
    <mc:Fallback xmlns="">
      <p:transition spd="slow" advTm="75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39710-5D7D-47A1-802E-56432E21F890}"/>
              </a:ext>
            </a:extLst>
          </p:cNvPr>
          <p:cNvSpPr>
            <a:spLocks noGrp="1"/>
          </p:cNvSpPr>
          <p:nvPr>
            <p:ph type="title"/>
          </p:nvPr>
        </p:nvSpPr>
        <p:spPr>
          <a:xfrm>
            <a:off x="1484311" y="0"/>
            <a:ext cx="10018713" cy="1752599"/>
          </a:xfrm>
        </p:spPr>
        <p:txBody>
          <a:bodyPr/>
          <a:lstStyle/>
          <a:p>
            <a:r>
              <a:rPr lang="en-US">
                <a:cs typeface="Calibri"/>
              </a:rPr>
              <a:t>Main Electronic Components Mounting</a:t>
            </a:r>
          </a:p>
        </p:txBody>
      </p:sp>
      <p:sp>
        <p:nvSpPr>
          <p:cNvPr id="4" name="Text Placeholder 3">
            <a:extLst>
              <a:ext uri="{FF2B5EF4-FFF2-40B4-BE49-F238E27FC236}">
                <a16:creationId xmlns:a16="http://schemas.microsoft.com/office/drawing/2014/main" id="{89A1A069-A379-43AC-B1EB-258E5A76F22D}"/>
              </a:ext>
            </a:extLst>
          </p:cNvPr>
          <p:cNvSpPr>
            <a:spLocks noGrp="1"/>
          </p:cNvSpPr>
          <p:nvPr>
            <p:ph type="body" idx="1"/>
          </p:nvPr>
        </p:nvSpPr>
        <p:spPr>
          <a:xfrm>
            <a:off x="5239465" y="1388130"/>
            <a:ext cx="4607188" cy="576262"/>
          </a:xfrm>
        </p:spPr>
        <p:txBody>
          <a:bodyPr/>
          <a:lstStyle/>
          <a:p>
            <a:pPr algn="ctr"/>
            <a:r>
              <a:rPr lang="en-US">
                <a:cs typeface="Calibri"/>
              </a:rPr>
              <a:t>Full Assembly</a:t>
            </a:r>
          </a:p>
        </p:txBody>
      </p:sp>
      <p:sp>
        <p:nvSpPr>
          <p:cNvPr id="5" name="Footer Placeholder 4">
            <a:extLst>
              <a:ext uri="{FF2B5EF4-FFF2-40B4-BE49-F238E27FC236}">
                <a16:creationId xmlns:a16="http://schemas.microsoft.com/office/drawing/2014/main" id="{C59A2B98-A450-4712-9CAC-8D1AB9E17634}"/>
              </a:ext>
            </a:extLst>
          </p:cNvPr>
          <p:cNvSpPr>
            <a:spLocks noGrp="1"/>
          </p:cNvSpPr>
          <p:nvPr>
            <p:ph type="ftr" sz="quarter" idx="11"/>
          </p:nvPr>
        </p:nvSpPr>
        <p:spPr>
          <a:xfrm>
            <a:off x="2553911" y="6274083"/>
            <a:ext cx="7084177" cy="365125"/>
          </a:xfrm>
        </p:spPr>
        <p:txBody>
          <a:bodyPr/>
          <a:lstStyle/>
          <a:p>
            <a:r>
              <a:rPr lang="en-US"/>
              <a:t>Group 4, Bio-Inspired AUV  EOC 4804 OE Systems Control and Design  Ocean Engineering, Florida Atlantic University  </a:t>
            </a:r>
          </a:p>
        </p:txBody>
      </p:sp>
      <p:sp>
        <p:nvSpPr>
          <p:cNvPr id="6" name="Slide Number Placeholder 5">
            <a:extLst>
              <a:ext uri="{FF2B5EF4-FFF2-40B4-BE49-F238E27FC236}">
                <a16:creationId xmlns:a16="http://schemas.microsoft.com/office/drawing/2014/main" id="{98E936FD-699C-4315-8F0B-E3AC42192906}"/>
              </a:ext>
            </a:extLst>
          </p:cNvPr>
          <p:cNvSpPr>
            <a:spLocks noGrp="1"/>
          </p:cNvSpPr>
          <p:nvPr>
            <p:ph type="sldNum" sz="quarter" idx="12"/>
          </p:nvPr>
        </p:nvSpPr>
        <p:spPr/>
        <p:txBody>
          <a:bodyPr/>
          <a:lstStyle/>
          <a:p>
            <a:fld id="{DFFE0BEE-981F-45D9-BE65-64CE584680E9}" type="slidenum">
              <a:rPr lang="en-US" smtClean="0"/>
              <a:t>23</a:t>
            </a:fld>
            <a:endParaRPr lang="en-US"/>
          </a:p>
        </p:txBody>
      </p:sp>
      <p:pic>
        <p:nvPicPr>
          <p:cNvPr id="8" name="Content Placeholder 7">
            <a:extLst>
              <a:ext uri="{FF2B5EF4-FFF2-40B4-BE49-F238E27FC236}">
                <a16:creationId xmlns:a16="http://schemas.microsoft.com/office/drawing/2014/main" id="{40E0C997-D575-45E0-B9BE-AF4C98778705}"/>
              </a:ext>
            </a:extLst>
          </p:cNvPr>
          <p:cNvPicPr>
            <a:picLocks noGrp="1" noChangeAspect="1"/>
          </p:cNvPicPr>
          <p:nvPr>
            <p:ph sz="half" idx="2"/>
          </p:nvPr>
        </p:nvPicPr>
        <p:blipFill>
          <a:blip r:embed="rId5"/>
          <a:stretch>
            <a:fillRect/>
          </a:stretch>
        </p:blipFill>
        <p:spPr>
          <a:xfrm>
            <a:off x="4262908" y="2176185"/>
            <a:ext cx="6560303" cy="2751094"/>
          </a:xfrm>
          <a:prstGeom prst="rect">
            <a:avLst/>
          </a:prstGeom>
        </p:spPr>
      </p:pic>
      <p:cxnSp>
        <p:nvCxnSpPr>
          <p:cNvPr id="9" name="Straight Connector 8">
            <a:extLst>
              <a:ext uri="{FF2B5EF4-FFF2-40B4-BE49-F238E27FC236}">
                <a16:creationId xmlns:a16="http://schemas.microsoft.com/office/drawing/2014/main" id="{9D3BEF59-1186-4DC3-A2BE-D9413D2A08C0}"/>
              </a:ext>
            </a:extLst>
          </p:cNvPr>
          <p:cNvCxnSpPr>
            <a:cxnSpLocks/>
          </p:cNvCxnSpPr>
          <p:nvPr/>
        </p:nvCxnSpPr>
        <p:spPr>
          <a:xfrm>
            <a:off x="3585449" y="2460089"/>
            <a:ext cx="1690414" cy="676240"/>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10" name="TextBox 9">
            <a:extLst>
              <a:ext uri="{FF2B5EF4-FFF2-40B4-BE49-F238E27FC236}">
                <a16:creationId xmlns:a16="http://schemas.microsoft.com/office/drawing/2014/main" id="{54D80A04-4390-4847-80E1-2C57AB590B84}"/>
              </a:ext>
            </a:extLst>
          </p:cNvPr>
          <p:cNvSpPr txBox="1"/>
          <p:nvPr/>
        </p:nvSpPr>
        <p:spPr>
          <a:xfrm>
            <a:off x="2131264" y="3148972"/>
            <a:ext cx="2027014"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Aluminum Mounting Plate</a:t>
            </a:r>
            <a:endParaRPr lang="en-US" altLang="en-US" sz="4000">
              <a:latin typeface="Arial" panose="020B0604020202020204" pitchFamily="34" charset="0"/>
            </a:endParaRPr>
          </a:p>
        </p:txBody>
      </p:sp>
      <p:sp>
        <p:nvSpPr>
          <p:cNvPr id="15" name="Rectangle 14">
            <a:extLst>
              <a:ext uri="{FF2B5EF4-FFF2-40B4-BE49-F238E27FC236}">
                <a16:creationId xmlns:a16="http://schemas.microsoft.com/office/drawing/2014/main" id="{16582B2F-317E-49DE-BA37-D80D5E2E354E}"/>
              </a:ext>
            </a:extLst>
          </p:cNvPr>
          <p:cNvSpPr/>
          <p:nvPr/>
        </p:nvSpPr>
        <p:spPr>
          <a:xfrm rot="-60000">
            <a:off x="5280583" y="2847610"/>
            <a:ext cx="5433279" cy="588145"/>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F326FCF-EC8F-450D-B2A4-5FAC582FD631}"/>
              </a:ext>
            </a:extLst>
          </p:cNvPr>
          <p:cNvSpPr txBox="1"/>
          <p:nvPr/>
        </p:nvSpPr>
        <p:spPr>
          <a:xfrm>
            <a:off x="2455946" y="2204225"/>
            <a:ext cx="2027014" cy="646331"/>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Mounted Electronics</a:t>
            </a:r>
            <a:endParaRPr lang="en-US" altLang="en-US" sz="4000">
              <a:latin typeface="Arial" panose="020B0604020202020204" pitchFamily="34" charset="0"/>
            </a:endParaRPr>
          </a:p>
        </p:txBody>
      </p:sp>
      <p:cxnSp>
        <p:nvCxnSpPr>
          <p:cNvPr id="18" name="Straight Connector 17">
            <a:extLst>
              <a:ext uri="{FF2B5EF4-FFF2-40B4-BE49-F238E27FC236}">
                <a16:creationId xmlns:a16="http://schemas.microsoft.com/office/drawing/2014/main" id="{D33A8D50-49F3-4DB0-B16C-BD0C6E087F7C}"/>
              </a:ext>
            </a:extLst>
          </p:cNvPr>
          <p:cNvCxnSpPr>
            <a:cxnSpLocks/>
          </p:cNvCxnSpPr>
          <p:nvPr/>
        </p:nvCxnSpPr>
        <p:spPr>
          <a:xfrm>
            <a:off x="3585449" y="3440359"/>
            <a:ext cx="1690414" cy="73980"/>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22" name="Rectangle 21">
            <a:extLst>
              <a:ext uri="{FF2B5EF4-FFF2-40B4-BE49-F238E27FC236}">
                <a16:creationId xmlns:a16="http://schemas.microsoft.com/office/drawing/2014/main" id="{86BF5189-87CE-46C8-814E-4D92218E52E5}"/>
              </a:ext>
            </a:extLst>
          </p:cNvPr>
          <p:cNvSpPr/>
          <p:nvPr/>
        </p:nvSpPr>
        <p:spPr>
          <a:xfrm rot="-60000">
            <a:off x="5464604" y="3530797"/>
            <a:ext cx="4058157" cy="376695"/>
          </a:xfrm>
          <a:prstGeom prst="rect">
            <a:avLst/>
          </a:prstGeom>
          <a:noFill/>
          <a:ln w="349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2C54B38A-11B0-4FD9-8886-EDE7011D24AF}"/>
              </a:ext>
            </a:extLst>
          </p:cNvPr>
          <p:cNvCxnSpPr>
            <a:cxnSpLocks/>
            <a:endCxn id="22" idx="1"/>
          </p:cNvCxnSpPr>
          <p:nvPr/>
        </p:nvCxnSpPr>
        <p:spPr>
          <a:xfrm flipV="1">
            <a:off x="3282836" y="3754557"/>
            <a:ext cx="2182077" cy="501104"/>
          </a:xfrm>
          <a:prstGeom prst="line">
            <a:avLst/>
          </a:prstGeom>
          <a:effectLst/>
        </p:spPr>
        <p:style>
          <a:lnRef idx="3">
            <a:schemeClr val="accent6"/>
          </a:lnRef>
          <a:fillRef idx="0">
            <a:schemeClr val="accent6"/>
          </a:fillRef>
          <a:effectRef idx="2">
            <a:schemeClr val="accent6"/>
          </a:effectRef>
          <a:fontRef idx="minor">
            <a:schemeClr val="tx1"/>
          </a:fontRef>
        </p:style>
      </p:cxnSp>
      <p:sp>
        <p:nvSpPr>
          <p:cNvPr id="24" name="TextBox 23">
            <a:extLst>
              <a:ext uri="{FF2B5EF4-FFF2-40B4-BE49-F238E27FC236}">
                <a16:creationId xmlns:a16="http://schemas.microsoft.com/office/drawing/2014/main" id="{7CF32CD1-1A81-4307-B355-42509A035016}"/>
              </a:ext>
            </a:extLst>
          </p:cNvPr>
          <p:cNvSpPr txBox="1"/>
          <p:nvPr/>
        </p:nvSpPr>
        <p:spPr>
          <a:xfrm>
            <a:off x="2455946" y="4073777"/>
            <a:ext cx="722260"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a:latin typeface="Arial" panose="020B0604020202020204" pitchFamily="34" charset="0"/>
                <a:ea typeface="Times New Roman" panose="02020603050405020304" pitchFamily="18" charset="0"/>
              </a:rPr>
              <a:t>PCB</a:t>
            </a:r>
            <a:endParaRPr lang="en-US" altLang="en-US" sz="4000">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DB2286F4-71A6-4D1B-84CF-2AC94D8698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4093238"/>
      </p:ext>
    </p:extLst>
  </p:cSld>
  <p:clrMapOvr>
    <a:masterClrMapping/>
  </p:clrMapOvr>
  <mc:AlternateContent xmlns:mc="http://schemas.openxmlformats.org/markup-compatibility/2006" xmlns:p14="http://schemas.microsoft.com/office/powerpoint/2010/main">
    <mc:Choice Requires="p14">
      <p:transition spd="slow" p14:dur="2000" advTm="17922"/>
    </mc:Choice>
    <mc:Fallback xmlns="">
      <p:transition spd="slow" advTm="17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942BD83-0932-4C69-B19F-09009CD16D9E}"/>
                  </a:ext>
                </a:extLst>
              </p:cNvPr>
              <p:cNvSpPr>
                <a:spLocks noGrp="1"/>
              </p:cNvSpPr>
              <p:nvPr>
                <p:ph type="title"/>
              </p:nvPr>
            </p:nvSpPr>
            <p:spPr>
              <a:xfrm>
                <a:off x="116825" y="1565564"/>
                <a:ext cx="7115247" cy="749012"/>
              </a:xfrm>
            </p:spPr>
            <p:txBody>
              <a:bodyPr>
                <a:normAutofit fontScale="90000"/>
              </a:bodyPr>
              <a:lstStyle/>
              <a:p>
                <a:r>
                  <a:rPr lang="en-US" sz="2200"/>
                  <a:t>( </a:t>
                </a:r>
                <a14:m>
                  <m:oMath xmlns:m="http://schemas.openxmlformats.org/officeDocument/2006/math">
                    <m:r>
                      <a:rPr lang="en-US" sz="2200" b="0" i="1">
                        <a:latin typeface="Cambria Math" panose="02040503050406030204" pitchFamily="18" charset="0"/>
                      </a:rPr>
                      <m:t>𝑚</m:t>
                    </m:r>
                    <m:r>
                      <a:rPr lang="en-US" sz="2200" b="0" i="1">
                        <a:latin typeface="Cambria Math" panose="02040503050406030204" pitchFamily="18" charset="0"/>
                      </a:rPr>
                      <m:t>+</m:t>
                    </m:r>
                    <m:sSub>
                      <m:sSubPr>
                        <m:ctrlPr>
                          <a:rPr lang="en-US" sz="2200" i="1">
                            <a:latin typeface="Cambria Math" panose="02040503050406030204" pitchFamily="18" charset="0"/>
                          </a:rPr>
                        </m:ctrlPr>
                      </m:sSubPr>
                      <m:e>
                        <m:r>
                          <a:rPr lang="en-US" sz="2200" b="0" i="1">
                            <a:latin typeface="Cambria Math" panose="02040503050406030204" pitchFamily="18" charset="0"/>
                          </a:rPr>
                          <m:t>𝑚</m:t>
                        </m:r>
                      </m:e>
                      <m:sub>
                        <m:r>
                          <a:rPr lang="en-US" sz="2200" b="0" i="1">
                            <a:latin typeface="Cambria Math" panose="02040503050406030204" pitchFamily="18" charset="0"/>
                          </a:rPr>
                          <m:t>𝑎</m:t>
                        </m:r>
                      </m:sub>
                    </m:sSub>
                  </m:oMath>
                </a14:m>
                <a:r>
                  <a:rPr lang="en-US" sz="2200"/>
                  <a:t>)</a:t>
                </a:r>
                <a14:m>
                  <m:oMath xmlns:m="http://schemas.openxmlformats.org/officeDocument/2006/math">
                    <m:r>
                      <a:rPr lang="en-US" sz="2200" b="0" i="1">
                        <a:latin typeface="Cambria Math" panose="02040503050406030204" pitchFamily="18" charset="0"/>
                      </a:rPr>
                      <m:t>𝑎</m:t>
                    </m:r>
                    <m:r>
                      <a:rPr lang="en-US" sz="2200" b="0" i="1">
                        <a:latin typeface="Cambria Math" panose="02040503050406030204" pitchFamily="18" charset="0"/>
                      </a:rPr>
                      <m:t>=</m:t>
                    </m:r>
                    <m:sSub>
                      <m:sSubPr>
                        <m:ctrlPr>
                          <a:rPr lang="en-US" sz="2200" i="1">
                            <a:latin typeface="Cambria Math" panose="02040503050406030204" pitchFamily="18" charset="0"/>
                          </a:rPr>
                        </m:ctrlPr>
                      </m:sSubPr>
                      <m:e>
                        <m:r>
                          <a:rPr lang="en-US" sz="2200" b="0" i="1">
                            <a:latin typeface="Cambria Math" panose="02040503050406030204" pitchFamily="18" charset="0"/>
                          </a:rPr>
                          <m:t>𝐶</m:t>
                        </m:r>
                      </m:e>
                      <m:sub>
                        <m:r>
                          <a:rPr lang="en-US" sz="2200" b="0" i="1">
                            <a:latin typeface="Cambria Math" panose="02040503050406030204" pitchFamily="18" charset="0"/>
                          </a:rPr>
                          <m:t>𝑇</m:t>
                        </m:r>
                      </m:sub>
                    </m:sSub>
                    <m:r>
                      <a:rPr lang="en-US" sz="2200" b="0" i="1">
                        <a:latin typeface="Cambria Math" panose="02040503050406030204" pitchFamily="18" charset="0"/>
                      </a:rPr>
                      <m:t>𝜌</m:t>
                    </m:r>
                    <m:sSub>
                      <m:sSubPr>
                        <m:ctrlPr>
                          <a:rPr lang="en-US" sz="2200" i="1">
                            <a:latin typeface="Cambria Math" panose="02040503050406030204" pitchFamily="18" charset="0"/>
                          </a:rPr>
                        </m:ctrlPr>
                      </m:sSubPr>
                      <m:e>
                        <m:r>
                          <a:rPr lang="en-US" sz="2200" b="0" i="1">
                            <a:latin typeface="Cambria Math" panose="02040503050406030204" pitchFamily="18" charset="0"/>
                          </a:rPr>
                          <m:t>𝐴</m:t>
                        </m:r>
                      </m:e>
                      <m:sub>
                        <m:r>
                          <a:rPr lang="en-US" sz="2200" b="0" i="1">
                            <a:latin typeface="Cambria Math" panose="02040503050406030204" pitchFamily="18" charset="0"/>
                          </a:rPr>
                          <m:t>𝑒𝑛𝑐𝑙</m:t>
                        </m:r>
                      </m:sub>
                    </m:sSub>
                    <m:sSup>
                      <m:sSupPr>
                        <m:ctrlPr>
                          <a:rPr lang="en-US" sz="2200" i="1">
                            <a:latin typeface="Cambria Math" panose="02040503050406030204" pitchFamily="18" charset="0"/>
                          </a:rPr>
                        </m:ctrlPr>
                      </m:sSupPr>
                      <m:e>
                        <m:r>
                          <a:rPr lang="en-US" sz="2200" b="0" i="1">
                            <a:latin typeface="Cambria Math" panose="02040503050406030204" pitchFamily="18" charset="0"/>
                          </a:rPr>
                          <m:t>(</m:t>
                        </m:r>
                        <m:sSub>
                          <m:sSubPr>
                            <m:ctrlPr>
                              <a:rPr lang="en-US" sz="2200" i="1">
                                <a:latin typeface="Cambria Math" panose="02040503050406030204" pitchFamily="18" charset="0"/>
                              </a:rPr>
                            </m:ctrlPr>
                          </m:sSubPr>
                          <m:e>
                            <m:r>
                              <a:rPr lang="en-US" sz="2200" b="0" i="1">
                                <a:latin typeface="Cambria Math" panose="02040503050406030204" pitchFamily="18" charset="0"/>
                              </a:rPr>
                              <m:t>𝑉</m:t>
                            </m:r>
                          </m:e>
                          <m:sub>
                            <m:r>
                              <a:rPr lang="en-US" sz="2200" b="0" i="1">
                                <a:latin typeface="Cambria Math" panose="02040503050406030204" pitchFamily="18" charset="0"/>
                              </a:rPr>
                              <m:t>𝑤𝑎𝑣𝑒</m:t>
                            </m:r>
                          </m:sub>
                        </m:sSub>
                        <m:r>
                          <a:rPr lang="en-US" sz="2200" b="0" i="1">
                            <a:latin typeface="Cambria Math" panose="02040503050406030204" pitchFamily="18" charset="0"/>
                          </a:rPr>
                          <m:t>−</m:t>
                        </m:r>
                        <m:sSub>
                          <m:sSubPr>
                            <m:ctrlPr>
                              <a:rPr lang="en-US" sz="2200" i="1">
                                <a:latin typeface="Cambria Math" panose="02040503050406030204" pitchFamily="18" charset="0"/>
                              </a:rPr>
                            </m:ctrlPr>
                          </m:sSubPr>
                          <m:e>
                            <m:r>
                              <a:rPr lang="en-US" sz="2200" b="0" i="1">
                                <a:latin typeface="Cambria Math" panose="02040503050406030204" pitchFamily="18" charset="0"/>
                              </a:rPr>
                              <m:t>𝑈</m:t>
                            </m:r>
                          </m:e>
                          <m:sub>
                            <m:r>
                              <a:rPr lang="en-US" sz="2200" b="0" i="1">
                                <a:latin typeface="Cambria Math" panose="02040503050406030204" pitchFamily="18" charset="0"/>
                              </a:rPr>
                              <m:t>𝑠𝑤𝑖𝑚</m:t>
                            </m:r>
                          </m:sub>
                        </m:sSub>
                        <m:r>
                          <a:rPr lang="en-US" sz="2200" b="0" i="1">
                            <a:latin typeface="Cambria Math" panose="02040503050406030204" pitchFamily="18" charset="0"/>
                          </a:rPr>
                          <m:t>)</m:t>
                        </m:r>
                      </m:e>
                      <m:sup>
                        <m:r>
                          <a:rPr lang="en-US" sz="2200" b="0" i="1">
                            <a:latin typeface="Cambria Math" panose="02040503050406030204" pitchFamily="18" charset="0"/>
                          </a:rPr>
                          <m:t>2</m:t>
                        </m:r>
                      </m:sup>
                    </m:sSup>
                    <m:r>
                      <a:rPr lang="en-US" sz="2200" b="0" i="1">
                        <a:latin typeface="Cambria Math" panose="02040503050406030204" pitchFamily="18" charset="0"/>
                      </a:rPr>
                      <m:t>− </m:t>
                    </m:r>
                    <m:f>
                      <m:fPr>
                        <m:ctrlPr>
                          <a:rPr lang="en-US" sz="2200" i="1">
                            <a:latin typeface="Cambria Math" panose="02040503050406030204" pitchFamily="18" charset="0"/>
                          </a:rPr>
                        </m:ctrlPr>
                      </m:fPr>
                      <m:num>
                        <m:r>
                          <a:rPr lang="en-US" sz="2200" b="0" i="1">
                            <a:latin typeface="Cambria Math" panose="02040503050406030204" pitchFamily="18" charset="0"/>
                          </a:rPr>
                          <m:t>1</m:t>
                        </m:r>
                      </m:num>
                      <m:den>
                        <m:r>
                          <a:rPr lang="en-US" sz="2200" b="0" i="1">
                            <a:latin typeface="Cambria Math" panose="02040503050406030204" pitchFamily="18" charset="0"/>
                          </a:rPr>
                          <m:t>2</m:t>
                        </m:r>
                      </m:den>
                    </m:f>
                    <m:sSub>
                      <m:sSubPr>
                        <m:ctrlPr>
                          <a:rPr lang="en-US" sz="2200" i="1">
                            <a:latin typeface="Cambria Math" panose="02040503050406030204" pitchFamily="18" charset="0"/>
                          </a:rPr>
                        </m:ctrlPr>
                      </m:sSubPr>
                      <m:e>
                        <m:r>
                          <a:rPr lang="en-US" sz="2200" b="0" i="1">
                            <a:latin typeface="Cambria Math" panose="02040503050406030204" pitchFamily="18" charset="0"/>
                          </a:rPr>
                          <m:t>𝐶</m:t>
                        </m:r>
                      </m:e>
                      <m:sub>
                        <m:r>
                          <a:rPr lang="en-US" sz="2200" b="0" i="1">
                            <a:latin typeface="Cambria Math" panose="02040503050406030204" pitchFamily="18" charset="0"/>
                          </a:rPr>
                          <m:t>𝐷</m:t>
                        </m:r>
                      </m:sub>
                    </m:sSub>
                    <m:r>
                      <a:rPr lang="en-US" sz="2200" b="0" i="1">
                        <a:latin typeface="Cambria Math" panose="02040503050406030204" pitchFamily="18" charset="0"/>
                      </a:rPr>
                      <m:t>𝜌</m:t>
                    </m:r>
                    <m:sSub>
                      <m:sSubPr>
                        <m:ctrlPr>
                          <a:rPr lang="en-US" sz="2200" i="1">
                            <a:latin typeface="Cambria Math" panose="02040503050406030204" pitchFamily="18" charset="0"/>
                          </a:rPr>
                        </m:ctrlPr>
                      </m:sSubPr>
                      <m:e>
                        <m:r>
                          <a:rPr lang="en-US" sz="2200" b="0" i="1">
                            <a:latin typeface="Cambria Math" panose="02040503050406030204" pitchFamily="18" charset="0"/>
                          </a:rPr>
                          <m:t>𝐴</m:t>
                        </m:r>
                      </m:e>
                      <m:sub>
                        <m:r>
                          <a:rPr lang="en-US" sz="2200" b="0" i="1">
                            <a:latin typeface="Cambria Math" panose="02040503050406030204" pitchFamily="18" charset="0"/>
                          </a:rPr>
                          <m:t>𝑃</m:t>
                        </m:r>
                      </m:sub>
                    </m:sSub>
                    <m:sSup>
                      <m:sSupPr>
                        <m:ctrlPr>
                          <a:rPr lang="en-US" sz="2200" i="1">
                            <a:latin typeface="Cambria Math" panose="02040503050406030204" pitchFamily="18" charset="0"/>
                          </a:rPr>
                        </m:ctrlPr>
                      </m:sSupPr>
                      <m:e>
                        <m:sSub>
                          <m:sSubPr>
                            <m:ctrlPr>
                              <a:rPr lang="en-US" sz="2200" i="1">
                                <a:latin typeface="Cambria Math" panose="02040503050406030204" pitchFamily="18" charset="0"/>
                              </a:rPr>
                            </m:ctrlPr>
                          </m:sSubPr>
                          <m:e>
                            <m:r>
                              <a:rPr lang="en-US" sz="2200" b="0" i="1">
                                <a:latin typeface="Cambria Math" panose="02040503050406030204" pitchFamily="18" charset="0"/>
                              </a:rPr>
                              <m:t>𝑈</m:t>
                            </m:r>
                          </m:e>
                          <m:sub>
                            <m:r>
                              <a:rPr lang="en-US" sz="2200" b="0" i="1">
                                <a:latin typeface="Cambria Math" panose="02040503050406030204" pitchFamily="18" charset="0"/>
                              </a:rPr>
                              <m:t>𝑠𝑤𝑖𝑚</m:t>
                            </m:r>
                          </m:sub>
                        </m:sSub>
                      </m:e>
                      <m:sup>
                        <m:r>
                          <a:rPr lang="en-US" sz="2200" b="0" i="1">
                            <a:latin typeface="Cambria Math" panose="02040503050406030204" pitchFamily="18" charset="0"/>
                          </a:rPr>
                          <m:t>2</m:t>
                        </m:r>
                      </m:sup>
                    </m:sSup>
                  </m:oMath>
                </a14:m>
                <a:br>
                  <a:rPr lang="en-US" b="1"/>
                </a:br>
                <a:endParaRPr lang="en-US"/>
              </a:p>
            </p:txBody>
          </p:sp>
        </mc:Choice>
        <mc:Fallback xmlns="">
          <p:sp>
            <p:nvSpPr>
              <p:cNvPr id="2" name="Title 1">
                <a:extLst>
                  <a:ext uri="{FF2B5EF4-FFF2-40B4-BE49-F238E27FC236}">
                    <a16:creationId xmlns:a16="http://schemas.microsoft.com/office/drawing/2014/main" id="{4942BD83-0932-4C69-B19F-09009CD16D9E}"/>
                  </a:ext>
                </a:extLst>
              </p:cNvPr>
              <p:cNvSpPr>
                <a:spLocks noGrp="1" noRot="1" noChangeAspect="1" noMove="1" noResize="1" noEditPoints="1" noAdjustHandles="1" noChangeArrowheads="1" noChangeShapeType="1" noTextEdit="1"/>
              </p:cNvSpPr>
              <p:nvPr>
                <p:ph type="title"/>
              </p:nvPr>
            </p:nvSpPr>
            <p:spPr>
              <a:xfrm>
                <a:off x="116825" y="1565564"/>
                <a:ext cx="7115247" cy="749012"/>
              </a:xfrm>
              <a:blipFill>
                <a:blip r:embed="rId5"/>
                <a:stretch>
                  <a:fillRect t="-17073"/>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35017A32-0741-411E-87F0-DFCFE3E250A2}"/>
              </a:ext>
            </a:extLst>
          </p:cNvPr>
          <p:cNvPicPr>
            <a:picLocks noGrp="1" noChangeAspect="1"/>
          </p:cNvPicPr>
          <p:nvPr>
            <p:ph idx="1"/>
          </p:nvPr>
        </p:nvPicPr>
        <p:blipFill>
          <a:blip r:embed="rId6"/>
          <a:stretch>
            <a:fillRect/>
          </a:stretch>
        </p:blipFill>
        <p:spPr>
          <a:xfrm>
            <a:off x="6493665" y="2154678"/>
            <a:ext cx="5236255" cy="3932810"/>
          </a:xfrm>
          <a:prstGeom prst="rect">
            <a:avLst/>
          </a:prstGeom>
          <a:ln w="19050">
            <a:solidFill>
              <a:schemeClr val="tx1"/>
            </a:solidFill>
          </a:ln>
        </p:spPr>
      </p:pic>
      <p:sp>
        <p:nvSpPr>
          <p:cNvPr id="3" name="TextBox 2">
            <a:extLst>
              <a:ext uri="{FF2B5EF4-FFF2-40B4-BE49-F238E27FC236}">
                <a16:creationId xmlns:a16="http://schemas.microsoft.com/office/drawing/2014/main" id="{6F822616-5A7D-CC40-9E86-3A08C1381E51}"/>
              </a:ext>
            </a:extLst>
          </p:cNvPr>
          <p:cNvSpPr txBox="1"/>
          <p:nvPr/>
        </p:nvSpPr>
        <p:spPr>
          <a:xfrm>
            <a:off x="3317080" y="411162"/>
            <a:ext cx="555783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Velocity Analysis</a:t>
            </a:r>
          </a:p>
        </p:txBody>
      </p:sp>
      <p:sp>
        <p:nvSpPr>
          <p:cNvPr id="6" name="Footer Placeholder 5">
            <a:extLst>
              <a:ext uri="{FF2B5EF4-FFF2-40B4-BE49-F238E27FC236}">
                <a16:creationId xmlns:a16="http://schemas.microsoft.com/office/drawing/2014/main" id="{7C7BCE3C-A6F1-4EC1-87E3-1683EF0991F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Group 4, Bio-Inspired AUV  EOC 4804 OE Systems Control and Design  Ocean Engineering, Florida Atlantic University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 name="TextBox 5">
                <a:extLst>
                  <a:ext uri="{FF2B5EF4-FFF2-40B4-BE49-F238E27FC236}">
                    <a16:creationId xmlns:a16="http://schemas.microsoft.com/office/drawing/2014/main" id="{FC25503A-55D1-460D-8941-1ADC24EC60B3}"/>
                  </a:ext>
                </a:extLst>
              </p:cNvPr>
              <p:cNvSpPr txBox="1"/>
              <p:nvPr/>
            </p:nvSpPr>
            <p:spPr>
              <a:xfrm>
                <a:off x="341310" y="1940070"/>
                <a:ext cx="5583923" cy="34377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m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Mass</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sub>
                    </m:sSub>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Added Mass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a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Acceleration</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sub>
                    </m:sSub>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Coefficient of Thrust and Drag Fin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ρ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Density</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𝑒𝑛𝑐𝑙</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Area the Sinusoidal Wave of Fin – two times amplitude times fin length</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𝑊𝑎𝑣𝑒</m:t>
                        </m:r>
                      </m:sub>
                    </m:sSub>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Velocity of the fin wave</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𝑈</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𝑆𝑤𝑖𝑚</m:t>
                        </m:r>
                      </m:sub>
                    </m:sSub>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Velocity of the AUV</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m:t>
                        </m:r>
                      </m:sub>
                    </m:sSub>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Drag Coefficient</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ub>
                    </m:sSub>
                  </m:oMath>
                </a14:m>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Cross Sectional Area of Hull</a:t>
                </a:r>
              </a:p>
            </p:txBody>
          </p:sp>
        </mc:Choice>
        <mc:Fallback xmlns="">
          <p:sp>
            <p:nvSpPr>
              <p:cNvPr id="8" name="TextBox 5">
                <a:extLst>
                  <a:ext uri="{FF2B5EF4-FFF2-40B4-BE49-F238E27FC236}">
                    <a16:creationId xmlns:a16="http://schemas.microsoft.com/office/drawing/2014/main" id="{FC25503A-55D1-460D-8941-1ADC24EC60B3}"/>
                  </a:ext>
                </a:extLst>
              </p:cNvPr>
              <p:cNvSpPr txBox="1">
                <a:spLocks noRot="1" noChangeAspect="1" noMove="1" noResize="1" noEditPoints="1" noAdjustHandles="1" noChangeArrowheads="1" noChangeShapeType="1" noTextEdit="1"/>
              </p:cNvSpPr>
              <p:nvPr/>
            </p:nvSpPr>
            <p:spPr>
              <a:xfrm>
                <a:off x="341310" y="1940070"/>
                <a:ext cx="5583923" cy="3437736"/>
              </a:xfrm>
              <a:prstGeom prst="rect">
                <a:avLst/>
              </a:prstGeom>
              <a:blipFill>
                <a:blip r:embed="rId7"/>
                <a:stretch>
                  <a:fillRect l="-983" b="-1418"/>
                </a:stretch>
              </a:blipFill>
            </p:spPr>
            <p:txBody>
              <a:bodyPr/>
              <a:lstStyle/>
              <a:p>
                <a:r>
                  <a:rPr lang="en-US">
                    <a:noFill/>
                  </a:rPr>
                  <a:t> </a:t>
                </a:r>
              </a:p>
            </p:txBody>
          </p:sp>
        </mc:Fallback>
      </mc:AlternateContent>
      <p:sp>
        <p:nvSpPr>
          <p:cNvPr id="10" name="Slide Number Placeholder 9">
            <a:extLst>
              <a:ext uri="{FF2B5EF4-FFF2-40B4-BE49-F238E27FC236}">
                <a16:creationId xmlns:a16="http://schemas.microsoft.com/office/drawing/2014/main" id="{53988099-3D9B-4847-9642-7821E0C93E49}"/>
              </a:ext>
            </a:extLst>
          </p:cNvPr>
          <p:cNvSpPr>
            <a:spLocks noGrp="1"/>
          </p:cNvSpPr>
          <p:nvPr>
            <p:ph type="sldNum" sz="quarter" idx="12"/>
          </p:nvPr>
        </p:nvSpPr>
        <p:spPr>
          <a:xfrm>
            <a:off x="11332856" y="6492875"/>
            <a:ext cx="551167" cy="365125"/>
          </a:xfrm>
        </p:spPr>
        <p:txBody>
          <a:bodyPr/>
          <a:lstStyle/>
          <a:p>
            <a:fld id="{DFFE0BEE-981F-45D9-BE65-64CE584680E9}" type="slidenum">
              <a:rPr lang="en-US" sz="1000" smtClean="0"/>
              <a:pPr/>
              <a:t>24</a:t>
            </a:fld>
            <a:endParaRPr lang="en-US"/>
          </a:p>
        </p:txBody>
      </p:sp>
      <p:pic>
        <p:nvPicPr>
          <p:cNvPr id="4" name="Audio 3">
            <a:hlinkClick r:id="" action="ppaction://media"/>
            <a:extLst>
              <a:ext uri="{FF2B5EF4-FFF2-40B4-BE49-F238E27FC236}">
                <a16:creationId xmlns:a16="http://schemas.microsoft.com/office/drawing/2014/main" id="{7619A7C7-FF04-4DCC-9479-6512265A13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714411"/>
      </p:ext>
    </p:extLst>
  </p:cSld>
  <p:clrMapOvr>
    <a:masterClrMapping/>
  </p:clrMapOvr>
  <mc:AlternateContent xmlns:mc="http://schemas.openxmlformats.org/markup-compatibility/2006" xmlns:p14="http://schemas.microsoft.com/office/powerpoint/2010/main">
    <mc:Choice Requires="p14">
      <p:transition spd="slow" p14:dur="2000" advTm="46540"/>
    </mc:Choice>
    <mc:Fallback xmlns="">
      <p:transition spd="slow" advTm="4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6F60-DAE3-4809-B8C8-A4232DE22995}"/>
              </a:ext>
            </a:extLst>
          </p:cNvPr>
          <p:cNvSpPr>
            <a:spLocks noGrp="1"/>
          </p:cNvSpPr>
          <p:nvPr>
            <p:ph type="title"/>
          </p:nvPr>
        </p:nvSpPr>
        <p:spPr>
          <a:xfrm>
            <a:off x="2292493" y="119760"/>
            <a:ext cx="7607013" cy="1293222"/>
          </a:xfrm>
        </p:spPr>
        <p:txBody>
          <a:bodyPr>
            <a:normAutofit/>
          </a:bodyPr>
          <a:lstStyle/>
          <a:p>
            <a:r>
              <a:rPr lang="en-US"/>
              <a:t>Heading (Yaw) Transient Analysis</a:t>
            </a:r>
          </a:p>
        </p:txBody>
      </p:sp>
      <p:sp>
        <p:nvSpPr>
          <p:cNvPr id="9" name="Content Placeholder 2">
            <a:extLst>
              <a:ext uri="{FF2B5EF4-FFF2-40B4-BE49-F238E27FC236}">
                <a16:creationId xmlns:a16="http://schemas.microsoft.com/office/drawing/2014/main" id="{29B87314-1DA7-4454-B873-89247B121ECC}"/>
              </a:ext>
            </a:extLst>
          </p:cNvPr>
          <p:cNvSpPr txBox="1">
            <a:spLocks/>
          </p:cNvSpPr>
          <p:nvPr/>
        </p:nvSpPr>
        <p:spPr>
          <a:xfrm>
            <a:off x="-505095" y="1489691"/>
            <a:ext cx="4510044" cy="344859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742950" marR="0" lvl="1"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Proportional Derivative Controller</a:t>
            </a:r>
          </a:p>
          <a:p>
            <a:pPr marL="1200150" marR="0" lvl="2"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Simulated for a 0.087 rad (5 deg) heading change</a:t>
            </a:r>
          </a:p>
          <a:p>
            <a:pPr marL="1200150" marR="0" lvl="2"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Kp = 2.0</a:t>
            </a:r>
          </a:p>
          <a:p>
            <a:pPr marL="1200150" marR="0" lvl="2"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Kd = 2.0</a:t>
            </a:r>
          </a:p>
          <a:p>
            <a:pPr marL="1200150" marR="0" lvl="2"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Rise Time = 0.275 sec</a:t>
            </a:r>
          </a:p>
          <a:p>
            <a:pPr marL="1200150" marR="0" lvl="2"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Overshoot = 0.087 rad (0.5 deg)</a:t>
            </a:r>
          </a:p>
        </p:txBody>
      </p:sp>
      <p:sp>
        <p:nvSpPr>
          <p:cNvPr id="3" name="Footer Placeholder 2">
            <a:extLst>
              <a:ext uri="{FF2B5EF4-FFF2-40B4-BE49-F238E27FC236}">
                <a16:creationId xmlns:a16="http://schemas.microsoft.com/office/drawing/2014/main" id="{C37465FF-2124-4BA5-8BF9-A8D8578C692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Group 4, Bio-Inspired AUV  EOC 4804 OE Systems Control and Design  Ocean Engineering, Florida Atlantic University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24F40B5-FAAA-4F6C-BA13-B48BC88C3623}"/>
              </a:ext>
            </a:extLst>
          </p:cNvPr>
          <p:cNvSpPr txBox="1"/>
          <p:nvPr/>
        </p:nvSpPr>
        <p:spPr>
          <a:xfrm>
            <a:off x="7359706" y="1200237"/>
            <a:ext cx="26760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Heading Control Response</a:t>
            </a:r>
          </a:p>
        </p:txBody>
      </p:sp>
      <p:sp>
        <p:nvSpPr>
          <p:cNvPr id="10" name="TextBox 9">
            <a:extLst>
              <a:ext uri="{FF2B5EF4-FFF2-40B4-BE49-F238E27FC236}">
                <a16:creationId xmlns:a16="http://schemas.microsoft.com/office/drawing/2014/main" id="{453531B2-66D0-4B20-ADCA-74D73862EBB7}"/>
              </a:ext>
            </a:extLst>
          </p:cNvPr>
          <p:cNvSpPr txBox="1"/>
          <p:nvPr/>
        </p:nvSpPr>
        <p:spPr>
          <a:xfrm rot="16200000">
            <a:off x="3872967" y="3138941"/>
            <a:ext cx="22794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panose="020F0502020204030204"/>
              </a:rPr>
              <a:t>Heading</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Angle [rad]</a:t>
            </a:r>
          </a:p>
        </p:txBody>
      </p:sp>
      <p:sp>
        <p:nvSpPr>
          <p:cNvPr id="11" name="TextBox 10">
            <a:extLst>
              <a:ext uri="{FF2B5EF4-FFF2-40B4-BE49-F238E27FC236}">
                <a16:creationId xmlns:a16="http://schemas.microsoft.com/office/drawing/2014/main" id="{FF1FF3F6-3D22-420A-AA44-8D1386107F24}"/>
              </a:ext>
            </a:extLst>
          </p:cNvPr>
          <p:cNvSpPr txBox="1"/>
          <p:nvPr/>
        </p:nvSpPr>
        <p:spPr>
          <a:xfrm>
            <a:off x="8070243" y="5188687"/>
            <a:ext cx="9302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Time [s]</a:t>
            </a:r>
          </a:p>
        </p:txBody>
      </p:sp>
      <p:pic>
        <p:nvPicPr>
          <p:cNvPr id="13" name="Picture 12">
            <a:extLst>
              <a:ext uri="{FF2B5EF4-FFF2-40B4-BE49-F238E27FC236}">
                <a16:creationId xmlns:a16="http://schemas.microsoft.com/office/drawing/2014/main" id="{D4F028E7-6727-447B-A656-F233E4426AE0}"/>
              </a:ext>
            </a:extLst>
          </p:cNvPr>
          <p:cNvPicPr/>
          <p:nvPr/>
        </p:nvPicPr>
        <p:blipFill>
          <a:blip r:embed="rId5">
            <a:clrChange>
              <a:clrFrom>
                <a:srgbClr val="FFFFFF"/>
              </a:clrFrom>
              <a:clrTo>
                <a:srgbClr val="FFFFFF">
                  <a:alpha val="0"/>
                </a:srgbClr>
              </a:clrTo>
            </a:clrChange>
          </a:blip>
          <a:stretch>
            <a:fillRect/>
          </a:stretch>
        </p:blipFill>
        <p:spPr>
          <a:xfrm>
            <a:off x="308010" y="5345443"/>
            <a:ext cx="5287133" cy="937212"/>
          </a:xfrm>
          <a:prstGeom prst="rect">
            <a:avLst/>
          </a:prstGeom>
        </p:spPr>
      </p:pic>
      <p:pic>
        <p:nvPicPr>
          <p:cNvPr id="17" name="Picture 16" descr="A close up of a tiled wall&#10;&#10;Description automatically generated">
            <a:extLst>
              <a:ext uri="{FF2B5EF4-FFF2-40B4-BE49-F238E27FC236}">
                <a16:creationId xmlns:a16="http://schemas.microsoft.com/office/drawing/2014/main" id="{64D38590-D670-4F06-A83D-3D09A69E118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1670" y="1539276"/>
            <a:ext cx="6010379" cy="3653527"/>
          </a:xfrm>
          <a:prstGeom prst="rect">
            <a:avLst/>
          </a:prstGeom>
        </p:spPr>
      </p:pic>
      <p:sp>
        <p:nvSpPr>
          <p:cNvPr id="19" name="Slide Number Placeholder 18">
            <a:extLst>
              <a:ext uri="{FF2B5EF4-FFF2-40B4-BE49-F238E27FC236}">
                <a16:creationId xmlns:a16="http://schemas.microsoft.com/office/drawing/2014/main" id="{BF1FA457-8E78-4994-BBCB-7ECEF985AB0C}"/>
              </a:ext>
            </a:extLst>
          </p:cNvPr>
          <p:cNvSpPr>
            <a:spLocks noGrp="1"/>
          </p:cNvSpPr>
          <p:nvPr>
            <p:ph type="sldNum" sz="quarter" idx="12"/>
          </p:nvPr>
        </p:nvSpPr>
        <p:spPr>
          <a:xfrm>
            <a:off x="11330547" y="6389255"/>
            <a:ext cx="551167" cy="365125"/>
          </a:xfrm>
        </p:spPr>
        <p:txBody>
          <a:bodyPr/>
          <a:lstStyle/>
          <a:p>
            <a:fld id="{DFFE0BEE-981F-45D9-BE65-64CE584680E9}" type="slidenum">
              <a:rPr lang="en-US" sz="1000" smtClean="0"/>
              <a:pPr/>
              <a:t>25</a:t>
            </a:fld>
            <a:endParaRPr lang="en-US"/>
          </a:p>
        </p:txBody>
      </p:sp>
      <p:pic>
        <p:nvPicPr>
          <p:cNvPr id="4" name="Audio 3">
            <a:hlinkClick r:id="" action="ppaction://media"/>
            <a:extLst>
              <a:ext uri="{FF2B5EF4-FFF2-40B4-BE49-F238E27FC236}">
                <a16:creationId xmlns:a16="http://schemas.microsoft.com/office/drawing/2014/main" id="{91AA16E2-1F81-42B8-A293-989F1AD620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7969297"/>
      </p:ext>
    </p:extLst>
  </p:cSld>
  <p:clrMapOvr>
    <a:masterClrMapping/>
  </p:clrMapOvr>
  <mc:AlternateContent xmlns:mc="http://schemas.openxmlformats.org/markup-compatibility/2006" xmlns:p14="http://schemas.microsoft.com/office/powerpoint/2010/main">
    <mc:Choice Requires="p14">
      <p:transition spd="slow" p14:dur="2000" advTm="28068"/>
    </mc:Choice>
    <mc:Fallback xmlns="">
      <p:transition spd="slow" advTm="28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6F60-DAE3-4809-B8C8-A4232DE22995}"/>
              </a:ext>
            </a:extLst>
          </p:cNvPr>
          <p:cNvSpPr>
            <a:spLocks noGrp="1"/>
          </p:cNvSpPr>
          <p:nvPr>
            <p:ph type="title"/>
          </p:nvPr>
        </p:nvSpPr>
        <p:spPr>
          <a:xfrm>
            <a:off x="2292493" y="119760"/>
            <a:ext cx="7607013" cy="1293222"/>
          </a:xfrm>
        </p:spPr>
        <p:txBody>
          <a:bodyPr>
            <a:normAutofit fontScale="90000"/>
          </a:bodyPr>
          <a:lstStyle/>
          <a:p>
            <a:r>
              <a:rPr lang="en-US"/>
              <a:t>Shifting Mass (Pitch) Transient Analysis</a:t>
            </a:r>
          </a:p>
        </p:txBody>
      </p:sp>
      <p:pic>
        <p:nvPicPr>
          <p:cNvPr id="7" name="Picture 6">
            <a:extLst>
              <a:ext uri="{FF2B5EF4-FFF2-40B4-BE49-F238E27FC236}">
                <a16:creationId xmlns:a16="http://schemas.microsoft.com/office/drawing/2014/main" id="{0B64A42E-8AFC-4044-9857-CC4422AB3F17}"/>
              </a:ext>
            </a:extLst>
          </p:cNvPr>
          <p:cNvPicPr>
            <a:picLocks noChangeAspect="1"/>
          </p:cNvPicPr>
          <p:nvPr/>
        </p:nvPicPr>
        <p:blipFill rotWithShape="1">
          <a:blip r:embed="rId5">
            <a:clrChange>
              <a:clrFrom>
                <a:srgbClr val="FFFFFF"/>
              </a:clrFrom>
              <a:clrTo>
                <a:srgbClr val="FFFFFF">
                  <a:alpha val="0"/>
                </a:srgbClr>
              </a:clrTo>
            </a:clrChange>
          </a:blip>
          <a:srcRect l="1652" t="2742" b="3250"/>
          <a:stretch/>
        </p:blipFill>
        <p:spPr>
          <a:xfrm>
            <a:off x="5197333" y="1562033"/>
            <a:ext cx="6676060" cy="3600511"/>
          </a:xfrm>
          <a:prstGeom prst="rect">
            <a:avLst/>
          </a:prstGeom>
        </p:spPr>
      </p:pic>
      <p:sp>
        <p:nvSpPr>
          <p:cNvPr id="9" name="Content Placeholder 2">
            <a:extLst>
              <a:ext uri="{FF2B5EF4-FFF2-40B4-BE49-F238E27FC236}">
                <a16:creationId xmlns:a16="http://schemas.microsoft.com/office/drawing/2014/main" id="{29B87314-1DA7-4454-B873-89247B121ECC}"/>
              </a:ext>
            </a:extLst>
          </p:cNvPr>
          <p:cNvSpPr txBox="1">
            <a:spLocks/>
          </p:cNvSpPr>
          <p:nvPr/>
        </p:nvSpPr>
        <p:spPr>
          <a:xfrm>
            <a:off x="-505095" y="1489691"/>
            <a:ext cx="4510044" cy="344859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742950" marR="0" lvl="1"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Proportional Derivative Controller</a:t>
            </a:r>
          </a:p>
          <a:p>
            <a:pPr marL="1200150" marR="0" lvl="2"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Simulated for a 0.087 rad (5 deg) pitch change</a:t>
            </a:r>
          </a:p>
          <a:p>
            <a:pPr marL="1200150" marR="0" lvl="2"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Kp = 2.5</a:t>
            </a:r>
          </a:p>
          <a:p>
            <a:pPr marL="1200150" marR="0" lvl="2"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Kd = 4</a:t>
            </a:r>
          </a:p>
          <a:p>
            <a:pPr marL="1200150" marR="0" lvl="2"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Rise Time = 6.23 sec</a:t>
            </a:r>
          </a:p>
          <a:p>
            <a:pPr marL="1200150" marR="0" lvl="2" indent="-285750" algn="l" defTabSz="457200" rtl="0" eaLnBrk="1" fontAlgn="auto" latinLnBrk="0" hangingPunct="1">
              <a:lnSpc>
                <a:spcPct val="100000"/>
              </a:lnSpc>
              <a:spcBef>
                <a:spcPct val="20000"/>
              </a:spcBef>
              <a:spcAft>
                <a:spcPts val="600"/>
              </a:spcAft>
              <a:buClr>
                <a:srgbClr val="BC1C1C">
                  <a:lumMod val="75000"/>
                </a:srgbClr>
              </a:buClr>
              <a:buSzPct val="145000"/>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Overshoot = 0.016 rad (0.91 deg)</a:t>
            </a:r>
          </a:p>
        </p:txBody>
      </p:sp>
      <p:sp>
        <p:nvSpPr>
          <p:cNvPr id="3" name="Footer Placeholder 2">
            <a:extLst>
              <a:ext uri="{FF2B5EF4-FFF2-40B4-BE49-F238E27FC236}">
                <a16:creationId xmlns:a16="http://schemas.microsoft.com/office/drawing/2014/main" id="{C37465FF-2124-4BA5-8BF9-A8D8578C6928}"/>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Group 4, Bio-Inspired AUV  EOC 4804 OE Systems Control and Design  Ocean Engineering, Florida Atlantic University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24F40B5-FAAA-4F6C-BA13-B48BC88C3623}"/>
              </a:ext>
            </a:extLst>
          </p:cNvPr>
          <p:cNvSpPr txBox="1"/>
          <p:nvPr/>
        </p:nvSpPr>
        <p:spPr>
          <a:xfrm>
            <a:off x="7359706" y="1200237"/>
            <a:ext cx="23513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Pitch Control Response</a:t>
            </a:r>
          </a:p>
        </p:txBody>
      </p:sp>
      <p:sp>
        <p:nvSpPr>
          <p:cNvPr id="10" name="TextBox 9">
            <a:extLst>
              <a:ext uri="{FF2B5EF4-FFF2-40B4-BE49-F238E27FC236}">
                <a16:creationId xmlns:a16="http://schemas.microsoft.com/office/drawing/2014/main" id="{453531B2-66D0-4B20-ADCA-74D73862EBB7}"/>
              </a:ext>
            </a:extLst>
          </p:cNvPr>
          <p:cNvSpPr txBox="1"/>
          <p:nvPr/>
        </p:nvSpPr>
        <p:spPr>
          <a:xfrm rot="16200000">
            <a:off x="4142599" y="3408574"/>
            <a:ext cx="17401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Pitch Angle [rad]</a:t>
            </a:r>
          </a:p>
        </p:txBody>
      </p:sp>
      <p:sp>
        <p:nvSpPr>
          <p:cNvPr id="11" name="TextBox 10">
            <a:extLst>
              <a:ext uri="{FF2B5EF4-FFF2-40B4-BE49-F238E27FC236}">
                <a16:creationId xmlns:a16="http://schemas.microsoft.com/office/drawing/2014/main" id="{FF1FF3F6-3D22-420A-AA44-8D1386107F24}"/>
              </a:ext>
            </a:extLst>
          </p:cNvPr>
          <p:cNvSpPr txBox="1"/>
          <p:nvPr/>
        </p:nvSpPr>
        <p:spPr>
          <a:xfrm>
            <a:off x="8070243" y="5188687"/>
            <a:ext cx="9302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Time [s]</a:t>
            </a:r>
          </a:p>
        </p:txBody>
      </p:sp>
      <p:pic>
        <p:nvPicPr>
          <p:cNvPr id="12" name="Picture 11">
            <a:extLst>
              <a:ext uri="{FF2B5EF4-FFF2-40B4-BE49-F238E27FC236}">
                <a16:creationId xmlns:a16="http://schemas.microsoft.com/office/drawing/2014/main" id="{1C0CFF77-337F-4C13-B20E-E600D7256DB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37467" y="5386139"/>
            <a:ext cx="5221749" cy="1040909"/>
          </a:xfrm>
          <a:prstGeom prst="rect">
            <a:avLst/>
          </a:prstGeom>
        </p:spPr>
      </p:pic>
      <p:sp>
        <p:nvSpPr>
          <p:cNvPr id="13" name="Slide Number Placeholder 12">
            <a:extLst>
              <a:ext uri="{FF2B5EF4-FFF2-40B4-BE49-F238E27FC236}">
                <a16:creationId xmlns:a16="http://schemas.microsoft.com/office/drawing/2014/main" id="{4164E0EB-0359-4E47-81C7-9F4CD21EA13C}"/>
              </a:ext>
            </a:extLst>
          </p:cNvPr>
          <p:cNvSpPr>
            <a:spLocks noGrp="1"/>
          </p:cNvSpPr>
          <p:nvPr>
            <p:ph type="sldNum" sz="quarter" idx="12"/>
          </p:nvPr>
        </p:nvSpPr>
        <p:spPr>
          <a:xfrm>
            <a:off x="11202227" y="6492875"/>
            <a:ext cx="551167" cy="365125"/>
          </a:xfrm>
        </p:spPr>
        <p:txBody>
          <a:bodyPr/>
          <a:lstStyle/>
          <a:p>
            <a:fld id="{DFFE0BEE-981F-45D9-BE65-64CE584680E9}" type="slidenum">
              <a:rPr lang="en-US" sz="1000" smtClean="0"/>
              <a:pPr/>
              <a:t>26</a:t>
            </a:fld>
            <a:endParaRPr lang="en-US"/>
          </a:p>
        </p:txBody>
      </p:sp>
      <p:pic>
        <p:nvPicPr>
          <p:cNvPr id="4" name="Audio 3">
            <a:hlinkClick r:id="" action="ppaction://media"/>
            <a:extLst>
              <a:ext uri="{FF2B5EF4-FFF2-40B4-BE49-F238E27FC236}">
                <a16:creationId xmlns:a16="http://schemas.microsoft.com/office/drawing/2014/main" id="{18E68405-7C09-4096-8064-DE147CAFE9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44198"/>
      </p:ext>
    </p:extLst>
  </p:cSld>
  <p:clrMapOvr>
    <a:masterClrMapping/>
  </p:clrMapOvr>
  <mc:AlternateContent xmlns:mc="http://schemas.openxmlformats.org/markup-compatibility/2006" xmlns:p14="http://schemas.microsoft.com/office/powerpoint/2010/main">
    <mc:Choice Requires="p14">
      <p:transition spd="slow" p14:dur="2000" advTm="35026"/>
    </mc:Choice>
    <mc:Fallback xmlns="">
      <p:transition spd="slow" advTm="35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501E-0B47-4281-95F6-A4071343AEF6}"/>
              </a:ext>
            </a:extLst>
          </p:cNvPr>
          <p:cNvSpPr>
            <a:spLocks noGrp="1"/>
          </p:cNvSpPr>
          <p:nvPr>
            <p:ph type="title"/>
          </p:nvPr>
        </p:nvSpPr>
        <p:spPr>
          <a:xfrm>
            <a:off x="2760292" y="130818"/>
            <a:ext cx="6671416" cy="842872"/>
          </a:xfrm>
        </p:spPr>
        <p:txBody>
          <a:bodyPr>
            <a:normAutofit fontScale="90000"/>
          </a:bodyPr>
          <a:lstStyle/>
          <a:p>
            <a:r>
              <a:rPr lang="en-US"/>
              <a:t>Ballast (Heave) Transient Analysis</a:t>
            </a:r>
          </a:p>
        </p:txBody>
      </p:sp>
      <p:sp>
        <p:nvSpPr>
          <p:cNvPr id="8" name="Content Placeholder 2">
            <a:extLst>
              <a:ext uri="{FF2B5EF4-FFF2-40B4-BE49-F238E27FC236}">
                <a16:creationId xmlns:a16="http://schemas.microsoft.com/office/drawing/2014/main" id="{0379BD4A-BC50-4C64-836D-23C1F940DB2B}"/>
              </a:ext>
            </a:extLst>
          </p:cNvPr>
          <p:cNvSpPr>
            <a:spLocks noGrp="1"/>
          </p:cNvSpPr>
          <p:nvPr>
            <p:ph idx="1"/>
          </p:nvPr>
        </p:nvSpPr>
        <p:spPr>
          <a:xfrm>
            <a:off x="181868" y="1375918"/>
            <a:ext cx="4002205" cy="2766061"/>
          </a:xfrm>
        </p:spPr>
        <p:txBody>
          <a:bodyPr/>
          <a:lstStyle/>
          <a:p>
            <a:pPr lvl="1"/>
            <a:r>
              <a:rPr lang="en-US"/>
              <a:t>Proportional Controller</a:t>
            </a:r>
          </a:p>
          <a:p>
            <a:pPr lvl="2"/>
            <a:r>
              <a:rPr lang="en-US"/>
              <a:t>Target depth = 3 m</a:t>
            </a:r>
          </a:p>
          <a:p>
            <a:pPr lvl="2"/>
            <a:r>
              <a:rPr lang="en-US"/>
              <a:t>Kp = 1.2</a:t>
            </a:r>
          </a:p>
          <a:p>
            <a:pPr lvl="2"/>
            <a:r>
              <a:rPr lang="en-US"/>
              <a:t>Rise time = 132 sec</a:t>
            </a:r>
          </a:p>
          <a:p>
            <a:pPr lvl="2"/>
            <a:r>
              <a:rPr lang="en-US"/>
              <a:t>Steady state error = 1.5 cm</a:t>
            </a:r>
          </a:p>
        </p:txBody>
      </p:sp>
      <p:pic>
        <p:nvPicPr>
          <p:cNvPr id="9" name="Picture 8">
            <a:extLst>
              <a:ext uri="{FF2B5EF4-FFF2-40B4-BE49-F238E27FC236}">
                <a16:creationId xmlns:a16="http://schemas.microsoft.com/office/drawing/2014/main" id="{8AF32D80-F795-499A-81D1-8741994381D4}"/>
              </a:ext>
            </a:extLst>
          </p:cNvPr>
          <p:cNvPicPr>
            <a:picLocks noChangeAspect="1"/>
          </p:cNvPicPr>
          <p:nvPr/>
        </p:nvPicPr>
        <p:blipFill rotWithShape="1">
          <a:blip r:embed="rId5">
            <a:clrChange>
              <a:clrFrom>
                <a:srgbClr val="FFFFFF"/>
              </a:clrFrom>
              <a:clrTo>
                <a:srgbClr val="FFFFFF">
                  <a:alpha val="0"/>
                </a:srgbClr>
              </a:clrTo>
            </a:clrChange>
          </a:blip>
          <a:srcRect l="1708" t="3637" b="3698"/>
          <a:stretch/>
        </p:blipFill>
        <p:spPr>
          <a:xfrm>
            <a:off x="4831606" y="1344020"/>
            <a:ext cx="6671417" cy="3708825"/>
          </a:xfrm>
          <a:prstGeom prst="rect">
            <a:avLst/>
          </a:prstGeom>
        </p:spPr>
      </p:pic>
      <p:sp>
        <p:nvSpPr>
          <p:cNvPr id="3" name="Footer Placeholder 2">
            <a:extLst>
              <a:ext uri="{FF2B5EF4-FFF2-40B4-BE49-F238E27FC236}">
                <a16:creationId xmlns:a16="http://schemas.microsoft.com/office/drawing/2014/main" id="{827F6088-6CB2-4B46-BCEF-31CB3D7F435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Group 4, Bio-Inspired AUV  EOC 4804 OE Systems Control and Design  Ocean Engineering, Florida Atlantic University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B701D8E-2C06-47D2-8B31-B4B73B1A0BFB}"/>
              </a:ext>
            </a:extLst>
          </p:cNvPr>
          <p:cNvSpPr txBox="1"/>
          <p:nvPr/>
        </p:nvSpPr>
        <p:spPr>
          <a:xfrm>
            <a:off x="6833455" y="988179"/>
            <a:ext cx="25108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Ballast Control Response</a:t>
            </a:r>
          </a:p>
        </p:txBody>
      </p:sp>
      <p:sp>
        <p:nvSpPr>
          <p:cNvPr id="11" name="TextBox 10">
            <a:extLst>
              <a:ext uri="{FF2B5EF4-FFF2-40B4-BE49-F238E27FC236}">
                <a16:creationId xmlns:a16="http://schemas.microsoft.com/office/drawing/2014/main" id="{6AB9E589-CC7A-48C0-B69D-9A02BB59CAE2}"/>
              </a:ext>
            </a:extLst>
          </p:cNvPr>
          <p:cNvSpPr txBox="1"/>
          <p:nvPr/>
        </p:nvSpPr>
        <p:spPr>
          <a:xfrm rot="16200000">
            <a:off x="3945900" y="2968390"/>
            <a:ext cx="140208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Depth [m]</a:t>
            </a:r>
          </a:p>
        </p:txBody>
      </p:sp>
      <p:sp>
        <p:nvSpPr>
          <p:cNvPr id="12" name="TextBox 11">
            <a:extLst>
              <a:ext uri="{FF2B5EF4-FFF2-40B4-BE49-F238E27FC236}">
                <a16:creationId xmlns:a16="http://schemas.microsoft.com/office/drawing/2014/main" id="{91E5C301-3C2A-4554-B439-BD255E10FD81}"/>
              </a:ext>
            </a:extLst>
          </p:cNvPr>
          <p:cNvSpPr txBox="1"/>
          <p:nvPr/>
        </p:nvSpPr>
        <p:spPr>
          <a:xfrm>
            <a:off x="7702194" y="4987233"/>
            <a:ext cx="9302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Time [s]</a:t>
            </a:r>
          </a:p>
        </p:txBody>
      </p:sp>
      <p:pic>
        <p:nvPicPr>
          <p:cNvPr id="7" name="Picture 6">
            <a:extLst>
              <a:ext uri="{FF2B5EF4-FFF2-40B4-BE49-F238E27FC236}">
                <a16:creationId xmlns:a16="http://schemas.microsoft.com/office/drawing/2014/main" id="{D57E8385-B94B-460F-84AE-67A4A6F1FCD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46110" y="5127258"/>
            <a:ext cx="6492145" cy="1125757"/>
          </a:xfrm>
          <a:prstGeom prst="rect">
            <a:avLst/>
          </a:prstGeom>
        </p:spPr>
      </p:pic>
      <p:sp>
        <p:nvSpPr>
          <p:cNvPr id="13" name="Slide Number Placeholder 12">
            <a:extLst>
              <a:ext uri="{FF2B5EF4-FFF2-40B4-BE49-F238E27FC236}">
                <a16:creationId xmlns:a16="http://schemas.microsoft.com/office/drawing/2014/main" id="{C9DEB441-79B6-4A90-AF1A-9B6E80E080AD}"/>
              </a:ext>
            </a:extLst>
          </p:cNvPr>
          <p:cNvSpPr>
            <a:spLocks noGrp="1"/>
          </p:cNvSpPr>
          <p:nvPr>
            <p:ph type="sldNum" sz="quarter" idx="12"/>
          </p:nvPr>
        </p:nvSpPr>
        <p:spPr>
          <a:xfrm>
            <a:off x="11227439" y="6307137"/>
            <a:ext cx="551167" cy="365125"/>
          </a:xfrm>
        </p:spPr>
        <p:txBody>
          <a:bodyPr/>
          <a:lstStyle/>
          <a:p>
            <a:fld id="{DFFE0BEE-981F-45D9-BE65-64CE584680E9}" type="slidenum">
              <a:rPr lang="en-US" sz="1000" smtClean="0"/>
              <a:pPr/>
              <a:t>27</a:t>
            </a:fld>
            <a:endParaRPr lang="en-US"/>
          </a:p>
        </p:txBody>
      </p:sp>
      <p:pic>
        <p:nvPicPr>
          <p:cNvPr id="5" name="Audio 4">
            <a:hlinkClick r:id="" action="ppaction://media"/>
            <a:extLst>
              <a:ext uri="{FF2B5EF4-FFF2-40B4-BE49-F238E27FC236}">
                <a16:creationId xmlns:a16="http://schemas.microsoft.com/office/drawing/2014/main" id="{34B1067F-4E8D-49C6-9F2F-C43C13122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8389569"/>
      </p:ext>
    </p:extLst>
  </p:cSld>
  <p:clrMapOvr>
    <a:masterClrMapping/>
  </p:clrMapOvr>
  <mc:AlternateContent xmlns:mc="http://schemas.openxmlformats.org/markup-compatibility/2006" xmlns:p14="http://schemas.microsoft.com/office/powerpoint/2010/main">
    <mc:Choice Requires="p14">
      <p:transition spd="slow" p14:dur="2000" advTm="29865"/>
    </mc:Choice>
    <mc:Fallback xmlns="">
      <p:transition spd="slow" advTm="2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BCB2-C277-4002-A0A7-E073805F9CE7}"/>
              </a:ext>
            </a:extLst>
          </p:cNvPr>
          <p:cNvSpPr>
            <a:spLocks noGrp="1"/>
          </p:cNvSpPr>
          <p:nvPr>
            <p:ph type="title"/>
          </p:nvPr>
        </p:nvSpPr>
        <p:spPr>
          <a:xfrm>
            <a:off x="3877541" y="57732"/>
            <a:ext cx="4311760" cy="908640"/>
          </a:xfrm>
        </p:spPr>
        <p:txBody>
          <a:bodyPr/>
          <a:lstStyle/>
          <a:p>
            <a:r>
              <a:rPr lang="en-US"/>
              <a:t>Software Design</a:t>
            </a:r>
          </a:p>
        </p:txBody>
      </p:sp>
      <p:pic>
        <p:nvPicPr>
          <p:cNvPr id="6" name="Picture 5">
            <a:extLst>
              <a:ext uri="{FF2B5EF4-FFF2-40B4-BE49-F238E27FC236}">
                <a16:creationId xmlns:a16="http://schemas.microsoft.com/office/drawing/2014/main" id="{75BA4A5B-7E39-45C3-AB2B-8D9083158781}"/>
              </a:ext>
            </a:extLst>
          </p:cNvPr>
          <p:cNvPicPr>
            <a:picLocks noChangeAspect="1"/>
          </p:cNvPicPr>
          <p:nvPr/>
        </p:nvPicPr>
        <p:blipFill>
          <a:blip r:embed="rId5"/>
          <a:stretch>
            <a:fillRect/>
          </a:stretch>
        </p:blipFill>
        <p:spPr>
          <a:xfrm>
            <a:off x="2714274" y="1226349"/>
            <a:ext cx="6751282" cy="907650"/>
          </a:xfrm>
          <a:prstGeom prst="rect">
            <a:avLst/>
          </a:prstGeom>
        </p:spPr>
      </p:pic>
      <p:pic>
        <p:nvPicPr>
          <p:cNvPr id="7" name="Picture 6">
            <a:extLst>
              <a:ext uri="{FF2B5EF4-FFF2-40B4-BE49-F238E27FC236}">
                <a16:creationId xmlns:a16="http://schemas.microsoft.com/office/drawing/2014/main" id="{4B81C2BE-9202-42A2-B6C2-A5306B543EE4}"/>
              </a:ext>
            </a:extLst>
          </p:cNvPr>
          <p:cNvPicPr>
            <a:picLocks noChangeAspect="1"/>
          </p:cNvPicPr>
          <p:nvPr/>
        </p:nvPicPr>
        <p:blipFill>
          <a:blip r:embed="rId6"/>
          <a:stretch>
            <a:fillRect/>
          </a:stretch>
        </p:blipFill>
        <p:spPr>
          <a:xfrm>
            <a:off x="1494515" y="2552325"/>
            <a:ext cx="9202970" cy="965200"/>
          </a:xfrm>
          <a:prstGeom prst="rect">
            <a:avLst/>
          </a:prstGeom>
        </p:spPr>
      </p:pic>
      <p:pic>
        <p:nvPicPr>
          <p:cNvPr id="8" name="Picture 7">
            <a:extLst>
              <a:ext uri="{FF2B5EF4-FFF2-40B4-BE49-F238E27FC236}">
                <a16:creationId xmlns:a16="http://schemas.microsoft.com/office/drawing/2014/main" id="{E8DB3E3E-CE35-4FC6-BC8A-A5CC6CEFA77C}"/>
              </a:ext>
            </a:extLst>
          </p:cNvPr>
          <p:cNvPicPr>
            <a:picLocks noChangeAspect="1"/>
          </p:cNvPicPr>
          <p:nvPr/>
        </p:nvPicPr>
        <p:blipFill>
          <a:blip r:embed="rId7"/>
          <a:stretch>
            <a:fillRect/>
          </a:stretch>
        </p:blipFill>
        <p:spPr>
          <a:xfrm>
            <a:off x="2343367" y="4095485"/>
            <a:ext cx="7476620" cy="965200"/>
          </a:xfrm>
          <a:prstGeom prst="rect">
            <a:avLst/>
          </a:prstGeom>
        </p:spPr>
      </p:pic>
      <p:pic>
        <p:nvPicPr>
          <p:cNvPr id="9" name="Picture 8">
            <a:extLst>
              <a:ext uri="{FF2B5EF4-FFF2-40B4-BE49-F238E27FC236}">
                <a16:creationId xmlns:a16="http://schemas.microsoft.com/office/drawing/2014/main" id="{F803D778-CA82-4EF8-A8E1-043B7885335F}"/>
              </a:ext>
            </a:extLst>
          </p:cNvPr>
          <p:cNvPicPr>
            <a:picLocks noChangeAspect="1"/>
          </p:cNvPicPr>
          <p:nvPr/>
        </p:nvPicPr>
        <p:blipFill>
          <a:blip r:embed="rId8"/>
          <a:stretch>
            <a:fillRect/>
          </a:stretch>
        </p:blipFill>
        <p:spPr>
          <a:xfrm>
            <a:off x="2906010" y="5524500"/>
            <a:ext cx="6359570" cy="965200"/>
          </a:xfrm>
          <a:prstGeom prst="rect">
            <a:avLst/>
          </a:prstGeom>
        </p:spPr>
      </p:pic>
      <p:sp>
        <p:nvSpPr>
          <p:cNvPr id="10" name="TextBox 9">
            <a:extLst>
              <a:ext uri="{FF2B5EF4-FFF2-40B4-BE49-F238E27FC236}">
                <a16:creationId xmlns:a16="http://schemas.microsoft.com/office/drawing/2014/main" id="{6063B11F-ECC4-4821-B4E1-5315C4A31E8F}"/>
              </a:ext>
            </a:extLst>
          </p:cNvPr>
          <p:cNvSpPr txBox="1"/>
          <p:nvPr/>
        </p:nvSpPr>
        <p:spPr>
          <a:xfrm>
            <a:off x="4647283" y="833128"/>
            <a:ext cx="28974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Mission 1 &amp; </a:t>
            </a:r>
            <a:r>
              <a:rPr lang="en-US">
                <a:solidFill>
                  <a:prstClr val="black"/>
                </a:solidFill>
                <a:latin typeface="Calibri" panose="020F0502020204030204"/>
              </a:rPr>
              <a:t>Mission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Logic</a:t>
            </a:r>
          </a:p>
        </p:txBody>
      </p:sp>
      <p:sp>
        <p:nvSpPr>
          <p:cNvPr id="11" name="TextBox 10">
            <a:extLst>
              <a:ext uri="{FF2B5EF4-FFF2-40B4-BE49-F238E27FC236}">
                <a16:creationId xmlns:a16="http://schemas.microsoft.com/office/drawing/2014/main" id="{0F2CD88F-3A54-4D77-86AB-9C86BBDFE6F3}"/>
              </a:ext>
            </a:extLst>
          </p:cNvPr>
          <p:cNvSpPr txBox="1"/>
          <p:nvPr/>
        </p:nvSpPr>
        <p:spPr>
          <a:xfrm>
            <a:off x="5266130" y="2242399"/>
            <a:ext cx="16310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Mission 3 Logic</a:t>
            </a:r>
          </a:p>
        </p:txBody>
      </p:sp>
      <p:sp>
        <p:nvSpPr>
          <p:cNvPr id="12" name="TextBox 11">
            <a:extLst>
              <a:ext uri="{FF2B5EF4-FFF2-40B4-BE49-F238E27FC236}">
                <a16:creationId xmlns:a16="http://schemas.microsoft.com/office/drawing/2014/main" id="{02922499-E645-4384-A20B-5418D682D62E}"/>
              </a:ext>
            </a:extLst>
          </p:cNvPr>
          <p:cNvSpPr txBox="1"/>
          <p:nvPr/>
        </p:nvSpPr>
        <p:spPr>
          <a:xfrm>
            <a:off x="5257892" y="3702191"/>
            <a:ext cx="163933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Mission 4 Logic</a:t>
            </a:r>
          </a:p>
        </p:txBody>
      </p:sp>
      <p:sp>
        <p:nvSpPr>
          <p:cNvPr id="14" name="TextBox 13">
            <a:extLst>
              <a:ext uri="{FF2B5EF4-FFF2-40B4-BE49-F238E27FC236}">
                <a16:creationId xmlns:a16="http://schemas.microsoft.com/office/drawing/2014/main" id="{6A790977-2D06-4A84-8288-92D31E18A6E7}"/>
              </a:ext>
            </a:extLst>
          </p:cNvPr>
          <p:cNvSpPr txBox="1"/>
          <p:nvPr/>
        </p:nvSpPr>
        <p:spPr>
          <a:xfrm>
            <a:off x="5257892" y="5155168"/>
            <a:ext cx="163933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Mission 5 Logic</a:t>
            </a:r>
          </a:p>
        </p:txBody>
      </p:sp>
      <p:cxnSp>
        <p:nvCxnSpPr>
          <p:cNvPr id="16" name="Straight Connector 15">
            <a:extLst>
              <a:ext uri="{FF2B5EF4-FFF2-40B4-BE49-F238E27FC236}">
                <a16:creationId xmlns:a16="http://schemas.microsoft.com/office/drawing/2014/main" id="{F0EB2689-2872-4C87-B5FB-E552E3400168}"/>
              </a:ext>
            </a:extLst>
          </p:cNvPr>
          <p:cNvCxnSpPr>
            <a:cxnSpLocks/>
          </p:cNvCxnSpPr>
          <p:nvPr/>
        </p:nvCxnSpPr>
        <p:spPr>
          <a:xfrm>
            <a:off x="902607" y="2242399"/>
            <a:ext cx="10241222" cy="11301"/>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2975C5AF-6295-4B33-818A-76D87F2A2584}"/>
              </a:ext>
            </a:extLst>
          </p:cNvPr>
          <p:cNvCxnSpPr>
            <a:cxnSpLocks/>
          </p:cNvCxnSpPr>
          <p:nvPr/>
        </p:nvCxnSpPr>
        <p:spPr>
          <a:xfrm>
            <a:off x="902607" y="3620369"/>
            <a:ext cx="10241222" cy="11301"/>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D187F68-8DAB-43BE-8776-46262337D5DC}"/>
              </a:ext>
            </a:extLst>
          </p:cNvPr>
          <p:cNvCxnSpPr>
            <a:cxnSpLocks/>
          </p:cNvCxnSpPr>
          <p:nvPr/>
        </p:nvCxnSpPr>
        <p:spPr>
          <a:xfrm>
            <a:off x="902607" y="5113101"/>
            <a:ext cx="10241222" cy="11301"/>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3" name="Footer Placeholder 12">
            <a:extLst>
              <a:ext uri="{FF2B5EF4-FFF2-40B4-BE49-F238E27FC236}">
                <a16:creationId xmlns:a16="http://schemas.microsoft.com/office/drawing/2014/main" id="{BF6625F0-6990-44FD-8106-C659FD5A602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Group 4, Bio-Inspired AUV  EOC 4804 OE Systems Control and Design  Ocean Engineering, Florida Atlantic University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366DBB-282A-48E3-AECA-94775357E6E0}"/>
              </a:ext>
            </a:extLst>
          </p:cNvPr>
          <p:cNvSpPr txBox="1"/>
          <p:nvPr/>
        </p:nvSpPr>
        <p:spPr>
          <a:xfrm>
            <a:off x="3877541" y="3020205"/>
            <a:ext cx="1022006"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Descent</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lide Number Placeholder 16">
            <a:extLst>
              <a:ext uri="{FF2B5EF4-FFF2-40B4-BE49-F238E27FC236}">
                <a16:creationId xmlns:a16="http://schemas.microsoft.com/office/drawing/2014/main" id="{7D6FA1BB-C50A-45E0-B100-03DDBF31DCF5}"/>
              </a:ext>
            </a:extLst>
          </p:cNvPr>
          <p:cNvSpPr>
            <a:spLocks noGrp="1"/>
          </p:cNvSpPr>
          <p:nvPr>
            <p:ph type="sldNum" sz="quarter" idx="12"/>
          </p:nvPr>
        </p:nvSpPr>
        <p:spPr>
          <a:xfrm>
            <a:off x="11143829" y="6423270"/>
            <a:ext cx="551167" cy="365125"/>
          </a:xfrm>
        </p:spPr>
        <p:txBody>
          <a:bodyPr/>
          <a:lstStyle/>
          <a:p>
            <a:fld id="{DFFE0BEE-981F-45D9-BE65-64CE584680E9}" type="slidenum">
              <a:rPr lang="en-US" sz="1000" smtClean="0"/>
              <a:pPr/>
              <a:t>28</a:t>
            </a:fld>
            <a:endParaRPr lang="en-US"/>
          </a:p>
        </p:txBody>
      </p:sp>
      <p:pic>
        <p:nvPicPr>
          <p:cNvPr id="4" name="Audio 3">
            <a:hlinkClick r:id="" action="ppaction://media"/>
            <a:extLst>
              <a:ext uri="{FF2B5EF4-FFF2-40B4-BE49-F238E27FC236}">
                <a16:creationId xmlns:a16="http://schemas.microsoft.com/office/drawing/2014/main" id="{300BF85D-03E4-4BE3-9081-1E26816CC9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2344724"/>
      </p:ext>
    </p:extLst>
  </p:cSld>
  <p:clrMapOvr>
    <a:masterClrMapping/>
  </p:clrMapOvr>
  <mc:AlternateContent xmlns:mc="http://schemas.openxmlformats.org/markup-compatibility/2006" xmlns:p14="http://schemas.microsoft.com/office/powerpoint/2010/main">
    <mc:Choice Requires="p14">
      <p:transition spd="slow" p14:dur="2000" advTm="26685"/>
    </mc:Choice>
    <mc:Fallback xmlns="">
      <p:transition spd="slow" advTm="2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80486-3F37-4BF3-AE9F-9F3AE8BDC9B2}"/>
              </a:ext>
            </a:extLst>
          </p:cNvPr>
          <p:cNvSpPr>
            <a:spLocks noGrp="1"/>
          </p:cNvSpPr>
          <p:nvPr>
            <p:ph type="title"/>
          </p:nvPr>
        </p:nvSpPr>
        <p:spPr>
          <a:xfrm>
            <a:off x="1484309" y="355107"/>
            <a:ext cx="10018713" cy="938073"/>
          </a:xfrm>
        </p:spPr>
        <p:txBody>
          <a:bodyPr/>
          <a:lstStyle/>
          <a:p>
            <a:r>
              <a:rPr lang="en-US"/>
              <a:t>Main Loop</a:t>
            </a:r>
          </a:p>
        </p:txBody>
      </p:sp>
      <p:sp>
        <p:nvSpPr>
          <p:cNvPr id="5" name="Content Placeholder 4">
            <a:extLst>
              <a:ext uri="{FF2B5EF4-FFF2-40B4-BE49-F238E27FC236}">
                <a16:creationId xmlns:a16="http://schemas.microsoft.com/office/drawing/2014/main" id="{46687147-058F-44BB-9ED2-1099ED9B4814}"/>
              </a:ext>
            </a:extLst>
          </p:cNvPr>
          <p:cNvSpPr>
            <a:spLocks noGrp="1"/>
          </p:cNvSpPr>
          <p:nvPr>
            <p:ph idx="1"/>
          </p:nvPr>
        </p:nvSpPr>
        <p:spPr>
          <a:xfrm>
            <a:off x="64493" y="1482572"/>
            <a:ext cx="5865790" cy="4335262"/>
          </a:xfrm>
        </p:spPr>
        <p:txBody>
          <a:bodyPr>
            <a:normAutofit/>
          </a:bodyPr>
          <a:lstStyle/>
          <a:p>
            <a:r>
              <a:rPr lang="en-US" sz="1800"/>
              <a:t>Five missions broken into enumerated switch/case form</a:t>
            </a:r>
          </a:p>
          <a:p>
            <a:pPr lvl="1"/>
            <a:r>
              <a:rPr lang="en-US" sz="1800"/>
              <a:t>Mission is selected from initial case</a:t>
            </a:r>
          </a:p>
          <a:p>
            <a:r>
              <a:rPr lang="en-US" sz="1800"/>
              <a:t>Multiple “Housekeeping” functions check vehicle health</a:t>
            </a:r>
          </a:p>
          <a:p>
            <a:pPr lvl="1"/>
            <a:r>
              <a:rPr lang="en-US" sz="1800" err="1"/>
              <a:t>checkLeak</a:t>
            </a:r>
            <a:r>
              <a:rPr lang="en-US" sz="1800"/>
              <a:t>(), </a:t>
            </a:r>
            <a:r>
              <a:rPr lang="en-US" sz="1800" err="1"/>
              <a:t>checkTemp</a:t>
            </a:r>
            <a:r>
              <a:rPr lang="en-US" sz="1800"/>
              <a:t>(), </a:t>
            </a:r>
            <a:r>
              <a:rPr lang="en-US" sz="1800" err="1"/>
              <a:t>checkBattery</a:t>
            </a:r>
            <a:r>
              <a:rPr lang="en-US" sz="1800"/>
              <a:t>(), </a:t>
            </a:r>
            <a:r>
              <a:rPr lang="en-US" sz="1800" err="1"/>
              <a:t>logData</a:t>
            </a:r>
            <a:r>
              <a:rPr lang="en-US" sz="1800"/>
              <a:t>()</a:t>
            </a:r>
          </a:p>
          <a:p>
            <a:r>
              <a:rPr lang="en-US" sz="1800"/>
              <a:t>Vehicle position is determined at different update rates</a:t>
            </a:r>
          </a:p>
          <a:p>
            <a:pPr lvl="1"/>
            <a:r>
              <a:rPr lang="en-US" sz="1800" err="1"/>
              <a:t>GetPNIdata</a:t>
            </a:r>
            <a:r>
              <a:rPr lang="en-US" sz="1800"/>
              <a:t>(), </a:t>
            </a:r>
            <a:r>
              <a:rPr lang="en-US" sz="1800" err="1"/>
              <a:t>getSONAR_P</a:t>
            </a:r>
            <a:r>
              <a:rPr lang="en-US" sz="1800"/>
              <a:t>(), </a:t>
            </a:r>
            <a:r>
              <a:rPr lang="en-US" sz="1800" err="1"/>
              <a:t>depth.read_pressure_sensor</a:t>
            </a:r>
            <a:r>
              <a:rPr lang="en-US" sz="1800"/>
              <a:t>()</a:t>
            </a:r>
          </a:p>
          <a:p>
            <a:r>
              <a:rPr lang="en-US" sz="1800"/>
              <a:t>Mission is stopped if any safety function returns a fail</a:t>
            </a:r>
          </a:p>
          <a:p>
            <a:pPr lvl="1"/>
            <a:r>
              <a:rPr lang="en-US" sz="1800"/>
              <a:t>Vehicle will reset all actuators and return to surface</a:t>
            </a:r>
          </a:p>
          <a:p>
            <a:endParaRPr lang="en-US"/>
          </a:p>
        </p:txBody>
      </p:sp>
      <p:pic>
        <p:nvPicPr>
          <p:cNvPr id="6" name="Picture 5">
            <a:extLst>
              <a:ext uri="{FF2B5EF4-FFF2-40B4-BE49-F238E27FC236}">
                <a16:creationId xmlns:a16="http://schemas.microsoft.com/office/drawing/2014/main" id="{0D818E8C-548F-4C52-B2F1-08D0D631FC66}"/>
              </a:ext>
            </a:extLst>
          </p:cNvPr>
          <p:cNvPicPr>
            <a:picLocks noChangeAspect="1"/>
          </p:cNvPicPr>
          <p:nvPr/>
        </p:nvPicPr>
        <p:blipFill>
          <a:blip r:embed="rId5"/>
          <a:stretch>
            <a:fillRect/>
          </a:stretch>
        </p:blipFill>
        <p:spPr>
          <a:xfrm>
            <a:off x="6418555" y="1482572"/>
            <a:ext cx="5084467" cy="4690322"/>
          </a:xfrm>
          <a:prstGeom prst="rect">
            <a:avLst/>
          </a:prstGeom>
          <a:ln w="25400">
            <a:solidFill>
              <a:schemeClr val="tx1"/>
            </a:solidFill>
          </a:ln>
        </p:spPr>
      </p:pic>
      <p:sp>
        <p:nvSpPr>
          <p:cNvPr id="7" name="TextBox 6">
            <a:extLst>
              <a:ext uri="{FF2B5EF4-FFF2-40B4-BE49-F238E27FC236}">
                <a16:creationId xmlns:a16="http://schemas.microsoft.com/office/drawing/2014/main" id="{75543567-CABC-4913-BE08-50593D529D6E}"/>
              </a:ext>
            </a:extLst>
          </p:cNvPr>
          <p:cNvSpPr txBox="1"/>
          <p:nvPr/>
        </p:nvSpPr>
        <p:spPr>
          <a:xfrm>
            <a:off x="7535922" y="6177620"/>
            <a:ext cx="2849732" cy="369332"/>
          </a:xfrm>
          <a:prstGeom prst="rect">
            <a:avLst/>
          </a:prstGeom>
          <a:noFill/>
        </p:spPr>
        <p:txBody>
          <a:bodyPr wrap="square" rtlCol="0">
            <a:spAutoFit/>
          </a:bodyPr>
          <a:lstStyle/>
          <a:p>
            <a:r>
              <a:rPr lang="en-US"/>
              <a:t>Mission 1 Control Functions</a:t>
            </a:r>
          </a:p>
        </p:txBody>
      </p:sp>
      <p:sp>
        <p:nvSpPr>
          <p:cNvPr id="8" name="Footer Placeholder 1">
            <a:extLst>
              <a:ext uri="{FF2B5EF4-FFF2-40B4-BE49-F238E27FC236}">
                <a16:creationId xmlns:a16="http://schemas.microsoft.com/office/drawing/2014/main" id="{266B1AA6-7606-480A-8D6C-4A5A34DF74EC}"/>
              </a:ext>
            </a:extLst>
          </p:cNvPr>
          <p:cNvSpPr>
            <a:spLocks noGrp="1"/>
          </p:cNvSpPr>
          <p:nvPr>
            <p:ph type="ftr" sz="quarter" idx="11"/>
          </p:nvPr>
        </p:nvSpPr>
        <p:spPr>
          <a:xfrm>
            <a:off x="2572279" y="6429926"/>
            <a:ext cx="7084177" cy="365125"/>
          </a:xfrm>
        </p:spPr>
        <p:txBody>
          <a:bodyPr/>
          <a:lstStyle/>
          <a:p>
            <a:r>
              <a:rPr lang="en-US"/>
              <a:t>Group 4, Bio-Inspired AUV  EOC 4804 OE Systems Control and Design  Ocean Engineering, Florida Atlantic University  </a:t>
            </a:r>
          </a:p>
        </p:txBody>
      </p:sp>
      <p:sp>
        <p:nvSpPr>
          <p:cNvPr id="9" name="Slide Number Placeholder 8">
            <a:extLst>
              <a:ext uri="{FF2B5EF4-FFF2-40B4-BE49-F238E27FC236}">
                <a16:creationId xmlns:a16="http://schemas.microsoft.com/office/drawing/2014/main" id="{4F52A744-EEC4-4F26-955D-C5C7F2174F28}"/>
              </a:ext>
            </a:extLst>
          </p:cNvPr>
          <p:cNvSpPr>
            <a:spLocks noGrp="1"/>
          </p:cNvSpPr>
          <p:nvPr>
            <p:ph type="sldNum" sz="quarter" idx="12"/>
          </p:nvPr>
        </p:nvSpPr>
        <p:spPr>
          <a:xfrm>
            <a:off x="11227437" y="6362286"/>
            <a:ext cx="551167" cy="365125"/>
          </a:xfrm>
        </p:spPr>
        <p:txBody>
          <a:bodyPr/>
          <a:lstStyle/>
          <a:p>
            <a:fld id="{675B06E9-5ECD-4C42-9C9B-FE10FAE4A191}" type="slidenum">
              <a:rPr lang="en-US" smtClean="0"/>
              <a:t>29</a:t>
            </a:fld>
            <a:endParaRPr lang="en-US"/>
          </a:p>
        </p:txBody>
      </p:sp>
      <p:pic>
        <p:nvPicPr>
          <p:cNvPr id="3" name="Audio 2">
            <a:hlinkClick r:id="" action="ppaction://media"/>
            <a:extLst>
              <a:ext uri="{FF2B5EF4-FFF2-40B4-BE49-F238E27FC236}">
                <a16:creationId xmlns:a16="http://schemas.microsoft.com/office/drawing/2014/main" id="{EFBA5B17-9973-4E13-A99E-B4156FEECC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49243838"/>
      </p:ext>
    </p:extLst>
  </p:cSld>
  <p:clrMapOvr>
    <a:masterClrMapping/>
  </p:clrMapOvr>
  <mc:AlternateContent xmlns:mc="http://schemas.openxmlformats.org/markup-compatibility/2006" xmlns:p14="http://schemas.microsoft.com/office/powerpoint/2010/main">
    <mc:Choice Requires="p14">
      <p:transition spd="slow" p14:dur="2000" advTm="49197"/>
    </mc:Choice>
    <mc:Fallback xmlns="">
      <p:transition spd="slow" advTm="4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3077-B5C3-497E-86E9-A1484D175639}"/>
              </a:ext>
            </a:extLst>
          </p:cNvPr>
          <p:cNvSpPr>
            <a:spLocks noGrp="1"/>
          </p:cNvSpPr>
          <p:nvPr>
            <p:ph type="title"/>
          </p:nvPr>
        </p:nvSpPr>
        <p:spPr>
          <a:xfrm>
            <a:off x="594709" y="685800"/>
            <a:ext cx="7088186" cy="828201"/>
          </a:xfrm>
        </p:spPr>
        <p:txBody>
          <a:bodyPr/>
          <a:lstStyle/>
          <a:p>
            <a:pPr algn="l"/>
            <a:r>
              <a:rPr lang="en-US" b="1">
                <a:cs typeface="Calibri"/>
              </a:rPr>
              <a:t>Introduction to Biomimicry</a:t>
            </a:r>
            <a:endParaRPr lang="en-US" b="1"/>
          </a:p>
        </p:txBody>
      </p:sp>
      <p:sp>
        <p:nvSpPr>
          <p:cNvPr id="3" name="Content Placeholder 2">
            <a:extLst>
              <a:ext uri="{FF2B5EF4-FFF2-40B4-BE49-F238E27FC236}">
                <a16:creationId xmlns:a16="http://schemas.microsoft.com/office/drawing/2014/main" id="{A99D26FF-CD37-4F60-8F3B-A31D87AB2767}"/>
              </a:ext>
            </a:extLst>
          </p:cNvPr>
          <p:cNvSpPr>
            <a:spLocks noGrp="1"/>
          </p:cNvSpPr>
          <p:nvPr>
            <p:ph idx="1"/>
          </p:nvPr>
        </p:nvSpPr>
        <p:spPr>
          <a:xfrm>
            <a:off x="594708" y="1846410"/>
            <a:ext cx="7088187" cy="3477100"/>
          </a:xfrm>
        </p:spPr>
        <p:txBody>
          <a:bodyPr/>
          <a:lstStyle/>
          <a:p>
            <a:r>
              <a:rPr lang="en-US">
                <a:cs typeface="Calibri"/>
              </a:rPr>
              <a:t>The use of nature to find sustainable solutions through the study of nature's time-tested innovations</a:t>
            </a:r>
          </a:p>
          <a:p>
            <a:r>
              <a:rPr lang="en-US">
                <a:cs typeface="Calibri"/>
              </a:rPr>
              <a:t>Modeling after nature can lead to technological advancements</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328F7068-BF7F-4BB6-B491-FB0EAA2E4AA9}"/>
              </a:ext>
            </a:extLst>
          </p:cNvPr>
          <p:cNvSpPr>
            <a:spLocks noGrp="1"/>
          </p:cNvSpPr>
          <p:nvPr>
            <p:ph type="sldNum" sz="quarter" idx="12"/>
          </p:nvPr>
        </p:nvSpPr>
        <p:spPr>
          <a:xfrm>
            <a:off x="11227439" y="6248400"/>
            <a:ext cx="551167" cy="365125"/>
          </a:xfrm>
        </p:spPr>
        <p:txBody>
          <a:bodyPr/>
          <a:lstStyle/>
          <a:p>
            <a:fld id="{DFFE0BEE-981F-45D9-BE65-64CE584680E9}" type="slidenum">
              <a:rPr lang="en-US" smtClean="0"/>
              <a:pPr/>
              <a:t>3</a:t>
            </a:fld>
            <a:endParaRPr lang="en-US"/>
          </a:p>
        </p:txBody>
      </p:sp>
      <p:pic>
        <p:nvPicPr>
          <p:cNvPr id="5" name="Picture 5" descr="A picture containing sitting, board, row, lined&#10;&#10;Description generated with very high confidence">
            <a:extLst>
              <a:ext uri="{FF2B5EF4-FFF2-40B4-BE49-F238E27FC236}">
                <a16:creationId xmlns:a16="http://schemas.microsoft.com/office/drawing/2014/main" id="{2C763051-24AA-412F-AAD6-AA7029874FB1}"/>
              </a:ext>
            </a:extLst>
          </p:cNvPr>
          <p:cNvPicPr>
            <a:picLocks noChangeAspect="1"/>
          </p:cNvPicPr>
          <p:nvPr/>
        </p:nvPicPr>
        <p:blipFill>
          <a:blip r:embed="rId5"/>
          <a:stretch>
            <a:fillRect/>
          </a:stretch>
        </p:blipFill>
        <p:spPr>
          <a:xfrm>
            <a:off x="7447197" y="1514001"/>
            <a:ext cx="4046672" cy="1975541"/>
          </a:xfrm>
          <a:prstGeom prst="rect">
            <a:avLst/>
          </a:prstGeom>
        </p:spPr>
      </p:pic>
      <p:pic>
        <p:nvPicPr>
          <p:cNvPr id="10" name="Picture 9" descr="A bird sitting on top of a building&#10;&#10;Description automatically generated">
            <a:extLst>
              <a:ext uri="{FF2B5EF4-FFF2-40B4-BE49-F238E27FC236}">
                <a16:creationId xmlns:a16="http://schemas.microsoft.com/office/drawing/2014/main" id="{1364A972-2111-7E40-B8CE-69D8A791C5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839" y="3823151"/>
            <a:ext cx="4768457" cy="1994744"/>
          </a:xfrm>
          <a:prstGeom prst="rect">
            <a:avLst/>
          </a:prstGeom>
        </p:spPr>
      </p:pic>
      <p:pic>
        <p:nvPicPr>
          <p:cNvPr id="7170" name="Picture 2" descr="Image result for whale tubercles">
            <a:extLst>
              <a:ext uri="{FF2B5EF4-FFF2-40B4-BE49-F238E27FC236}">
                <a16:creationId xmlns:a16="http://schemas.microsoft.com/office/drawing/2014/main" id="{1B9F8D74-34DE-446A-9082-150E8E11E8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48" t="16982" b="21445"/>
          <a:stretch/>
        </p:blipFill>
        <p:spPr bwMode="auto">
          <a:xfrm>
            <a:off x="7447197" y="3480038"/>
            <a:ext cx="4055826" cy="1818205"/>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a:extLst>
              <a:ext uri="{FF2B5EF4-FFF2-40B4-BE49-F238E27FC236}">
                <a16:creationId xmlns:a16="http://schemas.microsoft.com/office/drawing/2014/main" id="{83BE9170-2F1A-4AA7-86B4-D89B416172A1}"/>
              </a:ext>
            </a:extLst>
          </p:cNvPr>
          <p:cNvSpPr>
            <a:spLocks noGrp="1"/>
          </p:cNvSpPr>
          <p:nvPr>
            <p:ph type="ftr" sz="quarter" idx="11"/>
          </p:nvPr>
        </p:nvSpPr>
        <p:spPr>
          <a:xfrm>
            <a:off x="2386356" y="6286114"/>
            <a:ext cx="7084177" cy="365125"/>
          </a:xfrm>
        </p:spPr>
        <p:txBody>
          <a:bodyPr/>
          <a:lstStyle/>
          <a:p>
            <a:r>
              <a:rPr lang="en-US"/>
              <a:t>Group 4, Bio-Inspired AUV  EOC 4804 OE Systems Control and Design  Ocean Engineering, Florida Atlantic University </a:t>
            </a:r>
          </a:p>
          <a:p>
            <a:endParaRPr lang="en-US"/>
          </a:p>
        </p:txBody>
      </p:sp>
      <p:pic>
        <p:nvPicPr>
          <p:cNvPr id="7" name="Audio 6">
            <a:hlinkClick r:id="" action="ppaction://media"/>
            <a:extLst>
              <a:ext uri="{FF2B5EF4-FFF2-40B4-BE49-F238E27FC236}">
                <a16:creationId xmlns:a16="http://schemas.microsoft.com/office/drawing/2014/main" id="{A1899F0D-3BA1-4EF7-96F3-F08D494B49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4194520"/>
      </p:ext>
    </p:extLst>
  </p:cSld>
  <p:clrMapOvr>
    <a:masterClrMapping/>
  </p:clrMapOvr>
  <mc:AlternateContent xmlns:mc="http://schemas.openxmlformats.org/markup-compatibility/2006" xmlns:p14="http://schemas.microsoft.com/office/powerpoint/2010/main">
    <mc:Choice Requires="p14">
      <p:transition spd="slow" p14:dur="2000" advTm="54765"/>
    </mc:Choice>
    <mc:Fallback xmlns="">
      <p:transition spd="slow" advTm="5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4642AB1-FAB1-4C4B-8EA9-16A7FC6EEFAE}"/>
              </a:ext>
            </a:extLst>
          </p:cNvPr>
          <p:cNvSpPr>
            <a:spLocks noGrp="1"/>
          </p:cNvSpPr>
          <p:nvPr>
            <p:ph type="title"/>
          </p:nvPr>
        </p:nvSpPr>
        <p:spPr>
          <a:xfrm>
            <a:off x="1086643" y="346230"/>
            <a:ext cx="10018713" cy="938073"/>
          </a:xfrm>
        </p:spPr>
        <p:txBody>
          <a:bodyPr/>
          <a:lstStyle/>
          <a:p>
            <a:r>
              <a:rPr lang="en-US"/>
              <a:t>Main Loop</a:t>
            </a:r>
          </a:p>
        </p:txBody>
      </p:sp>
      <p:pic>
        <p:nvPicPr>
          <p:cNvPr id="7" name="Picture 6">
            <a:extLst>
              <a:ext uri="{FF2B5EF4-FFF2-40B4-BE49-F238E27FC236}">
                <a16:creationId xmlns:a16="http://schemas.microsoft.com/office/drawing/2014/main" id="{B5AFC9BD-6652-4A80-B8FE-A982A11A344E}"/>
              </a:ext>
            </a:extLst>
          </p:cNvPr>
          <p:cNvPicPr>
            <a:picLocks noChangeAspect="1"/>
          </p:cNvPicPr>
          <p:nvPr/>
        </p:nvPicPr>
        <p:blipFill>
          <a:blip r:embed="rId5"/>
          <a:stretch>
            <a:fillRect/>
          </a:stretch>
        </p:blipFill>
        <p:spPr>
          <a:xfrm>
            <a:off x="5495924" y="1463613"/>
            <a:ext cx="1200150" cy="361950"/>
          </a:xfrm>
          <a:prstGeom prst="rect">
            <a:avLst/>
          </a:prstGeom>
        </p:spPr>
      </p:pic>
      <p:pic>
        <p:nvPicPr>
          <p:cNvPr id="12" name="Picture 11">
            <a:extLst>
              <a:ext uri="{FF2B5EF4-FFF2-40B4-BE49-F238E27FC236}">
                <a16:creationId xmlns:a16="http://schemas.microsoft.com/office/drawing/2014/main" id="{B1BFB48A-8C60-42BE-B185-799C1EA90D73}"/>
              </a:ext>
            </a:extLst>
          </p:cNvPr>
          <p:cNvPicPr>
            <a:picLocks noChangeAspect="1"/>
          </p:cNvPicPr>
          <p:nvPr/>
        </p:nvPicPr>
        <p:blipFill rotWithShape="1">
          <a:blip r:embed="rId6"/>
          <a:srcRect b="2112"/>
          <a:stretch/>
        </p:blipFill>
        <p:spPr>
          <a:xfrm>
            <a:off x="528638" y="2761603"/>
            <a:ext cx="1990725" cy="1323975"/>
          </a:xfrm>
          <a:prstGeom prst="rect">
            <a:avLst/>
          </a:prstGeom>
        </p:spPr>
      </p:pic>
      <p:pic>
        <p:nvPicPr>
          <p:cNvPr id="13" name="Picture 12">
            <a:extLst>
              <a:ext uri="{FF2B5EF4-FFF2-40B4-BE49-F238E27FC236}">
                <a16:creationId xmlns:a16="http://schemas.microsoft.com/office/drawing/2014/main" id="{2D910A81-F18F-41B7-8E5D-4B2B53A0B32C}"/>
              </a:ext>
            </a:extLst>
          </p:cNvPr>
          <p:cNvPicPr>
            <a:picLocks noChangeAspect="1"/>
          </p:cNvPicPr>
          <p:nvPr/>
        </p:nvPicPr>
        <p:blipFill>
          <a:blip r:embed="rId7"/>
          <a:stretch>
            <a:fillRect/>
          </a:stretch>
        </p:blipFill>
        <p:spPr>
          <a:xfrm>
            <a:off x="2850356" y="2761603"/>
            <a:ext cx="1990725" cy="1323975"/>
          </a:xfrm>
          <a:prstGeom prst="rect">
            <a:avLst/>
          </a:prstGeom>
        </p:spPr>
      </p:pic>
      <p:pic>
        <p:nvPicPr>
          <p:cNvPr id="14" name="Picture 13">
            <a:extLst>
              <a:ext uri="{FF2B5EF4-FFF2-40B4-BE49-F238E27FC236}">
                <a16:creationId xmlns:a16="http://schemas.microsoft.com/office/drawing/2014/main" id="{41780D99-A542-4D56-B4EB-F80F55A1B55D}"/>
              </a:ext>
            </a:extLst>
          </p:cNvPr>
          <p:cNvPicPr>
            <a:picLocks noChangeAspect="1"/>
          </p:cNvPicPr>
          <p:nvPr/>
        </p:nvPicPr>
        <p:blipFill>
          <a:blip r:embed="rId8"/>
          <a:stretch>
            <a:fillRect/>
          </a:stretch>
        </p:blipFill>
        <p:spPr>
          <a:xfrm>
            <a:off x="5172074" y="2761603"/>
            <a:ext cx="1847850" cy="1200150"/>
          </a:xfrm>
          <a:prstGeom prst="rect">
            <a:avLst/>
          </a:prstGeom>
        </p:spPr>
      </p:pic>
      <p:pic>
        <p:nvPicPr>
          <p:cNvPr id="15" name="Picture 14">
            <a:extLst>
              <a:ext uri="{FF2B5EF4-FFF2-40B4-BE49-F238E27FC236}">
                <a16:creationId xmlns:a16="http://schemas.microsoft.com/office/drawing/2014/main" id="{051BAB5B-337D-4584-B384-81581C112A5A}"/>
              </a:ext>
            </a:extLst>
          </p:cNvPr>
          <p:cNvPicPr>
            <a:picLocks noChangeAspect="1"/>
          </p:cNvPicPr>
          <p:nvPr/>
        </p:nvPicPr>
        <p:blipFill>
          <a:blip r:embed="rId9"/>
          <a:stretch>
            <a:fillRect/>
          </a:stretch>
        </p:blipFill>
        <p:spPr>
          <a:xfrm>
            <a:off x="7350917" y="2761603"/>
            <a:ext cx="2028825" cy="1714500"/>
          </a:xfrm>
          <a:prstGeom prst="rect">
            <a:avLst/>
          </a:prstGeom>
        </p:spPr>
      </p:pic>
      <p:pic>
        <p:nvPicPr>
          <p:cNvPr id="16" name="Picture 15">
            <a:extLst>
              <a:ext uri="{FF2B5EF4-FFF2-40B4-BE49-F238E27FC236}">
                <a16:creationId xmlns:a16="http://schemas.microsoft.com/office/drawing/2014/main" id="{04F06FF5-B5F6-4016-AD96-F8CE2347AB3A}"/>
              </a:ext>
            </a:extLst>
          </p:cNvPr>
          <p:cNvPicPr>
            <a:picLocks noChangeAspect="1"/>
          </p:cNvPicPr>
          <p:nvPr/>
        </p:nvPicPr>
        <p:blipFill>
          <a:blip r:embed="rId10"/>
          <a:stretch>
            <a:fillRect/>
          </a:stretch>
        </p:blipFill>
        <p:spPr>
          <a:xfrm>
            <a:off x="9710735" y="2758412"/>
            <a:ext cx="1447800" cy="1371600"/>
          </a:xfrm>
          <a:prstGeom prst="rect">
            <a:avLst/>
          </a:prstGeom>
        </p:spPr>
      </p:pic>
      <p:pic>
        <p:nvPicPr>
          <p:cNvPr id="17" name="Picture 16">
            <a:extLst>
              <a:ext uri="{FF2B5EF4-FFF2-40B4-BE49-F238E27FC236}">
                <a16:creationId xmlns:a16="http://schemas.microsoft.com/office/drawing/2014/main" id="{E6C65CEB-2956-42D5-9B31-492DCE6CC8A3}"/>
              </a:ext>
            </a:extLst>
          </p:cNvPr>
          <p:cNvPicPr>
            <a:picLocks noChangeAspect="1"/>
          </p:cNvPicPr>
          <p:nvPr/>
        </p:nvPicPr>
        <p:blipFill>
          <a:blip r:embed="rId11"/>
          <a:stretch>
            <a:fillRect/>
          </a:stretch>
        </p:blipFill>
        <p:spPr>
          <a:xfrm>
            <a:off x="5462586" y="5125098"/>
            <a:ext cx="1266825" cy="514350"/>
          </a:xfrm>
          <a:prstGeom prst="rect">
            <a:avLst/>
          </a:prstGeom>
        </p:spPr>
      </p:pic>
      <p:cxnSp>
        <p:nvCxnSpPr>
          <p:cNvPr id="54" name="Straight Connector 53">
            <a:extLst>
              <a:ext uri="{FF2B5EF4-FFF2-40B4-BE49-F238E27FC236}">
                <a16:creationId xmlns:a16="http://schemas.microsoft.com/office/drawing/2014/main" id="{0801084A-8D47-4F65-916A-4A4DAF884857}"/>
              </a:ext>
            </a:extLst>
          </p:cNvPr>
          <p:cNvCxnSpPr>
            <a:cxnSpLocks/>
          </p:cNvCxnSpPr>
          <p:nvPr/>
        </p:nvCxnSpPr>
        <p:spPr>
          <a:xfrm flipV="1">
            <a:off x="1524001" y="2235899"/>
            <a:ext cx="8910634" cy="3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307F018-CD51-4590-A612-CE8654F28E55}"/>
              </a:ext>
            </a:extLst>
          </p:cNvPr>
          <p:cNvCxnSpPr>
            <a:endCxn id="12" idx="0"/>
          </p:cNvCxnSpPr>
          <p:nvPr/>
        </p:nvCxnSpPr>
        <p:spPr>
          <a:xfrm>
            <a:off x="1524000" y="2235899"/>
            <a:ext cx="1" cy="525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41B9606-8EBA-4FD6-859A-D4A425E4A6A7}"/>
              </a:ext>
            </a:extLst>
          </p:cNvPr>
          <p:cNvCxnSpPr>
            <a:cxnSpLocks/>
          </p:cNvCxnSpPr>
          <p:nvPr/>
        </p:nvCxnSpPr>
        <p:spPr>
          <a:xfrm rot="10800000" flipH="1" flipV="1">
            <a:off x="3845718" y="2235899"/>
            <a:ext cx="1" cy="525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BF78C10-D2E4-4136-B353-E45149FBE493}"/>
              </a:ext>
            </a:extLst>
          </p:cNvPr>
          <p:cNvCxnSpPr>
            <a:cxnSpLocks/>
          </p:cNvCxnSpPr>
          <p:nvPr/>
        </p:nvCxnSpPr>
        <p:spPr>
          <a:xfrm rot="10800000" flipH="1" flipV="1">
            <a:off x="6095998" y="2235899"/>
            <a:ext cx="1" cy="525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7EB0A74-D962-4DE5-A791-E927BD96F55B}"/>
              </a:ext>
            </a:extLst>
          </p:cNvPr>
          <p:cNvCxnSpPr>
            <a:cxnSpLocks/>
          </p:cNvCxnSpPr>
          <p:nvPr/>
        </p:nvCxnSpPr>
        <p:spPr>
          <a:xfrm rot="10800000" flipH="1" flipV="1">
            <a:off x="8365329" y="2235899"/>
            <a:ext cx="1" cy="5257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B3D3609-B8D8-43AB-988B-5019A6D1DD72}"/>
              </a:ext>
            </a:extLst>
          </p:cNvPr>
          <p:cNvCxnSpPr>
            <a:endCxn id="16" idx="0"/>
          </p:cNvCxnSpPr>
          <p:nvPr/>
        </p:nvCxnSpPr>
        <p:spPr>
          <a:xfrm>
            <a:off x="10434635" y="2235899"/>
            <a:ext cx="0" cy="5225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B5D222A-E5A1-4603-9361-AD79EF5889B0}"/>
              </a:ext>
            </a:extLst>
          </p:cNvPr>
          <p:cNvCxnSpPr>
            <a:cxnSpLocks/>
          </p:cNvCxnSpPr>
          <p:nvPr/>
        </p:nvCxnSpPr>
        <p:spPr>
          <a:xfrm flipV="1">
            <a:off x="1524000" y="4783157"/>
            <a:ext cx="8910634" cy="3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332BEF3-7AD4-43B7-B114-E2C291E55D67}"/>
              </a:ext>
            </a:extLst>
          </p:cNvPr>
          <p:cNvCxnSpPr>
            <a:cxnSpLocks/>
          </p:cNvCxnSpPr>
          <p:nvPr/>
        </p:nvCxnSpPr>
        <p:spPr>
          <a:xfrm rot="10800000" flipH="1" flipV="1">
            <a:off x="6095998" y="4783157"/>
            <a:ext cx="1" cy="3419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2DECDFF-5555-4A2E-99D3-6D5C0D185A6C}"/>
              </a:ext>
            </a:extLst>
          </p:cNvPr>
          <p:cNvCxnSpPr>
            <a:stCxn id="12" idx="2"/>
          </p:cNvCxnSpPr>
          <p:nvPr/>
        </p:nvCxnSpPr>
        <p:spPr>
          <a:xfrm flipH="1">
            <a:off x="1524000" y="4085578"/>
            <a:ext cx="1" cy="6975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D1F4551-0BB3-439B-B922-96B809AB7437}"/>
              </a:ext>
            </a:extLst>
          </p:cNvPr>
          <p:cNvCxnSpPr>
            <a:stCxn id="13" idx="2"/>
          </p:cNvCxnSpPr>
          <p:nvPr/>
        </p:nvCxnSpPr>
        <p:spPr>
          <a:xfrm flipH="1">
            <a:off x="3845717" y="4085578"/>
            <a:ext cx="2" cy="6975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2B4C388-67A4-493A-B20C-722F3E173825}"/>
              </a:ext>
            </a:extLst>
          </p:cNvPr>
          <p:cNvCxnSpPr>
            <a:stCxn id="14" idx="2"/>
          </p:cNvCxnSpPr>
          <p:nvPr/>
        </p:nvCxnSpPr>
        <p:spPr>
          <a:xfrm flipH="1">
            <a:off x="6095998" y="3961753"/>
            <a:ext cx="1" cy="906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A13E87C-4417-4CBE-92B7-2823F5B55BD5}"/>
              </a:ext>
            </a:extLst>
          </p:cNvPr>
          <p:cNvCxnSpPr>
            <a:stCxn id="15" idx="2"/>
          </p:cNvCxnSpPr>
          <p:nvPr/>
        </p:nvCxnSpPr>
        <p:spPr>
          <a:xfrm flipH="1">
            <a:off x="8365329" y="4476103"/>
            <a:ext cx="1" cy="3070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B381811-DF7B-4C63-86E0-35F47752F72E}"/>
              </a:ext>
            </a:extLst>
          </p:cNvPr>
          <p:cNvCxnSpPr>
            <a:stCxn id="16" idx="2"/>
          </p:cNvCxnSpPr>
          <p:nvPr/>
        </p:nvCxnSpPr>
        <p:spPr>
          <a:xfrm flipH="1">
            <a:off x="10434634" y="4130012"/>
            <a:ext cx="1" cy="653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FEFEEEF-CE3E-4645-8001-D0CFC6BF5FAA}"/>
              </a:ext>
            </a:extLst>
          </p:cNvPr>
          <p:cNvCxnSpPr>
            <a:stCxn id="7" idx="2"/>
          </p:cNvCxnSpPr>
          <p:nvPr/>
        </p:nvCxnSpPr>
        <p:spPr>
          <a:xfrm flipH="1">
            <a:off x="6095997" y="1825563"/>
            <a:ext cx="2" cy="4103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99D97ED8-33EF-427D-AE3D-324841F77F19}"/>
              </a:ext>
            </a:extLst>
          </p:cNvPr>
          <p:cNvSpPr>
            <a:spLocks noGrp="1"/>
          </p:cNvSpPr>
          <p:nvPr>
            <p:ph type="ftr" sz="quarter" idx="11"/>
          </p:nvPr>
        </p:nvSpPr>
        <p:spPr>
          <a:xfrm>
            <a:off x="2572279" y="6429926"/>
            <a:ext cx="7084177" cy="365125"/>
          </a:xfrm>
        </p:spPr>
        <p:txBody>
          <a:bodyPr/>
          <a:lstStyle/>
          <a:p>
            <a:r>
              <a:rPr lang="en-US"/>
              <a:t>Group 4, Bio-Inspired AUV  EOC 4804 OE Systems Control and Design  Ocean Engineering, Florida Atlantic University  </a:t>
            </a:r>
          </a:p>
        </p:txBody>
      </p:sp>
      <p:sp>
        <p:nvSpPr>
          <p:cNvPr id="4" name="Slide Number Placeholder 3">
            <a:extLst>
              <a:ext uri="{FF2B5EF4-FFF2-40B4-BE49-F238E27FC236}">
                <a16:creationId xmlns:a16="http://schemas.microsoft.com/office/drawing/2014/main" id="{DB48DD1F-0D07-4C9F-8DF3-4E785BE09932}"/>
              </a:ext>
            </a:extLst>
          </p:cNvPr>
          <p:cNvSpPr>
            <a:spLocks noGrp="1"/>
          </p:cNvSpPr>
          <p:nvPr>
            <p:ph type="sldNum" sz="quarter" idx="12"/>
          </p:nvPr>
        </p:nvSpPr>
        <p:spPr/>
        <p:txBody>
          <a:bodyPr/>
          <a:lstStyle/>
          <a:p>
            <a:fld id="{675B06E9-5ECD-4C42-9C9B-FE10FAE4A191}" type="slidenum">
              <a:rPr lang="en-US" smtClean="0"/>
              <a:t>30</a:t>
            </a:fld>
            <a:endParaRPr lang="en-US"/>
          </a:p>
        </p:txBody>
      </p:sp>
      <p:pic>
        <p:nvPicPr>
          <p:cNvPr id="9" name="Audio 8">
            <a:hlinkClick r:id="" action="ppaction://media"/>
            <a:extLst>
              <a:ext uri="{FF2B5EF4-FFF2-40B4-BE49-F238E27FC236}">
                <a16:creationId xmlns:a16="http://schemas.microsoft.com/office/drawing/2014/main" id="{22893E04-A079-41EA-9EFE-D8B5783A367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185360"/>
      </p:ext>
    </p:extLst>
  </p:cSld>
  <p:clrMapOvr>
    <a:masterClrMapping/>
  </p:clrMapOvr>
  <mc:AlternateContent xmlns:mc="http://schemas.openxmlformats.org/markup-compatibility/2006" xmlns:p14="http://schemas.microsoft.com/office/powerpoint/2010/main">
    <mc:Choice Requires="p14">
      <p:transition spd="slow" p14:dur="2000" advTm="99964"/>
    </mc:Choice>
    <mc:Fallback xmlns="">
      <p:transition spd="slow" advTm="9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6E2A-026E-984A-A758-6ACD98167BF2}"/>
              </a:ext>
            </a:extLst>
          </p:cNvPr>
          <p:cNvSpPr>
            <a:spLocks noGrp="1"/>
          </p:cNvSpPr>
          <p:nvPr>
            <p:ph type="title"/>
          </p:nvPr>
        </p:nvSpPr>
        <p:spPr>
          <a:xfrm>
            <a:off x="393060" y="655897"/>
            <a:ext cx="6946256" cy="1132952"/>
          </a:xfrm>
        </p:spPr>
        <p:txBody>
          <a:bodyPr/>
          <a:lstStyle/>
          <a:p>
            <a:r>
              <a:rPr lang="en-US"/>
              <a:t>Component Tests Completed</a:t>
            </a:r>
          </a:p>
        </p:txBody>
      </p:sp>
      <p:sp>
        <p:nvSpPr>
          <p:cNvPr id="3" name="Content Placeholder 2">
            <a:extLst>
              <a:ext uri="{FF2B5EF4-FFF2-40B4-BE49-F238E27FC236}">
                <a16:creationId xmlns:a16="http://schemas.microsoft.com/office/drawing/2014/main" id="{6428ABEA-8C3E-C74F-9189-05B8E20E3511}"/>
              </a:ext>
            </a:extLst>
          </p:cNvPr>
          <p:cNvSpPr>
            <a:spLocks noGrp="1"/>
          </p:cNvSpPr>
          <p:nvPr>
            <p:ph idx="1"/>
          </p:nvPr>
        </p:nvSpPr>
        <p:spPr>
          <a:xfrm>
            <a:off x="340677" y="2606235"/>
            <a:ext cx="10018713" cy="3124201"/>
          </a:xfrm>
        </p:spPr>
        <p:txBody>
          <a:bodyPr>
            <a:normAutofit fontScale="77500" lnSpcReduction="20000"/>
          </a:bodyPr>
          <a:lstStyle/>
          <a:p>
            <a:r>
              <a:rPr lang="en-US" b="1"/>
              <a:t>Fin Motor </a:t>
            </a:r>
            <a:r>
              <a:rPr lang="en-US"/>
              <a:t>– Tested for proper function </a:t>
            </a:r>
          </a:p>
          <a:p>
            <a:r>
              <a:rPr lang="en-US" b="1"/>
              <a:t>Compass Test </a:t>
            </a:r>
            <a:r>
              <a:rPr lang="en-US"/>
              <a:t>– Tested for correct reading and for errors in reading in tank</a:t>
            </a:r>
          </a:p>
          <a:p>
            <a:r>
              <a:rPr lang="en-US" b="1"/>
              <a:t>Leak Sensor </a:t>
            </a:r>
            <a:r>
              <a:rPr lang="en-US"/>
              <a:t>– Tested for correct operation </a:t>
            </a:r>
          </a:p>
          <a:p>
            <a:r>
              <a:rPr lang="en-US" b="1"/>
              <a:t>Pressure Sensor </a:t>
            </a:r>
            <a:r>
              <a:rPr lang="en-US"/>
              <a:t>– Tested for operation and converted to a depth reading </a:t>
            </a:r>
          </a:p>
          <a:p>
            <a:r>
              <a:rPr lang="en-US" b="1"/>
              <a:t>Linear Actuators </a:t>
            </a:r>
            <a:r>
              <a:rPr lang="en-US"/>
              <a:t>–Tested for correct operation </a:t>
            </a:r>
          </a:p>
          <a:p>
            <a:r>
              <a:rPr lang="en-US" b="1"/>
              <a:t>SONAR</a:t>
            </a:r>
            <a:r>
              <a:rPr lang="en-US"/>
              <a:t> – Tested for accurate distance readings </a:t>
            </a:r>
          </a:p>
          <a:p>
            <a:r>
              <a:rPr lang="en-US" b="1"/>
              <a:t>Ballast System </a:t>
            </a:r>
            <a:r>
              <a:rPr lang="en-US"/>
              <a:t>– Linear actuator combined with pressure sensor to test controller operation </a:t>
            </a:r>
          </a:p>
          <a:p>
            <a:r>
              <a:rPr lang="en-US" b="1"/>
              <a:t>Shifting Mass System </a:t>
            </a:r>
            <a:r>
              <a:rPr lang="en-US"/>
              <a:t> – Linear actuator combined with the compass pitch reading to test controller operation </a:t>
            </a:r>
          </a:p>
        </p:txBody>
      </p:sp>
      <p:sp>
        <p:nvSpPr>
          <p:cNvPr id="4" name="Footer Placeholder 3">
            <a:extLst>
              <a:ext uri="{FF2B5EF4-FFF2-40B4-BE49-F238E27FC236}">
                <a16:creationId xmlns:a16="http://schemas.microsoft.com/office/drawing/2014/main" id="{9E997EB4-0942-4DC1-942D-0808D5C50FC5}"/>
              </a:ext>
            </a:extLst>
          </p:cNvPr>
          <p:cNvSpPr>
            <a:spLocks noGrp="1"/>
          </p:cNvSpPr>
          <p:nvPr>
            <p:ph type="ftr" sz="quarter" idx="11"/>
          </p:nvPr>
        </p:nvSpPr>
        <p:spPr>
          <a:xfrm>
            <a:off x="2321908" y="6232256"/>
            <a:ext cx="7084177" cy="365125"/>
          </a:xfrm>
        </p:spPr>
        <p:txBody>
          <a:bodyPr/>
          <a:lstStyle/>
          <a:p>
            <a:r>
              <a:rPr lang="en-US"/>
              <a:t>Group 4, Bio-Inspired AUV  EOC 4804 OE Systems Control and Design  Ocean Engineering, Florida Atlantic University  </a:t>
            </a:r>
          </a:p>
        </p:txBody>
      </p:sp>
      <p:sp>
        <p:nvSpPr>
          <p:cNvPr id="6" name="Slide Number Placeholder 5">
            <a:extLst>
              <a:ext uri="{FF2B5EF4-FFF2-40B4-BE49-F238E27FC236}">
                <a16:creationId xmlns:a16="http://schemas.microsoft.com/office/drawing/2014/main" id="{8A5C90CA-8D48-4DF3-859A-C6A9F9B1145C}"/>
              </a:ext>
            </a:extLst>
          </p:cNvPr>
          <p:cNvSpPr>
            <a:spLocks noGrp="1"/>
          </p:cNvSpPr>
          <p:nvPr>
            <p:ph type="sldNum" sz="quarter" idx="12"/>
          </p:nvPr>
        </p:nvSpPr>
        <p:spPr>
          <a:xfrm>
            <a:off x="11082485" y="6232255"/>
            <a:ext cx="551167" cy="365125"/>
          </a:xfrm>
        </p:spPr>
        <p:txBody>
          <a:bodyPr/>
          <a:lstStyle/>
          <a:p>
            <a:fld id="{675B06E9-5ECD-4C42-9C9B-FE10FAE4A191}" type="slidenum">
              <a:rPr lang="en-US" smtClean="0"/>
              <a:t>31</a:t>
            </a:fld>
            <a:endParaRPr lang="en-US"/>
          </a:p>
        </p:txBody>
      </p:sp>
      <p:pic>
        <p:nvPicPr>
          <p:cNvPr id="7" name="Picture 4" descr="A picture containing person, man, sitting, table&#10;&#10;Description automatically generated">
            <a:extLst>
              <a:ext uri="{FF2B5EF4-FFF2-40B4-BE49-F238E27FC236}">
                <a16:creationId xmlns:a16="http://schemas.microsoft.com/office/drawing/2014/main" id="{2214DA28-BDA7-46D7-A8E8-CE9A67F967FD}"/>
              </a:ext>
            </a:extLst>
          </p:cNvPr>
          <p:cNvPicPr/>
          <p:nvPr/>
        </p:nvPicPr>
        <p:blipFill rotWithShape="1">
          <a:blip r:embed="rId5" cstate="print">
            <a:extLst>
              <a:ext uri="{28A0092B-C50C-407E-A947-70E740481C1C}">
                <a14:useLocalDpi xmlns:a14="http://schemas.microsoft.com/office/drawing/2010/main" val="0"/>
              </a:ext>
            </a:extLst>
          </a:blip>
          <a:srcRect l="-158" r="1"/>
          <a:stretch/>
        </p:blipFill>
        <p:spPr>
          <a:xfrm>
            <a:off x="8289890" y="495606"/>
            <a:ext cx="3670997" cy="2748280"/>
          </a:xfrm>
          <a:prstGeom prst="rect">
            <a:avLst/>
          </a:prstGeom>
        </p:spPr>
      </p:pic>
      <p:pic>
        <p:nvPicPr>
          <p:cNvPr id="5" name="Audio 4">
            <a:hlinkClick r:id="" action="ppaction://media"/>
            <a:extLst>
              <a:ext uri="{FF2B5EF4-FFF2-40B4-BE49-F238E27FC236}">
                <a16:creationId xmlns:a16="http://schemas.microsoft.com/office/drawing/2014/main" id="{92C2FA82-63E7-4233-8E90-99E1E284B3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1094633"/>
      </p:ext>
    </p:extLst>
  </p:cSld>
  <p:clrMapOvr>
    <a:masterClrMapping/>
  </p:clrMapOvr>
  <mc:AlternateContent xmlns:mc="http://schemas.openxmlformats.org/markup-compatibility/2006" xmlns:p14="http://schemas.microsoft.com/office/powerpoint/2010/main">
    <mc:Choice Requires="p14">
      <p:transition spd="slow" p14:dur="2000" advTm="20319"/>
    </mc:Choice>
    <mc:Fallback xmlns="">
      <p:transition spd="slow" advTm="2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6A27-C6E8-4CCD-97DF-855EFF892784}"/>
              </a:ext>
            </a:extLst>
          </p:cNvPr>
          <p:cNvSpPr>
            <a:spLocks noGrp="1"/>
          </p:cNvSpPr>
          <p:nvPr>
            <p:ph type="title"/>
          </p:nvPr>
        </p:nvSpPr>
        <p:spPr>
          <a:xfrm>
            <a:off x="4862398" y="406400"/>
            <a:ext cx="2467203" cy="707571"/>
          </a:xfrm>
        </p:spPr>
        <p:txBody>
          <a:bodyPr/>
          <a:lstStyle/>
          <a:p>
            <a:r>
              <a:rPr lang="en-US"/>
              <a:t>Budget</a:t>
            </a:r>
          </a:p>
        </p:txBody>
      </p:sp>
      <p:sp>
        <p:nvSpPr>
          <p:cNvPr id="4" name="Footer Placeholder 3">
            <a:extLst>
              <a:ext uri="{FF2B5EF4-FFF2-40B4-BE49-F238E27FC236}">
                <a16:creationId xmlns:a16="http://schemas.microsoft.com/office/drawing/2014/main" id="{4CBB7DE9-79B5-47BC-9A29-AFDC552509B3}"/>
              </a:ext>
            </a:extLst>
          </p:cNvPr>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8" name="Slide Number Placeholder 7">
            <a:extLst>
              <a:ext uri="{FF2B5EF4-FFF2-40B4-BE49-F238E27FC236}">
                <a16:creationId xmlns:a16="http://schemas.microsoft.com/office/drawing/2014/main" id="{5602FA46-5C0B-4D75-BDE6-B2CBE12538D2}"/>
              </a:ext>
            </a:extLst>
          </p:cNvPr>
          <p:cNvSpPr>
            <a:spLocks noGrp="1"/>
          </p:cNvSpPr>
          <p:nvPr>
            <p:ph type="sldNum" sz="quarter" idx="12"/>
          </p:nvPr>
        </p:nvSpPr>
        <p:spPr/>
        <p:txBody>
          <a:bodyPr/>
          <a:lstStyle/>
          <a:p>
            <a:fld id="{675B06E9-5ECD-4C42-9C9B-FE10FAE4A191}" type="slidenum">
              <a:rPr lang="en-US" smtClean="0"/>
              <a:t>32</a:t>
            </a:fld>
            <a:endParaRPr lang="en-US"/>
          </a:p>
        </p:txBody>
      </p:sp>
      <p:graphicFrame>
        <p:nvGraphicFramePr>
          <p:cNvPr id="9" name="Object 8">
            <a:extLst>
              <a:ext uri="{FF2B5EF4-FFF2-40B4-BE49-F238E27FC236}">
                <a16:creationId xmlns:a16="http://schemas.microsoft.com/office/drawing/2014/main" id="{DEEB0C9B-95E6-44F7-93A2-BDAADC363B35}"/>
              </a:ext>
            </a:extLst>
          </p:cNvPr>
          <p:cNvGraphicFramePr>
            <a:graphicFrameLocks noChangeAspect="1"/>
          </p:cNvGraphicFramePr>
          <p:nvPr>
            <p:extLst>
              <p:ext uri="{D42A27DB-BD31-4B8C-83A1-F6EECF244321}">
                <p14:modId xmlns:p14="http://schemas.microsoft.com/office/powerpoint/2010/main" val="3627008518"/>
              </p:ext>
            </p:extLst>
          </p:nvPr>
        </p:nvGraphicFramePr>
        <p:xfrm>
          <a:off x="1574800" y="1252538"/>
          <a:ext cx="9042400" cy="4248150"/>
        </p:xfrm>
        <a:graphic>
          <a:graphicData uri="http://schemas.openxmlformats.org/presentationml/2006/ole">
            <mc:AlternateContent xmlns:mc="http://schemas.openxmlformats.org/markup-compatibility/2006">
              <mc:Choice xmlns:v="urn:schemas-microsoft-com:vml" Requires="v">
                <p:oleObj spid="_x0000_s100355" name="Worksheet" r:id="rId6" imgW="5819887" imgH="2733732" progId="Excel.Sheet.12">
                  <p:embed/>
                </p:oleObj>
              </mc:Choice>
              <mc:Fallback>
                <p:oleObj name="Worksheet" r:id="rId6" imgW="5819887" imgH="2733732" progId="Excel.Sheet.12">
                  <p:embed/>
                  <p:pic>
                    <p:nvPicPr>
                      <p:cNvPr id="9" name="Object 8">
                        <a:extLst>
                          <a:ext uri="{FF2B5EF4-FFF2-40B4-BE49-F238E27FC236}">
                            <a16:creationId xmlns:a16="http://schemas.microsoft.com/office/drawing/2014/main" id="{DEEB0C9B-95E6-44F7-93A2-BDAADC363B35}"/>
                          </a:ext>
                        </a:extLst>
                      </p:cNvPr>
                      <p:cNvPicPr/>
                      <p:nvPr/>
                    </p:nvPicPr>
                    <p:blipFill>
                      <a:blip r:embed="rId7"/>
                      <a:stretch>
                        <a:fillRect/>
                      </a:stretch>
                    </p:blipFill>
                    <p:spPr>
                      <a:xfrm>
                        <a:off x="1574800" y="1252538"/>
                        <a:ext cx="9042400" cy="4248150"/>
                      </a:xfrm>
                      <a:prstGeom prst="rect">
                        <a:avLst/>
                      </a:prstGeom>
                      <a:ln w="25400">
                        <a:solidFill>
                          <a:sysClr val="windowText" lastClr="000000"/>
                        </a:solidFill>
                      </a:ln>
                    </p:spPr>
                  </p:pic>
                </p:oleObj>
              </mc:Fallback>
            </mc:AlternateContent>
          </a:graphicData>
        </a:graphic>
      </p:graphicFrame>
      <p:pic>
        <p:nvPicPr>
          <p:cNvPr id="6" name="Picture 5">
            <a:extLst>
              <a:ext uri="{FF2B5EF4-FFF2-40B4-BE49-F238E27FC236}">
                <a16:creationId xmlns:a16="http://schemas.microsoft.com/office/drawing/2014/main" id="{B8715FA2-D3FD-4148-9EA9-55C04D720C6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8140" b="93411" l="30000" r="70172">
                        <a14:foregroundMark x1="50000" y1="8140" x2="50000" y2="8140"/>
                        <a14:foregroundMark x1="50862" y1="89147" x2="50862" y2="89147"/>
                        <a14:foregroundMark x1="57931" y1="91085" x2="57931" y2="91085"/>
                        <a14:foregroundMark x1="50172" y1="93798" x2="50172" y2="93798"/>
                        <a14:foregroundMark x1="30000" y1="50000" x2="30000" y2="50000"/>
                        <a14:foregroundMark x1="70172" y1="49612" x2="70172" y2="49612"/>
                        <a14:foregroundMark x1="50000" y1="46512" x2="50000" y2="46512"/>
                        <a14:foregroundMark x1="51552" y1="38372" x2="52241" y2="67442"/>
                        <a14:foregroundMark x1="52241" y1="67442" x2="51379" y2="66667"/>
                        <a14:foregroundMark x1="57414" y1="57364" x2="49138" y2="42636"/>
                        <a14:foregroundMark x1="51552" y1="41473" x2="53448" y2="61240"/>
                        <a14:foregroundMark x1="51552" y1="51938" x2="54138" y2="42636"/>
                        <a14:foregroundMark x1="53276" y1="48837" x2="49655" y2="46512"/>
                        <a14:foregroundMark x1="53448" y1="39535" x2="53448" y2="46512"/>
                        <a14:foregroundMark x1="57069" y1="40310" x2="57931" y2="64341"/>
                        <a14:foregroundMark x1="59828" y1="38372" x2="63103" y2="40310"/>
                        <a14:foregroundMark x1="60862" y1="51163" x2="59828" y2="49612"/>
                        <a14:foregroundMark x1="48103" y1="57364" x2="48793" y2="58140"/>
                        <a14:foregroundMark x1="46207" y1="38372" x2="43966" y2="63566"/>
                        <a14:foregroundMark x1="39828" y1="43798" x2="45345" y2="59690"/>
                        <a14:foregroundMark x1="38448" y1="61240" x2="41552" y2="38372"/>
                        <a14:foregroundMark x1="39655" y1="38372" x2="37414" y2="48062"/>
                        <a14:foregroundMark x1="39310" y1="51163" x2="38966" y2="49612"/>
                        <a14:foregroundMark x1="38448" y1="45736" x2="38793" y2="61240"/>
                      </a14:backgroundRemoval>
                    </a14:imgEffect>
                  </a14:imgLayer>
                </a14:imgProps>
              </a:ext>
            </a:extLst>
          </a:blip>
          <a:srcRect l="26196" r="25725"/>
          <a:stretch/>
        </p:blipFill>
        <p:spPr>
          <a:xfrm>
            <a:off x="-22436" y="41728"/>
            <a:ext cx="1553077" cy="1436914"/>
          </a:xfrm>
          <a:prstGeom prst="rect">
            <a:avLst/>
          </a:prstGeom>
        </p:spPr>
      </p:pic>
      <p:pic>
        <p:nvPicPr>
          <p:cNvPr id="3" name="Audio 2">
            <a:hlinkClick r:id="" action="ppaction://media"/>
            <a:extLst>
              <a:ext uri="{FF2B5EF4-FFF2-40B4-BE49-F238E27FC236}">
                <a16:creationId xmlns:a16="http://schemas.microsoft.com/office/drawing/2014/main" id="{3B2ECB77-EF0C-44E0-9990-A80CE2B2E2B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2775671"/>
      </p:ext>
    </p:extLst>
  </p:cSld>
  <p:clrMapOvr>
    <a:masterClrMapping/>
  </p:clrMapOvr>
  <mc:AlternateContent xmlns:mc="http://schemas.openxmlformats.org/markup-compatibility/2006" xmlns:p14="http://schemas.microsoft.com/office/powerpoint/2010/main">
    <mc:Choice Requires="p14">
      <p:transition spd="slow" p14:dur="2000" advTm="37433"/>
    </mc:Choice>
    <mc:Fallback xmlns="">
      <p:transition spd="slow" advTm="37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41C5F-8A06-47E8-B21F-9FE39CAF83A9}"/>
              </a:ext>
            </a:extLst>
          </p:cNvPr>
          <p:cNvSpPr>
            <a:spLocks noGrp="1"/>
          </p:cNvSpPr>
          <p:nvPr>
            <p:ph type="title"/>
          </p:nvPr>
        </p:nvSpPr>
        <p:spPr>
          <a:xfrm>
            <a:off x="4119018" y="168443"/>
            <a:ext cx="3953963" cy="1082842"/>
          </a:xfrm>
        </p:spPr>
        <p:txBody>
          <a:bodyPr/>
          <a:lstStyle/>
          <a:p>
            <a:r>
              <a:rPr lang="en-US"/>
              <a:t>Remaining Work </a:t>
            </a:r>
          </a:p>
        </p:txBody>
      </p:sp>
      <p:sp>
        <p:nvSpPr>
          <p:cNvPr id="3" name="Content Placeholder 2">
            <a:extLst>
              <a:ext uri="{FF2B5EF4-FFF2-40B4-BE49-F238E27FC236}">
                <a16:creationId xmlns:a16="http://schemas.microsoft.com/office/drawing/2014/main" id="{91DC4B7A-BC6E-442B-8C44-A06D7AF12D99}"/>
              </a:ext>
            </a:extLst>
          </p:cNvPr>
          <p:cNvSpPr>
            <a:spLocks noGrp="1"/>
          </p:cNvSpPr>
          <p:nvPr>
            <p:ph idx="1"/>
          </p:nvPr>
        </p:nvSpPr>
        <p:spPr>
          <a:xfrm>
            <a:off x="1580564" y="1251285"/>
            <a:ext cx="10090068" cy="4615846"/>
          </a:xfrm>
        </p:spPr>
        <p:txBody>
          <a:bodyPr>
            <a:normAutofit fontScale="92500" lnSpcReduction="10000"/>
          </a:bodyPr>
          <a:lstStyle/>
          <a:p>
            <a:r>
              <a:rPr lang="en-US"/>
              <a:t>Mechanical</a:t>
            </a:r>
          </a:p>
          <a:p>
            <a:pPr lvl="1"/>
            <a:r>
              <a:rPr lang="en-US"/>
              <a:t>The crankshaft needs to be assembled on the frame</a:t>
            </a:r>
          </a:p>
          <a:p>
            <a:pPr lvl="1"/>
            <a:r>
              <a:rPr lang="en-US"/>
              <a:t>Pressure vessels</a:t>
            </a:r>
          </a:p>
          <a:p>
            <a:pPr lvl="2"/>
            <a:r>
              <a:rPr lang="en-US"/>
              <a:t>The main pressure vessel needs holes milled out</a:t>
            </a:r>
          </a:p>
          <a:p>
            <a:pPr lvl="2"/>
            <a:r>
              <a:rPr lang="en-US"/>
              <a:t>The motor and ballast need to be assembled </a:t>
            </a:r>
          </a:p>
          <a:p>
            <a:pPr lvl="1"/>
            <a:r>
              <a:rPr lang="en-US"/>
              <a:t>The saddle needs to be 3-D printed</a:t>
            </a:r>
          </a:p>
          <a:p>
            <a:pPr lvl="1"/>
            <a:r>
              <a:rPr lang="en-US"/>
              <a:t>The hulls need to be 3-D printed</a:t>
            </a:r>
          </a:p>
          <a:p>
            <a:r>
              <a:rPr lang="en-US"/>
              <a:t>Electrical </a:t>
            </a:r>
          </a:p>
          <a:p>
            <a:pPr lvl="1"/>
            <a:r>
              <a:rPr lang="en-US"/>
              <a:t>The subsea connectors need to be spliced to each of the pressure vessels</a:t>
            </a:r>
          </a:p>
          <a:p>
            <a:r>
              <a:rPr lang="en-US"/>
              <a:t>Software</a:t>
            </a:r>
          </a:p>
          <a:p>
            <a:pPr lvl="1"/>
            <a:r>
              <a:rPr lang="en-US"/>
              <a:t>Code needs to be tested and tweaked for full system operation</a:t>
            </a:r>
          </a:p>
        </p:txBody>
      </p:sp>
      <p:sp>
        <p:nvSpPr>
          <p:cNvPr id="4" name="Footer Placeholder 3">
            <a:extLst>
              <a:ext uri="{FF2B5EF4-FFF2-40B4-BE49-F238E27FC236}">
                <a16:creationId xmlns:a16="http://schemas.microsoft.com/office/drawing/2014/main" id="{91127546-8216-4830-A2A0-80C15413571F}"/>
              </a:ext>
            </a:extLst>
          </p:cNvPr>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5" name="Slide Number Placeholder 4">
            <a:extLst>
              <a:ext uri="{FF2B5EF4-FFF2-40B4-BE49-F238E27FC236}">
                <a16:creationId xmlns:a16="http://schemas.microsoft.com/office/drawing/2014/main" id="{27136F8A-F70D-4631-8AF2-E51DA1720481}"/>
              </a:ext>
            </a:extLst>
          </p:cNvPr>
          <p:cNvSpPr>
            <a:spLocks noGrp="1"/>
          </p:cNvSpPr>
          <p:nvPr>
            <p:ph type="sldNum" sz="quarter" idx="12"/>
          </p:nvPr>
        </p:nvSpPr>
        <p:spPr/>
        <p:txBody>
          <a:bodyPr/>
          <a:lstStyle/>
          <a:p>
            <a:fld id="{675B06E9-5ECD-4C42-9C9B-FE10FAE4A191}" type="slidenum">
              <a:rPr lang="en-US" smtClean="0"/>
              <a:t>33</a:t>
            </a:fld>
            <a:endParaRPr lang="en-US"/>
          </a:p>
        </p:txBody>
      </p:sp>
      <p:pic>
        <p:nvPicPr>
          <p:cNvPr id="6" name="Audio 5">
            <a:hlinkClick r:id="" action="ppaction://media"/>
            <a:extLst>
              <a:ext uri="{FF2B5EF4-FFF2-40B4-BE49-F238E27FC236}">
                <a16:creationId xmlns:a16="http://schemas.microsoft.com/office/drawing/2014/main" id="{2AB518D9-0A54-48CA-83D7-4F33DB18D2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4191350"/>
      </p:ext>
    </p:extLst>
  </p:cSld>
  <p:clrMapOvr>
    <a:masterClrMapping/>
  </p:clrMapOvr>
  <mc:AlternateContent xmlns:mc="http://schemas.openxmlformats.org/markup-compatibility/2006" xmlns:p14="http://schemas.microsoft.com/office/powerpoint/2010/main">
    <mc:Choice Requires="p14">
      <p:transition spd="slow" p14:dur="2000" advTm="42918"/>
    </mc:Choice>
    <mc:Fallback xmlns="">
      <p:transition spd="slow" advTm="42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97D0-41C6-4A58-ACBB-D5C7DE19A11B}"/>
              </a:ext>
            </a:extLst>
          </p:cNvPr>
          <p:cNvSpPr>
            <a:spLocks noGrp="1"/>
          </p:cNvSpPr>
          <p:nvPr>
            <p:ph type="title"/>
          </p:nvPr>
        </p:nvSpPr>
        <p:spPr>
          <a:xfrm>
            <a:off x="4026084" y="97915"/>
            <a:ext cx="3737433" cy="743565"/>
          </a:xfrm>
        </p:spPr>
        <p:txBody>
          <a:bodyPr/>
          <a:lstStyle/>
          <a:p>
            <a:r>
              <a:rPr lang="en-US"/>
              <a:t>Self Reflections</a:t>
            </a:r>
          </a:p>
        </p:txBody>
      </p:sp>
      <p:pic>
        <p:nvPicPr>
          <p:cNvPr id="4" name="Picture 3">
            <a:extLst>
              <a:ext uri="{FF2B5EF4-FFF2-40B4-BE49-F238E27FC236}">
                <a16:creationId xmlns:a16="http://schemas.microsoft.com/office/drawing/2014/main" id="{3838FD9D-1726-4BA3-B97A-5E52F6691EEE}"/>
              </a:ext>
            </a:extLst>
          </p:cNvPr>
          <p:cNvPicPr>
            <a:picLocks noChangeAspect="1"/>
          </p:cNvPicPr>
          <p:nvPr/>
        </p:nvPicPr>
        <p:blipFill rotWithShape="1">
          <a:blip r:embed="rId5"/>
          <a:srcRect l="16016" t="6972" r="3719" b="18109"/>
          <a:stretch/>
        </p:blipFill>
        <p:spPr>
          <a:xfrm>
            <a:off x="338977" y="930910"/>
            <a:ext cx="1878875" cy="2484403"/>
          </a:xfrm>
          <a:prstGeom prst="rect">
            <a:avLst/>
          </a:prstGeom>
        </p:spPr>
      </p:pic>
      <p:pic>
        <p:nvPicPr>
          <p:cNvPr id="5" name="Content Placeholder 4" descr="A person wearing glasses and looking at the camera&#10;&#10;Description automatically generated">
            <a:extLst>
              <a:ext uri="{FF2B5EF4-FFF2-40B4-BE49-F238E27FC236}">
                <a16:creationId xmlns:a16="http://schemas.microsoft.com/office/drawing/2014/main" id="{928D7731-38FD-4F4E-BC14-40074858FF5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5339" b="17027"/>
          <a:stretch/>
        </p:blipFill>
        <p:spPr>
          <a:xfrm>
            <a:off x="4155611" y="930910"/>
            <a:ext cx="2065216" cy="2484403"/>
          </a:xfrm>
          <a:prstGeom prst="rect">
            <a:avLst/>
          </a:prstGeom>
        </p:spPr>
      </p:pic>
      <p:pic>
        <p:nvPicPr>
          <p:cNvPr id="6" name="Picture 5" descr="A person wearing a red shirt and smiling at the camera&#10;&#10;Description automatically generated">
            <a:extLst>
              <a:ext uri="{FF2B5EF4-FFF2-40B4-BE49-F238E27FC236}">
                <a16:creationId xmlns:a16="http://schemas.microsoft.com/office/drawing/2014/main" id="{39B64888-B3D3-4936-96F7-30EA07A450A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27514" y="922114"/>
            <a:ext cx="1973744" cy="2554446"/>
          </a:xfrm>
          <a:prstGeom prst="rect">
            <a:avLst/>
          </a:prstGeom>
        </p:spPr>
      </p:pic>
      <p:pic>
        <p:nvPicPr>
          <p:cNvPr id="7" name="Picture 6" descr="A person wearing a suit and tie&#10;&#10;Description automatically generated">
            <a:extLst>
              <a:ext uri="{FF2B5EF4-FFF2-40B4-BE49-F238E27FC236}">
                <a16:creationId xmlns:a16="http://schemas.microsoft.com/office/drawing/2014/main" id="{C95838C4-D97E-47DD-A7EA-87F6EF9D7F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777" t="6018" r="12122" b="25601"/>
          <a:stretch/>
        </p:blipFill>
        <p:spPr>
          <a:xfrm>
            <a:off x="8227514" y="3807107"/>
            <a:ext cx="2093029" cy="2662650"/>
          </a:xfrm>
          <a:prstGeom prst="rect">
            <a:avLst/>
          </a:prstGeom>
        </p:spPr>
      </p:pic>
      <p:pic>
        <p:nvPicPr>
          <p:cNvPr id="8" name="Picture 7" descr="A person wearing a suit and tie&#10;&#10;Description automatically generated">
            <a:extLst>
              <a:ext uri="{FF2B5EF4-FFF2-40B4-BE49-F238E27FC236}">
                <a16:creationId xmlns:a16="http://schemas.microsoft.com/office/drawing/2014/main" id="{F1338810-971E-474C-A336-8541A6BF9623}"/>
              </a:ext>
            </a:extLst>
          </p:cNvPr>
          <p:cNvPicPr>
            <a:picLocks noChangeAspect="1"/>
          </p:cNvPicPr>
          <p:nvPr/>
        </p:nvPicPr>
        <p:blipFill rotWithShape="1">
          <a:blip r:embed="rId9">
            <a:extLst>
              <a:ext uri="{28A0092B-C50C-407E-A947-70E740481C1C}">
                <a14:useLocalDpi xmlns:a14="http://schemas.microsoft.com/office/drawing/2010/main" val="0"/>
              </a:ext>
            </a:extLst>
          </a:blip>
          <a:srcRect b="23938"/>
          <a:stretch/>
        </p:blipFill>
        <p:spPr>
          <a:xfrm>
            <a:off x="286534" y="3928272"/>
            <a:ext cx="2071186" cy="2541485"/>
          </a:xfrm>
          <a:prstGeom prst="rect">
            <a:avLst/>
          </a:prstGeom>
        </p:spPr>
      </p:pic>
      <p:pic>
        <p:nvPicPr>
          <p:cNvPr id="9" name="Picture 8">
            <a:extLst>
              <a:ext uri="{FF2B5EF4-FFF2-40B4-BE49-F238E27FC236}">
                <a16:creationId xmlns:a16="http://schemas.microsoft.com/office/drawing/2014/main" id="{B487B504-BFC5-48B7-B6E1-CFB7438D6DD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427" b="30703"/>
          <a:stretch/>
        </p:blipFill>
        <p:spPr>
          <a:xfrm>
            <a:off x="4209529" y="3807107"/>
            <a:ext cx="2071186" cy="2662650"/>
          </a:xfrm>
          <a:prstGeom prst="rect">
            <a:avLst/>
          </a:prstGeom>
        </p:spPr>
      </p:pic>
      <p:sp>
        <p:nvSpPr>
          <p:cNvPr id="11" name="Footer Placeholder 1">
            <a:extLst>
              <a:ext uri="{FF2B5EF4-FFF2-40B4-BE49-F238E27FC236}">
                <a16:creationId xmlns:a16="http://schemas.microsoft.com/office/drawing/2014/main" id="{27333C8E-9D96-4A6D-BF7A-602D810EF661}"/>
              </a:ext>
            </a:extLst>
          </p:cNvPr>
          <p:cNvSpPr>
            <a:spLocks noGrp="1"/>
          </p:cNvSpPr>
          <p:nvPr>
            <p:ph type="ftr" sz="quarter" idx="11"/>
          </p:nvPr>
        </p:nvSpPr>
        <p:spPr>
          <a:xfrm>
            <a:off x="2713891" y="6567983"/>
            <a:ext cx="6361817" cy="365125"/>
          </a:xfrm>
        </p:spPr>
        <p:txBody>
          <a:bodyPr/>
          <a:lstStyle/>
          <a:p>
            <a:r>
              <a:rPr lang="en-US"/>
              <a:t>Group 4, Bio-Inspired AUV  EOC 4804 OE Systems Control and Design  Ocean Engineering, Florida Atlantic University  </a:t>
            </a:r>
          </a:p>
        </p:txBody>
      </p:sp>
      <p:sp>
        <p:nvSpPr>
          <p:cNvPr id="12" name="Slide Number Placeholder 11">
            <a:extLst>
              <a:ext uri="{FF2B5EF4-FFF2-40B4-BE49-F238E27FC236}">
                <a16:creationId xmlns:a16="http://schemas.microsoft.com/office/drawing/2014/main" id="{E4075EAA-0B3E-4BA5-B0D1-53BE9B451161}"/>
              </a:ext>
            </a:extLst>
          </p:cNvPr>
          <p:cNvSpPr>
            <a:spLocks noGrp="1"/>
          </p:cNvSpPr>
          <p:nvPr>
            <p:ph type="sldNum" sz="quarter" idx="12"/>
          </p:nvPr>
        </p:nvSpPr>
        <p:spPr/>
        <p:txBody>
          <a:bodyPr/>
          <a:lstStyle/>
          <a:p>
            <a:fld id="{675B06E9-5ECD-4C42-9C9B-FE10FAE4A191}" type="slidenum">
              <a:rPr lang="en-US" smtClean="0"/>
              <a:t>34</a:t>
            </a:fld>
            <a:endParaRPr lang="en-US"/>
          </a:p>
        </p:txBody>
      </p:sp>
      <p:sp>
        <p:nvSpPr>
          <p:cNvPr id="13" name="TextBox 12">
            <a:extLst>
              <a:ext uri="{FF2B5EF4-FFF2-40B4-BE49-F238E27FC236}">
                <a16:creationId xmlns:a16="http://schemas.microsoft.com/office/drawing/2014/main" id="{914E211C-4DFA-4620-8070-AE5BB251D644}"/>
              </a:ext>
            </a:extLst>
          </p:cNvPr>
          <p:cNvSpPr txBox="1"/>
          <p:nvPr/>
        </p:nvSpPr>
        <p:spPr>
          <a:xfrm>
            <a:off x="6296126" y="1806717"/>
            <a:ext cx="1960924" cy="369332"/>
          </a:xfrm>
          <a:prstGeom prst="rect">
            <a:avLst/>
          </a:prstGeom>
          <a:noFill/>
        </p:spPr>
        <p:txBody>
          <a:bodyPr wrap="square" rtlCol="0">
            <a:spAutoFit/>
          </a:bodyPr>
          <a:lstStyle/>
          <a:p>
            <a:pPr algn="ctr"/>
            <a:r>
              <a:rPr lang="en-US" b="1"/>
              <a:t>Jacob Lamoureux</a:t>
            </a:r>
          </a:p>
        </p:txBody>
      </p:sp>
      <p:sp>
        <p:nvSpPr>
          <p:cNvPr id="14" name="TextBox 13">
            <a:extLst>
              <a:ext uri="{FF2B5EF4-FFF2-40B4-BE49-F238E27FC236}">
                <a16:creationId xmlns:a16="http://schemas.microsoft.com/office/drawing/2014/main" id="{7FAA80BB-A619-4D24-82EE-DDC62C779A91}"/>
              </a:ext>
            </a:extLst>
          </p:cNvPr>
          <p:cNvSpPr txBox="1"/>
          <p:nvPr/>
        </p:nvSpPr>
        <p:spPr>
          <a:xfrm>
            <a:off x="10002232" y="1806717"/>
            <a:ext cx="2189768" cy="400110"/>
          </a:xfrm>
          <a:prstGeom prst="rect">
            <a:avLst/>
          </a:prstGeom>
          <a:noFill/>
        </p:spPr>
        <p:txBody>
          <a:bodyPr wrap="square" rtlCol="0">
            <a:spAutoFit/>
          </a:bodyPr>
          <a:lstStyle/>
          <a:p>
            <a:pPr algn="ctr"/>
            <a:r>
              <a:rPr lang="en-US" sz="2000" b="1"/>
              <a:t>Jesse Schreck</a:t>
            </a:r>
          </a:p>
        </p:txBody>
      </p:sp>
      <p:sp>
        <p:nvSpPr>
          <p:cNvPr id="15" name="Rectangle 14">
            <a:extLst>
              <a:ext uri="{FF2B5EF4-FFF2-40B4-BE49-F238E27FC236}">
                <a16:creationId xmlns:a16="http://schemas.microsoft.com/office/drawing/2014/main" id="{719C7549-2215-48FC-8691-337B09439809}"/>
              </a:ext>
            </a:extLst>
          </p:cNvPr>
          <p:cNvSpPr/>
          <p:nvPr/>
        </p:nvSpPr>
        <p:spPr>
          <a:xfrm>
            <a:off x="6303724" y="4638492"/>
            <a:ext cx="1828800" cy="369332"/>
          </a:xfrm>
          <a:prstGeom prst="rect">
            <a:avLst/>
          </a:prstGeom>
        </p:spPr>
        <p:txBody>
          <a:bodyPr wrap="square">
            <a:spAutoFit/>
          </a:bodyPr>
          <a:lstStyle/>
          <a:p>
            <a:pPr algn="ctr"/>
            <a:r>
              <a:rPr lang="en-US" b="1"/>
              <a:t>William Foster</a:t>
            </a:r>
          </a:p>
        </p:txBody>
      </p:sp>
      <p:sp>
        <p:nvSpPr>
          <p:cNvPr id="16" name="Rectangle 15">
            <a:extLst>
              <a:ext uri="{FF2B5EF4-FFF2-40B4-BE49-F238E27FC236}">
                <a16:creationId xmlns:a16="http://schemas.microsoft.com/office/drawing/2014/main" id="{632B5257-5F97-43AF-8B76-C4580F7B85DB}"/>
              </a:ext>
            </a:extLst>
          </p:cNvPr>
          <p:cNvSpPr/>
          <p:nvPr/>
        </p:nvSpPr>
        <p:spPr>
          <a:xfrm>
            <a:off x="10320543" y="4594744"/>
            <a:ext cx="1962415" cy="400110"/>
          </a:xfrm>
          <a:prstGeom prst="rect">
            <a:avLst/>
          </a:prstGeom>
        </p:spPr>
        <p:txBody>
          <a:bodyPr wrap="square">
            <a:spAutoFit/>
          </a:bodyPr>
          <a:lstStyle/>
          <a:p>
            <a:pPr algn="ctr"/>
            <a:r>
              <a:rPr lang="en-US" sz="2000" b="1"/>
              <a:t>Cameron Flynn</a:t>
            </a:r>
          </a:p>
        </p:txBody>
      </p:sp>
      <p:sp>
        <p:nvSpPr>
          <p:cNvPr id="17" name="TextBox 16">
            <a:extLst>
              <a:ext uri="{FF2B5EF4-FFF2-40B4-BE49-F238E27FC236}">
                <a16:creationId xmlns:a16="http://schemas.microsoft.com/office/drawing/2014/main" id="{5FAFBA52-B5BE-43BD-965E-8BF11723635A}"/>
              </a:ext>
            </a:extLst>
          </p:cNvPr>
          <p:cNvSpPr txBox="1"/>
          <p:nvPr/>
        </p:nvSpPr>
        <p:spPr>
          <a:xfrm>
            <a:off x="2217852" y="1806717"/>
            <a:ext cx="1828800" cy="369332"/>
          </a:xfrm>
          <a:prstGeom prst="rect">
            <a:avLst/>
          </a:prstGeom>
          <a:noFill/>
        </p:spPr>
        <p:txBody>
          <a:bodyPr wrap="square" rtlCol="0">
            <a:spAutoFit/>
          </a:bodyPr>
          <a:lstStyle/>
          <a:p>
            <a:pPr algn="ctr"/>
            <a:r>
              <a:rPr lang="en-US" b="1"/>
              <a:t>David Leon</a:t>
            </a:r>
          </a:p>
        </p:txBody>
      </p:sp>
      <p:sp>
        <p:nvSpPr>
          <p:cNvPr id="18" name="TextBox 17">
            <a:extLst>
              <a:ext uri="{FF2B5EF4-FFF2-40B4-BE49-F238E27FC236}">
                <a16:creationId xmlns:a16="http://schemas.microsoft.com/office/drawing/2014/main" id="{2D5E840E-5AA9-4562-972F-07B35BC905B5}"/>
              </a:ext>
            </a:extLst>
          </p:cNvPr>
          <p:cNvSpPr txBox="1"/>
          <p:nvPr/>
        </p:nvSpPr>
        <p:spPr>
          <a:xfrm>
            <a:off x="2416719" y="4794799"/>
            <a:ext cx="1828800" cy="369332"/>
          </a:xfrm>
          <a:prstGeom prst="rect">
            <a:avLst/>
          </a:prstGeom>
          <a:noFill/>
        </p:spPr>
        <p:txBody>
          <a:bodyPr wrap="square" rtlCol="0">
            <a:spAutoFit/>
          </a:bodyPr>
          <a:lstStyle/>
          <a:p>
            <a:pPr algn="ctr"/>
            <a:r>
              <a:rPr lang="en-US" b="1"/>
              <a:t>Steven Roberts</a:t>
            </a:r>
          </a:p>
        </p:txBody>
      </p:sp>
      <p:pic>
        <p:nvPicPr>
          <p:cNvPr id="10" name="Audio 9">
            <a:hlinkClick r:id="" action="ppaction://media"/>
            <a:extLst>
              <a:ext uri="{FF2B5EF4-FFF2-40B4-BE49-F238E27FC236}">
                <a16:creationId xmlns:a16="http://schemas.microsoft.com/office/drawing/2014/main" id="{0D116330-293B-4A34-BA9F-BA6BACD9A18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9701572"/>
      </p:ext>
    </p:extLst>
  </p:cSld>
  <p:clrMapOvr>
    <a:masterClrMapping/>
  </p:clrMapOvr>
  <mc:AlternateContent xmlns:mc="http://schemas.openxmlformats.org/markup-compatibility/2006" xmlns:p14="http://schemas.microsoft.com/office/powerpoint/2010/main">
    <mc:Choice Requires="p14">
      <p:transition spd="slow" p14:dur="2000" advTm="206079"/>
    </mc:Choice>
    <mc:Fallback xmlns="">
      <p:transition spd="slow" advTm="206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6614-C9A0-46EA-8913-DE7CE7091DB9}"/>
              </a:ext>
            </a:extLst>
          </p:cNvPr>
          <p:cNvSpPr>
            <a:spLocks noGrp="1"/>
          </p:cNvSpPr>
          <p:nvPr>
            <p:ph type="title"/>
          </p:nvPr>
        </p:nvSpPr>
        <p:spPr>
          <a:xfrm>
            <a:off x="-1223317" y="720821"/>
            <a:ext cx="10018713" cy="1752599"/>
          </a:xfrm>
        </p:spPr>
        <p:txBody>
          <a:bodyPr/>
          <a:lstStyle/>
          <a:p>
            <a:r>
              <a:rPr lang="en-US"/>
              <a:t>Acknowledgements</a:t>
            </a:r>
          </a:p>
        </p:txBody>
      </p:sp>
      <p:sp>
        <p:nvSpPr>
          <p:cNvPr id="5" name="Slide Number Placeholder 4">
            <a:extLst>
              <a:ext uri="{FF2B5EF4-FFF2-40B4-BE49-F238E27FC236}">
                <a16:creationId xmlns:a16="http://schemas.microsoft.com/office/drawing/2014/main" id="{5C44F805-40B0-47C1-95A2-B6B2052AD15C}"/>
              </a:ext>
            </a:extLst>
          </p:cNvPr>
          <p:cNvSpPr>
            <a:spLocks noGrp="1"/>
          </p:cNvSpPr>
          <p:nvPr>
            <p:ph type="sldNum" sz="quarter" idx="12"/>
          </p:nvPr>
        </p:nvSpPr>
        <p:spPr>
          <a:xfrm>
            <a:off x="11300772" y="6310312"/>
            <a:ext cx="551167" cy="365125"/>
          </a:xfrm>
        </p:spPr>
        <p:txBody>
          <a:bodyPr/>
          <a:lstStyle/>
          <a:p>
            <a:fld id="{DFFE0BEE-981F-45D9-BE65-64CE584680E9}" type="slidenum">
              <a:rPr lang="en-US" smtClean="0"/>
              <a:pPr/>
              <a:t>35</a:t>
            </a:fld>
            <a:endParaRPr lang="en-US"/>
          </a:p>
        </p:txBody>
      </p:sp>
      <p:sp>
        <p:nvSpPr>
          <p:cNvPr id="6" name="TextBox 5">
            <a:extLst>
              <a:ext uri="{FF2B5EF4-FFF2-40B4-BE49-F238E27FC236}">
                <a16:creationId xmlns:a16="http://schemas.microsoft.com/office/drawing/2014/main" id="{C939BE2D-1750-46F6-900C-E24587FD8933}"/>
              </a:ext>
            </a:extLst>
          </p:cNvPr>
          <p:cNvSpPr txBox="1"/>
          <p:nvPr/>
        </p:nvSpPr>
        <p:spPr>
          <a:xfrm>
            <a:off x="6234128" y="2581406"/>
            <a:ext cx="5122535" cy="3785652"/>
          </a:xfrm>
          <a:prstGeom prst="rect">
            <a:avLst/>
          </a:prstGeom>
          <a:noFill/>
        </p:spPr>
        <p:txBody>
          <a:bodyPr wrap="square" rtlCol="0">
            <a:spAutoFit/>
          </a:bodyPr>
          <a:lstStyle/>
          <a:p>
            <a:pPr marL="285750" indent="-285750">
              <a:buClr>
                <a:srgbClr val="C00000"/>
              </a:buClr>
              <a:buSzPct val="100000"/>
              <a:buFont typeface="Arial" panose="020B0604020202020204" pitchFamily="34" charset="0"/>
              <a:buChar char="•"/>
            </a:pPr>
            <a:r>
              <a:rPr lang="en-US" sz="2400"/>
              <a:t>Dr. Gonzalo </a:t>
            </a:r>
            <a:r>
              <a:rPr lang="en-US" sz="2400" err="1"/>
              <a:t>Garreton</a:t>
            </a:r>
            <a:endParaRPr lang="en-US" sz="2400"/>
          </a:p>
          <a:p>
            <a:pPr marL="285750" indent="-285750">
              <a:buClr>
                <a:srgbClr val="C00000"/>
              </a:buClr>
              <a:buSzPct val="100000"/>
              <a:buFont typeface="Arial" panose="020B0604020202020204" pitchFamily="34" charset="0"/>
              <a:buChar char="•"/>
            </a:pPr>
            <a:r>
              <a:rPr lang="en-US" sz="2400"/>
              <a:t>Mohammad Uddin</a:t>
            </a:r>
          </a:p>
          <a:p>
            <a:pPr marL="285750" indent="-285750">
              <a:buClr>
                <a:srgbClr val="C00000"/>
              </a:buClr>
              <a:buSzPct val="100000"/>
              <a:buFont typeface="Arial" panose="020B0604020202020204" pitchFamily="34" charset="0"/>
              <a:buChar char="•"/>
            </a:pPr>
            <a:r>
              <a:rPr lang="en-US" sz="2400"/>
              <a:t>John Kielbasa</a:t>
            </a:r>
          </a:p>
          <a:p>
            <a:pPr marL="285750" indent="-285750">
              <a:buClr>
                <a:srgbClr val="C00000"/>
              </a:buClr>
              <a:buSzPct val="100000"/>
              <a:buFont typeface="Arial" panose="020B0604020202020204" pitchFamily="34" charset="0"/>
              <a:buChar char="•"/>
            </a:pPr>
            <a:r>
              <a:rPr lang="en-US" sz="2400"/>
              <a:t>Fred Knapp</a:t>
            </a:r>
          </a:p>
          <a:p>
            <a:pPr marL="285750" indent="-285750">
              <a:buClr>
                <a:srgbClr val="C00000"/>
              </a:buClr>
              <a:buSzPct val="100000"/>
              <a:buFont typeface="Arial" panose="020B0604020202020204" pitchFamily="34" charset="0"/>
              <a:buChar char="•"/>
            </a:pPr>
            <a:r>
              <a:rPr lang="en-US" sz="2400"/>
              <a:t>John </a:t>
            </a:r>
            <a:r>
              <a:rPr lang="en-US" sz="2400" err="1"/>
              <a:t>Frankenfield</a:t>
            </a:r>
            <a:endParaRPr lang="en-US" sz="2400"/>
          </a:p>
          <a:p>
            <a:pPr marL="285750" indent="-285750">
              <a:buClr>
                <a:srgbClr val="C00000"/>
              </a:buClr>
              <a:buSzPct val="100000"/>
              <a:buFont typeface="Arial" panose="020B0604020202020204" pitchFamily="34" charset="0"/>
              <a:buChar char="•"/>
            </a:pPr>
            <a:r>
              <a:rPr lang="en-US" sz="2400"/>
              <a:t>Ed Henderson </a:t>
            </a:r>
          </a:p>
          <a:p>
            <a:pPr marL="285750" indent="-285750">
              <a:buClr>
                <a:srgbClr val="C00000"/>
              </a:buClr>
              <a:buSzPct val="100000"/>
              <a:buFont typeface="Arial" panose="020B0604020202020204" pitchFamily="34" charset="0"/>
              <a:buChar char="•"/>
            </a:pPr>
            <a:r>
              <a:rPr lang="en-US" sz="2400"/>
              <a:t>Robert Coulson</a:t>
            </a:r>
          </a:p>
          <a:p>
            <a:pPr marL="285750" indent="-285750">
              <a:buClr>
                <a:srgbClr val="C00000"/>
              </a:buClr>
              <a:buSzPct val="100000"/>
              <a:buFont typeface="Arial" panose="020B0604020202020204" pitchFamily="34" charset="0"/>
              <a:buChar char="•"/>
            </a:pPr>
            <a:r>
              <a:rPr lang="en-US" sz="2400"/>
              <a:t>All previous engineering professors and staff who have helped us along the way</a:t>
            </a:r>
          </a:p>
        </p:txBody>
      </p:sp>
      <p:sp>
        <p:nvSpPr>
          <p:cNvPr id="8" name="TextBox 7">
            <a:extLst>
              <a:ext uri="{FF2B5EF4-FFF2-40B4-BE49-F238E27FC236}">
                <a16:creationId xmlns:a16="http://schemas.microsoft.com/office/drawing/2014/main" id="{D95F6F8B-3F7F-4614-8EFE-52F924597E9E}"/>
              </a:ext>
            </a:extLst>
          </p:cNvPr>
          <p:cNvSpPr txBox="1"/>
          <p:nvPr/>
        </p:nvSpPr>
        <p:spPr>
          <a:xfrm>
            <a:off x="1135392" y="3198222"/>
            <a:ext cx="4603460" cy="1938992"/>
          </a:xfrm>
          <a:prstGeom prst="rect">
            <a:avLst/>
          </a:prstGeom>
          <a:noFill/>
        </p:spPr>
        <p:txBody>
          <a:bodyPr wrap="square" rtlCol="0">
            <a:spAutoFit/>
          </a:bodyPr>
          <a:lstStyle/>
          <a:p>
            <a:pPr marL="285750" indent="-285750">
              <a:buClr>
                <a:srgbClr val="C00000"/>
              </a:buClr>
              <a:buFont typeface="Arial" panose="020B0604020202020204" pitchFamily="34" charset="0"/>
              <a:buChar char="•"/>
            </a:pPr>
            <a:r>
              <a:rPr lang="en-US" sz="2400"/>
              <a:t>Dr. Oscar </a:t>
            </a:r>
            <a:r>
              <a:rPr lang="en-US" sz="2400" err="1"/>
              <a:t>Curet</a:t>
            </a:r>
            <a:r>
              <a:rPr lang="en-US" sz="2400"/>
              <a:t> </a:t>
            </a:r>
          </a:p>
          <a:p>
            <a:pPr marL="285750" indent="-285750">
              <a:buClr>
                <a:srgbClr val="C00000"/>
              </a:buClr>
              <a:buFont typeface="Arial" panose="020B0604020202020204" pitchFamily="34" charset="0"/>
              <a:buChar char="•"/>
            </a:pPr>
            <a:r>
              <a:rPr lang="en-US" sz="2400"/>
              <a:t>Dr. Pierre-Philippe </a:t>
            </a:r>
            <a:r>
              <a:rPr lang="en-US" sz="2400" err="1"/>
              <a:t>Beaujean</a:t>
            </a:r>
            <a:r>
              <a:rPr lang="en-US" sz="2400"/>
              <a:t> </a:t>
            </a:r>
          </a:p>
          <a:p>
            <a:pPr marL="285750" indent="-285750">
              <a:buClr>
                <a:srgbClr val="C00000"/>
              </a:buClr>
              <a:buFont typeface="Arial" panose="020B0604020202020204" pitchFamily="34" charset="0"/>
              <a:buChar char="•"/>
            </a:pPr>
            <a:r>
              <a:rPr lang="en-US" sz="2400"/>
              <a:t>Dr. Edgar An </a:t>
            </a:r>
          </a:p>
          <a:p>
            <a:pPr marL="285750" indent="-285750">
              <a:buClr>
                <a:srgbClr val="C00000"/>
              </a:buClr>
              <a:buFont typeface="Arial" panose="020B0604020202020204" pitchFamily="34" charset="0"/>
              <a:buChar char="•"/>
            </a:pPr>
            <a:r>
              <a:rPr lang="en-US" sz="2400"/>
              <a:t>Dr. Siddhartha Verma</a:t>
            </a:r>
          </a:p>
          <a:p>
            <a:pPr marL="285750" indent="-285750">
              <a:buClr>
                <a:srgbClr val="C00000"/>
              </a:buClr>
              <a:buFont typeface="Arial" panose="020B0604020202020204" pitchFamily="34" charset="0"/>
              <a:buChar char="•"/>
            </a:pPr>
            <a:r>
              <a:rPr lang="en-US" sz="2400"/>
              <a:t>Dr. Hassan </a:t>
            </a:r>
            <a:r>
              <a:rPr lang="en-US" sz="2400" err="1"/>
              <a:t>Mafuz</a:t>
            </a:r>
            <a:r>
              <a:rPr lang="en-US" sz="2400"/>
              <a:t> </a:t>
            </a:r>
          </a:p>
        </p:txBody>
      </p:sp>
      <p:pic>
        <p:nvPicPr>
          <p:cNvPr id="11" name="Picture 10">
            <a:extLst>
              <a:ext uri="{FF2B5EF4-FFF2-40B4-BE49-F238E27FC236}">
                <a16:creationId xmlns:a16="http://schemas.microsoft.com/office/drawing/2014/main" id="{B0508AA2-FD61-495D-87E9-35D080ABBE6C}"/>
              </a:ext>
            </a:extLst>
          </p:cNvPr>
          <p:cNvPicPr>
            <a:picLocks noChangeAspect="1"/>
          </p:cNvPicPr>
          <p:nvPr/>
        </p:nvPicPr>
        <p:blipFill>
          <a:blip r:embed="rId5"/>
          <a:stretch>
            <a:fillRect/>
          </a:stretch>
        </p:blipFill>
        <p:spPr>
          <a:xfrm>
            <a:off x="6788728" y="906894"/>
            <a:ext cx="3038475" cy="1409700"/>
          </a:xfrm>
          <a:prstGeom prst="rect">
            <a:avLst/>
          </a:prstGeom>
        </p:spPr>
      </p:pic>
      <p:sp>
        <p:nvSpPr>
          <p:cNvPr id="7" name="Footer Placeholder 5">
            <a:extLst>
              <a:ext uri="{FF2B5EF4-FFF2-40B4-BE49-F238E27FC236}">
                <a16:creationId xmlns:a16="http://schemas.microsoft.com/office/drawing/2014/main" id="{853B3277-C7F4-41F9-AC4E-D61B7EA890A2}"/>
              </a:ext>
            </a:extLst>
          </p:cNvPr>
          <p:cNvSpPr>
            <a:spLocks noGrp="1"/>
          </p:cNvSpPr>
          <p:nvPr>
            <p:ph type="ftr" sz="quarter" idx="11"/>
          </p:nvPr>
        </p:nvSpPr>
        <p:spPr>
          <a:xfrm>
            <a:off x="2196763" y="6475044"/>
            <a:ext cx="7084177" cy="365125"/>
          </a:xfrm>
        </p:spPr>
        <p:txBody>
          <a:bodyPr/>
          <a:lstStyle/>
          <a:p>
            <a:r>
              <a:rPr lang="en-US"/>
              <a:t>Group 4, Bio-Inspired AUV  EOC 4804 OE Systems Control and Design  Ocean Engineering, Florida Atlantic University </a:t>
            </a:r>
          </a:p>
          <a:p>
            <a:endParaRPr lang="en-US"/>
          </a:p>
        </p:txBody>
      </p:sp>
      <p:pic>
        <p:nvPicPr>
          <p:cNvPr id="9" name="Audio 8">
            <a:hlinkClick r:id="" action="ppaction://media"/>
            <a:extLst>
              <a:ext uri="{FF2B5EF4-FFF2-40B4-BE49-F238E27FC236}">
                <a16:creationId xmlns:a16="http://schemas.microsoft.com/office/drawing/2014/main" id="{8429679B-0AB1-40B8-BC2E-4EEEBDC9AE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0843026"/>
      </p:ext>
    </p:extLst>
  </p:cSld>
  <p:clrMapOvr>
    <a:masterClrMapping/>
  </p:clrMapOvr>
  <mc:AlternateContent xmlns:mc="http://schemas.openxmlformats.org/markup-compatibility/2006" xmlns:p14="http://schemas.microsoft.com/office/powerpoint/2010/main">
    <mc:Choice Requires="p14">
      <p:transition spd="slow" p14:dur="2000" advTm="19414"/>
    </mc:Choice>
    <mc:Fallback xmlns="">
      <p:transition spd="slow" advTm="1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C11BC3-7115-478A-9857-0432ECEBC237}"/>
              </a:ext>
            </a:extLst>
          </p:cNvPr>
          <p:cNvSpPr>
            <a:spLocks noGrp="1"/>
          </p:cNvSpPr>
          <p:nvPr>
            <p:ph idx="1"/>
          </p:nvPr>
        </p:nvSpPr>
        <p:spPr>
          <a:xfrm>
            <a:off x="4546139" y="2834640"/>
            <a:ext cx="3099722" cy="1188719"/>
          </a:xfrm>
        </p:spPr>
        <p:txBody>
          <a:bodyPr>
            <a:normAutofit/>
          </a:bodyPr>
          <a:lstStyle/>
          <a:p>
            <a:pPr marL="0" indent="0" algn="ctr">
              <a:buNone/>
            </a:pPr>
            <a:r>
              <a:rPr lang="en-US" sz="4400"/>
              <a:t>Thank you! </a:t>
            </a:r>
          </a:p>
        </p:txBody>
      </p:sp>
      <p:sp>
        <p:nvSpPr>
          <p:cNvPr id="4" name="Slide Number Placeholder 3">
            <a:extLst>
              <a:ext uri="{FF2B5EF4-FFF2-40B4-BE49-F238E27FC236}">
                <a16:creationId xmlns:a16="http://schemas.microsoft.com/office/drawing/2014/main" id="{6EBF8728-AF9F-4641-983C-B2674A683C63}"/>
              </a:ext>
            </a:extLst>
          </p:cNvPr>
          <p:cNvSpPr>
            <a:spLocks noGrp="1"/>
          </p:cNvSpPr>
          <p:nvPr>
            <p:ph type="sldNum" sz="quarter" idx="12"/>
          </p:nvPr>
        </p:nvSpPr>
        <p:spPr/>
        <p:txBody>
          <a:bodyPr/>
          <a:lstStyle/>
          <a:p>
            <a:fld id="{DFFE0BEE-981F-45D9-BE65-64CE584680E9}" type="slidenum">
              <a:rPr lang="en-US" smtClean="0"/>
              <a:pPr/>
              <a:t>36</a:t>
            </a:fld>
            <a:endParaRPr lang="en-US"/>
          </a:p>
        </p:txBody>
      </p:sp>
      <p:sp>
        <p:nvSpPr>
          <p:cNvPr id="2" name="Footer Placeholder 1">
            <a:extLst>
              <a:ext uri="{FF2B5EF4-FFF2-40B4-BE49-F238E27FC236}">
                <a16:creationId xmlns:a16="http://schemas.microsoft.com/office/drawing/2014/main" id="{D04C9591-CC48-4C14-841C-05AB1A24319E}"/>
              </a:ext>
            </a:extLst>
          </p:cNvPr>
          <p:cNvSpPr>
            <a:spLocks noGrp="1"/>
          </p:cNvSpPr>
          <p:nvPr>
            <p:ph type="ftr" sz="quarter" idx="11"/>
          </p:nvPr>
        </p:nvSpPr>
        <p:spPr/>
        <p:txBody>
          <a:bodyPr/>
          <a:lstStyle/>
          <a:p>
            <a:r>
              <a:rPr lang="en-US"/>
              <a:t>Group 4, Bio-Inspired AUV  EOC 4804 OE Systems Control and Design  Ocean Engineering, Florida Atlantic University </a:t>
            </a:r>
          </a:p>
          <a:p>
            <a:endParaRPr lang="en-US"/>
          </a:p>
        </p:txBody>
      </p:sp>
      <p:pic>
        <p:nvPicPr>
          <p:cNvPr id="8" name="Audio 7">
            <a:hlinkClick r:id="" action="ppaction://media"/>
            <a:extLst>
              <a:ext uri="{FF2B5EF4-FFF2-40B4-BE49-F238E27FC236}">
                <a16:creationId xmlns:a16="http://schemas.microsoft.com/office/drawing/2014/main" id="{97B67669-4A9B-4741-B33A-33931B3B7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403371"/>
      </p:ext>
    </p:extLst>
  </p:cSld>
  <p:clrMapOvr>
    <a:masterClrMapping/>
  </p:clrMapOvr>
  <mc:AlternateContent xmlns:mc="http://schemas.openxmlformats.org/markup-compatibility/2006" xmlns:p14="http://schemas.microsoft.com/office/powerpoint/2010/main">
    <mc:Choice Requires="p14">
      <p:transition spd="slow" p14:dur="2000" advTm="7288"/>
    </mc:Choice>
    <mc:Fallback xmlns="">
      <p:transition spd="slow" advTm="7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BD619D-CFC0-4CF1-8179-065EE4807FFA}"/>
              </a:ext>
            </a:extLst>
          </p:cNvPr>
          <p:cNvSpPr>
            <a:spLocks noGrp="1"/>
          </p:cNvSpPr>
          <p:nvPr>
            <p:ph type="ftr" sz="quarter" idx="11"/>
          </p:nvPr>
        </p:nvSpPr>
        <p:spPr/>
        <p:txBody>
          <a:bodyPr/>
          <a:lstStyle/>
          <a:p>
            <a:r>
              <a:rPr lang="en-US"/>
              <a:t>Group 4, Bio-Inspired AUV  EOC 4804 OE Systems Control and Design  Ocean Engineering, Florida Atlantic University  </a:t>
            </a:r>
          </a:p>
        </p:txBody>
      </p:sp>
      <p:sp>
        <p:nvSpPr>
          <p:cNvPr id="3" name="Slide Number Placeholder 2">
            <a:extLst>
              <a:ext uri="{FF2B5EF4-FFF2-40B4-BE49-F238E27FC236}">
                <a16:creationId xmlns:a16="http://schemas.microsoft.com/office/drawing/2014/main" id="{DD71EFC3-7D33-4489-BDD4-81326462BF9D}"/>
              </a:ext>
            </a:extLst>
          </p:cNvPr>
          <p:cNvSpPr>
            <a:spLocks noGrp="1"/>
          </p:cNvSpPr>
          <p:nvPr>
            <p:ph type="sldNum" sz="quarter" idx="12"/>
          </p:nvPr>
        </p:nvSpPr>
        <p:spPr/>
        <p:txBody>
          <a:bodyPr/>
          <a:lstStyle/>
          <a:p>
            <a:fld id="{675B06E9-5ECD-4C42-9C9B-FE10FAE4A191}" type="slidenum">
              <a:rPr lang="en-US" smtClean="0"/>
              <a:t>37</a:t>
            </a:fld>
            <a:endParaRPr lang="en-US"/>
          </a:p>
        </p:txBody>
      </p:sp>
      <p:pic>
        <p:nvPicPr>
          <p:cNvPr id="4" name="Picture 4" descr="A picture containing indoor, bicycle, sitting, table&#10;&#10;Description generated with very high confidence">
            <a:extLst>
              <a:ext uri="{FF2B5EF4-FFF2-40B4-BE49-F238E27FC236}">
                <a16:creationId xmlns:a16="http://schemas.microsoft.com/office/drawing/2014/main" id="{C639C8C4-83F7-4C09-BFC9-5F6043221E59}"/>
              </a:ext>
            </a:extLst>
          </p:cNvPr>
          <p:cNvPicPr>
            <a:picLocks noChangeAspect="1"/>
          </p:cNvPicPr>
          <p:nvPr/>
        </p:nvPicPr>
        <p:blipFill>
          <a:blip r:embed="rId3"/>
          <a:stretch>
            <a:fillRect/>
          </a:stretch>
        </p:blipFill>
        <p:spPr>
          <a:xfrm>
            <a:off x="5008728" y="2457166"/>
            <a:ext cx="2743200" cy="2057400"/>
          </a:xfrm>
          <a:prstGeom prst="rect">
            <a:avLst/>
          </a:prstGeom>
        </p:spPr>
      </p:pic>
      <p:pic>
        <p:nvPicPr>
          <p:cNvPr id="6" name="Picture 6" descr="A close up of a computer&#10;&#10;Description generated with high confidence">
            <a:extLst>
              <a:ext uri="{FF2B5EF4-FFF2-40B4-BE49-F238E27FC236}">
                <a16:creationId xmlns:a16="http://schemas.microsoft.com/office/drawing/2014/main" id="{F0965084-886D-4CAA-8DF2-C373B8DB3640}"/>
              </a:ext>
            </a:extLst>
          </p:cNvPr>
          <p:cNvPicPr>
            <a:picLocks noChangeAspect="1"/>
          </p:cNvPicPr>
          <p:nvPr/>
        </p:nvPicPr>
        <p:blipFill>
          <a:blip r:embed="rId4"/>
          <a:stretch>
            <a:fillRect/>
          </a:stretch>
        </p:blipFill>
        <p:spPr>
          <a:xfrm>
            <a:off x="7761027" y="3924300"/>
            <a:ext cx="2743200" cy="2057400"/>
          </a:xfrm>
          <a:prstGeom prst="rect">
            <a:avLst/>
          </a:prstGeom>
        </p:spPr>
      </p:pic>
      <p:pic>
        <p:nvPicPr>
          <p:cNvPr id="8" name="Picture 8" descr="A circuit board&#10;&#10;Description generated with very high confidence">
            <a:extLst>
              <a:ext uri="{FF2B5EF4-FFF2-40B4-BE49-F238E27FC236}">
                <a16:creationId xmlns:a16="http://schemas.microsoft.com/office/drawing/2014/main" id="{03CE197F-1DBF-4D06-973B-52A038ED443E}"/>
              </a:ext>
            </a:extLst>
          </p:cNvPr>
          <p:cNvPicPr>
            <a:picLocks noChangeAspect="1"/>
          </p:cNvPicPr>
          <p:nvPr/>
        </p:nvPicPr>
        <p:blipFill>
          <a:blip r:embed="rId5"/>
          <a:stretch>
            <a:fillRect/>
          </a:stretch>
        </p:blipFill>
        <p:spPr>
          <a:xfrm>
            <a:off x="4549" y="-2798"/>
            <a:ext cx="2743200" cy="3656373"/>
          </a:xfrm>
          <a:prstGeom prst="rect">
            <a:avLst/>
          </a:prstGeom>
        </p:spPr>
      </p:pic>
      <p:pic>
        <p:nvPicPr>
          <p:cNvPr id="10" name="Picture 10" descr="A circuit board&#10;&#10;Description generated with very high confidence">
            <a:extLst>
              <a:ext uri="{FF2B5EF4-FFF2-40B4-BE49-F238E27FC236}">
                <a16:creationId xmlns:a16="http://schemas.microsoft.com/office/drawing/2014/main" id="{DB334A35-5F2C-4422-85B6-DB17C8A7316C}"/>
              </a:ext>
            </a:extLst>
          </p:cNvPr>
          <p:cNvPicPr>
            <a:picLocks noChangeAspect="1"/>
          </p:cNvPicPr>
          <p:nvPr/>
        </p:nvPicPr>
        <p:blipFill>
          <a:blip r:embed="rId6"/>
          <a:stretch>
            <a:fillRect/>
          </a:stretch>
        </p:blipFill>
        <p:spPr>
          <a:xfrm>
            <a:off x="7751928" y="93963"/>
            <a:ext cx="2743200" cy="3656373"/>
          </a:xfrm>
          <a:prstGeom prst="rect">
            <a:avLst/>
          </a:prstGeom>
        </p:spPr>
      </p:pic>
      <p:pic>
        <p:nvPicPr>
          <p:cNvPr id="12" name="Picture 12" descr="A picture containing indoor, table, computer, white&#10;&#10;Description generated with very high confidence">
            <a:extLst>
              <a:ext uri="{FF2B5EF4-FFF2-40B4-BE49-F238E27FC236}">
                <a16:creationId xmlns:a16="http://schemas.microsoft.com/office/drawing/2014/main" id="{BB9CBE98-A043-482A-B299-BB85C6FE959F}"/>
              </a:ext>
            </a:extLst>
          </p:cNvPr>
          <p:cNvPicPr>
            <a:picLocks noChangeAspect="1"/>
          </p:cNvPicPr>
          <p:nvPr/>
        </p:nvPicPr>
        <p:blipFill>
          <a:blip r:embed="rId7"/>
          <a:stretch>
            <a:fillRect/>
          </a:stretch>
        </p:blipFill>
        <p:spPr>
          <a:xfrm>
            <a:off x="5274862" y="-804546"/>
            <a:ext cx="2743200" cy="3656373"/>
          </a:xfrm>
          <a:prstGeom prst="rect">
            <a:avLst/>
          </a:prstGeom>
        </p:spPr>
      </p:pic>
      <p:pic>
        <p:nvPicPr>
          <p:cNvPr id="14" name="Picture 14" descr="A picture containing indoor, sitting, kitchen, filled&#10;&#10;Description generated with very high confidence">
            <a:extLst>
              <a:ext uri="{FF2B5EF4-FFF2-40B4-BE49-F238E27FC236}">
                <a16:creationId xmlns:a16="http://schemas.microsoft.com/office/drawing/2014/main" id="{54666D9C-C0B0-4053-8CA3-9DBE9EB990BC}"/>
              </a:ext>
            </a:extLst>
          </p:cNvPr>
          <p:cNvPicPr>
            <a:picLocks noChangeAspect="1"/>
          </p:cNvPicPr>
          <p:nvPr/>
        </p:nvPicPr>
        <p:blipFill>
          <a:blip r:embed="rId8"/>
          <a:stretch>
            <a:fillRect/>
          </a:stretch>
        </p:blipFill>
        <p:spPr>
          <a:xfrm>
            <a:off x="9921922" y="3750336"/>
            <a:ext cx="2743200" cy="3656373"/>
          </a:xfrm>
          <a:prstGeom prst="rect">
            <a:avLst/>
          </a:prstGeom>
        </p:spPr>
      </p:pic>
      <p:pic>
        <p:nvPicPr>
          <p:cNvPr id="16" name="Picture 16" descr="A picture containing indoor, table, sitting, food&#10;&#10;Description generated with very high confidence">
            <a:extLst>
              <a:ext uri="{FF2B5EF4-FFF2-40B4-BE49-F238E27FC236}">
                <a16:creationId xmlns:a16="http://schemas.microsoft.com/office/drawing/2014/main" id="{A49D8ACD-739E-47FD-AAA3-C0E629E514B1}"/>
              </a:ext>
            </a:extLst>
          </p:cNvPr>
          <p:cNvPicPr>
            <a:picLocks noChangeAspect="1"/>
          </p:cNvPicPr>
          <p:nvPr/>
        </p:nvPicPr>
        <p:blipFill>
          <a:blip r:embed="rId9"/>
          <a:stretch>
            <a:fillRect/>
          </a:stretch>
        </p:blipFill>
        <p:spPr>
          <a:xfrm>
            <a:off x="9614848" y="-116530"/>
            <a:ext cx="2743200" cy="3656373"/>
          </a:xfrm>
          <a:prstGeom prst="rect">
            <a:avLst/>
          </a:prstGeom>
        </p:spPr>
      </p:pic>
      <p:pic>
        <p:nvPicPr>
          <p:cNvPr id="18" name="Picture 18" descr="A picture containing indoor, appliance, sitting, table&#10;&#10;Description generated with very high confidence">
            <a:extLst>
              <a:ext uri="{FF2B5EF4-FFF2-40B4-BE49-F238E27FC236}">
                <a16:creationId xmlns:a16="http://schemas.microsoft.com/office/drawing/2014/main" id="{B6B66BB8-445D-4AF1-AA78-292438BDB713}"/>
              </a:ext>
            </a:extLst>
          </p:cNvPr>
          <p:cNvPicPr>
            <a:picLocks noChangeAspect="1"/>
          </p:cNvPicPr>
          <p:nvPr/>
        </p:nvPicPr>
        <p:blipFill>
          <a:blip r:embed="rId10"/>
          <a:stretch>
            <a:fillRect/>
          </a:stretch>
        </p:blipFill>
        <p:spPr>
          <a:xfrm>
            <a:off x="5793475" y="3647978"/>
            <a:ext cx="2743200" cy="3656373"/>
          </a:xfrm>
          <a:prstGeom prst="rect">
            <a:avLst/>
          </a:prstGeom>
        </p:spPr>
      </p:pic>
      <p:pic>
        <p:nvPicPr>
          <p:cNvPr id="20" name="Picture 20" descr="A picture containing indoor, sitting, table, sink&#10;&#10;Description generated with very high confidence">
            <a:extLst>
              <a:ext uri="{FF2B5EF4-FFF2-40B4-BE49-F238E27FC236}">
                <a16:creationId xmlns:a16="http://schemas.microsoft.com/office/drawing/2014/main" id="{7147BE40-F1BF-4786-A267-E28E7FAD565B}"/>
              </a:ext>
            </a:extLst>
          </p:cNvPr>
          <p:cNvPicPr>
            <a:picLocks noChangeAspect="1"/>
          </p:cNvPicPr>
          <p:nvPr/>
        </p:nvPicPr>
        <p:blipFill>
          <a:blip r:embed="rId11"/>
          <a:stretch>
            <a:fillRect/>
          </a:stretch>
        </p:blipFill>
        <p:spPr>
          <a:xfrm>
            <a:off x="2802340" y="3647978"/>
            <a:ext cx="2743200" cy="3656373"/>
          </a:xfrm>
          <a:prstGeom prst="rect">
            <a:avLst/>
          </a:prstGeom>
        </p:spPr>
      </p:pic>
      <p:pic>
        <p:nvPicPr>
          <p:cNvPr id="22" name="Picture 22" descr="A close up of a device&#10;&#10;Description generated with high confidence">
            <a:extLst>
              <a:ext uri="{FF2B5EF4-FFF2-40B4-BE49-F238E27FC236}">
                <a16:creationId xmlns:a16="http://schemas.microsoft.com/office/drawing/2014/main" id="{3624F822-7E1A-41A6-89A8-30134A5704D3}"/>
              </a:ext>
            </a:extLst>
          </p:cNvPr>
          <p:cNvPicPr>
            <a:picLocks noChangeAspect="1"/>
          </p:cNvPicPr>
          <p:nvPr/>
        </p:nvPicPr>
        <p:blipFill>
          <a:blip r:embed="rId12"/>
          <a:stretch>
            <a:fillRect/>
          </a:stretch>
        </p:blipFill>
        <p:spPr>
          <a:xfrm>
            <a:off x="4549" y="3647978"/>
            <a:ext cx="2743200" cy="3656373"/>
          </a:xfrm>
          <a:prstGeom prst="rect">
            <a:avLst/>
          </a:prstGeom>
        </p:spPr>
      </p:pic>
      <p:pic>
        <p:nvPicPr>
          <p:cNvPr id="24" name="Picture 24" descr="A picture containing indoor, table, computer, laptop&#10;&#10;Description generated with very high confidence">
            <a:extLst>
              <a:ext uri="{FF2B5EF4-FFF2-40B4-BE49-F238E27FC236}">
                <a16:creationId xmlns:a16="http://schemas.microsoft.com/office/drawing/2014/main" id="{5677DB9E-53B5-427A-A3CD-49ADB9B511CD}"/>
              </a:ext>
            </a:extLst>
          </p:cNvPr>
          <p:cNvPicPr>
            <a:picLocks noChangeAspect="1"/>
          </p:cNvPicPr>
          <p:nvPr/>
        </p:nvPicPr>
        <p:blipFill>
          <a:blip r:embed="rId13"/>
          <a:stretch>
            <a:fillRect/>
          </a:stretch>
        </p:blipFill>
        <p:spPr>
          <a:xfrm>
            <a:off x="2802340" y="-2798"/>
            <a:ext cx="2743200" cy="3656373"/>
          </a:xfrm>
          <a:prstGeom prst="rect">
            <a:avLst/>
          </a:prstGeom>
        </p:spPr>
      </p:pic>
    </p:spTree>
    <p:extLst>
      <p:ext uri="{BB962C8B-B14F-4D97-AF65-F5344CB8AC3E}">
        <p14:creationId xmlns:p14="http://schemas.microsoft.com/office/powerpoint/2010/main" val="1244354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BF53-7950-4B30-A42A-4E949814574F}"/>
              </a:ext>
            </a:extLst>
          </p:cNvPr>
          <p:cNvSpPr>
            <a:spLocks noGrp="1"/>
          </p:cNvSpPr>
          <p:nvPr>
            <p:ph type="title"/>
          </p:nvPr>
        </p:nvSpPr>
        <p:spPr>
          <a:xfrm>
            <a:off x="335660" y="320675"/>
            <a:ext cx="4479228" cy="1965324"/>
          </a:xfrm>
        </p:spPr>
        <p:txBody>
          <a:bodyPr>
            <a:normAutofit/>
          </a:bodyPr>
          <a:lstStyle/>
          <a:p>
            <a:r>
              <a:rPr lang="en-US"/>
              <a:t>Undulating Fin Explained</a:t>
            </a:r>
          </a:p>
        </p:txBody>
      </p:sp>
      <p:sp>
        <p:nvSpPr>
          <p:cNvPr id="3" name="Content Placeholder 2">
            <a:extLst>
              <a:ext uri="{FF2B5EF4-FFF2-40B4-BE49-F238E27FC236}">
                <a16:creationId xmlns:a16="http://schemas.microsoft.com/office/drawing/2014/main" id="{95A782CF-0E5A-4FE6-B41E-481CEF12E0DC}"/>
              </a:ext>
            </a:extLst>
          </p:cNvPr>
          <p:cNvSpPr>
            <a:spLocks noGrp="1"/>
          </p:cNvSpPr>
          <p:nvPr>
            <p:ph idx="1"/>
          </p:nvPr>
        </p:nvSpPr>
        <p:spPr>
          <a:xfrm>
            <a:off x="1484311" y="2666999"/>
            <a:ext cx="4074345" cy="3124201"/>
          </a:xfrm>
        </p:spPr>
        <p:txBody>
          <a:bodyPr>
            <a:normAutofit/>
          </a:bodyPr>
          <a:lstStyle/>
          <a:p>
            <a:pPr marL="0" indent="0">
              <a:buNone/>
            </a:pP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pic>
        <p:nvPicPr>
          <p:cNvPr id="4" name="Picture 5" descr="A picture containing bird&#10;&#10;Description generated with very high confidence">
            <a:extLst>
              <a:ext uri="{FF2B5EF4-FFF2-40B4-BE49-F238E27FC236}">
                <a16:creationId xmlns:a16="http://schemas.microsoft.com/office/drawing/2014/main" id="{6523F1DC-1A79-48C4-9042-58E7AFF7DB3E}"/>
              </a:ext>
            </a:extLst>
          </p:cNvPr>
          <p:cNvPicPr>
            <a:picLocks noChangeAspect="1"/>
          </p:cNvPicPr>
          <p:nvPr/>
        </p:nvPicPr>
        <p:blipFill>
          <a:blip r:embed="rId5"/>
          <a:stretch>
            <a:fillRect/>
          </a:stretch>
        </p:blipFill>
        <p:spPr>
          <a:xfrm>
            <a:off x="415968" y="2374251"/>
            <a:ext cx="3561308" cy="370969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1028" name="Picture 4" descr="Image result for knife fish">
            <a:extLst>
              <a:ext uri="{FF2B5EF4-FFF2-40B4-BE49-F238E27FC236}">
                <a16:creationId xmlns:a16="http://schemas.microsoft.com/office/drawing/2014/main" id="{5E4C1066-B186-4A6E-A5B1-16469A14257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31544" y="3366686"/>
            <a:ext cx="3528911" cy="2717261"/>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8F18D77-9F34-415B-AC3F-423B07D64A7E}"/>
              </a:ext>
            </a:extLst>
          </p:cNvPr>
          <p:cNvSpPr>
            <a:spLocks noGrp="1"/>
          </p:cNvSpPr>
          <p:nvPr>
            <p:ph type="sldNum" sz="quarter" idx="12"/>
          </p:nvPr>
        </p:nvSpPr>
        <p:spPr>
          <a:xfrm>
            <a:off x="11209238" y="6347958"/>
            <a:ext cx="551167" cy="365125"/>
          </a:xfrm>
        </p:spPr>
        <p:txBody>
          <a:bodyPr>
            <a:normAutofit/>
          </a:bodyPr>
          <a:lstStyle/>
          <a:p>
            <a:pPr>
              <a:lnSpc>
                <a:spcPct val="90000"/>
              </a:lnSpc>
              <a:spcAft>
                <a:spcPts val="600"/>
              </a:spcAft>
            </a:pPr>
            <a:fld id="{DFFE0BEE-981F-45D9-BE65-64CE584680E9}" type="slidenum">
              <a:rPr lang="en-US" smtClean="0"/>
              <a:pPr>
                <a:lnSpc>
                  <a:spcPct val="90000"/>
                </a:lnSpc>
                <a:spcAft>
                  <a:spcPts val="600"/>
                </a:spcAft>
              </a:pPr>
              <a:t>4</a:t>
            </a:fld>
            <a:endParaRPr lang="en-US"/>
          </a:p>
        </p:txBody>
      </p:sp>
      <p:pic>
        <p:nvPicPr>
          <p:cNvPr id="1030" name="Picture 6" descr="Image result for cuttlefish">
            <a:extLst>
              <a:ext uri="{FF2B5EF4-FFF2-40B4-BE49-F238E27FC236}">
                <a16:creationId xmlns:a16="http://schemas.microsoft.com/office/drawing/2014/main" id="{161121E3-8884-4FBC-B68F-3DA5A5DA898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261641" y="4107146"/>
            <a:ext cx="3498764" cy="1976801"/>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8" name="Picture 7" descr="A close up of a logo&#10;&#10;Description automatically generated">
            <a:extLst>
              <a:ext uri="{FF2B5EF4-FFF2-40B4-BE49-F238E27FC236}">
                <a16:creationId xmlns:a16="http://schemas.microsoft.com/office/drawing/2014/main" id="{9F1CD65C-ABB3-D944-9357-C2FB13049B7F}"/>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3424" y="320675"/>
            <a:ext cx="4948522" cy="2387226"/>
          </a:xfrm>
          <a:prstGeom prst="rect">
            <a:avLst/>
          </a:prstGeom>
        </p:spPr>
      </p:pic>
      <p:sp>
        <p:nvSpPr>
          <p:cNvPr id="7" name="Footer Placeholder 6">
            <a:extLst>
              <a:ext uri="{FF2B5EF4-FFF2-40B4-BE49-F238E27FC236}">
                <a16:creationId xmlns:a16="http://schemas.microsoft.com/office/drawing/2014/main" id="{A2A5669A-1E4C-4552-8512-3FF8A1DD524D}"/>
              </a:ext>
            </a:extLst>
          </p:cNvPr>
          <p:cNvSpPr>
            <a:spLocks noGrp="1"/>
          </p:cNvSpPr>
          <p:nvPr>
            <p:ph type="ftr" sz="quarter" idx="11"/>
          </p:nvPr>
        </p:nvSpPr>
        <p:spPr>
          <a:xfrm>
            <a:off x="1981335" y="6492875"/>
            <a:ext cx="7084177" cy="365125"/>
          </a:xfrm>
        </p:spPr>
        <p:txBody>
          <a:bodyPr/>
          <a:lstStyle/>
          <a:p>
            <a:r>
              <a:rPr lang="en-US"/>
              <a:t>Group 4, Bio-Inspired AUV  EOC 4804 OE Systems Control and Design  Ocean Engineering, Florida Atlantic University </a:t>
            </a:r>
          </a:p>
          <a:p>
            <a:endParaRPr lang="en-US"/>
          </a:p>
        </p:txBody>
      </p:sp>
      <p:pic>
        <p:nvPicPr>
          <p:cNvPr id="10" name="Audio 9">
            <a:hlinkClick r:id="" action="ppaction://media"/>
            <a:extLst>
              <a:ext uri="{FF2B5EF4-FFF2-40B4-BE49-F238E27FC236}">
                <a16:creationId xmlns:a16="http://schemas.microsoft.com/office/drawing/2014/main" id="{AD78B47E-29DC-4B12-8C32-88413BF768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534185"/>
      </p:ext>
    </p:extLst>
  </p:cSld>
  <p:clrMapOvr>
    <a:masterClrMapping/>
  </p:clrMapOvr>
  <mc:AlternateContent xmlns:mc="http://schemas.openxmlformats.org/markup-compatibility/2006" xmlns:p14="http://schemas.microsoft.com/office/powerpoint/2010/main">
    <mc:Choice Requires="p14">
      <p:transition spd="slow" p14:dur="2000" advTm="34816"/>
    </mc:Choice>
    <mc:Fallback xmlns="">
      <p:transition spd="slow" advTm="3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32C2A-A4E8-4EF7-8315-7A0DEE612425}"/>
              </a:ext>
            </a:extLst>
          </p:cNvPr>
          <p:cNvSpPr>
            <a:spLocks noGrp="1"/>
          </p:cNvSpPr>
          <p:nvPr>
            <p:ph type="title"/>
          </p:nvPr>
        </p:nvSpPr>
        <p:spPr/>
        <p:txBody>
          <a:bodyPr/>
          <a:lstStyle/>
          <a:p>
            <a:r>
              <a:rPr lang="en-US"/>
              <a:t>Project Goals &amp; Objectives</a:t>
            </a:r>
          </a:p>
        </p:txBody>
      </p:sp>
      <p:sp>
        <p:nvSpPr>
          <p:cNvPr id="3" name="Content Placeholder 2">
            <a:extLst>
              <a:ext uri="{FF2B5EF4-FFF2-40B4-BE49-F238E27FC236}">
                <a16:creationId xmlns:a16="http://schemas.microsoft.com/office/drawing/2014/main" id="{A3FBCC12-C294-4B72-8A63-F387ABB5AE6F}"/>
              </a:ext>
            </a:extLst>
          </p:cNvPr>
          <p:cNvSpPr>
            <a:spLocks noGrp="1"/>
          </p:cNvSpPr>
          <p:nvPr>
            <p:ph idx="1"/>
          </p:nvPr>
        </p:nvSpPr>
        <p:spPr>
          <a:xfrm>
            <a:off x="1484310" y="2240239"/>
            <a:ext cx="10018713" cy="3124201"/>
          </a:xfrm>
        </p:spPr>
        <p:txBody>
          <a:bodyPr>
            <a:normAutofit fontScale="92500" lnSpcReduction="20000"/>
          </a:bodyPr>
          <a:lstStyle/>
          <a:p>
            <a:r>
              <a:rPr lang="en-US"/>
              <a:t>Design, fabricate, and test an autonomous underwater vehicle that utilizes undulation as its primary form of propulsion</a:t>
            </a:r>
          </a:p>
          <a:p>
            <a:r>
              <a:rPr lang="en-US"/>
              <a:t>The AUV should have basic station keeping and obstacle avoidance capabilities</a:t>
            </a:r>
          </a:p>
          <a:p>
            <a:r>
              <a:rPr lang="en-US"/>
              <a:t>Learn about the engineering process and follow through with a design </a:t>
            </a:r>
          </a:p>
          <a:p>
            <a:r>
              <a:rPr lang="en-US"/>
              <a:t>Attempt to fill a gap between typical AUV’s and ROV’s</a:t>
            </a:r>
          </a:p>
          <a:p>
            <a:pPr lvl="1"/>
            <a:r>
              <a:rPr lang="en-US"/>
              <a:t>Capable of fast speeds in forward and backward direction</a:t>
            </a:r>
          </a:p>
          <a:p>
            <a:pPr lvl="1"/>
            <a:r>
              <a:rPr lang="en-US"/>
              <a:t>Highly maneuverable</a:t>
            </a:r>
          </a:p>
          <a:p>
            <a:pPr lvl="1"/>
            <a:r>
              <a:rPr lang="en-US"/>
              <a:t>Could be used for close range inspections </a:t>
            </a:r>
          </a:p>
          <a:p>
            <a:endParaRPr lang="en-US"/>
          </a:p>
        </p:txBody>
      </p:sp>
      <p:sp>
        <p:nvSpPr>
          <p:cNvPr id="6" name="Footer Placeholder 1">
            <a:extLst>
              <a:ext uri="{FF2B5EF4-FFF2-40B4-BE49-F238E27FC236}">
                <a16:creationId xmlns:a16="http://schemas.microsoft.com/office/drawing/2014/main" id="{EE8CAAAA-4562-4539-B692-6F69C55860AA}"/>
              </a:ext>
            </a:extLst>
          </p:cNvPr>
          <p:cNvSpPr>
            <a:spLocks noGrp="1"/>
          </p:cNvSpPr>
          <p:nvPr>
            <p:ph type="ftr" sz="quarter" idx="11"/>
          </p:nvPr>
        </p:nvSpPr>
        <p:spPr>
          <a:xfrm>
            <a:off x="2692119" y="6232256"/>
            <a:ext cx="6361817" cy="365125"/>
          </a:xfrm>
        </p:spPr>
        <p:txBody>
          <a:bodyPr/>
          <a:lstStyle/>
          <a:p>
            <a:r>
              <a:rPr lang="en-US"/>
              <a:t>Group 4, Bio-Inspired AUV  EOC 4804 OE Systems Control and Design  Ocean Engineering, Florida Atlantic University  </a:t>
            </a:r>
          </a:p>
        </p:txBody>
      </p:sp>
      <p:sp>
        <p:nvSpPr>
          <p:cNvPr id="8" name="Slide Number Placeholder 7">
            <a:extLst>
              <a:ext uri="{FF2B5EF4-FFF2-40B4-BE49-F238E27FC236}">
                <a16:creationId xmlns:a16="http://schemas.microsoft.com/office/drawing/2014/main" id="{7A94003A-64CE-4F8E-8B8E-71A5E740FB39}"/>
              </a:ext>
            </a:extLst>
          </p:cNvPr>
          <p:cNvSpPr>
            <a:spLocks noGrp="1"/>
          </p:cNvSpPr>
          <p:nvPr>
            <p:ph type="sldNum" sz="quarter" idx="12"/>
          </p:nvPr>
        </p:nvSpPr>
        <p:spPr>
          <a:xfrm>
            <a:off x="11227439" y="6232256"/>
            <a:ext cx="551167" cy="365125"/>
          </a:xfrm>
        </p:spPr>
        <p:txBody>
          <a:bodyPr/>
          <a:lstStyle/>
          <a:p>
            <a:fld id="{675B06E9-5ECD-4C42-9C9B-FE10FAE4A191}" type="slidenum">
              <a:rPr lang="en-US" smtClean="0"/>
              <a:t>5</a:t>
            </a:fld>
            <a:endParaRPr lang="en-US"/>
          </a:p>
        </p:txBody>
      </p:sp>
      <p:pic>
        <p:nvPicPr>
          <p:cNvPr id="4" name="Audio 3">
            <a:hlinkClick r:id="" action="ppaction://media"/>
            <a:extLst>
              <a:ext uri="{FF2B5EF4-FFF2-40B4-BE49-F238E27FC236}">
                <a16:creationId xmlns:a16="http://schemas.microsoft.com/office/drawing/2014/main" id="{5109C694-4CC8-4DC1-BDE0-2C8FEF9CE2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743649"/>
      </p:ext>
    </p:extLst>
  </p:cSld>
  <p:clrMapOvr>
    <a:masterClrMapping/>
  </p:clrMapOvr>
  <mc:AlternateContent xmlns:mc="http://schemas.openxmlformats.org/markup-compatibility/2006" xmlns:p14="http://schemas.microsoft.com/office/powerpoint/2010/main">
    <mc:Choice Requires="p14">
      <p:transition spd="slow" p14:dur="2000" advTm="44335"/>
    </mc:Choice>
    <mc:Fallback xmlns="">
      <p:transition spd="slow" advTm="44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1471-52A1-467F-A94E-B4C404A6B550}"/>
              </a:ext>
            </a:extLst>
          </p:cNvPr>
          <p:cNvSpPr>
            <a:spLocks noGrp="1"/>
          </p:cNvSpPr>
          <p:nvPr>
            <p:ph type="title"/>
          </p:nvPr>
        </p:nvSpPr>
        <p:spPr>
          <a:xfrm>
            <a:off x="1086643" y="-2858"/>
            <a:ext cx="10018713" cy="828040"/>
          </a:xfrm>
        </p:spPr>
        <p:txBody>
          <a:bodyPr/>
          <a:lstStyle/>
          <a:p>
            <a:r>
              <a:rPr lang="en-US"/>
              <a:t>Requirements</a:t>
            </a:r>
          </a:p>
        </p:txBody>
      </p:sp>
      <p:sp>
        <p:nvSpPr>
          <p:cNvPr id="3" name="Content Placeholder 2">
            <a:extLst>
              <a:ext uri="{FF2B5EF4-FFF2-40B4-BE49-F238E27FC236}">
                <a16:creationId xmlns:a16="http://schemas.microsoft.com/office/drawing/2014/main" id="{9B3943D6-9001-4556-BF2B-91BF2F69A674}"/>
              </a:ext>
            </a:extLst>
          </p:cNvPr>
          <p:cNvSpPr>
            <a:spLocks noGrp="1"/>
          </p:cNvSpPr>
          <p:nvPr>
            <p:ph idx="1"/>
          </p:nvPr>
        </p:nvSpPr>
        <p:spPr>
          <a:xfrm>
            <a:off x="1484310" y="914548"/>
            <a:ext cx="10018713" cy="5257652"/>
          </a:xfrm>
        </p:spPr>
        <p:txBody>
          <a:bodyPr>
            <a:normAutofit/>
          </a:bodyPr>
          <a:lstStyle/>
          <a:p>
            <a:r>
              <a:rPr lang="en-US"/>
              <a:t>Level 1) Vehicle Movement</a:t>
            </a:r>
          </a:p>
          <a:p>
            <a:pPr lvl="1"/>
            <a:r>
              <a:rPr lang="en-US" sz="1800"/>
              <a:t>The vehicle shall be propelled using an undulating fin.</a:t>
            </a:r>
          </a:p>
          <a:p>
            <a:pPr lvl="1"/>
            <a:r>
              <a:rPr lang="en-US" sz="1800"/>
              <a:t>The vehicle shall be able to move forward and backwards at a speed of at least ½ the body length per second.</a:t>
            </a:r>
          </a:p>
          <a:p>
            <a:pPr lvl="1"/>
            <a:r>
              <a:rPr lang="en-US" sz="1800"/>
              <a:t>The vehicle shall be able to operate within 0 - 3 meters of water.</a:t>
            </a:r>
          </a:p>
          <a:p>
            <a:pPr lvl="1"/>
            <a:r>
              <a:rPr lang="en-US" sz="1800"/>
              <a:t>The vehicle shall be able to maintain depth with an accuracy of ¼ body length.</a:t>
            </a:r>
          </a:p>
          <a:p>
            <a:pPr lvl="1"/>
            <a:r>
              <a:rPr lang="en-US" sz="1800"/>
              <a:t>The vehicle shall be capable of operating for at least two hours.</a:t>
            </a:r>
          </a:p>
          <a:p>
            <a:r>
              <a:rPr lang="en-US"/>
              <a:t>Level 2) Obstacle Avoidance</a:t>
            </a:r>
          </a:p>
          <a:p>
            <a:pPr lvl="1"/>
            <a:r>
              <a:rPr lang="en-US" sz="1800"/>
              <a:t>The vehicle shall be able to detect and avoid collision against a wall.</a:t>
            </a:r>
          </a:p>
          <a:p>
            <a:r>
              <a:rPr lang="en-US"/>
              <a:t>Level 3) Station Keeping</a:t>
            </a:r>
          </a:p>
          <a:p>
            <a:pPr lvl="1"/>
            <a:r>
              <a:rPr lang="en-US" sz="1800"/>
              <a:t>The vehicle shall be able to maintain its position in a current between 0 – 20 cm/s.</a:t>
            </a:r>
          </a:p>
          <a:p>
            <a:pPr lvl="2"/>
            <a:r>
              <a:rPr lang="en-US"/>
              <a:t>The position shall be maintained within a ¼ body length sphere around the center of mass.</a:t>
            </a:r>
          </a:p>
        </p:txBody>
      </p:sp>
      <p:sp>
        <p:nvSpPr>
          <p:cNvPr id="7" name="Footer Placeholder 1">
            <a:extLst>
              <a:ext uri="{FF2B5EF4-FFF2-40B4-BE49-F238E27FC236}">
                <a16:creationId xmlns:a16="http://schemas.microsoft.com/office/drawing/2014/main" id="{8A87CFDA-8403-4517-A625-8AE66C826C0E}"/>
              </a:ext>
            </a:extLst>
          </p:cNvPr>
          <p:cNvSpPr>
            <a:spLocks noGrp="1"/>
          </p:cNvSpPr>
          <p:nvPr>
            <p:ph type="ftr" sz="quarter" idx="11"/>
          </p:nvPr>
        </p:nvSpPr>
        <p:spPr>
          <a:xfrm>
            <a:off x="2626805" y="6385419"/>
            <a:ext cx="6361817" cy="365125"/>
          </a:xfrm>
        </p:spPr>
        <p:txBody>
          <a:bodyPr/>
          <a:lstStyle/>
          <a:p>
            <a:r>
              <a:rPr lang="en-US"/>
              <a:t>Group 4, Bio-Inspired AUV  EOC 4804 OE Systems Control and Design  Ocean Engineering, Florida Atlantic University  </a:t>
            </a:r>
          </a:p>
        </p:txBody>
      </p:sp>
      <p:sp>
        <p:nvSpPr>
          <p:cNvPr id="9" name="Slide Number Placeholder 8">
            <a:extLst>
              <a:ext uri="{FF2B5EF4-FFF2-40B4-BE49-F238E27FC236}">
                <a16:creationId xmlns:a16="http://schemas.microsoft.com/office/drawing/2014/main" id="{B1DF5AC1-6920-462C-A07F-AB352E9244A5}"/>
              </a:ext>
            </a:extLst>
          </p:cNvPr>
          <p:cNvSpPr>
            <a:spLocks noGrp="1"/>
          </p:cNvSpPr>
          <p:nvPr>
            <p:ph type="sldNum" sz="quarter" idx="12"/>
          </p:nvPr>
        </p:nvSpPr>
        <p:spPr>
          <a:xfrm>
            <a:off x="11227439" y="6385420"/>
            <a:ext cx="551167" cy="365125"/>
          </a:xfrm>
        </p:spPr>
        <p:txBody>
          <a:bodyPr/>
          <a:lstStyle/>
          <a:p>
            <a:fld id="{675B06E9-5ECD-4C42-9C9B-FE10FAE4A191}" type="slidenum">
              <a:rPr lang="en-US" smtClean="0"/>
              <a:t>6</a:t>
            </a:fld>
            <a:endParaRPr lang="en-US"/>
          </a:p>
        </p:txBody>
      </p:sp>
      <p:pic>
        <p:nvPicPr>
          <p:cNvPr id="4" name="Audio 3">
            <a:hlinkClick r:id="" action="ppaction://media"/>
            <a:extLst>
              <a:ext uri="{FF2B5EF4-FFF2-40B4-BE49-F238E27FC236}">
                <a16:creationId xmlns:a16="http://schemas.microsoft.com/office/drawing/2014/main" id="{4AE9EF29-18E1-4123-881E-85E251A3EC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3607357"/>
      </p:ext>
    </p:extLst>
  </p:cSld>
  <p:clrMapOvr>
    <a:masterClrMapping/>
  </p:clrMapOvr>
  <mc:AlternateContent xmlns:mc="http://schemas.openxmlformats.org/markup-compatibility/2006" xmlns:p14="http://schemas.microsoft.com/office/powerpoint/2010/main">
    <mc:Choice Requires="p14">
      <p:transition spd="slow" p14:dur="2000" advTm="45938"/>
    </mc:Choice>
    <mc:Fallback xmlns="">
      <p:transition spd="slow" advTm="45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C7EA-5AE6-4D68-B6DE-BE2BD113209D}"/>
              </a:ext>
            </a:extLst>
          </p:cNvPr>
          <p:cNvSpPr>
            <a:spLocks noGrp="1"/>
          </p:cNvSpPr>
          <p:nvPr>
            <p:ph type="title"/>
          </p:nvPr>
        </p:nvSpPr>
        <p:spPr>
          <a:xfrm>
            <a:off x="912810" y="53022"/>
            <a:ext cx="10018713" cy="716280"/>
          </a:xfrm>
        </p:spPr>
        <p:txBody>
          <a:bodyPr/>
          <a:lstStyle/>
          <a:p>
            <a:r>
              <a:rPr lang="en-US"/>
              <a:t>Constraints</a:t>
            </a:r>
          </a:p>
        </p:txBody>
      </p:sp>
      <p:sp>
        <p:nvSpPr>
          <p:cNvPr id="3" name="Content Placeholder 2">
            <a:extLst>
              <a:ext uri="{FF2B5EF4-FFF2-40B4-BE49-F238E27FC236}">
                <a16:creationId xmlns:a16="http://schemas.microsoft.com/office/drawing/2014/main" id="{FB7E6EE6-E7E5-48D2-9F4C-9DCA671F69DC}"/>
              </a:ext>
            </a:extLst>
          </p:cNvPr>
          <p:cNvSpPr>
            <a:spLocks noGrp="1"/>
          </p:cNvSpPr>
          <p:nvPr>
            <p:ph idx="1"/>
          </p:nvPr>
        </p:nvSpPr>
        <p:spPr>
          <a:xfrm>
            <a:off x="1357561" y="700404"/>
            <a:ext cx="10018713" cy="5898834"/>
          </a:xfrm>
        </p:spPr>
        <p:txBody>
          <a:bodyPr>
            <a:normAutofit/>
          </a:bodyPr>
          <a:lstStyle/>
          <a:p>
            <a:pPr lvl="0"/>
            <a:r>
              <a:rPr lang="en-US"/>
              <a:t>The vehicle shall be capable of being carried by a single person (&lt; 51lb) as well as being operable while people are in the water as per OSHA guidelines.</a:t>
            </a:r>
            <a:endParaRPr lang="en-US" sz="1600"/>
          </a:p>
          <a:p>
            <a:pPr lvl="0"/>
            <a:r>
              <a:rPr lang="en-US"/>
              <a:t>The vehicle shall be capable of operating within the wave/towing flume in the hydrodynamics lab at FAU </a:t>
            </a:r>
            <a:r>
              <a:rPr lang="en-US" err="1"/>
              <a:t>SeaTech</a:t>
            </a:r>
            <a:r>
              <a:rPr lang="en-US"/>
              <a:t>.</a:t>
            </a:r>
            <a:endParaRPr lang="en-US" sz="1600"/>
          </a:p>
          <a:p>
            <a:pPr lvl="1"/>
            <a:r>
              <a:rPr lang="en-US"/>
              <a:t>Wave tank limiting dimensions: 2.5[ft] x 4[ft] x 60[ft].</a:t>
            </a:r>
            <a:endParaRPr lang="en-US" sz="1400"/>
          </a:p>
          <a:p>
            <a:pPr lvl="0"/>
            <a:r>
              <a:rPr lang="en-US"/>
              <a:t>The project will be constructed with a budget of $4000 via an NSF grant obtained by Dr. Oscar </a:t>
            </a:r>
            <a:r>
              <a:rPr lang="en-US" err="1"/>
              <a:t>Curet</a:t>
            </a:r>
            <a:r>
              <a:rPr lang="en-US"/>
              <a:t> for use by the design team</a:t>
            </a:r>
            <a:endParaRPr lang="en-US" sz="1600"/>
          </a:p>
          <a:p>
            <a:pPr lvl="0"/>
            <a:r>
              <a:rPr lang="en-US"/>
              <a:t>Design, construction, and testing of the vehicle shall be completed by May 2020.</a:t>
            </a:r>
            <a:endParaRPr lang="en-US" sz="1600"/>
          </a:p>
          <a:p>
            <a:pPr lvl="0"/>
            <a:r>
              <a:rPr lang="en-US"/>
              <a:t>The vehicle shall be built at FAU facilities.</a:t>
            </a:r>
          </a:p>
          <a:p>
            <a:pPr lvl="0"/>
            <a:r>
              <a:rPr lang="en-US"/>
              <a:t>Standards: Imperial Units, OSHA, SNAME, ASTM</a:t>
            </a:r>
          </a:p>
        </p:txBody>
      </p:sp>
      <p:sp>
        <p:nvSpPr>
          <p:cNvPr id="4" name="Footer Placeholder 3">
            <a:extLst>
              <a:ext uri="{FF2B5EF4-FFF2-40B4-BE49-F238E27FC236}">
                <a16:creationId xmlns:a16="http://schemas.microsoft.com/office/drawing/2014/main" id="{B6B84EC2-87DE-4516-988D-CF4682BEFEAB}"/>
              </a:ext>
            </a:extLst>
          </p:cNvPr>
          <p:cNvSpPr>
            <a:spLocks noGrp="1"/>
          </p:cNvSpPr>
          <p:nvPr>
            <p:ph type="ftr" sz="quarter" idx="11"/>
          </p:nvPr>
        </p:nvSpPr>
        <p:spPr>
          <a:xfrm>
            <a:off x="2380077" y="6232256"/>
            <a:ext cx="7084177" cy="830676"/>
          </a:xfrm>
        </p:spPr>
        <p:txBody>
          <a:bodyPr/>
          <a:lstStyle/>
          <a:p>
            <a:r>
              <a:rPr lang="en-US"/>
              <a:t>Group 4, Bio-Inspired AUV  EOC 4804 OE Systems Control and Design  Ocean Engineering, Florida Atlantic University </a:t>
            </a:r>
          </a:p>
          <a:p>
            <a:endParaRPr lang="en-US"/>
          </a:p>
        </p:txBody>
      </p:sp>
      <p:sp>
        <p:nvSpPr>
          <p:cNvPr id="8" name="Slide Number Placeholder 7">
            <a:extLst>
              <a:ext uri="{FF2B5EF4-FFF2-40B4-BE49-F238E27FC236}">
                <a16:creationId xmlns:a16="http://schemas.microsoft.com/office/drawing/2014/main" id="{C2790D77-29BA-4347-A2C6-014282B077E3}"/>
              </a:ext>
            </a:extLst>
          </p:cNvPr>
          <p:cNvSpPr>
            <a:spLocks noGrp="1"/>
          </p:cNvSpPr>
          <p:nvPr>
            <p:ph type="sldNum" sz="quarter" idx="12"/>
          </p:nvPr>
        </p:nvSpPr>
        <p:spPr>
          <a:xfrm>
            <a:off x="11248789" y="6282469"/>
            <a:ext cx="551167" cy="365125"/>
          </a:xfrm>
        </p:spPr>
        <p:txBody>
          <a:bodyPr/>
          <a:lstStyle/>
          <a:p>
            <a:fld id="{675B06E9-5ECD-4C42-9C9B-FE10FAE4A191}" type="slidenum">
              <a:rPr lang="en-US" smtClean="0"/>
              <a:t>7</a:t>
            </a:fld>
            <a:endParaRPr lang="en-US"/>
          </a:p>
        </p:txBody>
      </p:sp>
      <p:pic>
        <p:nvPicPr>
          <p:cNvPr id="5" name="Audio 4">
            <a:hlinkClick r:id="" action="ppaction://media"/>
            <a:extLst>
              <a:ext uri="{FF2B5EF4-FFF2-40B4-BE49-F238E27FC236}">
                <a16:creationId xmlns:a16="http://schemas.microsoft.com/office/drawing/2014/main" id="{720650D9-8E31-4021-B4B8-86F468FEA1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9671588"/>
      </p:ext>
    </p:extLst>
  </p:cSld>
  <p:clrMapOvr>
    <a:masterClrMapping/>
  </p:clrMapOvr>
  <mc:AlternateContent xmlns:mc="http://schemas.openxmlformats.org/markup-compatibility/2006" xmlns:p14="http://schemas.microsoft.com/office/powerpoint/2010/main">
    <mc:Choice Requires="p14">
      <p:transition spd="slow" p14:dur="2000" advTm="48682"/>
    </mc:Choice>
    <mc:Fallback xmlns="">
      <p:transition spd="slow" advTm="48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9B5D-6CEA-441D-86EF-E6F285698633}"/>
              </a:ext>
            </a:extLst>
          </p:cNvPr>
          <p:cNvSpPr>
            <a:spLocks noGrp="1"/>
          </p:cNvSpPr>
          <p:nvPr>
            <p:ph type="title"/>
          </p:nvPr>
        </p:nvSpPr>
        <p:spPr>
          <a:xfrm>
            <a:off x="3772198" y="363704"/>
            <a:ext cx="4647602" cy="1221059"/>
          </a:xfrm>
        </p:spPr>
        <p:txBody>
          <a:bodyPr>
            <a:normAutofit/>
          </a:bodyPr>
          <a:lstStyle/>
          <a:p>
            <a:r>
              <a:rPr lang="en-US"/>
              <a:t>Design Development</a:t>
            </a:r>
          </a:p>
        </p:txBody>
      </p:sp>
      <p:sp>
        <p:nvSpPr>
          <p:cNvPr id="4" name="Footer Placeholder 3">
            <a:extLst>
              <a:ext uri="{FF2B5EF4-FFF2-40B4-BE49-F238E27FC236}">
                <a16:creationId xmlns:a16="http://schemas.microsoft.com/office/drawing/2014/main" id="{84C51167-C25F-42F1-91EA-234EF12191A1}"/>
              </a:ext>
            </a:extLst>
          </p:cNvPr>
          <p:cNvSpPr>
            <a:spLocks noGrp="1"/>
          </p:cNvSpPr>
          <p:nvPr>
            <p:ph type="ftr" sz="quarter" idx="11"/>
          </p:nvPr>
        </p:nvSpPr>
        <p:spPr>
          <a:xfrm>
            <a:off x="2553911" y="6298344"/>
            <a:ext cx="7084177" cy="365125"/>
          </a:xfrm>
        </p:spPr>
        <p:txBody>
          <a:bodyPr/>
          <a:lstStyle/>
          <a:p>
            <a:r>
              <a:rPr lang="en-US"/>
              <a:t>Group 4, Bio-Inspired AUV  EOC 4804 OE Systems Control and Design  Ocean Engineering, Florida Atlantic University  </a:t>
            </a:r>
          </a:p>
        </p:txBody>
      </p:sp>
      <p:sp>
        <p:nvSpPr>
          <p:cNvPr id="5" name="Slide Number Placeholder 4">
            <a:extLst>
              <a:ext uri="{FF2B5EF4-FFF2-40B4-BE49-F238E27FC236}">
                <a16:creationId xmlns:a16="http://schemas.microsoft.com/office/drawing/2014/main" id="{0A544559-F7E7-4891-9415-853C3B3BD52A}"/>
              </a:ext>
            </a:extLst>
          </p:cNvPr>
          <p:cNvSpPr>
            <a:spLocks noGrp="1"/>
          </p:cNvSpPr>
          <p:nvPr>
            <p:ph type="sldNum" sz="quarter" idx="12"/>
          </p:nvPr>
        </p:nvSpPr>
        <p:spPr/>
        <p:txBody>
          <a:bodyPr/>
          <a:lstStyle/>
          <a:p>
            <a:fld id="{675B06E9-5ECD-4C42-9C9B-FE10FAE4A191}" type="slidenum">
              <a:rPr lang="en-US" smtClean="0"/>
              <a:t>8</a:t>
            </a:fld>
            <a:endParaRPr lang="en-US"/>
          </a:p>
        </p:txBody>
      </p:sp>
      <p:pic>
        <p:nvPicPr>
          <p:cNvPr id="6" name="Picture 5">
            <a:extLst>
              <a:ext uri="{FF2B5EF4-FFF2-40B4-BE49-F238E27FC236}">
                <a16:creationId xmlns:a16="http://schemas.microsoft.com/office/drawing/2014/main" id="{A4B58374-9024-4D08-A725-CAF5BDA0B06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9384" t="8860" r="15302" b="12644"/>
          <a:stretch/>
        </p:blipFill>
        <p:spPr>
          <a:xfrm>
            <a:off x="1018846" y="2805885"/>
            <a:ext cx="2514944" cy="1676629"/>
          </a:xfrm>
          <a:prstGeom prst="rect">
            <a:avLst/>
          </a:prstGeom>
          <a:ln>
            <a:solidFill>
              <a:schemeClr val="accent1"/>
            </a:solidFill>
          </a:ln>
        </p:spPr>
      </p:pic>
      <p:pic>
        <p:nvPicPr>
          <p:cNvPr id="7" name="Picture 6">
            <a:extLst>
              <a:ext uri="{FF2B5EF4-FFF2-40B4-BE49-F238E27FC236}">
                <a16:creationId xmlns:a16="http://schemas.microsoft.com/office/drawing/2014/main" id="{84C516A7-4DD5-412C-A188-0219506724E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5797" t="10567" r="21963" b="19783"/>
          <a:stretch/>
        </p:blipFill>
        <p:spPr>
          <a:xfrm>
            <a:off x="379121" y="742415"/>
            <a:ext cx="2174790" cy="1684696"/>
          </a:xfrm>
          <a:prstGeom prst="rect">
            <a:avLst/>
          </a:prstGeom>
          <a:ln>
            <a:solidFill>
              <a:schemeClr val="accent1"/>
            </a:solidFill>
          </a:ln>
        </p:spPr>
      </p:pic>
      <p:pic>
        <p:nvPicPr>
          <p:cNvPr id="8" name="Picture 7">
            <a:extLst>
              <a:ext uri="{FF2B5EF4-FFF2-40B4-BE49-F238E27FC236}">
                <a16:creationId xmlns:a16="http://schemas.microsoft.com/office/drawing/2014/main" id="{7BE874A3-ED37-45F6-8AE5-DD44439951F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3778" t="16182" r="32698" b="7491"/>
          <a:stretch/>
        </p:blipFill>
        <p:spPr>
          <a:xfrm>
            <a:off x="379121" y="4770640"/>
            <a:ext cx="2075935" cy="1710266"/>
          </a:xfrm>
          <a:prstGeom prst="rect">
            <a:avLst/>
          </a:prstGeom>
          <a:ln>
            <a:solidFill>
              <a:schemeClr val="accent1"/>
            </a:solidFill>
          </a:ln>
        </p:spPr>
      </p:pic>
      <p:pic>
        <p:nvPicPr>
          <p:cNvPr id="9" name="Picture 8">
            <a:extLst>
              <a:ext uri="{FF2B5EF4-FFF2-40B4-BE49-F238E27FC236}">
                <a16:creationId xmlns:a16="http://schemas.microsoft.com/office/drawing/2014/main" id="{D2C0E0CD-D512-49F2-BC22-1F22671365DA}"/>
              </a:ext>
            </a:extLst>
          </p:cNvPr>
          <p:cNvPicPr>
            <a:picLocks noChangeAspect="1"/>
          </p:cNvPicPr>
          <p:nvPr/>
        </p:nvPicPr>
        <p:blipFill rotWithShape="1">
          <a:blip r:embed="rId8">
            <a:extLst>
              <a:ext uri="{28A0092B-C50C-407E-A947-70E740481C1C}">
                <a14:useLocalDpi xmlns:a14="http://schemas.microsoft.com/office/drawing/2010/main" val="0"/>
              </a:ext>
            </a:extLst>
          </a:blip>
          <a:srcRect l="32061" t="12911" r="16868" b="16398"/>
          <a:stretch/>
        </p:blipFill>
        <p:spPr>
          <a:xfrm>
            <a:off x="8658208" y="2658858"/>
            <a:ext cx="3464513" cy="2252880"/>
          </a:xfrm>
          <a:prstGeom prst="rect">
            <a:avLst/>
          </a:prstGeom>
        </p:spPr>
      </p:pic>
      <p:pic>
        <p:nvPicPr>
          <p:cNvPr id="10" name="Picture 9">
            <a:extLst>
              <a:ext uri="{FF2B5EF4-FFF2-40B4-BE49-F238E27FC236}">
                <a16:creationId xmlns:a16="http://schemas.microsoft.com/office/drawing/2014/main" id="{297D1964-91E9-4BFF-B4A1-29AAF3D3A785}"/>
              </a:ext>
            </a:extLst>
          </p:cNvPr>
          <p:cNvPicPr>
            <a:picLocks noChangeAspect="1"/>
          </p:cNvPicPr>
          <p:nvPr/>
        </p:nvPicPr>
        <p:blipFill>
          <a:blip r:embed="rId9"/>
          <a:stretch>
            <a:fillRect/>
          </a:stretch>
        </p:blipFill>
        <p:spPr>
          <a:xfrm>
            <a:off x="4392801" y="2658859"/>
            <a:ext cx="3406396" cy="2252879"/>
          </a:xfrm>
          <a:prstGeom prst="rect">
            <a:avLst/>
          </a:prstGeom>
        </p:spPr>
      </p:pic>
      <p:sp>
        <p:nvSpPr>
          <p:cNvPr id="11" name="TextBox 10">
            <a:extLst>
              <a:ext uri="{FF2B5EF4-FFF2-40B4-BE49-F238E27FC236}">
                <a16:creationId xmlns:a16="http://schemas.microsoft.com/office/drawing/2014/main" id="{E8100497-77F0-4233-B8E7-B9CF38B51C7F}"/>
              </a:ext>
            </a:extLst>
          </p:cNvPr>
          <p:cNvSpPr txBox="1"/>
          <p:nvPr/>
        </p:nvSpPr>
        <p:spPr>
          <a:xfrm>
            <a:off x="379121" y="363704"/>
            <a:ext cx="2514944" cy="369332"/>
          </a:xfrm>
          <a:prstGeom prst="rect">
            <a:avLst/>
          </a:prstGeom>
          <a:noFill/>
        </p:spPr>
        <p:txBody>
          <a:bodyPr wrap="square" rtlCol="0">
            <a:spAutoFit/>
          </a:bodyPr>
          <a:lstStyle/>
          <a:p>
            <a:r>
              <a:rPr lang="en-US"/>
              <a:t>Early conceptual designs</a:t>
            </a:r>
          </a:p>
        </p:txBody>
      </p:sp>
      <p:sp>
        <p:nvSpPr>
          <p:cNvPr id="12" name="TextBox 11">
            <a:extLst>
              <a:ext uri="{FF2B5EF4-FFF2-40B4-BE49-F238E27FC236}">
                <a16:creationId xmlns:a16="http://schemas.microsoft.com/office/drawing/2014/main" id="{D1C6B8B8-4526-49DF-832B-6673AE7F435A}"/>
              </a:ext>
            </a:extLst>
          </p:cNvPr>
          <p:cNvSpPr txBox="1"/>
          <p:nvPr/>
        </p:nvSpPr>
        <p:spPr>
          <a:xfrm>
            <a:off x="5284253" y="2095575"/>
            <a:ext cx="2514944" cy="369332"/>
          </a:xfrm>
          <a:prstGeom prst="rect">
            <a:avLst/>
          </a:prstGeom>
          <a:noFill/>
        </p:spPr>
        <p:txBody>
          <a:bodyPr wrap="square" rtlCol="0">
            <a:spAutoFit/>
          </a:bodyPr>
          <a:lstStyle/>
          <a:p>
            <a:r>
              <a:rPr lang="en-US"/>
              <a:t>Preliminary Design</a:t>
            </a:r>
          </a:p>
        </p:txBody>
      </p:sp>
      <p:sp>
        <p:nvSpPr>
          <p:cNvPr id="13" name="TextBox 12">
            <a:extLst>
              <a:ext uri="{FF2B5EF4-FFF2-40B4-BE49-F238E27FC236}">
                <a16:creationId xmlns:a16="http://schemas.microsoft.com/office/drawing/2014/main" id="{C4B092F7-FFD5-4BF2-9452-92CDBBE97E23}"/>
              </a:ext>
            </a:extLst>
          </p:cNvPr>
          <p:cNvSpPr txBox="1"/>
          <p:nvPr/>
        </p:nvSpPr>
        <p:spPr>
          <a:xfrm>
            <a:off x="9588419" y="1910909"/>
            <a:ext cx="1401772" cy="369332"/>
          </a:xfrm>
          <a:prstGeom prst="rect">
            <a:avLst/>
          </a:prstGeom>
          <a:noFill/>
        </p:spPr>
        <p:txBody>
          <a:bodyPr wrap="square" rtlCol="0">
            <a:spAutoFit/>
          </a:bodyPr>
          <a:lstStyle/>
          <a:p>
            <a:r>
              <a:rPr lang="en-US"/>
              <a:t>Final Design</a:t>
            </a:r>
          </a:p>
        </p:txBody>
      </p:sp>
      <p:pic>
        <p:nvPicPr>
          <p:cNvPr id="15" name="Audio 14">
            <a:hlinkClick r:id="" action="ppaction://media"/>
            <a:extLst>
              <a:ext uri="{FF2B5EF4-FFF2-40B4-BE49-F238E27FC236}">
                <a16:creationId xmlns:a16="http://schemas.microsoft.com/office/drawing/2014/main" id="{98CF93E8-C60F-40C2-BF83-420FC7CD57C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0052827"/>
      </p:ext>
    </p:extLst>
  </p:cSld>
  <p:clrMapOvr>
    <a:masterClrMapping/>
  </p:clrMapOvr>
  <mc:AlternateContent xmlns:mc="http://schemas.openxmlformats.org/markup-compatibility/2006" xmlns:p14="http://schemas.microsoft.com/office/powerpoint/2010/main">
    <mc:Choice Requires="p14">
      <p:transition spd="slow" p14:dur="2000" advTm="261"/>
    </mc:Choice>
    <mc:Fallback xmlns="">
      <p:transition spd="slow" advTm="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59A71-B8DC-4C25-8324-73EC84FDEA86}"/>
              </a:ext>
            </a:extLst>
          </p:cNvPr>
          <p:cNvSpPr>
            <a:spLocks noGrp="1"/>
          </p:cNvSpPr>
          <p:nvPr>
            <p:ph type="title"/>
          </p:nvPr>
        </p:nvSpPr>
        <p:spPr>
          <a:xfrm>
            <a:off x="3696882" y="311211"/>
            <a:ext cx="6831780" cy="551134"/>
          </a:xfrm>
        </p:spPr>
        <p:txBody>
          <a:bodyPr>
            <a:normAutofit fontScale="90000"/>
          </a:bodyPr>
          <a:lstStyle/>
          <a:p>
            <a:r>
              <a:rPr lang="en-US"/>
              <a:t>Chosen Design Breakdown</a:t>
            </a:r>
          </a:p>
        </p:txBody>
      </p:sp>
      <p:pic>
        <p:nvPicPr>
          <p:cNvPr id="6" name="Picture 5">
            <a:extLst>
              <a:ext uri="{FF2B5EF4-FFF2-40B4-BE49-F238E27FC236}">
                <a16:creationId xmlns:a16="http://schemas.microsoft.com/office/drawing/2014/main" id="{42122731-231E-4512-AA5F-A66686ABD4E9}"/>
              </a:ext>
            </a:extLst>
          </p:cNvPr>
          <p:cNvPicPr>
            <a:picLocks noChangeAspect="1"/>
          </p:cNvPicPr>
          <p:nvPr/>
        </p:nvPicPr>
        <p:blipFill rotWithShape="1">
          <a:blip r:embed="rId6">
            <a:extLst>
              <a:ext uri="{28A0092B-C50C-407E-A947-70E740481C1C}">
                <a14:useLocalDpi xmlns:a14="http://schemas.microsoft.com/office/drawing/2010/main" val="0"/>
              </a:ext>
            </a:extLst>
          </a:blip>
          <a:srcRect l="32720" t="12577" r="21194" b="18425"/>
          <a:stretch/>
        </p:blipFill>
        <p:spPr>
          <a:xfrm>
            <a:off x="8690090" y="4135460"/>
            <a:ext cx="3414824" cy="2401865"/>
          </a:xfrm>
          <a:prstGeom prst="rect">
            <a:avLst/>
          </a:prstGeom>
        </p:spPr>
      </p:pic>
      <p:pic>
        <p:nvPicPr>
          <p:cNvPr id="7" name="Picture 6">
            <a:extLst>
              <a:ext uri="{FF2B5EF4-FFF2-40B4-BE49-F238E27FC236}">
                <a16:creationId xmlns:a16="http://schemas.microsoft.com/office/drawing/2014/main" id="{45BE6202-3061-8348-8396-570E8ECAA6EC}"/>
              </a:ext>
            </a:extLst>
          </p:cNvPr>
          <p:cNvPicPr>
            <a:picLocks noChangeAspect="1"/>
          </p:cNvPicPr>
          <p:nvPr/>
        </p:nvPicPr>
        <p:blipFill rotWithShape="1">
          <a:blip r:embed="rId7">
            <a:extLst>
              <a:ext uri="{28A0092B-C50C-407E-A947-70E740481C1C}">
                <a14:useLocalDpi xmlns:a14="http://schemas.microsoft.com/office/drawing/2010/main" val="0"/>
              </a:ext>
            </a:extLst>
          </a:blip>
          <a:srcRect l="32061" t="12911" r="16868" b="16398"/>
          <a:stretch/>
        </p:blipFill>
        <p:spPr>
          <a:xfrm>
            <a:off x="402271" y="563153"/>
            <a:ext cx="3861412" cy="2510973"/>
          </a:xfrm>
          <a:prstGeom prst="rect">
            <a:avLst/>
          </a:prstGeom>
        </p:spPr>
      </p:pic>
      <p:pic>
        <p:nvPicPr>
          <p:cNvPr id="10" name="Picture 9">
            <a:extLst>
              <a:ext uri="{FF2B5EF4-FFF2-40B4-BE49-F238E27FC236}">
                <a16:creationId xmlns:a16="http://schemas.microsoft.com/office/drawing/2014/main" id="{7AC517DE-7E6D-4AAF-BE6E-97216D2C77BE}"/>
              </a:ext>
            </a:extLst>
          </p:cNvPr>
          <p:cNvPicPr>
            <a:picLocks noChangeAspect="1"/>
          </p:cNvPicPr>
          <p:nvPr/>
        </p:nvPicPr>
        <p:blipFill rotWithShape="1">
          <a:blip r:embed="rId8">
            <a:extLst>
              <a:ext uri="{28A0092B-C50C-407E-A947-70E740481C1C}">
                <a14:useLocalDpi xmlns:a14="http://schemas.microsoft.com/office/drawing/2010/main" val="0"/>
              </a:ext>
            </a:extLst>
          </a:blip>
          <a:srcRect l="31245" r="30994"/>
          <a:stretch/>
        </p:blipFill>
        <p:spPr>
          <a:xfrm>
            <a:off x="4529873" y="1457578"/>
            <a:ext cx="3936274" cy="4897184"/>
          </a:xfrm>
          <a:prstGeom prst="rect">
            <a:avLst/>
          </a:prstGeom>
        </p:spPr>
      </p:pic>
      <p:cxnSp>
        <p:nvCxnSpPr>
          <p:cNvPr id="12" name="Straight Arrow Connector 11">
            <a:extLst>
              <a:ext uri="{FF2B5EF4-FFF2-40B4-BE49-F238E27FC236}">
                <a16:creationId xmlns:a16="http://schemas.microsoft.com/office/drawing/2014/main" id="{A45DC410-1E74-4868-820F-658A5544C41C}"/>
              </a:ext>
            </a:extLst>
          </p:cNvPr>
          <p:cNvCxnSpPr>
            <a:cxnSpLocks/>
          </p:cNvCxnSpPr>
          <p:nvPr/>
        </p:nvCxnSpPr>
        <p:spPr>
          <a:xfrm flipV="1">
            <a:off x="3152503" y="5294038"/>
            <a:ext cx="2168434" cy="52328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2472BB6F-E8B6-4418-9C0A-E7AF30118F6E}"/>
              </a:ext>
            </a:extLst>
          </p:cNvPr>
          <p:cNvCxnSpPr>
            <a:cxnSpLocks/>
          </p:cNvCxnSpPr>
          <p:nvPr/>
        </p:nvCxnSpPr>
        <p:spPr>
          <a:xfrm flipH="1">
            <a:off x="7503142" y="1267244"/>
            <a:ext cx="1292249" cy="1322703"/>
          </a:xfrm>
          <a:prstGeom prst="straightConnector1">
            <a:avLst/>
          </a:prstGeom>
          <a:ln>
            <a:tailEnd type="triangle"/>
          </a:ln>
          <a:effectLst/>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35A80EE0-8710-4B97-B308-48285D4E6D93}"/>
              </a:ext>
            </a:extLst>
          </p:cNvPr>
          <p:cNvCxnSpPr>
            <a:cxnSpLocks/>
          </p:cNvCxnSpPr>
          <p:nvPr/>
        </p:nvCxnSpPr>
        <p:spPr>
          <a:xfrm flipH="1">
            <a:off x="7036531" y="1996756"/>
            <a:ext cx="2107469" cy="1329918"/>
          </a:xfrm>
          <a:prstGeom prst="straightConnector1">
            <a:avLst/>
          </a:prstGeom>
          <a:ln>
            <a:tailEnd type="triangle"/>
          </a:ln>
          <a:effectLst/>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58A9760A-8013-4A0D-BD63-5D5309C3E86E}"/>
              </a:ext>
            </a:extLst>
          </p:cNvPr>
          <p:cNvCxnSpPr>
            <a:cxnSpLocks/>
          </p:cNvCxnSpPr>
          <p:nvPr/>
        </p:nvCxnSpPr>
        <p:spPr>
          <a:xfrm flipV="1">
            <a:off x="3039291" y="4713833"/>
            <a:ext cx="2917372" cy="3284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26F2179B-774F-4C84-9FA5-40E98E9FF4FA}"/>
              </a:ext>
            </a:extLst>
          </p:cNvPr>
          <p:cNvCxnSpPr>
            <a:cxnSpLocks/>
          </p:cNvCxnSpPr>
          <p:nvPr/>
        </p:nvCxnSpPr>
        <p:spPr>
          <a:xfrm>
            <a:off x="3418693" y="3656599"/>
            <a:ext cx="2276713" cy="25790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0" name="TextBox 29">
            <a:extLst>
              <a:ext uri="{FF2B5EF4-FFF2-40B4-BE49-F238E27FC236}">
                <a16:creationId xmlns:a16="http://schemas.microsoft.com/office/drawing/2014/main" id="{1313F33B-ACEA-46CC-AF1A-124E79460123}"/>
              </a:ext>
            </a:extLst>
          </p:cNvPr>
          <p:cNvSpPr txBox="1"/>
          <p:nvPr/>
        </p:nvSpPr>
        <p:spPr>
          <a:xfrm>
            <a:off x="2527534" y="3432544"/>
            <a:ext cx="811313" cy="369332"/>
          </a:xfrm>
          <a:prstGeom prst="rect">
            <a:avLst/>
          </a:prstGeom>
          <a:noFill/>
        </p:spPr>
        <p:txBody>
          <a:bodyPr wrap="square" rtlCol="0">
            <a:spAutoFit/>
          </a:bodyPr>
          <a:lstStyle/>
          <a:p>
            <a:r>
              <a:rPr lang="en-US"/>
              <a:t>Frame</a:t>
            </a:r>
          </a:p>
        </p:txBody>
      </p:sp>
      <p:cxnSp>
        <p:nvCxnSpPr>
          <p:cNvPr id="33" name="Straight Arrow Connector 32">
            <a:extLst>
              <a:ext uri="{FF2B5EF4-FFF2-40B4-BE49-F238E27FC236}">
                <a16:creationId xmlns:a16="http://schemas.microsoft.com/office/drawing/2014/main" id="{9B84510A-7B27-49A8-8F9E-CB563C828E60}"/>
              </a:ext>
            </a:extLst>
          </p:cNvPr>
          <p:cNvCxnSpPr>
            <a:cxnSpLocks/>
          </p:cNvCxnSpPr>
          <p:nvPr/>
        </p:nvCxnSpPr>
        <p:spPr>
          <a:xfrm flipH="1">
            <a:off x="7410996" y="3721504"/>
            <a:ext cx="1733004" cy="502529"/>
          </a:xfrm>
          <a:prstGeom prst="straightConnector1">
            <a:avLst/>
          </a:prstGeom>
          <a:ln>
            <a:tailEnd type="triangle"/>
          </a:ln>
          <a:effectLst/>
        </p:spPr>
        <p:style>
          <a:lnRef idx="3">
            <a:schemeClr val="accent1"/>
          </a:lnRef>
          <a:fillRef idx="0">
            <a:schemeClr val="accent1"/>
          </a:fillRef>
          <a:effectRef idx="2">
            <a:schemeClr val="accent1"/>
          </a:effectRef>
          <a:fontRef idx="minor">
            <a:schemeClr val="tx1"/>
          </a:fontRef>
        </p:style>
      </p:cxnSp>
      <p:sp>
        <p:nvSpPr>
          <p:cNvPr id="34" name="TextBox 33">
            <a:extLst>
              <a:ext uri="{FF2B5EF4-FFF2-40B4-BE49-F238E27FC236}">
                <a16:creationId xmlns:a16="http://schemas.microsoft.com/office/drawing/2014/main" id="{1227A838-77A6-4487-863E-2636F4451EDA}"/>
              </a:ext>
            </a:extLst>
          </p:cNvPr>
          <p:cNvSpPr txBox="1"/>
          <p:nvPr/>
        </p:nvSpPr>
        <p:spPr>
          <a:xfrm>
            <a:off x="2167194" y="4878048"/>
            <a:ext cx="873337" cy="369332"/>
          </a:xfrm>
          <a:prstGeom prst="rect">
            <a:avLst/>
          </a:prstGeom>
          <a:noFill/>
        </p:spPr>
        <p:txBody>
          <a:bodyPr wrap="square" rtlCol="0">
            <a:spAutoFit/>
          </a:bodyPr>
          <a:lstStyle/>
          <a:p>
            <a:r>
              <a:rPr lang="en-US"/>
              <a:t>Ballast</a:t>
            </a:r>
          </a:p>
        </p:txBody>
      </p:sp>
      <p:sp>
        <p:nvSpPr>
          <p:cNvPr id="35" name="TextBox 34">
            <a:extLst>
              <a:ext uri="{FF2B5EF4-FFF2-40B4-BE49-F238E27FC236}">
                <a16:creationId xmlns:a16="http://schemas.microsoft.com/office/drawing/2014/main" id="{7D4EA29C-AB86-483B-8DF3-6606F48EA4AB}"/>
              </a:ext>
            </a:extLst>
          </p:cNvPr>
          <p:cNvSpPr txBox="1"/>
          <p:nvPr/>
        </p:nvSpPr>
        <p:spPr>
          <a:xfrm>
            <a:off x="1887539" y="5680542"/>
            <a:ext cx="1451308" cy="369332"/>
          </a:xfrm>
          <a:prstGeom prst="rect">
            <a:avLst/>
          </a:prstGeom>
          <a:noFill/>
        </p:spPr>
        <p:txBody>
          <a:bodyPr wrap="square" rtlCol="0">
            <a:spAutoFit/>
          </a:bodyPr>
          <a:lstStyle/>
          <a:p>
            <a:r>
              <a:rPr lang="en-US"/>
              <a:t>Hull Bottom</a:t>
            </a:r>
          </a:p>
        </p:txBody>
      </p:sp>
      <p:sp>
        <p:nvSpPr>
          <p:cNvPr id="36" name="TextBox 35">
            <a:extLst>
              <a:ext uri="{FF2B5EF4-FFF2-40B4-BE49-F238E27FC236}">
                <a16:creationId xmlns:a16="http://schemas.microsoft.com/office/drawing/2014/main" id="{F0D6C708-D63A-485F-8433-7A77771F8262}"/>
              </a:ext>
            </a:extLst>
          </p:cNvPr>
          <p:cNvSpPr txBox="1"/>
          <p:nvPr/>
        </p:nvSpPr>
        <p:spPr>
          <a:xfrm>
            <a:off x="8865060" y="1045593"/>
            <a:ext cx="1007363" cy="369332"/>
          </a:xfrm>
          <a:prstGeom prst="rect">
            <a:avLst/>
          </a:prstGeom>
          <a:noFill/>
        </p:spPr>
        <p:txBody>
          <a:bodyPr wrap="square" rtlCol="0">
            <a:spAutoFit/>
          </a:bodyPr>
          <a:lstStyle/>
          <a:p>
            <a:r>
              <a:rPr lang="en-US"/>
              <a:t>Hull Top</a:t>
            </a:r>
          </a:p>
        </p:txBody>
      </p:sp>
      <p:sp>
        <p:nvSpPr>
          <p:cNvPr id="39" name="TextBox 38">
            <a:extLst>
              <a:ext uri="{FF2B5EF4-FFF2-40B4-BE49-F238E27FC236}">
                <a16:creationId xmlns:a16="http://schemas.microsoft.com/office/drawing/2014/main" id="{B8B01638-CB49-4F42-B32A-774CB10FC076}"/>
              </a:ext>
            </a:extLst>
          </p:cNvPr>
          <p:cNvSpPr txBox="1"/>
          <p:nvPr/>
        </p:nvSpPr>
        <p:spPr>
          <a:xfrm>
            <a:off x="9299072" y="1673590"/>
            <a:ext cx="1619794" cy="646331"/>
          </a:xfrm>
          <a:prstGeom prst="rect">
            <a:avLst/>
          </a:prstGeom>
          <a:noFill/>
        </p:spPr>
        <p:txBody>
          <a:bodyPr wrap="square" rtlCol="0">
            <a:spAutoFit/>
          </a:bodyPr>
          <a:lstStyle/>
          <a:p>
            <a:r>
              <a:rPr lang="en-US"/>
              <a:t>Main Pressure Vessel</a:t>
            </a:r>
          </a:p>
        </p:txBody>
      </p:sp>
      <p:cxnSp>
        <p:nvCxnSpPr>
          <p:cNvPr id="45" name="Straight Arrow Connector 44">
            <a:extLst>
              <a:ext uri="{FF2B5EF4-FFF2-40B4-BE49-F238E27FC236}">
                <a16:creationId xmlns:a16="http://schemas.microsoft.com/office/drawing/2014/main" id="{179B605A-3C20-4E6D-848D-3C48A92C6D06}"/>
              </a:ext>
            </a:extLst>
          </p:cNvPr>
          <p:cNvCxnSpPr>
            <a:cxnSpLocks/>
          </p:cNvCxnSpPr>
          <p:nvPr/>
        </p:nvCxnSpPr>
        <p:spPr>
          <a:xfrm flipH="1">
            <a:off x="7282764" y="2984777"/>
            <a:ext cx="1797338" cy="975068"/>
          </a:xfrm>
          <a:prstGeom prst="straightConnector1">
            <a:avLst/>
          </a:prstGeom>
          <a:ln>
            <a:tailEnd type="triangle"/>
          </a:ln>
          <a:effectLst/>
        </p:spPr>
        <p:style>
          <a:lnRef idx="3">
            <a:schemeClr val="accent1"/>
          </a:lnRef>
          <a:fillRef idx="0">
            <a:schemeClr val="accent1"/>
          </a:fillRef>
          <a:effectRef idx="2">
            <a:schemeClr val="accent1"/>
          </a:effectRef>
          <a:fontRef idx="minor">
            <a:schemeClr val="tx1"/>
          </a:fontRef>
        </p:style>
      </p:cxnSp>
      <p:sp>
        <p:nvSpPr>
          <p:cNvPr id="47" name="TextBox 46">
            <a:extLst>
              <a:ext uri="{FF2B5EF4-FFF2-40B4-BE49-F238E27FC236}">
                <a16:creationId xmlns:a16="http://schemas.microsoft.com/office/drawing/2014/main" id="{51A75ECD-CBEB-469A-AD64-259B33539CF8}"/>
              </a:ext>
            </a:extLst>
          </p:cNvPr>
          <p:cNvSpPr txBox="1"/>
          <p:nvPr/>
        </p:nvSpPr>
        <p:spPr>
          <a:xfrm>
            <a:off x="9223966" y="2743527"/>
            <a:ext cx="1007363" cy="369332"/>
          </a:xfrm>
          <a:prstGeom prst="rect">
            <a:avLst/>
          </a:prstGeom>
          <a:noFill/>
        </p:spPr>
        <p:txBody>
          <a:bodyPr wrap="square" rtlCol="0">
            <a:spAutoFit/>
          </a:bodyPr>
          <a:lstStyle/>
          <a:p>
            <a:r>
              <a:rPr lang="en-US"/>
              <a:t>SONAR</a:t>
            </a:r>
          </a:p>
        </p:txBody>
      </p:sp>
      <p:sp>
        <p:nvSpPr>
          <p:cNvPr id="48" name="TextBox 47">
            <a:extLst>
              <a:ext uri="{FF2B5EF4-FFF2-40B4-BE49-F238E27FC236}">
                <a16:creationId xmlns:a16="http://schemas.microsoft.com/office/drawing/2014/main" id="{D1E8C890-1BC7-40C4-89BE-49E2553BC084}"/>
              </a:ext>
            </a:extLst>
          </p:cNvPr>
          <p:cNvSpPr txBox="1"/>
          <p:nvPr/>
        </p:nvSpPr>
        <p:spPr>
          <a:xfrm>
            <a:off x="9272232" y="3341131"/>
            <a:ext cx="2048198" cy="646331"/>
          </a:xfrm>
          <a:prstGeom prst="rect">
            <a:avLst/>
          </a:prstGeom>
          <a:noFill/>
        </p:spPr>
        <p:txBody>
          <a:bodyPr wrap="square" rtlCol="0">
            <a:spAutoFit/>
          </a:bodyPr>
          <a:lstStyle/>
          <a:p>
            <a:r>
              <a:rPr lang="en-US"/>
              <a:t>Motor Pressure Vessel</a:t>
            </a:r>
          </a:p>
        </p:txBody>
      </p:sp>
      <p:cxnSp>
        <p:nvCxnSpPr>
          <p:cNvPr id="49" name="Straight Arrow Connector 48">
            <a:extLst>
              <a:ext uri="{FF2B5EF4-FFF2-40B4-BE49-F238E27FC236}">
                <a16:creationId xmlns:a16="http://schemas.microsoft.com/office/drawing/2014/main" id="{6FF23B7A-507B-48C1-A09B-E900C2EFF017}"/>
              </a:ext>
            </a:extLst>
          </p:cNvPr>
          <p:cNvCxnSpPr>
            <a:cxnSpLocks/>
          </p:cNvCxnSpPr>
          <p:nvPr/>
        </p:nvCxnSpPr>
        <p:spPr>
          <a:xfrm>
            <a:off x="3246706" y="4293514"/>
            <a:ext cx="2448700" cy="2161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2" name="TextBox 51">
            <a:extLst>
              <a:ext uri="{FF2B5EF4-FFF2-40B4-BE49-F238E27FC236}">
                <a16:creationId xmlns:a16="http://schemas.microsoft.com/office/drawing/2014/main" id="{C8390310-65CD-455D-9BF9-C2BF53849394}"/>
              </a:ext>
            </a:extLst>
          </p:cNvPr>
          <p:cNvSpPr txBox="1"/>
          <p:nvPr/>
        </p:nvSpPr>
        <p:spPr>
          <a:xfrm>
            <a:off x="2036414" y="4108848"/>
            <a:ext cx="1302433" cy="369332"/>
          </a:xfrm>
          <a:prstGeom prst="rect">
            <a:avLst/>
          </a:prstGeom>
          <a:noFill/>
        </p:spPr>
        <p:txBody>
          <a:bodyPr wrap="square" rtlCol="0">
            <a:spAutoFit/>
          </a:bodyPr>
          <a:lstStyle/>
          <a:p>
            <a:r>
              <a:rPr lang="en-US"/>
              <a:t>Crankshaft </a:t>
            </a:r>
          </a:p>
        </p:txBody>
      </p:sp>
      <p:sp>
        <p:nvSpPr>
          <p:cNvPr id="61" name="Footer Placeholder 60">
            <a:extLst>
              <a:ext uri="{FF2B5EF4-FFF2-40B4-BE49-F238E27FC236}">
                <a16:creationId xmlns:a16="http://schemas.microsoft.com/office/drawing/2014/main" id="{6F33C164-2FB9-4BF4-AEB1-0B03BDB0B310}"/>
              </a:ext>
            </a:extLst>
          </p:cNvPr>
          <p:cNvSpPr>
            <a:spLocks noGrp="1"/>
          </p:cNvSpPr>
          <p:nvPr>
            <p:ph type="ftr" sz="quarter" idx="11"/>
          </p:nvPr>
        </p:nvSpPr>
        <p:spPr>
          <a:xfrm>
            <a:off x="2414574" y="6472031"/>
            <a:ext cx="7084177" cy="365125"/>
          </a:xfrm>
        </p:spPr>
        <p:txBody>
          <a:bodyPr/>
          <a:lstStyle/>
          <a:p>
            <a:r>
              <a:rPr lang="en-US"/>
              <a:t>Group 4, Bio-Inspired AUV  EOC 4804 OE Systems Control and Design  Ocean Engineering, Florida Atlantic University </a:t>
            </a:r>
          </a:p>
          <a:p>
            <a:endParaRPr lang="en-US"/>
          </a:p>
        </p:txBody>
      </p:sp>
      <p:sp>
        <p:nvSpPr>
          <p:cNvPr id="62" name="Slide Number Placeholder 61">
            <a:extLst>
              <a:ext uri="{FF2B5EF4-FFF2-40B4-BE49-F238E27FC236}">
                <a16:creationId xmlns:a16="http://schemas.microsoft.com/office/drawing/2014/main" id="{333D764E-B405-4A70-84A6-BC405AA7E5A5}"/>
              </a:ext>
            </a:extLst>
          </p:cNvPr>
          <p:cNvSpPr>
            <a:spLocks noGrp="1"/>
          </p:cNvSpPr>
          <p:nvPr>
            <p:ph type="sldNum" sz="quarter" idx="12"/>
          </p:nvPr>
        </p:nvSpPr>
        <p:spPr>
          <a:xfrm>
            <a:off x="11320430" y="6472030"/>
            <a:ext cx="551167" cy="365125"/>
          </a:xfrm>
        </p:spPr>
        <p:txBody>
          <a:bodyPr/>
          <a:lstStyle/>
          <a:p>
            <a:fld id="{DFFE0BEE-981F-45D9-BE65-64CE584680E9}" type="slidenum">
              <a:rPr lang="en-US" smtClean="0"/>
              <a:pPr/>
              <a:t>9</a:t>
            </a:fld>
            <a:endParaRPr lang="en-US"/>
          </a:p>
        </p:txBody>
      </p:sp>
      <p:pic>
        <p:nvPicPr>
          <p:cNvPr id="3" name="Picture 2">
            <a:extLst>
              <a:ext uri="{FF2B5EF4-FFF2-40B4-BE49-F238E27FC236}">
                <a16:creationId xmlns:a16="http://schemas.microsoft.com/office/drawing/2014/main" id="{DC989D6B-D1B4-45E4-9DE6-EB28D88AFE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2083" l="1752" r="97497">
                        <a14:foregroundMark x1="13945" y1="13301" x2="71339" y2="43542"/>
                        <a14:foregroundMark x1="11759" y1="12149" x2="12533" y2="12557"/>
                        <a14:foregroundMark x1="71339" y1="43542" x2="95433" y2="40104"/>
                        <a14:foregroundMark x1="94442" y1="61079" x2="91615" y2="65000"/>
                        <a14:foregroundMark x1="81602" y1="36458" x2="81602" y2="36458"/>
                        <a14:foregroundMark x1="83730" y1="36042" x2="91114" y2="39583"/>
                        <a14:foregroundMark x1="84981" y1="37708" x2="20275" y2="14792"/>
                        <a14:foregroundMark x1="7259" y1="32083" x2="6151" y2="45601"/>
                        <a14:foregroundMark x1="6007" y1="61250" x2="6383" y2="61875"/>
                        <a14:foregroundMark x1="5507" y1="60417" x2="6007" y2="61250"/>
                        <a14:foregroundMark x1="10465" y1="64091" x2="78473" y2="84167"/>
                        <a14:foregroundMark x1="78473" y1="84167" x2="80601" y2="87917"/>
                        <a14:foregroundMark x1="85748" y1="89761" x2="90488" y2="80417"/>
                        <a14:foregroundMark x1="92365" y1="75625" x2="87109" y2="85833"/>
                        <a14:foregroundMark x1="90989" y1="77292" x2="87860" y2="87500"/>
                        <a14:foregroundMark x1="89111" y1="86875" x2="93492" y2="69583"/>
                        <a14:foregroundMark x1="11244" y1="15577" x2="11640" y2="15000"/>
                        <a14:foregroundMark x1="10497" y1="16664" x2="11092" y2="15797"/>
                        <a14:foregroundMark x1="9188" y1="62932" x2="10337" y2="64048"/>
                        <a14:foregroundMark x1="7456" y1="61250" x2="9143" y2="62888"/>
                        <a14:foregroundMark x1="6383" y1="60208" x2="7456" y2="61250"/>
                        <a14:foregroundMark x1="6884" y1="62500" x2="7666" y2="63081"/>
                        <a14:foregroundMark x1="85988" y1="91477" x2="87860" y2="92083"/>
                        <a14:foregroundMark x1="93915" y1="72239" x2="91865" y2="83125"/>
                        <a14:foregroundMark x1="91865" y1="83125" x2="86358" y2="91667"/>
                        <a14:foregroundMark x1="94368" y1="42708" x2="94869" y2="57708"/>
                        <a14:foregroundMark x1="93367" y1="57292" x2="93617" y2="70000"/>
                        <a14:foregroundMark x1="93992" y1="70000" x2="94493" y2="68125"/>
                        <a14:foregroundMark x1="94994" y1="58542" x2="95494" y2="65208"/>
                        <a14:foregroundMark x1="94994" y1="59167" x2="95995" y2="63958"/>
                        <a14:foregroundMark x1="15019" y1="12292" x2="15770" y2="12292"/>
                        <a14:foregroundMark x1="16771" y1="12500" x2="17897" y2="13125"/>
                        <a14:foregroundMark x1="18148" y1="12917" x2="13892" y2="10625"/>
                        <a14:foregroundMark x1="14768" y1="11667" x2="13392" y2="11042"/>
                        <a14:foregroundMark x1="15269" y1="11458" x2="27785" y2="15625"/>
                        <a14:foregroundMark x1="28160" y1="15625" x2="49061" y2="23542"/>
                        <a14:foregroundMark x1="14018" y1="12917" x2="12516" y2="11667"/>
                        <a14:foregroundMark x1="12140" y1="13750" x2="11514" y2="14583"/>
                        <a14:foregroundMark x1="10889" y1="14167" x2="12516" y2="12292"/>
                        <a14:backgroundMark x1="16771" y1="96042" x2="16771" y2="96042"/>
                        <a14:backgroundMark x1="16145" y1="86875" x2="16145" y2="86875"/>
                        <a14:backgroundMark x1="876" y1="31667" x2="125" y2="46042"/>
                        <a14:backgroundMark x1="125" y1="46042" x2="876" y2="48542"/>
                        <a14:backgroundMark x1="1877" y1="42083" x2="626" y2="69792"/>
                        <a14:backgroundMark x1="626" y1="69792" x2="2753" y2="80417"/>
                        <a14:backgroundMark x1="4005" y1="65000" x2="9637" y2="75833"/>
                        <a14:backgroundMark x1="9637" y1="75833" x2="18273" y2="82500"/>
                        <a14:backgroundMark x1="18273" y1="82500" x2="35795" y2="86667"/>
                        <a14:backgroundMark x1="11640" y1="70417" x2="20275" y2="76875"/>
                        <a14:backgroundMark x1="20275" y1="76875" x2="76721" y2="92708"/>
                        <a14:backgroundMark x1="7760" y1="66458" x2="85357" y2="92917"/>
                        <a14:backgroundMark x1="4005" y1="34167" x2="3880" y2="46667"/>
                        <a14:backgroundMark x1="3880" y1="52500" x2="4881" y2="59375"/>
                        <a14:backgroundMark x1="6758" y1="64792" x2="6758" y2="64792"/>
                        <a14:backgroundMark x1="7635" y1="65208" x2="7635" y2="65208"/>
                        <a14:backgroundMark x1="7760" y1="65833" x2="7760" y2="65833"/>
                        <a14:backgroundMark x1="7509" y1="66667" x2="7509" y2="66667"/>
                        <a14:backgroundMark x1="6633" y1="65625" x2="8010" y2="65833"/>
                        <a14:backgroundMark x1="4756" y1="60000" x2="4756" y2="60000"/>
                        <a14:backgroundMark x1="4756" y1="60417" x2="4756" y2="60417"/>
                        <a14:backgroundMark x1="5257" y1="60208" x2="5257" y2="60208"/>
                        <a14:backgroundMark x1="5131" y1="59375" x2="5131" y2="59375"/>
                        <a14:backgroundMark x1="5757" y1="61250" x2="5757" y2="61250"/>
                        <a14:backgroundMark x1="5757" y1="61250" x2="4255" y2="57917"/>
                        <a14:backgroundMark x1="4255" y1="45208" x2="4005" y2="48542"/>
                        <a14:backgroundMark x1="4255" y1="50833" x2="4255" y2="50833"/>
                        <a14:backgroundMark x1="4005" y1="48125" x2="4881" y2="53125"/>
                        <a14:backgroundMark x1="4756" y1="33750" x2="5257" y2="19375"/>
                        <a14:backgroundMark x1="5257" y1="19375" x2="4631" y2="33958"/>
                        <a14:backgroundMark x1="9762" y1="10833" x2="9136" y2="15000"/>
                        <a14:backgroundMark x1="9011" y1="15625" x2="6383" y2="25417"/>
                        <a14:backgroundMark x1="8636" y1="16458" x2="10267" y2="12724"/>
                        <a14:backgroundMark x1="96390" y1="65023" x2="95870" y2="76042"/>
                        <a14:backgroundMark x1="96744" y1="57535" x2="96713" y2="58185"/>
                        <a14:backgroundMark x1="97622" y1="38958" x2="96891" y2="54430"/>
                      </a14:backgroundRemoval>
                    </a14:imgEffect>
                  </a14:imgLayer>
                </a14:imgProps>
              </a:ext>
            </a:extLst>
          </a:blip>
          <a:stretch>
            <a:fillRect/>
          </a:stretch>
        </p:blipFill>
        <p:spPr>
          <a:xfrm>
            <a:off x="5496307" y="2768260"/>
            <a:ext cx="1688441" cy="1014333"/>
          </a:xfrm>
          <a:prstGeom prst="rect">
            <a:avLst/>
          </a:prstGeom>
        </p:spPr>
      </p:pic>
      <p:pic>
        <p:nvPicPr>
          <p:cNvPr id="4" name="Audio 3">
            <a:hlinkClick r:id="" action="ppaction://media"/>
            <a:extLst>
              <a:ext uri="{FF2B5EF4-FFF2-40B4-BE49-F238E27FC236}">
                <a16:creationId xmlns:a16="http://schemas.microsoft.com/office/drawing/2014/main" id="{27E209FC-44E8-4795-9B58-157060009EF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14826397"/>
      </p:ext>
    </p:extLst>
  </p:cSld>
  <p:clrMapOvr>
    <a:masterClrMapping/>
  </p:clrMapOvr>
  <mc:AlternateContent xmlns:mc="http://schemas.openxmlformats.org/markup-compatibility/2006" xmlns:p14="http://schemas.microsoft.com/office/powerpoint/2010/main">
    <mc:Choice Requires="p14">
      <p:transition spd="slow" p14:dur="2000" advTm="78663"/>
    </mc:Choice>
    <mc:Fallback xmlns="">
      <p:transition spd="slow" advTm="78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
                </p:tgtEl>
              </p:cMediaNode>
            </p:audio>
          </p:childTnLst>
        </p:cTn>
      </p:par>
    </p:tnLst>
    <p:bldLst>
      <p:bldP spid="30" grpId="0"/>
      <p:bldP spid="34" grpId="0"/>
      <p:bldP spid="35" grpId="0"/>
      <p:bldP spid="36" grpId="0"/>
      <p:bldP spid="39" grpId="0"/>
      <p:bldP spid="47" grpId="0"/>
      <p:bldP spid="48" grpId="0"/>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2|17.6|9.6|7.4|15.2|6.9|9.7"/>
</p:tagLst>
</file>

<file path=ppt/tags/tag2.xml><?xml version="1.0" encoding="utf-8"?>
<p:tagLst xmlns:a="http://schemas.openxmlformats.org/drawingml/2006/main" xmlns:r="http://schemas.openxmlformats.org/officeDocument/2006/relationships" xmlns:p="http://schemas.openxmlformats.org/presentationml/2006/main">
  <p:tag name="TIMING" val="|6.7|1.3|1.8|10.9|6.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5FD8723F4CDB4C8C5C9098A0A9DF48" ma:contentTypeVersion="7" ma:contentTypeDescription="Create a new document." ma:contentTypeScope="" ma:versionID="8caa07bb6e38efaa5c13dc5685debd4b">
  <xsd:schema xmlns:xsd="http://www.w3.org/2001/XMLSchema" xmlns:xs="http://www.w3.org/2001/XMLSchema" xmlns:p="http://schemas.microsoft.com/office/2006/metadata/properties" xmlns:ns3="5db53f1a-01f8-44bb-ab8d-0064259f50e4" xmlns:ns4="ee6e567c-309a-4322-bf5c-50fb5355c9a9" targetNamespace="http://schemas.microsoft.com/office/2006/metadata/properties" ma:root="true" ma:fieldsID="691312cd18151409f194414aa853b3db" ns3:_="" ns4:_="">
    <xsd:import namespace="5db53f1a-01f8-44bb-ab8d-0064259f50e4"/>
    <xsd:import namespace="ee6e567c-309a-4322-bf5c-50fb5355c9a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b53f1a-01f8-44bb-ab8d-0064259f50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6e567c-309a-4322-bf5c-50fb5355c9a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143B4C-DFA8-4E07-A2A2-B12B839D6435}">
  <ds:schemaRefs>
    <ds:schemaRef ds:uri="http://schemas.microsoft.com/sharepoint/v3/contenttype/forms"/>
  </ds:schemaRefs>
</ds:datastoreItem>
</file>

<file path=customXml/itemProps2.xml><?xml version="1.0" encoding="utf-8"?>
<ds:datastoreItem xmlns:ds="http://schemas.openxmlformats.org/officeDocument/2006/customXml" ds:itemID="{2763D597-04D4-4AA3-B59B-853B47AE0EA3}">
  <ds:schemaRefs>
    <ds:schemaRef ds:uri="5db53f1a-01f8-44bb-ab8d-0064259f50e4"/>
    <ds:schemaRef ds:uri="ee6e567c-309a-4322-bf5c-50fb5355c9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B99EAD6-B069-4F27-A1DF-DADA388BD5B1}">
  <ds:schemaRefs>
    <ds:schemaRef ds:uri="http://purl.org/dc/elements/1.1/"/>
    <ds:schemaRef ds:uri="5db53f1a-01f8-44bb-ab8d-0064259f50e4"/>
    <ds:schemaRef ds:uri="http://schemas.microsoft.com/office/2006/documentManagement/types"/>
    <ds:schemaRef ds:uri="http://www.w3.org/XML/1998/namespace"/>
    <ds:schemaRef ds:uri="http://schemas.microsoft.com/office/2006/metadata/properties"/>
    <ds:schemaRef ds:uri="ee6e567c-309a-4322-bf5c-50fb5355c9a9"/>
    <ds:schemaRef ds:uri="http://schemas.microsoft.com/office/infopath/2007/PartnerControls"/>
    <ds:schemaRef ds:uri="http://purl.org/dc/terms/"/>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Parallax</Template>
  <TotalTime>1</TotalTime>
  <Words>5406</Words>
  <Application>Microsoft Office PowerPoint</Application>
  <PresentationFormat>Widescreen</PresentationFormat>
  <Paragraphs>663</Paragraphs>
  <Slides>37</Slides>
  <Notes>35</Notes>
  <HiddenSlides>0</HiddenSlides>
  <MMClips>36</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6" baseType="lpstr">
      <vt:lpstr>Arial</vt:lpstr>
      <vt:lpstr>Calibri</vt:lpstr>
      <vt:lpstr>Cambria Math</vt:lpstr>
      <vt:lpstr>Corbel</vt:lpstr>
      <vt:lpstr>Times New Roman</vt:lpstr>
      <vt:lpstr>-webkit-standard</vt:lpstr>
      <vt:lpstr>Parallax</vt:lpstr>
      <vt:lpstr>1_Parallax</vt:lpstr>
      <vt:lpstr>Worksheet</vt:lpstr>
      <vt:lpstr>Team 4: Bio-Inspired Autonomous Underwater Vehicle</vt:lpstr>
      <vt:lpstr>Team Organization </vt:lpstr>
      <vt:lpstr>Introduction to Biomimicry</vt:lpstr>
      <vt:lpstr>Undulating Fin Explained</vt:lpstr>
      <vt:lpstr>Project Goals &amp; Objectives</vt:lpstr>
      <vt:lpstr>Requirements</vt:lpstr>
      <vt:lpstr>Constraints</vt:lpstr>
      <vt:lpstr>Design Development</vt:lpstr>
      <vt:lpstr>Chosen Design Breakdown</vt:lpstr>
      <vt:lpstr>Concept of Operations – Mission 1 &amp; 2</vt:lpstr>
      <vt:lpstr>Concept of Operations - Mission 3</vt:lpstr>
      <vt:lpstr>Concept of Operations – Mission 4 </vt:lpstr>
      <vt:lpstr>Concept of Operation - Mission 5 </vt:lpstr>
      <vt:lpstr>Vehicle Design and Construction</vt:lpstr>
      <vt:lpstr>Crankshaft</vt:lpstr>
      <vt:lpstr>Endo-skeleton</vt:lpstr>
      <vt:lpstr>Motor Pressure Vessel</vt:lpstr>
      <vt:lpstr>Ballast System</vt:lpstr>
      <vt:lpstr>Main Pressure Vessel </vt:lpstr>
      <vt:lpstr>Shifting Mass</vt:lpstr>
      <vt:lpstr>Printed Circuit Board </vt:lpstr>
      <vt:lpstr>Main Electronic Components Mounting</vt:lpstr>
      <vt:lpstr>Main Electronic Components Mounting</vt:lpstr>
      <vt:lpstr>( m+m_a)a=C_T ρA_encl 〖(V_wave-U_swim)〗^2-  1/2 C_D ρA_P 〖U_swim〗^2 </vt:lpstr>
      <vt:lpstr>Heading (Yaw) Transient Analysis</vt:lpstr>
      <vt:lpstr>Shifting Mass (Pitch) Transient Analysis</vt:lpstr>
      <vt:lpstr>Ballast (Heave) Transient Analysis</vt:lpstr>
      <vt:lpstr>Software Design</vt:lpstr>
      <vt:lpstr>Main Loop</vt:lpstr>
      <vt:lpstr>Main Loop</vt:lpstr>
      <vt:lpstr>Component Tests Completed</vt:lpstr>
      <vt:lpstr>Budget</vt:lpstr>
      <vt:lpstr>Remaining Work </vt:lpstr>
      <vt:lpstr>Self Reflections</vt:lpstr>
      <vt:lpstr>Acknowledgements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Lamoureux</dc:creator>
  <cp:lastModifiedBy>Jacob Lamoureux</cp:lastModifiedBy>
  <cp:revision>1</cp:revision>
  <dcterms:created xsi:type="dcterms:W3CDTF">2020-04-20T00:40:19Z</dcterms:created>
  <dcterms:modified xsi:type="dcterms:W3CDTF">2020-04-24T20:47:44Z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0x0101005C5FD8723F4CDB4C8C5C9098A0A9DF48</vt:lpwstr>
  </property>
</Properties>
</file>