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309" r:id="rId2"/>
    <p:sldId id="310" r:id="rId3"/>
    <p:sldId id="262" r:id="rId4"/>
    <p:sldId id="263" r:id="rId5"/>
    <p:sldId id="313" r:id="rId6"/>
    <p:sldId id="293" r:id="rId7"/>
    <p:sldId id="323" r:id="rId8"/>
    <p:sldId id="375" r:id="rId9"/>
    <p:sldId id="296" r:id="rId10"/>
    <p:sldId id="341" r:id="rId11"/>
    <p:sldId id="392" r:id="rId12"/>
    <p:sldId id="434" r:id="rId13"/>
    <p:sldId id="383" r:id="rId14"/>
    <p:sldId id="436" r:id="rId15"/>
    <p:sldId id="387" r:id="rId16"/>
    <p:sldId id="437" r:id="rId17"/>
    <p:sldId id="268" r:id="rId18"/>
    <p:sldId id="272" r:id="rId19"/>
    <p:sldId id="298" r:id="rId20"/>
    <p:sldId id="389" r:id="rId21"/>
    <p:sldId id="438" r:id="rId22"/>
    <p:sldId id="439" r:id="rId23"/>
    <p:sldId id="440" r:id="rId24"/>
    <p:sldId id="358" r:id="rId25"/>
    <p:sldId id="394" r:id="rId26"/>
    <p:sldId id="397" r:id="rId27"/>
    <p:sldId id="266" r:id="rId28"/>
    <p:sldId id="431" r:id="rId29"/>
    <p:sldId id="432" r:id="rId30"/>
    <p:sldId id="398" r:id="rId31"/>
    <p:sldId id="416" r:id="rId32"/>
    <p:sldId id="399" r:id="rId33"/>
    <p:sldId id="400" r:id="rId34"/>
    <p:sldId id="401" r:id="rId35"/>
    <p:sldId id="271" r:id="rId36"/>
    <p:sldId id="402" r:id="rId37"/>
    <p:sldId id="403" r:id="rId38"/>
    <p:sldId id="357" r:id="rId39"/>
    <p:sldId id="408" r:id="rId40"/>
    <p:sldId id="273" r:id="rId41"/>
    <p:sldId id="425" r:id="rId42"/>
    <p:sldId id="447" r:id="rId43"/>
    <p:sldId id="448" r:id="rId44"/>
    <p:sldId id="449" r:id="rId45"/>
    <p:sldId id="435" r:id="rId46"/>
    <p:sldId id="450" r:id="rId47"/>
    <p:sldId id="451" r:id="rId48"/>
    <p:sldId id="452" r:id="rId49"/>
    <p:sldId id="453" r:id="rId50"/>
    <p:sldId id="430" r:id="rId51"/>
    <p:sldId id="429" r:id="rId52"/>
    <p:sldId id="420" r:id="rId53"/>
    <p:sldId id="423" r:id="rId54"/>
    <p:sldId id="455" r:id="rId55"/>
    <p:sldId id="456" r:id="rId56"/>
    <p:sldId id="457" r:id="rId57"/>
    <p:sldId id="342" r:id="rId58"/>
    <p:sldId id="424" r:id="rId59"/>
    <p:sldId id="282" r:id="rId60"/>
    <p:sldId id="284" r:id="rId61"/>
    <p:sldId id="378" r:id="rId62"/>
    <p:sldId id="30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James" initials="RJ" lastIdx="1" clrIdx="0">
    <p:extLst>
      <p:ext uri="{19B8F6BF-5375-455C-9EA6-DF929625EA0E}">
        <p15:presenceInfo xmlns:p15="http://schemas.microsoft.com/office/powerpoint/2012/main" userId="S::rjames10@fau.edu::a278cd4b-8ca8-4ddf-a51c-53852c1232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A"/>
    <a:srgbClr val="D20000"/>
    <a:srgbClr val="D10000"/>
    <a:srgbClr val="004479"/>
    <a:srgbClr val="3259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1" autoAdjust="0"/>
    <p:restoredTop sz="61760" autoAdjust="0"/>
  </p:normalViewPr>
  <p:slideViewPr>
    <p:cSldViewPr snapToGrid="0" snapToObjects="1">
      <p:cViewPr varScale="1">
        <p:scale>
          <a:sx n="41" d="100"/>
          <a:sy n="41" d="100"/>
        </p:scale>
        <p:origin x="2088" y="43"/>
      </p:cViewPr>
      <p:guideLst/>
    </p:cSldViewPr>
  </p:slideViewPr>
  <p:outlineViewPr>
    <p:cViewPr>
      <p:scale>
        <a:sx n="33" d="100"/>
        <a:sy n="33" d="100"/>
      </p:scale>
      <p:origin x="0" y="-1138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13" Type="http://schemas.openxmlformats.org/officeDocument/2006/relationships/slide" Target="slides/slide13.xml"/><Relationship Id="rId18" Type="http://schemas.openxmlformats.org/officeDocument/2006/relationships/slide" Target="slides/slide18.xml"/><Relationship Id="rId26" Type="http://schemas.openxmlformats.org/officeDocument/2006/relationships/slide" Target="slides/slide26.xml"/><Relationship Id="rId39" Type="http://schemas.openxmlformats.org/officeDocument/2006/relationships/slide" Target="slides/slide59.xml"/><Relationship Id="rId21" Type="http://schemas.openxmlformats.org/officeDocument/2006/relationships/slide" Target="slides/slide21.xml"/><Relationship Id="rId34" Type="http://schemas.openxmlformats.org/officeDocument/2006/relationships/slide" Target="slides/slide37.xml"/><Relationship Id="rId42" Type="http://schemas.openxmlformats.org/officeDocument/2006/relationships/slide" Target="slides/slide62.xml"/><Relationship Id="rId7" Type="http://schemas.openxmlformats.org/officeDocument/2006/relationships/slide" Target="slides/slide7.xml"/><Relationship Id="rId2" Type="http://schemas.openxmlformats.org/officeDocument/2006/relationships/slide" Target="slides/slide2.xml"/><Relationship Id="rId16" Type="http://schemas.openxmlformats.org/officeDocument/2006/relationships/slide" Target="slides/slide16.xml"/><Relationship Id="rId20" Type="http://schemas.openxmlformats.org/officeDocument/2006/relationships/slide" Target="slides/slide20.xml"/><Relationship Id="rId29" Type="http://schemas.openxmlformats.org/officeDocument/2006/relationships/slide" Target="slides/slide32.xml"/><Relationship Id="rId41" Type="http://schemas.openxmlformats.org/officeDocument/2006/relationships/slide" Target="slides/slide61.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24" Type="http://schemas.openxmlformats.org/officeDocument/2006/relationships/slide" Target="slides/slide24.xml"/><Relationship Id="rId32" Type="http://schemas.openxmlformats.org/officeDocument/2006/relationships/slide" Target="slides/slide35.xml"/><Relationship Id="rId37" Type="http://schemas.openxmlformats.org/officeDocument/2006/relationships/slide" Target="slides/slide40.xml"/><Relationship Id="rId40" Type="http://schemas.openxmlformats.org/officeDocument/2006/relationships/slide" Target="slides/slide60.xml"/><Relationship Id="rId5" Type="http://schemas.openxmlformats.org/officeDocument/2006/relationships/slide" Target="slides/slide5.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30.xml"/><Relationship Id="rId36" Type="http://schemas.openxmlformats.org/officeDocument/2006/relationships/slide" Target="slides/slide39.xml"/><Relationship Id="rId10" Type="http://schemas.openxmlformats.org/officeDocument/2006/relationships/slide" Target="slides/slide10.xml"/><Relationship Id="rId19" Type="http://schemas.openxmlformats.org/officeDocument/2006/relationships/slide" Target="slides/slide19.xml"/><Relationship Id="rId31" Type="http://schemas.openxmlformats.org/officeDocument/2006/relationships/slide" Target="slides/slide34.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3.xml"/><Relationship Id="rId35" Type="http://schemas.openxmlformats.org/officeDocument/2006/relationships/slide" Target="slides/slide38.xml"/><Relationship Id="rId8" Type="http://schemas.openxmlformats.org/officeDocument/2006/relationships/slide" Target="slides/slide8.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6.xml"/><Relationship Id="rId38"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8084E-DB51-1C4E-B0EC-656B6D026462}" type="datetimeFigureOut">
              <a:rPr lang="en-US" smtClean="0"/>
              <a:t>4/24/2020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823F1-E3F1-1D43-A719-CE72722030EA}" type="slidenum">
              <a:rPr lang="en-US" smtClean="0"/>
              <a:t>‹#›</a:t>
            </a:fld>
            <a:endParaRPr lang="en-US"/>
          </a:p>
        </p:txBody>
      </p:sp>
    </p:spTree>
    <p:extLst>
      <p:ext uri="{BB962C8B-B14F-4D97-AF65-F5344CB8AC3E}">
        <p14:creationId xmlns:p14="http://schemas.microsoft.com/office/powerpoint/2010/main" val="1383291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we’re Group 3 presenting on the Autonomous Anchoring Surface Vessel. </a:t>
            </a:r>
          </a:p>
        </p:txBody>
      </p:sp>
      <p:sp>
        <p:nvSpPr>
          <p:cNvPr id="4" name="Slide Number Placeholder 3"/>
          <p:cNvSpPr>
            <a:spLocks noGrp="1"/>
          </p:cNvSpPr>
          <p:nvPr>
            <p:ph type="sldNum" sz="quarter" idx="5"/>
          </p:nvPr>
        </p:nvSpPr>
        <p:spPr/>
        <p:txBody>
          <a:bodyPr/>
          <a:lstStyle/>
          <a:p>
            <a:fld id="{7AA823F1-E3F1-1D43-A719-CE72722030EA}" type="slidenum">
              <a:rPr lang="en-US" smtClean="0"/>
              <a:t>1</a:t>
            </a:fld>
            <a:endParaRPr lang="en-US"/>
          </a:p>
        </p:txBody>
      </p:sp>
    </p:spTree>
    <p:extLst>
      <p:ext uri="{BB962C8B-B14F-4D97-AF65-F5344CB8AC3E}">
        <p14:creationId xmlns:p14="http://schemas.microsoft.com/office/powerpoint/2010/main" val="4101513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order to form a Risk Mitigation Plan, ten risks were assessed to determine their probability of occurrence and potential impact on the system. They were ranked on a scale of 1 to 4 and organized into a table to assess their overall risk.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their overall risks were determined, they were organized into a Risk Probability and Severity 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risks deemed the highest overall were electronics and navigation failure, failure to deploy and retrieve the anchor, and anchor getting caught on seafloor debris.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Risk Mitigation plan was prepared for each of these ten risks. Steps were taken to modify the ASV’s design to minimize the probability of the highest rated risks. </a:t>
            </a:r>
          </a:p>
        </p:txBody>
      </p:sp>
      <p:sp>
        <p:nvSpPr>
          <p:cNvPr id="4" name="Slide Number Placeholder 3"/>
          <p:cNvSpPr>
            <a:spLocks noGrp="1"/>
          </p:cNvSpPr>
          <p:nvPr>
            <p:ph type="sldNum" sz="quarter" idx="5"/>
          </p:nvPr>
        </p:nvSpPr>
        <p:spPr/>
        <p:txBody>
          <a:bodyPr/>
          <a:lstStyle/>
          <a:p>
            <a:fld id="{7AA823F1-E3F1-1D43-A719-CE72722030EA}" type="slidenum">
              <a:rPr lang="en-US" smtClean="0"/>
              <a:t>10</a:t>
            </a:fld>
            <a:endParaRPr lang="en-US"/>
          </a:p>
        </p:txBody>
      </p:sp>
    </p:spTree>
    <p:extLst>
      <p:ext uri="{BB962C8B-B14F-4D97-AF65-F5344CB8AC3E}">
        <p14:creationId xmlns:p14="http://schemas.microsoft.com/office/powerpoint/2010/main" val="1224155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are the major mechanical components on the AASV. The overall length is one and a half meters, and the two PVC pontoon hulls are 1 meter apart. A path keeping fin is located beneath each hull to minimize drift while traveling. The propulsion is provided by two Blue Robotics T-100 thrusters mounted on the pontoons. All the grey parts connected to the hulls are made of PVC plates including the deck plates and winch assembly plate. Forward on the deck is the Cooper brand’s plow anchor, resting on a steel bow-roller. Located aft on the deck is the electronics box, model WQ-64 from </a:t>
            </a:r>
            <a:r>
              <a:rPr lang="en-US" dirty="0" err="1"/>
              <a:t>Polycase</a:t>
            </a:r>
            <a:r>
              <a:rPr lang="en-US" dirty="0"/>
              <a:t>. Our winch assembly is located between the two. </a:t>
            </a:r>
          </a:p>
        </p:txBody>
      </p:sp>
      <p:sp>
        <p:nvSpPr>
          <p:cNvPr id="4" name="Slide Number Placeholder 3"/>
          <p:cNvSpPr>
            <a:spLocks noGrp="1"/>
          </p:cNvSpPr>
          <p:nvPr>
            <p:ph type="sldNum" sz="quarter" idx="5"/>
          </p:nvPr>
        </p:nvSpPr>
        <p:spPr/>
        <p:txBody>
          <a:bodyPr/>
          <a:lstStyle/>
          <a:p>
            <a:fld id="{7AA823F1-E3F1-1D43-A719-CE72722030EA}" type="slidenum">
              <a:rPr lang="en-US" smtClean="0"/>
              <a:t>11</a:t>
            </a:fld>
            <a:endParaRPr lang="en-US"/>
          </a:p>
        </p:txBody>
      </p:sp>
    </p:spTree>
    <p:extLst>
      <p:ext uri="{BB962C8B-B14F-4D97-AF65-F5344CB8AC3E}">
        <p14:creationId xmlns:p14="http://schemas.microsoft.com/office/powerpoint/2010/main" val="193842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detailed layout of the winch assembly. All the parts rest on the winch assembly plate. Starting at the front is a hole which allows the anchor’s attachment point to reach the bow roller, located directly aft of it. The bow roller will take most of the tension force while anchored. Next the level wind assembly will guide the anchor line horizontally back and forth as the anchor line is being retrieved to ensure it is stored without tangling. All the way aft is the line drum, which will rotate with the geared motor.</a:t>
            </a:r>
          </a:p>
        </p:txBody>
      </p:sp>
      <p:sp>
        <p:nvSpPr>
          <p:cNvPr id="4" name="Slide Number Placeholder 3"/>
          <p:cNvSpPr>
            <a:spLocks noGrp="1"/>
          </p:cNvSpPr>
          <p:nvPr>
            <p:ph type="sldNum" sz="quarter" idx="5"/>
          </p:nvPr>
        </p:nvSpPr>
        <p:spPr/>
        <p:txBody>
          <a:bodyPr/>
          <a:lstStyle/>
          <a:p>
            <a:fld id="{7AA823F1-E3F1-1D43-A719-CE72722030EA}" type="slidenum">
              <a:rPr lang="en-US" smtClean="0"/>
              <a:t>12</a:t>
            </a:fld>
            <a:endParaRPr lang="en-US"/>
          </a:p>
        </p:txBody>
      </p:sp>
    </p:spTree>
    <p:extLst>
      <p:ext uri="{BB962C8B-B14F-4D97-AF65-F5344CB8AC3E}">
        <p14:creationId xmlns:p14="http://schemas.microsoft.com/office/powerpoint/2010/main" val="3074133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our three early conceptual designs for the ASV’s hull. After comparing them to each other with a </a:t>
            </a:r>
            <a:r>
              <a:rPr lang="en-US" sz="1200" b="0" i="0" kern="1200" dirty="0">
                <a:solidFill>
                  <a:schemeClr val="tx1"/>
                </a:solidFill>
                <a:effectLst/>
                <a:latin typeface="+mn-lt"/>
                <a:ea typeface="+mn-ea"/>
                <a:cs typeface="+mn-cs"/>
              </a:rPr>
              <a:t>Analytic Hierarchy Process using our specific design requirements such as necessary righting moment, air drag, and ease of manufacturing, w</a:t>
            </a:r>
            <a:r>
              <a:rPr lang="en-US" dirty="0"/>
              <a:t>e concluded that a PVC Pontoon hull is the most suitable for this project mainly due to its decreased complexity and low cost. </a:t>
            </a:r>
          </a:p>
        </p:txBody>
      </p:sp>
      <p:sp>
        <p:nvSpPr>
          <p:cNvPr id="4" name="Slide Number Placeholder 3"/>
          <p:cNvSpPr>
            <a:spLocks noGrp="1"/>
          </p:cNvSpPr>
          <p:nvPr>
            <p:ph type="sldNum" sz="quarter" idx="5"/>
          </p:nvPr>
        </p:nvSpPr>
        <p:spPr/>
        <p:txBody>
          <a:bodyPr/>
          <a:lstStyle/>
          <a:p>
            <a:fld id="{7AA823F1-E3F1-1D43-A719-CE72722030EA}" type="slidenum">
              <a:rPr lang="en-US" smtClean="0"/>
              <a:t>13</a:t>
            </a:fld>
            <a:endParaRPr lang="en-US"/>
          </a:p>
        </p:txBody>
      </p:sp>
    </p:spTree>
    <p:extLst>
      <p:ext uri="{BB962C8B-B14F-4D97-AF65-F5344CB8AC3E}">
        <p14:creationId xmlns:p14="http://schemas.microsoft.com/office/powerpoint/2010/main" val="338305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path keeping fins were designed to minimize the effect of drag on the AASV due to air flow over the surface of the water. A hypothetical moment was applied to the approximate area of the AASV above the water to help calculate the fin sizes required to keep the vehicle on course as it transits to the mission area. </a:t>
            </a:r>
          </a:p>
        </p:txBody>
      </p:sp>
      <p:sp>
        <p:nvSpPr>
          <p:cNvPr id="4" name="Slide Number Placeholder 3"/>
          <p:cNvSpPr>
            <a:spLocks noGrp="1"/>
          </p:cNvSpPr>
          <p:nvPr>
            <p:ph type="sldNum" sz="quarter" idx="5"/>
          </p:nvPr>
        </p:nvSpPr>
        <p:spPr/>
        <p:txBody>
          <a:bodyPr/>
          <a:lstStyle/>
          <a:p>
            <a:fld id="{7AA823F1-E3F1-1D43-A719-CE72722030EA}" type="slidenum">
              <a:rPr lang="en-US" smtClean="0"/>
              <a:t>14</a:t>
            </a:fld>
            <a:endParaRPr lang="en-US"/>
          </a:p>
        </p:txBody>
      </p:sp>
    </p:spTree>
    <p:extLst>
      <p:ext uri="{BB962C8B-B14F-4D97-AF65-F5344CB8AC3E}">
        <p14:creationId xmlns:p14="http://schemas.microsoft.com/office/powerpoint/2010/main" val="391413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field tests we performed was to quantify the holding power of various anchors available at the </a:t>
            </a:r>
            <a:r>
              <a:rPr lang="en-US" dirty="0" err="1"/>
              <a:t>SeaTech</a:t>
            </a:r>
            <a:r>
              <a:rPr lang="en-US" dirty="0"/>
              <a:t> campus. We tested these three anchors in a sandy mud seafloor similar to the conditions at the site of our Requirement 1 and 2 testing. This test provided some actual field data for the Analytical hierarchy process shown earlier to help us determine the most suitable anchor for this project. </a:t>
            </a:r>
          </a:p>
        </p:txBody>
      </p:sp>
      <p:sp>
        <p:nvSpPr>
          <p:cNvPr id="4" name="Slide Number Placeholder 3"/>
          <p:cNvSpPr>
            <a:spLocks noGrp="1"/>
          </p:cNvSpPr>
          <p:nvPr>
            <p:ph type="sldNum" sz="quarter" idx="5"/>
          </p:nvPr>
        </p:nvSpPr>
        <p:spPr/>
        <p:txBody>
          <a:bodyPr/>
          <a:lstStyle/>
          <a:p>
            <a:fld id="{7AA823F1-E3F1-1D43-A719-CE72722030EA}" type="slidenum">
              <a:rPr lang="en-US" smtClean="0"/>
              <a:t>15</a:t>
            </a:fld>
            <a:endParaRPr lang="en-US"/>
          </a:p>
        </p:txBody>
      </p:sp>
    </p:spTree>
    <p:extLst>
      <p:ext uri="{BB962C8B-B14F-4D97-AF65-F5344CB8AC3E}">
        <p14:creationId xmlns:p14="http://schemas.microsoft.com/office/powerpoint/2010/main" val="259365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 of the level wind was intended to have the line traversing laterally on the drum when being spooled/unspooled and the level wind line guide traversing at the same lateral rate. In other words  the line guide moves left to right at the same rate as the line moves left to right from the drum. The mechanical solution to that design is to have the pawl tracking along the helices of the double helical screw. Once the pawl reaches the end of the screw on one side it will automatically reverse direction and repeat. When designing the level wind a high gear ratio was desirable in order to minimize the number of revolutions required for the double helical screw. The level wind assembly is held in place through the use of two aluminum brackets that have Delrin bushings that contact the shaft and the brackets.</a:t>
            </a:r>
          </a:p>
        </p:txBody>
      </p:sp>
      <p:sp>
        <p:nvSpPr>
          <p:cNvPr id="4" name="Slide Number Placeholder 3"/>
          <p:cNvSpPr>
            <a:spLocks noGrp="1"/>
          </p:cNvSpPr>
          <p:nvPr>
            <p:ph type="sldNum" sz="quarter" idx="5"/>
          </p:nvPr>
        </p:nvSpPr>
        <p:spPr/>
        <p:txBody>
          <a:bodyPr/>
          <a:lstStyle/>
          <a:p>
            <a:fld id="{7AA823F1-E3F1-1D43-A719-CE72722030EA}" type="slidenum">
              <a:rPr lang="en-US" smtClean="0"/>
              <a:t>16</a:t>
            </a:fld>
            <a:endParaRPr lang="en-US"/>
          </a:p>
        </p:txBody>
      </p:sp>
    </p:spTree>
    <p:extLst>
      <p:ext uri="{BB962C8B-B14F-4D97-AF65-F5344CB8AC3E}">
        <p14:creationId xmlns:p14="http://schemas.microsoft.com/office/powerpoint/2010/main" val="3300247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weight analysis of the ASV showed that the heaviest materials by far were the PVC hulls, resulting in an overall weight of 42.4 kg. This is 3 kg below the weight constraint of our requirements. The resulting draft is six cm above the base of the </a:t>
            </a:r>
            <a:r>
              <a:rPr lang="en-US" dirty="0" err="1"/>
              <a:t>motormount</a:t>
            </a:r>
            <a:r>
              <a:rPr lang="en-US" dirty="0"/>
              <a:t> as shown in the figure. </a:t>
            </a:r>
          </a:p>
        </p:txBody>
      </p:sp>
      <p:sp>
        <p:nvSpPr>
          <p:cNvPr id="4" name="Slide Number Placeholder 3"/>
          <p:cNvSpPr>
            <a:spLocks noGrp="1"/>
          </p:cNvSpPr>
          <p:nvPr>
            <p:ph type="sldNum" sz="quarter" idx="5"/>
          </p:nvPr>
        </p:nvSpPr>
        <p:spPr/>
        <p:txBody>
          <a:bodyPr/>
          <a:lstStyle/>
          <a:p>
            <a:fld id="{7AA823F1-E3F1-1D43-A719-CE72722030EA}" type="slidenum">
              <a:rPr lang="en-US" smtClean="0"/>
              <a:t>17</a:t>
            </a:fld>
            <a:endParaRPr lang="en-US"/>
          </a:p>
        </p:txBody>
      </p:sp>
    </p:spTree>
    <p:extLst>
      <p:ext uri="{BB962C8B-B14F-4D97-AF65-F5344CB8AC3E}">
        <p14:creationId xmlns:p14="http://schemas.microsoft.com/office/powerpoint/2010/main" val="2876945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calculated some stability statistics for the ASV. Due to the catamaran design it is extremely unlikely to capsize in the sea states in which it will be operating. We also checked that the trim on the ASV will be very small. </a:t>
            </a:r>
          </a:p>
        </p:txBody>
      </p:sp>
      <p:sp>
        <p:nvSpPr>
          <p:cNvPr id="4" name="Slide Number Placeholder 3"/>
          <p:cNvSpPr>
            <a:spLocks noGrp="1"/>
          </p:cNvSpPr>
          <p:nvPr>
            <p:ph type="sldNum" sz="quarter" idx="5"/>
          </p:nvPr>
        </p:nvSpPr>
        <p:spPr/>
        <p:txBody>
          <a:bodyPr/>
          <a:lstStyle/>
          <a:p>
            <a:fld id="{7AA823F1-E3F1-1D43-A719-CE72722030EA}" type="slidenum">
              <a:rPr lang="en-US" smtClean="0"/>
              <a:t>18</a:t>
            </a:fld>
            <a:endParaRPr lang="en-US"/>
          </a:p>
        </p:txBody>
      </p:sp>
    </p:spTree>
    <p:extLst>
      <p:ext uri="{BB962C8B-B14F-4D97-AF65-F5344CB8AC3E}">
        <p14:creationId xmlns:p14="http://schemas.microsoft.com/office/powerpoint/2010/main" val="4188378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some concern during this stability analysis that should the anchor become fixed on the seafloor, the winch could provide enough force to drag the bow of the ASV under the water. Ultimately, the waterline would reach the electronics on the ASV’s deck at a pitch angle of 15 degrees. The additional buoyancy provided by the submerged bow at that angle is around 400N, a force the winch would be unable to overcome.</a:t>
            </a:r>
          </a:p>
        </p:txBody>
      </p:sp>
      <p:sp>
        <p:nvSpPr>
          <p:cNvPr id="4" name="Slide Number Placeholder 3"/>
          <p:cNvSpPr>
            <a:spLocks noGrp="1"/>
          </p:cNvSpPr>
          <p:nvPr>
            <p:ph type="sldNum" sz="quarter" idx="5"/>
          </p:nvPr>
        </p:nvSpPr>
        <p:spPr/>
        <p:txBody>
          <a:bodyPr/>
          <a:lstStyle/>
          <a:p>
            <a:fld id="{7AA823F1-E3F1-1D43-A719-CE72722030EA}" type="slidenum">
              <a:rPr lang="en-US" smtClean="0"/>
              <a:t>19</a:t>
            </a:fld>
            <a:endParaRPr lang="en-US"/>
          </a:p>
        </p:txBody>
      </p:sp>
    </p:spTree>
    <p:extLst>
      <p:ext uri="{BB962C8B-B14F-4D97-AF65-F5344CB8AC3E}">
        <p14:creationId xmlns:p14="http://schemas.microsoft.com/office/powerpoint/2010/main" val="184151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software team consisted of myself, Martine Montgomery, and Robert James. The Mechanical Team was Yun Ni and Eli </a:t>
            </a:r>
            <a:r>
              <a:rPr lang="en-US" dirty="0" err="1"/>
              <a:t>Shoshan</a:t>
            </a:r>
            <a:r>
              <a:rPr lang="en-US" dirty="0"/>
              <a:t>. The Electrical Team was Marco Leo and Joshua </a:t>
            </a:r>
            <a:r>
              <a:rPr lang="en-US" dirty="0" err="1"/>
              <a:t>Tashbar</a:t>
            </a:r>
            <a:r>
              <a:rPr lang="en-US" dirty="0"/>
              <a:t>. In addition to our technical roles, each team member had an administrative role as well. </a:t>
            </a:r>
          </a:p>
        </p:txBody>
      </p:sp>
      <p:sp>
        <p:nvSpPr>
          <p:cNvPr id="4" name="Slide Number Placeholder 3"/>
          <p:cNvSpPr>
            <a:spLocks noGrp="1"/>
          </p:cNvSpPr>
          <p:nvPr>
            <p:ph type="sldNum" sz="quarter" idx="5"/>
          </p:nvPr>
        </p:nvSpPr>
        <p:spPr/>
        <p:txBody>
          <a:bodyPr/>
          <a:lstStyle/>
          <a:p>
            <a:fld id="{7AA823F1-E3F1-1D43-A719-CE72722030EA}" type="slidenum">
              <a:rPr lang="en-US" smtClean="0"/>
              <a:t>2</a:t>
            </a:fld>
            <a:endParaRPr lang="en-US"/>
          </a:p>
        </p:txBody>
      </p:sp>
    </p:spTree>
    <p:extLst>
      <p:ext uri="{BB962C8B-B14F-4D97-AF65-F5344CB8AC3E}">
        <p14:creationId xmlns:p14="http://schemas.microsoft.com/office/powerpoint/2010/main" val="2866227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drag on the submerged portion of the AASV due to a 1 [m/s] ocean current is 11.17 [N]. </a:t>
            </a:r>
          </a:p>
          <a:p>
            <a:r>
              <a:rPr lang="en-US" dirty="0"/>
              <a:t>The drag applied on the AASV when the air current of 10 [m/s] is applied to the frontal area is 21.06 [N] and when applied to the side of the AASV the drag due to the air current is 32.02 [N].</a:t>
            </a:r>
          </a:p>
          <a:p>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20</a:t>
            </a:fld>
            <a:endParaRPr lang="en-US"/>
          </a:p>
        </p:txBody>
      </p:sp>
    </p:spTree>
    <p:extLst>
      <p:ext uri="{BB962C8B-B14F-4D97-AF65-F5344CB8AC3E}">
        <p14:creationId xmlns:p14="http://schemas.microsoft.com/office/powerpoint/2010/main" val="1941130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anchor line will produce a tension on the AASV of 33.04 [N] when the angle between the anchor and the cable is 20 degrees. </a:t>
            </a:r>
          </a:p>
          <a:p>
            <a:r>
              <a:rPr lang="en-US" dirty="0"/>
              <a:t>The minimum cable length required to hold the vessel in place is 43.07 [m]. However, common practice is to use a scope of 1:7 and thus the length of line used will be 70 [m]. </a:t>
            </a:r>
          </a:p>
          <a:p>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21</a:t>
            </a:fld>
            <a:endParaRPr lang="en-US"/>
          </a:p>
        </p:txBody>
      </p:sp>
    </p:spTree>
    <p:extLst>
      <p:ext uri="{BB962C8B-B14F-4D97-AF65-F5344CB8AC3E}">
        <p14:creationId xmlns:p14="http://schemas.microsoft.com/office/powerpoint/2010/main" val="3341275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analysis was completed with </a:t>
            </a:r>
            <a:r>
              <a:rPr lang="en-US" dirty="0" err="1"/>
              <a:t>solidworks</a:t>
            </a:r>
            <a:r>
              <a:rPr lang="en-US" dirty="0"/>
              <a:t> to see the stress and displacement on the roller due to the tension from the anchor line. </a:t>
            </a:r>
          </a:p>
          <a:p>
            <a:endParaRPr lang="en-US" dirty="0"/>
          </a:p>
          <a:p>
            <a:r>
              <a:rPr lang="en-US" dirty="0"/>
              <a:t>When the anchor has been set, a tension of 34 N is anticipated to be applied at the bow roller This will yield a Von Mises stress of 0.0349 N/mm^2 and is modeled on the figure on the left which shows that the maximum stress is at the base of the bow roller. This stress is less than the maximum compressive strength of the PVC plate. The displacement from this tension is inconsequential. The displacement is modeled on the figure on the right and shows that the maximum displacement would occur at the roller section of the bow roller. </a:t>
            </a:r>
          </a:p>
        </p:txBody>
      </p:sp>
      <p:sp>
        <p:nvSpPr>
          <p:cNvPr id="4" name="Slide Number Placeholder 3"/>
          <p:cNvSpPr>
            <a:spLocks noGrp="1"/>
          </p:cNvSpPr>
          <p:nvPr>
            <p:ph type="sldNum" sz="quarter" idx="5"/>
          </p:nvPr>
        </p:nvSpPr>
        <p:spPr/>
        <p:txBody>
          <a:bodyPr/>
          <a:lstStyle/>
          <a:p>
            <a:fld id="{7AA823F1-E3F1-1D43-A719-CE72722030EA}" type="slidenum">
              <a:rPr lang="en-US" smtClean="0"/>
              <a:t>22</a:t>
            </a:fld>
            <a:endParaRPr lang="en-US"/>
          </a:p>
        </p:txBody>
      </p:sp>
    </p:spTree>
    <p:extLst>
      <p:ext uri="{BB962C8B-B14F-4D97-AF65-F5344CB8AC3E}">
        <p14:creationId xmlns:p14="http://schemas.microsoft.com/office/powerpoint/2010/main" val="2980893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the analysis was repeated with a factor of safety of 3 applied to check how the system would be affected if the anchor became stuck on the seafloor. The result of this analysis was that the Von Mises stress would now be 0.1047 N/mm^2 which is still far below the maximum compressive strength of the PVC sheet. The displacement, which is modeled on the right, would still be inconsequential. </a:t>
            </a:r>
          </a:p>
        </p:txBody>
      </p:sp>
      <p:sp>
        <p:nvSpPr>
          <p:cNvPr id="4" name="Slide Number Placeholder 3"/>
          <p:cNvSpPr>
            <a:spLocks noGrp="1"/>
          </p:cNvSpPr>
          <p:nvPr>
            <p:ph type="sldNum" sz="quarter" idx="5"/>
          </p:nvPr>
        </p:nvSpPr>
        <p:spPr/>
        <p:txBody>
          <a:bodyPr/>
          <a:lstStyle/>
          <a:p>
            <a:fld id="{7AA823F1-E3F1-1D43-A719-CE72722030EA}" type="slidenum">
              <a:rPr lang="en-US" smtClean="0"/>
              <a:t>23</a:t>
            </a:fld>
            <a:endParaRPr lang="en-US"/>
          </a:p>
        </p:txBody>
      </p:sp>
    </p:spTree>
    <p:extLst>
      <p:ext uri="{BB962C8B-B14F-4D97-AF65-F5344CB8AC3E}">
        <p14:creationId xmlns:p14="http://schemas.microsoft.com/office/powerpoint/2010/main" val="963482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mounting boards between the round hulls and the flat deck plates were deemed more than capable of handling the stress from the winch system and electronics box. This analysis was conducted using SolidWorks Simulation. The lower portion of the mount was simulated as a fixed support and a pressure distribution was placed on the upper portion of the structure to take into account the entire weight of the AASV. </a:t>
            </a:r>
          </a:p>
        </p:txBody>
      </p:sp>
      <p:sp>
        <p:nvSpPr>
          <p:cNvPr id="4" name="Slide Number Placeholder 3"/>
          <p:cNvSpPr>
            <a:spLocks noGrp="1"/>
          </p:cNvSpPr>
          <p:nvPr>
            <p:ph type="sldNum" sz="quarter" idx="5"/>
          </p:nvPr>
        </p:nvSpPr>
        <p:spPr/>
        <p:txBody>
          <a:bodyPr/>
          <a:lstStyle/>
          <a:p>
            <a:fld id="{7AA823F1-E3F1-1D43-A719-CE72722030EA}" type="slidenum">
              <a:rPr lang="en-US" smtClean="0"/>
              <a:t>24</a:t>
            </a:fld>
            <a:endParaRPr lang="en-US"/>
          </a:p>
        </p:txBody>
      </p:sp>
    </p:spTree>
    <p:extLst>
      <p:ext uri="{BB962C8B-B14F-4D97-AF65-F5344CB8AC3E}">
        <p14:creationId xmlns:p14="http://schemas.microsoft.com/office/powerpoint/2010/main" val="1468460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left figure shows the displacement of the mounting board due to the pressure distribution applied, and the figure on the right shows the stress in the mounting board due to the pressure field.</a:t>
            </a:r>
          </a:p>
          <a:p>
            <a:r>
              <a:rPr lang="en-US" dirty="0"/>
              <a:t>The displacement is so small, that it is acceptable due to the flexure inherent in the </a:t>
            </a:r>
            <a:r>
              <a:rPr lang="en-US" dirty="0" err="1"/>
              <a:t>pvc</a:t>
            </a:r>
            <a:r>
              <a:rPr lang="en-US" dirty="0"/>
              <a:t> mounting board anyway.</a:t>
            </a:r>
          </a:p>
          <a:p>
            <a:endParaRPr lang="en-US" dirty="0"/>
          </a:p>
          <a:p>
            <a:endParaRPr lang="en-US" dirty="0"/>
          </a:p>
          <a:p>
            <a:r>
              <a:rPr lang="en-US" dirty="0"/>
              <a:t>Time after this slide: 16.5 minutes</a:t>
            </a:r>
          </a:p>
        </p:txBody>
      </p:sp>
      <p:sp>
        <p:nvSpPr>
          <p:cNvPr id="4" name="Slide Number Placeholder 3"/>
          <p:cNvSpPr>
            <a:spLocks noGrp="1"/>
          </p:cNvSpPr>
          <p:nvPr>
            <p:ph type="sldNum" sz="quarter" idx="5"/>
          </p:nvPr>
        </p:nvSpPr>
        <p:spPr/>
        <p:txBody>
          <a:bodyPr/>
          <a:lstStyle/>
          <a:p>
            <a:fld id="{7AA823F1-E3F1-1D43-A719-CE72722030EA}" type="slidenum">
              <a:rPr lang="en-US" smtClean="0"/>
              <a:t>25</a:t>
            </a:fld>
            <a:endParaRPr lang="en-US"/>
          </a:p>
        </p:txBody>
      </p:sp>
    </p:spTree>
    <p:extLst>
      <p:ext uri="{BB962C8B-B14F-4D97-AF65-F5344CB8AC3E}">
        <p14:creationId xmlns:p14="http://schemas.microsoft.com/office/powerpoint/2010/main" val="143332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are the major electrical components on the AASV. The electronics box is located aft on the deck. The Geared Planetary DC Motor powers the anchor’s winch and level wind. There are T100 thrusters beneath each hull. A proximity sensor is located on the bow roller to sense the metallic anchor when it is fully retrieved. And the OS5000 compass is located above the deck to isolate it as much as possible. </a:t>
            </a:r>
          </a:p>
          <a:p>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26</a:t>
            </a:fld>
            <a:endParaRPr lang="en-US"/>
          </a:p>
        </p:txBody>
      </p:sp>
    </p:spTree>
    <p:extLst>
      <p:ext uri="{BB962C8B-B14F-4D97-AF65-F5344CB8AC3E}">
        <p14:creationId xmlns:p14="http://schemas.microsoft.com/office/powerpoint/2010/main" val="2662888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High-level diagram of the electronic components of the AASV. It is divided into three main sections and one separate section. In the center of the diagram within the fist red dotted line is the Mother board section. All the components in this section will be located on the Printed Circuit Board for the AASV which serves as the ‘brain’ of the project. This includes the Arduino Due, </a:t>
            </a:r>
            <a:r>
              <a:rPr lang="en-US" dirty="0" err="1"/>
              <a:t>Xbee</a:t>
            </a:r>
            <a:r>
              <a:rPr lang="en-US" dirty="0"/>
              <a:t> Zig, Logic Level Shifter, Micro-SD card, R/C to Analog converter, voltage sensor, current sensor, temperature sensor, PIC controllers and Rs232 to TTL converter. The second red dotted border represents the electronics box and all the components that it will be housing including the motherboard. These components include the Garmin 19X GPS, our power source which is the PS-1270 12V 7Ah Battery, the winch motor controller which is the CYTRON 13A DC motor controller, an inline fuse, the Microzone Receiver, the Blue Robotics ESCs for the thrusters, a cooling fan, voltage / ground rail, and solid state relay. On the very outside are the components that are located outside the electronics box. These include the thrusters, the winch which is the DC planetary Gear Brush Motor, the antenna for the Xbee Zig, the transmitter for the Microzone receiver, emergency stop button, the OS5000 compass, and the proximity sensor. The enclosure section on the bottom left represents the components that will be off the AASV at ‘ground station’ for communication.</a:t>
            </a:r>
          </a:p>
        </p:txBody>
      </p:sp>
      <p:sp>
        <p:nvSpPr>
          <p:cNvPr id="4" name="Slide Number Placeholder 3"/>
          <p:cNvSpPr>
            <a:spLocks noGrp="1"/>
          </p:cNvSpPr>
          <p:nvPr>
            <p:ph type="sldNum" sz="quarter" idx="5"/>
          </p:nvPr>
        </p:nvSpPr>
        <p:spPr/>
        <p:txBody>
          <a:bodyPr/>
          <a:lstStyle/>
          <a:p>
            <a:fld id="{7AA823F1-E3F1-1D43-A719-CE72722030EA}" type="slidenum">
              <a:rPr lang="en-US" smtClean="0"/>
              <a:t>27</a:t>
            </a:fld>
            <a:endParaRPr lang="en-US"/>
          </a:p>
        </p:txBody>
      </p:sp>
    </p:spTree>
    <p:extLst>
      <p:ext uri="{BB962C8B-B14F-4D97-AF65-F5344CB8AC3E}">
        <p14:creationId xmlns:p14="http://schemas.microsoft.com/office/powerpoint/2010/main" val="108838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printed circuit board was designed using PCAD 2006 software provided by the FAU Ocean and Systems Engineering Department. The board was designed to properly run all mission levels the AASV needed to accomplish and be compact to take up less space inside the electronics box. Components and connectors were also carefully placed so that accessibility would be easy for the user when testing, troubleshooting, and collecting data. </a:t>
            </a:r>
          </a:p>
        </p:txBody>
      </p:sp>
      <p:sp>
        <p:nvSpPr>
          <p:cNvPr id="4" name="Slide Number Placeholder 3"/>
          <p:cNvSpPr>
            <a:spLocks noGrp="1"/>
          </p:cNvSpPr>
          <p:nvPr>
            <p:ph type="sldNum" sz="quarter" idx="5"/>
          </p:nvPr>
        </p:nvSpPr>
        <p:spPr/>
        <p:txBody>
          <a:bodyPr/>
          <a:lstStyle/>
          <a:p>
            <a:fld id="{7AA823F1-E3F1-1D43-A719-CE72722030EA}" type="slidenum">
              <a:rPr lang="en-US" smtClean="0"/>
              <a:t>28</a:t>
            </a:fld>
            <a:endParaRPr lang="en-US"/>
          </a:p>
        </p:txBody>
      </p:sp>
    </p:spTree>
    <p:extLst>
      <p:ext uri="{BB962C8B-B14F-4D97-AF65-F5344CB8AC3E}">
        <p14:creationId xmlns:p14="http://schemas.microsoft.com/office/powerpoint/2010/main" val="2470096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Components were then soldered on with the assistance of the FAU electronics shop team. As you can see, the traces, connectors, and components spots directly match the previous slide design image. Test points were included to make sure that each component works properly which greatly simplified troubleshooting when testing began. The four mounting holes on the corners of the PCB were fitted with standoffs to raise the PCB from the mounting plate at the bottom of the electronics box. The same was done with the motor controller for the winch. Holes were drilled into the mounting plate that were a little bit larger than the diameter of the mounting standoffs. Since the mounting plate is raised ½” from the bottom of the electronics box, the larger holes allow for the PCB and motor controller to sink into the mounting plate and not move around. This also allows it to be easily lifted up out of the electronics box if needed. It was deemed unnecessary to bolt down the PCB because the conditions the AASV would be encountering would not unset the securing standoffs. The option of having a modular electronics box and PCB interface was very convenient during all phases of the AASV construction and testing.</a:t>
            </a:r>
          </a:p>
        </p:txBody>
      </p:sp>
      <p:sp>
        <p:nvSpPr>
          <p:cNvPr id="4" name="Slide Number Placeholder 3"/>
          <p:cNvSpPr>
            <a:spLocks noGrp="1"/>
          </p:cNvSpPr>
          <p:nvPr>
            <p:ph type="sldNum" sz="quarter" idx="5"/>
          </p:nvPr>
        </p:nvSpPr>
        <p:spPr/>
        <p:txBody>
          <a:bodyPr/>
          <a:lstStyle/>
          <a:p>
            <a:fld id="{7AA823F1-E3F1-1D43-A719-CE72722030EA}" type="slidenum">
              <a:rPr lang="en-US" smtClean="0"/>
              <a:t>29</a:t>
            </a:fld>
            <a:endParaRPr lang="en-US"/>
          </a:p>
        </p:txBody>
      </p:sp>
    </p:spTree>
    <p:extLst>
      <p:ext uri="{BB962C8B-B14F-4D97-AF65-F5344CB8AC3E}">
        <p14:creationId xmlns:p14="http://schemas.microsoft.com/office/powerpoint/2010/main" val="806407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 objectives are to design and fabricate an ASV capable of autonomously traveling to a GPS coordinate 25 meters away, autonomously anchor at depths of up to 10 meters, hold its anchored position for 15 minutes, retrieve the anchor after deployment, and return to the dock after a successful mission.</a:t>
            </a:r>
          </a:p>
          <a:p>
            <a:endParaRPr lang="en-US" dirty="0"/>
          </a:p>
          <a:p>
            <a:r>
              <a:rPr lang="en-US" dirty="0"/>
              <a:t>The goal for this project is to successfully develop a low-energy alternative to station-keeping and help the community enhance future studies and research.</a:t>
            </a:r>
          </a:p>
        </p:txBody>
      </p:sp>
      <p:sp>
        <p:nvSpPr>
          <p:cNvPr id="4" name="Slide Number Placeholder 3"/>
          <p:cNvSpPr>
            <a:spLocks noGrp="1"/>
          </p:cNvSpPr>
          <p:nvPr>
            <p:ph type="sldNum" sz="quarter" idx="5"/>
          </p:nvPr>
        </p:nvSpPr>
        <p:spPr/>
        <p:txBody>
          <a:bodyPr/>
          <a:lstStyle/>
          <a:p>
            <a:fld id="{7AA823F1-E3F1-1D43-A719-CE72722030EA}" type="slidenum">
              <a:rPr lang="en-US" smtClean="0"/>
              <a:t>3</a:t>
            </a:fld>
            <a:endParaRPr lang="en-US"/>
          </a:p>
        </p:txBody>
      </p:sp>
    </p:spTree>
    <p:extLst>
      <p:ext uri="{BB962C8B-B14F-4D97-AF65-F5344CB8AC3E}">
        <p14:creationId xmlns:p14="http://schemas.microsoft.com/office/powerpoint/2010/main" val="668345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proposed electronics box design layout which includes the major electronics components that will be taking up the majority of the space. The PCB was still in the design phase at the time of this SolidWorks drawing so the dimensions of the board were estimated. This caused to layout to change slightly once the PCB was finished and is shown in the following slide.</a:t>
            </a:r>
          </a:p>
          <a:p>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30</a:t>
            </a:fld>
            <a:endParaRPr lang="en-US"/>
          </a:p>
        </p:txBody>
      </p:sp>
    </p:spTree>
    <p:extLst>
      <p:ext uri="{BB962C8B-B14F-4D97-AF65-F5344CB8AC3E}">
        <p14:creationId xmlns:p14="http://schemas.microsoft.com/office/powerpoint/2010/main" val="2280166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seen, the layout of the electronics box changed slightly from the original concept proposed. With the addition of the mounting standoffs, space underneath the PCB and motor controller was utilized. The thruster ESCs were placed underneath the PCB and secured with double sided tape. The power rail was moved to underneath the motor controller mount as well to save space.</a:t>
            </a:r>
          </a:p>
        </p:txBody>
      </p:sp>
      <p:sp>
        <p:nvSpPr>
          <p:cNvPr id="4" name="Slide Number Placeholder 3"/>
          <p:cNvSpPr>
            <a:spLocks noGrp="1"/>
          </p:cNvSpPr>
          <p:nvPr>
            <p:ph type="sldNum" sz="quarter" idx="5"/>
          </p:nvPr>
        </p:nvSpPr>
        <p:spPr/>
        <p:txBody>
          <a:bodyPr/>
          <a:lstStyle/>
          <a:p>
            <a:fld id="{7AA823F1-E3F1-1D43-A719-CE72722030EA}" type="slidenum">
              <a:rPr lang="en-US" smtClean="0"/>
              <a:t>31</a:t>
            </a:fld>
            <a:endParaRPr lang="en-US"/>
          </a:p>
        </p:txBody>
      </p:sp>
    </p:spTree>
    <p:extLst>
      <p:ext uri="{BB962C8B-B14F-4D97-AF65-F5344CB8AC3E}">
        <p14:creationId xmlns:p14="http://schemas.microsoft.com/office/powerpoint/2010/main" val="2067343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total of 5 waterproof connectors connecting to the external electronics were used. In the top portion of the diagram are the two thruster connectors. On the left is the winch motor connector. On the right face is the compass connector and on the bottom face is the proximity sensor connector. The picture on the right shows the electronic box mounted and the  connector layout during the fabrication process.</a:t>
            </a:r>
          </a:p>
        </p:txBody>
      </p:sp>
      <p:sp>
        <p:nvSpPr>
          <p:cNvPr id="4" name="Slide Number Placeholder 3"/>
          <p:cNvSpPr>
            <a:spLocks noGrp="1"/>
          </p:cNvSpPr>
          <p:nvPr>
            <p:ph type="sldNum" sz="quarter" idx="5"/>
          </p:nvPr>
        </p:nvSpPr>
        <p:spPr/>
        <p:txBody>
          <a:bodyPr/>
          <a:lstStyle/>
          <a:p>
            <a:fld id="{7AA823F1-E3F1-1D43-A719-CE72722030EA}" type="slidenum">
              <a:rPr lang="en-US" smtClean="0"/>
              <a:t>32</a:t>
            </a:fld>
            <a:endParaRPr lang="en-US"/>
          </a:p>
        </p:txBody>
      </p:sp>
    </p:spTree>
    <p:extLst>
      <p:ext uri="{BB962C8B-B14F-4D97-AF65-F5344CB8AC3E}">
        <p14:creationId xmlns:p14="http://schemas.microsoft.com/office/powerpoint/2010/main" val="2251556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microzone</a:t>
            </a:r>
            <a:r>
              <a:rPr lang="en-US" dirty="0"/>
              <a:t> controller and receiver were incorporated as a backup feature in the design. They were functioning properly and verified in the electronics shop.</a:t>
            </a:r>
          </a:p>
          <a:p>
            <a:r>
              <a:rPr lang="en-US" dirty="0"/>
              <a:t>One of the electronics shop staff would do the coding for both 8-bit PIC microcontrollers to control the logic for the remote. We also used an </a:t>
            </a:r>
            <a:r>
              <a:rPr lang="en-US" dirty="0" err="1"/>
              <a:t>xBee</a:t>
            </a:r>
            <a:r>
              <a:rPr lang="en-US" dirty="0"/>
              <a:t> to update mission variables and read the ASV’s health information without needing to open the electronics box. </a:t>
            </a:r>
          </a:p>
        </p:txBody>
      </p:sp>
      <p:sp>
        <p:nvSpPr>
          <p:cNvPr id="4" name="Slide Number Placeholder 3"/>
          <p:cNvSpPr>
            <a:spLocks noGrp="1"/>
          </p:cNvSpPr>
          <p:nvPr>
            <p:ph type="sldNum" sz="quarter" idx="5"/>
          </p:nvPr>
        </p:nvSpPr>
        <p:spPr/>
        <p:txBody>
          <a:bodyPr/>
          <a:lstStyle/>
          <a:p>
            <a:fld id="{7AA823F1-E3F1-1D43-A719-CE72722030EA}" type="slidenum">
              <a:rPr lang="en-US" smtClean="0"/>
              <a:t>33</a:t>
            </a:fld>
            <a:endParaRPr lang="en-US"/>
          </a:p>
        </p:txBody>
      </p:sp>
    </p:spTree>
    <p:extLst>
      <p:ext uri="{BB962C8B-B14F-4D97-AF65-F5344CB8AC3E}">
        <p14:creationId xmlns:p14="http://schemas.microsoft.com/office/powerpoint/2010/main" val="1480083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health monitoring system implemented in the AASV is important because it makes sure critical components of the AASV do not get damaged to the point of needing to be replaced. It makes the AASV as a system safer to use. The voltage sensor will be used to monitor the battery level of the power source. This is done by using a voltage divider to drop the voltage to a range that the microcontroller can read that corresponds to the actual voltage output. If the battery is drained too much, there is a risk of permanently damaging the battery which adds unnecessary costs to the total budget. The current sensor will be used to measure the current drawn by the winch motor. When the winch is reeling up the anchor, there is a relatively constant current being drawn. If the anchor gets caught by a sub sea structure for example, the current would then spike. If the current level exceeds a certain set threshold, the anchor mechanism would shut off to prevent damage to the motor as well as the risk of capsizing the AASV. The temperature sensor could measure the temperature inside the electronics box and shut off the power if the temperature exceeds level that may damage the electrical components. A fan is also implemented to aid in cooling off the components. The emergency stop will kill power to the AASV for all emergencies.</a:t>
            </a:r>
          </a:p>
        </p:txBody>
      </p:sp>
      <p:sp>
        <p:nvSpPr>
          <p:cNvPr id="4" name="Slide Number Placeholder 3"/>
          <p:cNvSpPr>
            <a:spLocks noGrp="1"/>
          </p:cNvSpPr>
          <p:nvPr>
            <p:ph type="sldNum" sz="quarter" idx="5"/>
          </p:nvPr>
        </p:nvSpPr>
        <p:spPr/>
        <p:txBody>
          <a:bodyPr/>
          <a:lstStyle/>
          <a:p>
            <a:fld id="{7AA823F1-E3F1-1D43-A719-CE72722030EA}" type="slidenum">
              <a:rPr lang="en-US" smtClean="0"/>
              <a:t>34</a:t>
            </a:fld>
            <a:endParaRPr lang="en-US"/>
          </a:p>
        </p:txBody>
      </p:sp>
    </p:spTree>
    <p:extLst>
      <p:ext uri="{BB962C8B-B14F-4D97-AF65-F5344CB8AC3E}">
        <p14:creationId xmlns:p14="http://schemas.microsoft.com/office/powerpoint/2010/main" val="3326688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typical power and current draw the AASV will consume during a mission.</a:t>
            </a:r>
          </a:p>
        </p:txBody>
      </p:sp>
      <p:sp>
        <p:nvSpPr>
          <p:cNvPr id="4" name="Slide Number Placeholder 3"/>
          <p:cNvSpPr>
            <a:spLocks noGrp="1"/>
          </p:cNvSpPr>
          <p:nvPr>
            <p:ph type="sldNum" sz="quarter" idx="5"/>
          </p:nvPr>
        </p:nvSpPr>
        <p:spPr/>
        <p:txBody>
          <a:bodyPr/>
          <a:lstStyle/>
          <a:p>
            <a:fld id="{7AA823F1-E3F1-1D43-A719-CE72722030EA}" type="slidenum">
              <a:rPr lang="en-US" smtClean="0"/>
              <a:t>35</a:t>
            </a:fld>
            <a:endParaRPr lang="en-US"/>
          </a:p>
        </p:txBody>
      </p:sp>
    </p:spTree>
    <p:extLst>
      <p:ext uri="{BB962C8B-B14F-4D97-AF65-F5344CB8AC3E}">
        <p14:creationId xmlns:p14="http://schemas.microsoft.com/office/powerpoint/2010/main" val="1921194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consumption was then divided into mission phases where phase 1 is the travel to the desired location, phase 2 is the anchor dropping state, phase 3 is the anchor retrieval state, and phase 4 is the return to the original starting position.</a:t>
            </a:r>
          </a:p>
        </p:txBody>
      </p:sp>
      <p:sp>
        <p:nvSpPr>
          <p:cNvPr id="4" name="Slide Number Placeholder 3"/>
          <p:cNvSpPr>
            <a:spLocks noGrp="1"/>
          </p:cNvSpPr>
          <p:nvPr>
            <p:ph type="sldNum" sz="quarter" idx="5"/>
          </p:nvPr>
        </p:nvSpPr>
        <p:spPr/>
        <p:txBody>
          <a:bodyPr/>
          <a:lstStyle/>
          <a:p>
            <a:fld id="{7AA823F1-E3F1-1D43-A719-CE72722030EA}" type="slidenum">
              <a:rPr lang="en-US" smtClean="0"/>
              <a:t>36</a:t>
            </a:fld>
            <a:endParaRPr lang="en-US"/>
          </a:p>
        </p:txBody>
      </p:sp>
    </p:spTree>
    <p:extLst>
      <p:ext uri="{BB962C8B-B14F-4D97-AF65-F5344CB8AC3E}">
        <p14:creationId xmlns:p14="http://schemas.microsoft.com/office/powerpoint/2010/main" val="410668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energy required  7.64 watt-hours with 0.64 Amp hours. With this information known, the Power Sonic battery chosen provides sufficient power needed to run successful missions.</a:t>
            </a:r>
          </a:p>
          <a:p>
            <a:endParaRPr lang="en-US" dirty="0"/>
          </a:p>
          <a:p>
            <a:r>
              <a:rPr lang="en-US" dirty="0"/>
              <a:t>Time check after this slide: 24 minutes</a:t>
            </a:r>
          </a:p>
        </p:txBody>
      </p:sp>
      <p:sp>
        <p:nvSpPr>
          <p:cNvPr id="4" name="Slide Number Placeholder 3"/>
          <p:cNvSpPr>
            <a:spLocks noGrp="1"/>
          </p:cNvSpPr>
          <p:nvPr>
            <p:ph type="sldNum" sz="quarter" idx="5"/>
          </p:nvPr>
        </p:nvSpPr>
        <p:spPr/>
        <p:txBody>
          <a:bodyPr/>
          <a:lstStyle/>
          <a:p>
            <a:fld id="{7AA823F1-E3F1-1D43-A719-CE72722030EA}" type="slidenum">
              <a:rPr lang="en-US" smtClean="0"/>
              <a:t>37</a:t>
            </a:fld>
            <a:endParaRPr lang="en-US"/>
          </a:p>
        </p:txBody>
      </p:sp>
    </p:spTree>
    <p:extLst>
      <p:ext uri="{BB962C8B-B14F-4D97-AF65-F5344CB8AC3E}">
        <p14:creationId xmlns:p14="http://schemas.microsoft.com/office/powerpoint/2010/main" val="3864201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is the software logic for the AASV’s seven main mission states. The finite state machine diagram portrays these main mission states including Pre-Mission, Mission Navigation, Anchor Deployment, Anchored Position, Anchor Retrieval, End Mission, and Remote Override. The transition condition of each state depends on a system success or failure. At any point in the 7 states a remote override is capable of overriding the system and permitting RC control of the entire system. </a:t>
            </a:r>
          </a:p>
        </p:txBody>
      </p:sp>
      <p:sp>
        <p:nvSpPr>
          <p:cNvPr id="4" name="Slide Number Placeholder 3"/>
          <p:cNvSpPr>
            <a:spLocks noGrp="1"/>
          </p:cNvSpPr>
          <p:nvPr>
            <p:ph type="sldNum" sz="quarter" idx="5"/>
          </p:nvPr>
        </p:nvSpPr>
        <p:spPr/>
        <p:txBody>
          <a:bodyPr/>
          <a:lstStyle/>
          <a:p>
            <a:fld id="{7AA823F1-E3F1-1D43-A719-CE72722030EA}" type="slidenum">
              <a:rPr lang="en-US" smtClean="0"/>
              <a:t>38</a:t>
            </a:fld>
            <a:endParaRPr lang="en-US"/>
          </a:p>
        </p:txBody>
      </p:sp>
    </p:spTree>
    <p:extLst>
      <p:ext uri="{BB962C8B-B14F-4D97-AF65-F5344CB8AC3E}">
        <p14:creationId xmlns:p14="http://schemas.microsoft.com/office/powerpoint/2010/main" val="1515367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transiting to a waypoint during the mission navigation states, the change in heading must be kept below a 5% error in order to stay within the required error range of 2m over a 25m distance. The free body diagram shown on the left was used to create the equation and controller model describing the moments acting upon the system. </a:t>
            </a:r>
          </a:p>
        </p:txBody>
      </p:sp>
      <p:sp>
        <p:nvSpPr>
          <p:cNvPr id="4" name="Slide Number Placeholder 3"/>
          <p:cNvSpPr>
            <a:spLocks noGrp="1"/>
          </p:cNvSpPr>
          <p:nvPr>
            <p:ph type="sldNum" sz="quarter" idx="5"/>
          </p:nvPr>
        </p:nvSpPr>
        <p:spPr/>
        <p:txBody>
          <a:bodyPr/>
          <a:lstStyle/>
          <a:p>
            <a:fld id="{7AA823F1-E3F1-1D43-A719-CE72722030EA}" type="slidenum">
              <a:rPr lang="en-US" smtClean="0"/>
              <a:t>39</a:t>
            </a:fld>
            <a:endParaRPr lang="en-US"/>
          </a:p>
        </p:txBody>
      </p:sp>
    </p:spTree>
    <p:extLst>
      <p:ext uri="{BB962C8B-B14F-4D97-AF65-F5344CB8AC3E}">
        <p14:creationId xmlns:p14="http://schemas.microsoft.com/office/powerpoint/2010/main" val="3483068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uses for an autonomous anchoring system, such as scientific operations like oceanographic data collection, marine biological studies and conducting environmental impact assessments. Some applications for the defense industry include subsea asset positioning, surface to underwater communications, as well as port, harbor and ship security. Examples of currently existing autonomous anchoring surface vessels include FIT’s autonomous self-mooring vehicle, VT self mooring AUV by AUVAC and the ASV global </a:t>
            </a:r>
            <a:r>
              <a:rPr lang="en-US" dirty="0" err="1"/>
              <a:t>Cstat</a:t>
            </a:r>
            <a:r>
              <a:rPr lang="en-US" dirty="0"/>
              <a:t> 2, a station keeping buoy. </a:t>
            </a:r>
          </a:p>
        </p:txBody>
      </p:sp>
      <p:sp>
        <p:nvSpPr>
          <p:cNvPr id="4" name="Slide Number Placeholder 3"/>
          <p:cNvSpPr>
            <a:spLocks noGrp="1"/>
          </p:cNvSpPr>
          <p:nvPr>
            <p:ph type="sldNum" sz="quarter" idx="5"/>
          </p:nvPr>
        </p:nvSpPr>
        <p:spPr/>
        <p:txBody>
          <a:bodyPr/>
          <a:lstStyle/>
          <a:p>
            <a:fld id="{7AA823F1-E3F1-1D43-A719-CE72722030EA}" type="slidenum">
              <a:rPr lang="en-US" smtClean="0"/>
              <a:t>4</a:t>
            </a:fld>
            <a:endParaRPr lang="en-US"/>
          </a:p>
        </p:txBody>
      </p:sp>
    </p:spTree>
    <p:extLst>
      <p:ext uri="{BB962C8B-B14F-4D97-AF65-F5344CB8AC3E}">
        <p14:creationId xmlns:p14="http://schemas.microsoft.com/office/powerpoint/2010/main" val="3945574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 input heading error of 90 degrees, this controller simulation showed a settling time of 3.6 seconds for 5% error using the PD values shown in the graph’s title. This is based on compass and GPS updates at approximately 10 Hz, therefore the sampling time in the above graph is at intervals of 0.1 seconds. </a:t>
            </a:r>
          </a:p>
          <a:p>
            <a:endParaRPr lang="en-US" dirty="0"/>
          </a:p>
          <a:p>
            <a:r>
              <a:rPr lang="en-US" dirty="0"/>
              <a:t>We determined that a PD controller was only necessary while the ASV was traveling the 25m. The system is also designed to slow down proportionately as it approaches the assigned GPS coordinates. </a:t>
            </a:r>
          </a:p>
        </p:txBody>
      </p:sp>
      <p:sp>
        <p:nvSpPr>
          <p:cNvPr id="4" name="Slide Number Placeholder 3"/>
          <p:cNvSpPr>
            <a:spLocks noGrp="1"/>
          </p:cNvSpPr>
          <p:nvPr>
            <p:ph type="sldNum" sz="quarter" idx="5"/>
          </p:nvPr>
        </p:nvSpPr>
        <p:spPr/>
        <p:txBody>
          <a:bodyPr/>
          <a:lstStyle/>
          <a:p>
            <a:fld id="{7AA823F1-E3F1-1D43-A719-CE72722030EA}" type="slidenum">
              <a:rPr lang="en-US" smtClean="0"/>
              <a:t>40</a:t>
            </a:fld>
            <a:endParaRPr lang="en-US"/>
          </a:p>
        </p:txBody>
      </p:sp>
    </p:spTree>
    <p:extLst>
      <p:ext uri="{BB962C8B-B14F-4D97-AF65-F5344CB8AC3E}">
        <p14:creationId xmlns:p14="http://schemas.microsoft.com/office/powerpoint/2010/main" val="4274190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code of the AASV transitions through each state using a switch-case format. </a:t>
            </a:r>
          </a:p>
          <a:p>
            <a:r>
              <a:rPr lang="en-US" dirty="0"/>
              <a:t>The code’s main functions include: </a:t>
            </a:r>
          </a:p>
          <a:p>
            <a:r>
              <a:rPr lang="en-US" dirty="0"/>
              <a:t>get-GPS, which provided the instant latitude and longitude from the </a:t>
            </a:r>
            <a:r>
              <a:rPr lang="en-US" dirty="0" err="1"/>
              <a:t>garmin</a:t>
            </a:r>
            <a:r>
              <a:rPr lang="en-US" dirty="0"/>
              <a:t> 19x and calculated their moving average.</a:t>
            </a:r>
          </a:p>
          <a:p>
            <a:r>
              <a:rPr lang="en-US" dirty="0"/>
              <a:t>Find-Distance-heading, which calculated the distance in meters and the heading to the targeted GPS location. This would provide the distance towards the mission GPS location and the Dock GPS location. It would direct the thrusters to slow their thrust when approaching the targeted GPS location when it reached 2 meters from the location. </a:t>
            </a:r>
          </a:p>
          <a:p>
            <a:r>
              <a:rPr lang="en-US" dirty="0"/>
              <a:t>Heading-Controller received data from the compass to determine the current heading and relayed the appropriate data to the thrusters to control the steering. </a:t>
            </a:r>
          </a:p>
        </p:txBody>
      </p:sp>
      <p:sp>
        <p:nvSpPr>
          <p:cNvPr id="4" name="Slide Number Placeholder 3"/>
          <p:cNvSpPr>
            <a:spLocks noGrp="1"/>
          </p:cNvSpPr>
          <p:nvPr>
            <p:ph type="sldNum" sz="quarter" idx="5"/>
          </p:nvPr>
        </p:nvSpPr>
        <p:spPr/>
        <p:txBody>
          <a:bodyPr/>
          <a:lstStyle/>
          <a:p>
            <a:fld id="{7AA823F1-E3F1-1D43-A719-CE72722030EA}" type="slidenum">
              <a:rPr lang="en-US" smtClean="0"/>
              <a:t>41</a:t>
            </a:fld>
            <a:endParaRPr lang="en-US"/>
          </a:p>
        </p:txBody>
      </p:sp>
    </p:spTree>
    <p:extLst>
      <p:ext uri="{BB962C8B-B14F-4D97-AF65-F5344CB8AC3E}">
        <p14:creationId xmlns:p14="http://schemas.microsoft.com/office/powerpoint/2010/main" val="2962962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pontoon hull was a 5’ long 8’’ diameter section of schedule 40 PVC pipe that was cut on the bandsaw.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aft end caps were lathed from a sheet of PVC. Two 3/8’’ circles which had the same diameter as the inner diameter of the hull were cemented together so that the section of the cap inside the hull being ¾’’ long and the portion of the cap on the outside of the hull being 3/8’’ thick as well as having the same diameter as the outer diameter of the hull and was cemented onto the hull.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deck mount was cut from a 1’’ thick sheet of PVC using the bandsaw to the required length. Afterwards, the sheet was ran through a circular saw in order to cut a radius on the mount that was the same as the hull radius. This was done to ensure proper fitment once the mount was cemented on the hull. Holes were also milled onto the mount and tapped in order for the eye bolts to be threaded through the mount. This allowed the eye bolts to be used for lifting when transporting the ASV. The eye bolts also serve to help secure the deck slats to the deck mount.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42</a:t>
            </a:fld>
            <a:endParaRPr lang="en-US"/>
          </a:p>
        </p:txBody>
      </p:sp>
    </p:spTree>
    <p:extLst>
      <p:ext uri="{BB962C8B-B14F-4D97-AF65-F5344CB8AC3E}">
        <p14:creationId xmlns:p14="http://schemas.microsoft.com/office/powerpoint/2010/main" val="4066005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deck slats were cut from a 3/8’’ thick sheet of PVC using the bandsaw. Holes were milled on the deck slats for the placement of the eye bolts as well as standard bolts to secure the deck slats to the deck mount.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winch plate was also cut from a 3/8’’ thick sheet of PVC using a bandsaw and the mill for to create the bolt holes as well as the hole for the anchor. Unfortunately, the plate was not finished due to the campus closure from covid-19 and is lacking the milled holes to allow the winch and level wind brackets to bolt through the plate.</a:t>
            </a:r>
          </a:p>
          <a:p>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43</a:t>
            </a:fld>
            <a:endParaRPr lang="en-US"/>
          </a:p>
        </p:txBody>
      </p:sp>
    </p:spTree>
    <p:extLst>
      <p:ext uri="{BB962C8B-B14F-4D97-AF65-F5344CB8AC3E}">
        <p14:creationId xmlns:p14="http://schemas.microsoft.com/office/powerpoint/2010/main" val="3154588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thruster mount consisted of two sections. Since the design was to have the two part assembly be PVC cemented onto the hull this allowed greater contact area for the cement to bond to and increased the rigidity of the mount. Both sections were cut using the bandsaw from a 1’’ thick section of PVC sheet. </a:t>
            </a:r>
          </a:p>
          <a:p>
            <a:r>
              <a:rPr lang="en-US" dirty="0"/>
              <a:t>The lower portion was also ran through the circular saw. This was done to allow the mount follow the curvature and be cemented to the hull. There were also two holes tapped on that section in order to allow the mounting of the thruster. The aft section of the mount was tapped to allow bolts to thread into the mount. </a:t>
            </a:r>
          </a:p>
          <a:p>
            <a:r>
              <a:rPr lang="en-US" dirty="0"/>
              <a:t>The upper section had thru holes milled to allow that section to mate with the lower section. </a:t>
            </a:r>
          </a:p>
          <a:p>
            <a:r>
              <a:rPr lang="en-US" dirty="0"/>
              <a:t>This two part assembly was bolted together and cemented onto the hull, with the aft section being cemented onto the end caps. </a:t>
            </a:r>
          </a:p>
          <a:p>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44</a:t>
            </a:fld>
            <a:endParaRPr lang="en-US"/>
          </a:p>
        </p:txBody>
      </p:sp>
    </p:spTree>
    <p:extLst>
      <p:ext uri="{BB962C8B-B14F-4D97-AF65-F5344CB8AC3E}">
        <p14:creationId xmlns:p14="http://schemas.microsoft.com/office/powerpoint/2010/main" val="3634276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winch drum is a 5.25’’ long section of 2.5’’ diameter PVC pipe. It was cut on the bandsaw and had three holes drilled milled through it. </a:t>
            </a:r>
          </a:p>
          <a:p>
            <a:r>
              <a:rPr lang="en-US" dirty="0"/>
              <a:t>The middle hole milled on the pipe was to secure the anchor line to the drum. The other holes were countersunk to allow a pair of 8-32 screws to secure the pipe to the motor shaft in order for the drum to turn as the shaft turns.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aluminum shaft was also cut on the bandsaw and was drilled and tapped for 8-32 screws.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brackets holding the winch are prefabricated aluminum brackets that have been milled to allow a shaft coupled with Delrin bushings to fit inside the bracket. The base of the bracket has holes milled to allow a pair of 5/16’’ bolts to secure the bracket to the winch plate.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Delrin bushings were cut on the bandsaw for a thickness of ¼’’ to match the thickness of the brackets and these bushings were used to reduce the friction from the bracket on the shaft as it is rotating. </a:t>
            </a:r>
          </a:p>
          <a:p>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45</a:t>
            </a:fld>
            <a:endParaRPr lang="en-US"/>
          </a:p>
        </p:txBody>
      </p:sp>
    </p:spTree>
    <p:extLst>
      <p:ext uri="{BB962C8B-B14F-4D97-AF65-F5344CB8AC3E}">
        <p14:creationId xmlns:p14="http://schemas.microsoft.com/office/powerpoint/2010/main" val="33684371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DC motor has a shaft that was too short to couple to the shaft for the winch so a shaft adapter was necessary. This was made of aluminum and lathed in order to accept the DC motor shaft on the female end and a shaft coupler on the male end to couple the adapter to the 3/8’’ shaft. </a:t>
            </a:r>
          </a:p>
          <a:p>
            <a:r>
              <a:rPr lang="en-US" dirty="0"/>
              <a:t>Holes were milled onto the surface of the adapter and tapped to allow set screws to secure the adapter onto the motor shaft.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Thru Holes were milled onto the aluminum bracket to allow bolts to secure the motor onto the bracket. </a:t>
            </a:r>
          </a:p>
          <a:p>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46</a:t>
            </a:fld>
            <a:endParaRPr lang="en-US"/>
          </a:p>
        </p:txBody>
      </p:sp>
    </p:spTree>
    <p:extLst>
      <p:ext uri="{BB962C8B-B14F-4D97-AF65-F5344CB8AC3E}">
        <p14:creationId xmlns:p14="http://schemas.microsoft.com/office/powerpoint/2010/main" val="3024703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Aluminum brackets secure the level wind to the winch plate. </a:t>
            </a:r>
          </a:p>
          <a:p>
            <a:r>
              <a:rPr lang="en-US" dirty="0"/>
              <a:t>The brackets are the same aluminum brackets used for the winch, there was a hole milled on each bracket for a shaft coupled with the Delrin bushing to fit as well as holes milled on the base for the 5/16’’ bolts to secure the bracket to the winch plate.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shaft is aluminum that has been cut on the bandsaw to allow the attachment of the double helical screw. </a:t>
            </a:r>
          </a:p>
          <a:p>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47</a:t>
            </a:fld>
            <a:endParaRPr lang="en-US"/>
          </a:p>
        </p:txBody>
      </p:sp>
    </p:spTree>
    <p:extLst>
      <p:ext uri="{BB962C8B-B14F-4D97-AF65-F5344CB8AC3E}">
        <p14:creationId xmlns:p14="http://schemas.microsoft.com/office/powerpoint/2010/main" val="3888984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the double helical screw and pawl were 3D printed using a resin printer to allow a greater level of accuracy as compared to a FDM printer using ABS plastic. </a:t>
            </a:r>
          </a:p>
          <a:p>
            <a:r>
              <a:rPr lang="en-US" dirty="0"/>
              <a:t>The double helical screw has 12 revolutions and a pitch of 0.09’’. It also has holes at either end of the screw to allow for a set screw to hold it onto the aluminum shaft.</a:t>
            </a:r>
          </a:p>
          <a:p>
            <a:r>
              <a:rPr lang="en-US" dirty="0"/>
              <a:t>The pawl was designed to have a U shaped tip to match the same pitch as the double helical screw so that the pawl can track along the helices.</a:t>
            </a:r>
          </a:p>
        </p:txBody>
      </p:sp>
      <p:sp>
        <p:nvSpPr>
          <p:cNvPr id="4" name="Slide Number Placeholder 3"/>
          <p:cNvSpPr>
            <a:spLocks noGrp="1"/>
          </p:cNvSpPr>
          <p:nvPr>
            <p:ph type="sldNum" sz="quarter" idx="5"/>
          </p:nvPr>
        </p:nvSpPr>
        <p:spPr/>
        <p:txBody>
          <a:bodyPr/>
          <a:lstStyle/>
          <a:p>
            <a:fld id="{7AA823F1-E3F1-1D43-A719-CE72722030EA}" type="slidenum">
              <a:rPr lang="en-US" smtClean="0"/>
              <a:t>48</a:t>
            </a:fld>
            <a:endParaRPr lang="en-US"/>
          </a:p>
        </p:txBody>
      </p:sp>
    </p:spTree>
    <p:extLst>
      <p:ext uri="{BB962C8B-B14F-4D97-AF65-F5344CB8AC3E}">
        <p14:creationId xmlns:p14="http://schemas.microsoft.com/office/powerpoint/2010/main" val="3283117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channel was printed using a FDM printer using ABS since the channel was too large a part for the resin printer and the FDM printer allowed the level of accuracy needed for that part. </a:t>
            </a:r>
          </a:p>
          <a:p>
            <a:r>
              <a:rPr lang="en-US" dirty="0"/>
              <a:t>The line guide was printed on the resin printer in order to have the accuracy needed to traverse along the channel whilst holding the pawl in place. </a:t>
            </a:r>
          </a:p>
          <a:p>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49</a:t>
            </a:fld>
            <a:endParaRPr lang="en-US"/>
          </a:p>
        </p:txBody>
      </p:sp>
    </p:spTree>
    <p:extLst>
      <p:ext uri="{BB962C8B-B14F-4D97-AF65-F5344CB8AC3E}">
        <p14:creationId xmlns:p14="http://schemas.microsoft.com/office/powerpoint/2010/main" val="2500226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Our ASV shall be capable of traveling the dock in a marina to a location 25m away within a 2m radius, deploying a single anchor in 1 m of water, remaining anchored without dragging the anchor for 15 minutes, retrieving the anchor and returning to the start location within 2m radius. This entire process must be fully automated and be completed without recharging the battery. </a:t>
            </a:r>
          </a:p>
          <a:p>
            <a:r>
              <a:rPr lang="en-US" sz="1200" dirty="0"/>
              <a:t>The second level requirements includes a repeated mission to a second set of coordinates still on a single battery charge.</a:t>
            </a:r>
          </a:p>
          <a:p>
            <a:r>
              <a:rPr lang="en-US" sz="1200" dirty="0"/>
              <a:t>To meet the third level requirements the operation must take place at sea, in 10m of water and in sea state 1</a:t>
            </a:r>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5</a:t>
            </a:fld>
            <a:endParaRPr lang="en-US"/>
          </a:p>
        </p:txBody>
      </p:sp>
    </p:spTree>
    <p:extLst>
      <p:ext uri="{BB962C8B-B14F-4D97-AF65-F5344CB8AC3E}">
        <p14:creationId xmlns:p14="http://schemas.microsoft.com/office/powerpoint/2010/main" val="28741164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our campus closed due to the Covid-19 pandemic and we were unable to complete the testing process. We were able to successfully bench test all the electronic components using a setup similar to the one pictured. The PD controller code also passed a brief bench test using the OS5000 compass and T-100 thrusters as shown in the setup on the right. </a:t>
            </a:r>
          </a:p>
        </p:txBody>
      </p:sp>
      <p:sp>
        <p:nvSpPr>
          <p:cNvPr id="4" name="Slide Number Placeholder 3"/>
          <p:cNvSpPr>
            <a:spLocks noGrp="1"/>
          </p:cNvSpPr>
          <p:nvPr>
            <p:ph type="sldNum" sz="quarter" idx="5"/>
          </p:nvPr>
        </p:nvSpPr>
        <p:spPr/>
        <p:txBody>
          <a:bodyPr/>
          <a:lstStyle/>
          <a:p>
            <a:fld id="{7AA823F1-E3F1-1D43-A719-CE72722030EA}" type="slidenum">
              <a:rPr lang="en-US" smtClean="0"/>
              <a:t>50</a:t>
            </a:fld>
            <a:endParaRPr lang="en-US"/>
          </a:p>
        </p:txBody>
      </p:sp>
    </p:spTree>
    <p:extLst>
      <p:ext uri="{BB962C8B-B14F-4D97-AF65-F5344CB8AC3E}">
        <p14:creationId xmlns:p14="http://schemas.microsoft.com/office/powerpoint/2010/main" val="13574735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with the Garmin 19x GPS was completed to </a:t>
            </a:r>
            <a:r>
              <a:rPr lang="en-US" sz="1200" kern="1200" dirty="0">
                <a:solidFill>
                  <a:schemeClr val="tx1"/>
                </a:solidFill>
                <a:effectLst/>
                <a:latin typeface="+mn-lt"/>
                <a:ea typeface="+mn-ea"/>
                <a:cs typeface="+mn-cs"/>
              </a:rPr>
              <a:t>determine that the 19x functions both in collecting the GPS location and relaying that information to an Arduino Due. This test was done on the dock of SeaTech, using the Garmin 19x, an Arduino Due and a laptop. Data was collected at several pylons on the dock to ensure accuracy. The collected data was then uploaded into MATLAB and potted using the Haversine formula to determine the GPS’s accuracy and specifically whether the collected data fell within the 2 meters error radius necessary to fulfill mission requirements. As shown above in the plot the data collected from Pylon 1 all fell within the Circle with a radius of 2 meters. We were also able to test our software’s ability to transition between states based on GPS data. </a:t>
            </a:r>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51</a:t>
            </a:fld>
            <a:endParaRPr lang="en-US"/>
          </a:p>
        </p:txBody>
      </p:sp>
    </p:spTree>
    <p:extLst>
      <p:ext uri="{BB962C8B-B14F-4D97-AF65-F5344CB8AC3E}">
        <p14:creationId xmlns:p14="http://schemas.microsoft.com/office/powerpoint/2010/main" val="5490393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Shown here is a video of one of the few in-water tests we were able to complete, a stability analysis and check to see how well the ASV maintained direction on its own in the small pool on SeaTech's campus. Although we were unable to test the subsystems of the ASV, we were on track to have a completed prototype on time for requirement level testing before the campus was closed. </a:t>
            </a:r>
          </a:p>
        </p:txBody>
      </p:sp>
      <p:sp>
        <p:nvSpPr>
          <p:cNvPr id="4" name="Slide Number Placeholder 3"/>
          <p:cNvSpPr>
            <a:spLocks noGrp="1"/>
          </p:cNvSpPr>
          <p:nvPr>
            <p:ph type="sldNum" sz="quarter" idx="5"/>
          </p:nvPr>
        </p:nvSpPr>
        <p:spPr/>
        <p:txBody>
          <a:bodyPr/>
          <a:lstStyle/>
          <a:p>
            <a:fld id="{7AA823F1-E3F1-1D43-A719-CE72722030EA}" type="slidenum">
              <a:rPr lang="en-US" smtClean="0"/>
              <a:t>52</a:t>
            </a:fld>
            <a:endParaRPr lang="en-US"/>
          </a:p>
        </p:txBody>
      </p:sp>
    </p:spTree>
    <p:extLst>
      <p:ext uri="{BB962C8B-B14F-4D97-AF65-F5344CB8AC3E}">
        <p14:creationId xmlns:p14="http://schemas.microsoft.com/office/powerpoint/2010/main" val="5241603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development with this project is difficult to anticipate due to the unfinished testing process. The </a:t>
            </a:r>
            <a:r>
              <a:rPr lang="en-US" dirty="0" err="1"/>
              <a:t>levelwind</a:t>
            </a:r>
            <a:r>
              <a:rPr lang="en-US" dirty="0"/>
              <a:t> would have to be thoroughly tested to ensure that it’s capable of storing the anchor line without tangling it. The </a:t>
            </a:r>
            <a:r>
              <a:rPr lang="en-US" dirty="0" err="1"/>
              <a:t>gps</a:t>
            </a:r>
            <a:r>
              <a:rPr lang="en-US" dirty="0"/>
              <a:t> monitoring code to ensure the ASV is only swinging on its anchor, rather than dragging, could also be further optimized.  </a:t>
            </a:r>
          </a:p>
          <a:p>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53</a:t>
            </a:fld>
            <a:endParaRPr lang="en-US"/>
          </a:p>
        </p:txBody>
      </p:sp>
    </p:spTree>
    <p:extLst>
      <p:ext uri="{BB962C8B-B14F-4D97-AF65-F5344CB8AC3E}">
        <p14:creationId xmlns:p14="http://schemas.microsoft.com/office/powerpoint/2010/main" val="29893848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Budget of the Mechanical items were $827.00. </a:t>
            </a:r>
          </a:p>
          <a:p>
            <a:r>
              <a:rPr lang="en-US" dirty="0"/>
              <a:t>This included the PVC Pipe for the hull, the PVC Sheets for the platform, the anchor and line, and mechanical hardware from McMaster-Carr to construct the winch system. </a:t>
            </a:r>
          </a:p>
        </p:txBody>
      </p:sp>
      <p:sp>
        <p:nvSpPr>
          <p:cNvPr id="4" name="Slide Number Placeholder 3"/>
          <p:cNvSpPr>
            <a:spLocks noGrp="1"/>
          </p:cNvSpPr>
          <p:nvPr>
            <p:ph type="sldNum" sz="quarter" idx="5"/>
          </p:nvPr>
        </p:nvSpPr>
        <p:spPr/>
        <p:txBody>
          <a:bodyPr/>
          <a:lstStyle/>
          <a:p>
            <a:fld id="{7AA823F1-E3F1-1D43-A719-CE72722030EA}" type="slidenum">
              <a:rPr lang="en-US" smtClean="0"/>
              <a:t>54</a:t>
            </a:fld>
            <a:endParaRPr lang="en-US"/>
          </a:p>
        </p:txBody>
      </p:sp>
    </p:spTree>
    <p:extLst>
      <p:ext uri="{BB962C8B-B14F-4D97-AF65-F5344CB8AC3E}">
        <p14:creationId xmlns:p14="http://schemas.microsoft.com/office/powerpoint/2010/main" val="23637841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Electrical Budget was 158.41. The most expensive item on this budget was the Polycase enclosure that served as our electronics housing.</a:t>
            </a:r>
          </a:p>
          <a:p>
            <a:endParaRPr lang="en-US" dirty="0"/>
          </a:p>
        </p:txBody>
      </p:sp>
      <p:sp>
        <p:nvSpPr>
          <p:cNvPr id="4" name="Slide Number Placeholder 3"/>
          <p:cNvSpPr>
            <a:spLocks noGrp="1"/>
          </p:cNvSpPr>
          <p:nvPr>
            <p:ph type="sldNum" sz="quarter" idx="5"/>
          </p:nvPr>
        </p:nvSpPr>
        <p:spPr/>
        <p:txBody>
          <a:bodyPr/>
          <a:lstStyle/>
          <a:p>
            <a:fld id="{7AA823F1-E3F1-1D43-A719-CE72722030EA}" type="slidenum">
              <a:rPr lang="en-US" smtClean="0"/>
              <a:t>55</a:t>
            </a:fld>
            <a:endParaRPr lang="en-US"/>
          </a:p>
        </p:txBody>
      </p:sp>
    </p:spTree>
    <p:extLst>
      <p:ext uri="{BB962C8B-B14F-4D97-AF65-F5344CB8AC3E}">
        <p14:creationId xmlns:p14="http://schemas.microsoft.com/office/powerpoint/2010/main" val="26419346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cost of all of our donated parts was $1,292.02. The majority of these parts were provided by the electrical department from previous Senior Design Projects. The Mechanical hardware was provided by Broward Bolts , a local company in Pompano Beach, Florida. </a:t>
            </a:r>
          </a:p>
        </p:txBody>
      </p:sp>
      <p:sp>
        <p:nvSpPr>
          <p:cNvPr id="4" name="Slide Number Placeholder 3"/>
          <p:cNvSpPr>
            <a:spLocks noGrp="1"/>
          </p:cNvSpPr>
          <p:nvPr>
            <p:ph type="sldNum" sz="quarter" idx="5"/>
          </p:nvPr>
        </p:nvSpPr>
        <p:spPr/>
        <p:txBody>
          <a:bodyPr/>
          <a:lstStyle/>
          <a:p>
            <a:fld id="{7AA823F1-E3F1-1D43-A719-CE72722030EA}" type="slidenum">
              <a:rPr lang="en-US" smtClean="0"/>
              <a:t>56</a:t>
            </a:fld>
            <a:endParaRPr lang="en-US"/>
          </a:p>
        </p:txBody>
      </p:sp>
    </p:spTree>
    <p:extLst>
      <p:ext uri="{BB962C8B-B14F-4D97-AF65-F5344CB8AC3E}">
        <p14:creationId xmlns:p14="http://schemas.microsoft.com/office/powerpoint/2010/main" val="1600334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total cost for the AASV was $985.50. The Projected Total Cost including the donated parts was $2,277.52. </a:t>
            </a:r>
          </a:p>
          <a:p>
            <a:r>
              <a:rPr lang="en-US" dirty="0"/>
              <a:t>Our team received a grant from the Office of Undergraduate Research and Inquiry that totaled $1200. </a:t>
            </a:r>
          </a:p>
          <a:p>
            <a:r>
              <a:rPr lang="en-US" dirty="0"/>
              <a:t>We wanted to stay below that amount for the project and were able to do so due to the donated parts provided. </a:t>
            </a:r>
          </a:p>
        </p:txBody>
      </p:sp>
      <p:sp>
        <p:nvSpPr>
          <p:cNvPr id="4" name="Slide Number Placeholder 3"/>
          <p:cNvSpPr>
            <a:spLocks noGrp="1"/>
          </p:cNvSpPr>
          <p:nvPr>
            <p:ph type="sldNum" sz="quarter" idx="5"/>
          </p:nvPr>
        </p:nvSpPr>
        <p:spPr/>
        <p:txBody>
          <a:bodyPr/>
          <a:lstStyle/>
          <a:p>
            <a:fld id="{7AA823F1-E3F1-1D43-A719-CE72722030EA}" type="slidenum">
              <a:rPr lang="en-US" smtClean="0"/>
              <a:t>57</a:t>
            </a:fld>
            <a:endParaRPr lang="en-US"/>
          </a:p>
        </p:txBody>
      </p:sp>
    </p:spTree>
    <p:extLst>
      <p:ext uri="{BB962C8B-B14F-4D97-AF65-F5344CB8AC3E}">
        <p14:creationId xmlns:p14="http://schemas.microsoft.com/office/powerpoint/2010/main" val="9360508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senior capstone project was a thoroughly more involved project than previous course assignments. It was incredibly rewarding to design all the details of the ASV and then follow through with the fabrication. </a:t>
            </a:r>
          </a:p>
        </p:txBody>
      </p:sp>
      <p:sp>
        <p:nvSpPr>
          <p:cNvPr id="4" name="Slide Number Placeholder 3"/>
          <p:cNvSpPr>
            <a:spLocks noGrp="1"/>
          </p:cNvSpPr>
          <p:nvPr>
            <p:ph type="sldNum" sz="quarter" idx="5"/>
          </p:nvPr>
        </p:nvSpPr>
        <p:spPr/>
        <p:txBody>
          <a:bodyPr/>
          <a:lstStyle/>
          <a:p>
            <a:fld id="{7AA823F1-E3F1-1D43-A719-CE72722030EA}" type="slidenum">
              <a:rPr lang="en-US" smtClean="0"/>
              <a:t>58</a:t>
            </a:fld>
            <a:endParaRPr lang="en-US"/>
          </a:p>
        </p:txBody>
      </p:sp>
    </p:spTree>
    <p:extLst>
      <p:ext uri="{BB962C8B-B14F-4D97-AF65-F5344CB8AC3E}">
        <p14:creationId xmlns:p14="http://schemas.microsoft.com/office/powerpoint/2010/main" val="3621731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able to complete most of the sub-systems and assembly that we planned for this semester. However, due to the pandemic, plans were cut short.</a:t>
            </a:r>
          </a:p>
        </p:txBody>
      </p:sp>
      <p:sp>
        <p:nvSpPr>
          <p:cNvPr id="4" name="Slide Number Placeholder 3"/>
          <p:cNvSpPr>
            <a:spLocks noGrp="1"/>
          </p:cNvSpPr>
          <p:nvPr>
            <p:ph type="sldNum" sz="quarter" idx="5"/>
          </p:nvPr>
        </p:nvSpPr>
        <p:spPr/>
        <p:txBody>
          <a:bodyPr/>
          <a:lstStyle/>
          <a:p>
            <a:fld id="{7AA823F1-E3F1-1D43-A719-CE72722030EA}" type="slidenum">
              <a:rPr lang="en-US" smtClean="0"/>
              <a:t>59</a:t>
            </a:fld>
            <a:endParaRPr lang="en-US"/>
          </a:p>
        </p:txBody>
      </p:sp>
    </p:spTree>
    <p:extLst>
      <p:ext uri="{BB962C8B-B14F-4D97-AF65-F5344CB8AC3E}">
        <p14:creationId xmlns:p14="http://schemas.microsoft.com/office/powerpoint/2010/main" val="3119898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ASV’s design and construction, we assumed a constant sandy seafloor and calm seas. </a:t>
            </a:r>
          </a:p>
          <a:p>
            <a:r>
              <a:rPr lang="en-US" dirty="0"/>
              <a:t>The constraints for our project remained the same throughout the building process- a fabrication and testing schedule based around the resources at FAU’s </a:t>
            </a:r>
            <a:r>
              <a:rPr lang="en-US" dirty="0" err="1"/>
              <a:t>Seatech</a:t>
            </a:r>
            <a:r>
              <a:rPr lang="en-US" dirty="0"/>
              <a:t> and main campuses, and a budget of 1500 dollars provided by the university along with any grants we could earn. </a:t>
            </a:r>
          </a:p>
        </p:txBody>
      </p:sp>
      <p:sp>
        <p:nvSpPr>
          <p:cNvPr id="4" name="Slide Number Placeholder 3"/>
          <p:cNvSpPr>
            <a:spLocks noGrp="1"/>
          </p:cNvSpPr>
          <p:nvPr>
            <p:ph type="sldNum" sz="quarter" idx="5"/>
          </p:nvPr>
        </p:nvSpPr>
        <p:spPr/>
        <p:txBody>
          <a:bodyPr/>
          <a:lstStyle/>
          <a:p>
            <a:fld id="{7AA823F1-E3F1-1D43-A719-CE72722030EA}" type="slidenum">
              <a:rPr lang="en-US" smtClean="0"/>
              <a:t>6</a:t>
            </a:fld>
            <a:endParaRPr lang="en-US"/>
          </a:p>
        </p:txBody>
      </p:sp>
    </p:spTree>
    <p:extLst>
      <p:ext uri="{BB962C8B-B14F-4D97-AF65-F5344CB8AC3E}">
        <p14:creationId xmlns:p14="http://schemas.microsoft.com/office/powerpoint/2010/main" val="31610220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thank our senior design professor, Dr. </a:t>
            </a:r>
            <a:r>
              <a:rPr lang="en-US" dirty="0" err="1"/>
              <a:t>Beaujean</a:t>
            </a:r>
            <a:r>
              <a:rPr lang="en-US" dirty="0"/>
              <a:t>, along with all the staff here at FAU’s </a:t>
            </a:r>
            <a:r>
              <a:rPr lang="en-US" dirty="0" err="1"/>
              <a:t>Seatech</a:t>
            </a:r>
            <a:r>
              <a:rPr lang="en-US" dirty="0"/>
              <a:t> campus and the professors who helped us throughout this process. </a:t>
            </a:r>
          </a:p>
        </p:txBody>
      </p:sp>
      <p:sp>
        <p:nvSpPr>
          <p:cNvPr id="4" name="Slide Number Placeholder 3"/>
          <p:cNvSpPr>
            <a:spLocks noGrp="1"/>
          </p:cNvSpPr>
          <p:nvPr>
            <p:ph type="sldNum" sz="quarter" idx="5"/>
          </p:nvPr>
        </p:nvSpPr>
        <p:spPr/>
        <p:txBody>
          <a:bodyPr/>
          <a:lstStyle/>
          <a:p>
            <a:fld id="{7AA823F1-E3F1-1D43-A719-CE72722030EA}" type="slidenum">
              <a:rPr lang="en-US" smtClean="0"/>
              <a:t>60</a:t>
            </a:fld>
            <a:endParaRPr lang="en-US"/>
          </a:p>
        </p:txBody>
      </p:sp>
    </p:spTree>
    <p:extLst>
      <p:ext uri="{BB962C8B-B14F-4D97-AF65-F5344CB8AC3E}">
        <p14:creationId xmlns:p14="http://schemas.microsoft.com/office/powerpoint/2010/main" val="33890088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senior design project, we gained a greater understanding of the design and prototyping process in engineering, specifically the importance of designing all the details early on rather than letting them become a problem during construction.  Communication with team members during such an extended project was challenging and we did improve with it. </a:t>
            </a:r>
          </a:p>
        </p:txBody>
      </p:sp>
      <p:sp>
        <p:nvSpPr>
          <p:cNvPr id="4" name="Slide Number Placeholder 3"/>
          <p:cNvSpPr>
            <a:spLocks noGrp="1"/>
          </p:cNvSpPr>
          <p:nvPr>
            <p:ph type="sldNum" sz="quarter" idx="5"/>
          </p:nvPr>
        </p:nvSpPr>
        <p:spPr/>
        <p:txBody>
          <a:bodyPr/>
          <a:lstStyle/>
          <a:p>
            <a:fld id="{7AA823F1-E3F1-1D43-A719-CE72722030EA}" type="slidenum">
              <a:rPr lang="en-US" smtClean="0"/>
              <a:t>61</a:t>
            </a:fld>
            <a:endParaRPr lang="en-US"/>
          </a:p>
        </p:txBody>
      </p:sp>
    </p:spTree>
    <p:extLst>
      <p:ext uri="{BB962C8B-B14F-4D97-AF65-F5344CB8AC3E}">
        <p14:creationId xmlns:p14="http://schemas.microsoft.com/office/powerpoint/2010/main" val="8783740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watching our presentation on the Autonomous Anchoring Surface Vessel. Further details can be found in our Final Design Report. </a:t>
            </a:r>
          </a:p>
          <a:p>
            <a:endParaRPr lang="en-US" dirty="0"/>
          </a:p>
          <a:p>
            <a:r>
              <a:rPr lang="en-US" dirty="0"/>
              <a:t>Total time: 36.5 minutes</a:t>
            </a:r>
          </a:p>
        </p:txBody>
      </p:sp>
      <p:sp>
        <p:nvSpPr>
          <p:cNvPr id="4" name="Slide Number Placeholder 3"/>
          <p:cNvSpPr>
            <a:spLocks noGrp="1"/>
          </p:cNvSpPr>
          <p:nvPr>
            <p:ph type="sldNum" sz="quarter" idx="5"/>
          </p:nvPr>
        </p:nvSpPr>
        <p:spPr/>
        <p:txBody>
          <a:bodyPr/>
          <a:lstStyle/>
          <a:p>
            <a:fld id="{7AA823F1-E3F1-1D43-A719-CE72722030EA}" type="slidenum">
              <a:rPr lang="en-US" smtClean="0"/>
              <a:t>62</a:t>
            </a:fld>
            <a:endParaRPr lang="en-US"/>
          </a:p>
        </p:txBody>
      </p:sp>
    </p:spTree>
    <p:extLst>
      <p:ext uri="{BB962C8B-B14F-4D97-AF65-F5344CB8AC3E}">
        <p14:creationId xmlns:p14="http://schemas.microsoft.com/office/powerpoint/2010/main" val="3029272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stages to the mission process. First during the pre-mission phase, we will verify the functionality of all the subsystems before taking the AASV to the mission area, and doublecheck at the dock or research vessel before actual deployment. The second stage is the mission profile which should take between 20 and 40 minutes. This includes the AASV traveling to the anchor location, dropping the anchor, remaining in location for 15 minutes, retrieving the anchor and returning to dock. During requirement two there is an additional step in the mission profile where the AASV will immediately repeat the mission at another location after retrieving the anchor. The last stage of the mission overview is post-mission, which involves cleaning and stowing the vehicle. </a:t>
            </a:r>
          </a:p>
        </p:txBody>
      </p:sp>
      <p:sp>
        <p:nvSpPr>
          <p:cNvPr id="4" name="Slide Number Placeholder 3"/>
          <p:cNvSpPr>
            <a:spLocks noGrp="1"/>
          </p:cNvSpPr>
          <p:nvPr>
            <p:ph type="sldNum" sz="quarter" idx="5"/>
          </p:nvPr>
        </p:nvSpPr>
        <p:spPr/>
        <p:txBody>
          <a:bodyPr/>
          <a:lstStyle/>
          <a:p>
            <a:fld id="{7AA823F1-E3F1-1D43-A719-CE72722030EA}" type="slidenum">
              <a:rPr lang="en-US" smtClean="0"/>
              <a:t>7</a:t>
            </a:fld>
            <a:endParaRPr lang="en-US"/>
          </a:p>
        </p:txBody>
      </p:sp>
    </p:spTree>
    <p:extLst>
      <p:ext uri="{BB962C8B-B14F-4D97-AF65-F5344CB8AC3E}">
        <p14:creationId xmlns:p14="http://schemas.microsoft.com/office/powerpoint/2010/main" val="4089669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physical map of our ASV’s mission profile. As the ASV approaches the Anchor Drop Location, it will release the anchor and maintain position for a few seconds to allow the anchor to reach the seafloor. Then the ASV will drift back with the prevailing wind or current while unspooling the anchor line. Once an appropriate scope for the anchor line has been let out, the ASV will record its position as the Anchor Holding Location. The ASV’s location will be monitored to ensure the anchor is holding. Once fifteen minutes have passed, the ASV will approach the Anchor Drop Location and unset the anchor from a vertical angle. It will then return to the dock and end its mission. </a:t>
            </a:r>
          </a:p>
        </p:txBody>
      </p:sp>
      <p:sp>
        <p:nvSpPr>
          <p:cNvPr id="4" name="Slide Number Placeholder 3"/>
          <p:cNvSpPr>
            <a:spLocks noGrp="1"/>
          </p:cNvSpPr>
          <p:nvPr>
            <p:ph type="sldNum" sz="quarter" idx="5"/>
          </p:nvPr>
        </p:nvSpPr>
        <p:spPr/>
        <p:txBody>
          <a:bodyPr/>
          <a:lstStyle/>
          <a:p>
            <a:fld id="{7AA823F1-E3F1-1D43-A719-CE72722030EA}" type="slidenum">
              <a:rPr lang="en-US" smtClean="0"/>
              <a:t>8</a:t>
            </a:fld>
            <a:endParaRPr lang="en-US"/>
          </a:p>
        </p:txBody>
      </p:sp>
    </p:spTree>
    <p:extLst>
      <p:ext uri="{BB962C8B-B14F-4D97-AF65-F5344CB8AC3E}">
        <p14:creationId xmlns:p14="http://schemas.microsoft.com/office/powerpoint/2010/main" val="2693716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used Analytical Hierarchy Processes throughout the design phase last fall to quantitatively rank our competing conceptual ideas as group. Shown here are three early conceptual designs for our anchor. After comparing them </a:t>
            </a:r>
            <a:r>
              <a:rPr lang="en-US" sz="1200" b="0" i="0" kern="1200" dirty="0">
                <a:solidFill>
                  <a:schemeClr val="tx1"/>
                </a:solidFill>
                <a:effectLst/>
                <a:latin typeface="+mn-lt"/>
                <a:ea typeface="+mn-ea"/>
                <a:cs typeface="+mn-cs"/>
              </a:rPr>
              <a:t>using our p</a:t>
            </a:r>
            <a:r>
              <a:rPr lang="en-US" dirty="0"/>
              <a:t>reliminary design tradeoff requirements we concluded that a plow style anchor would be the most suitable for this project. </a:t>
            </a:r>
          </a:p>
        </p:txBody>
      </p:sp>
      <p:sp>
        <p:nvSpPr>
          <p:cNvPr id="4" name="Slide Number Placeholder 3"/>
          <p:cNvSpPr>
            <a:spLocks noGrp="1"/>
          </p:cNvSpPr>
          <p:nvPr>
            <p:ph type="sldNum" sz="quarter" idx="5"/>
          </p:nvPr>
        </p:nvSpPr>
        <p:spPr/>
        <p:txBody>
          <a:bodyPr/>
          <a:lstStyle/>
          <a:p>
            <a:fld id="{7AA823F1-E3F1-1D43-A719-CE72722030EA}" type="slidenum">
              <a:rPr lang="en-US" smtClean="0"/>
              <a:t>9</a:t>
            </a:fld>
            <a:endParaRPr lang="en-US"/>
          </a:p>
        </p:txBody>
      </p:sp>
    </p:spTree>
    <p:extLst>
      <p:ext uri="{BB962C8B-B14F-4D97-AF65-F5344CB8AC3E}">
        <p14:creationId xmlns:p14="http://schemas.microsoft.com/office/powerpoint/2010/main" val="863392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0825" y="610263"/>
            <a:ext cx="9898213" cy="593408"/>
          </a:xfrm>
        </p:spPr>
        <p:txBody>
          <a:bodyPr/>
          <a:lstStyle>
            <a:lvl1pPr>
              <a:defRPr baseline="0">
                <a:solidFill>
                  <a:schemeClr val="bg1">
                    <a:lumMod val="95000"/>
                  </a:schemeClr>
                </a:solidFill>
                <a:latin typeface="+mj-lt"/>
              </a:defRPr>
            </a:lvl1pPr>
          </a:lstStyle>
          <a:p>
            <a:r>
              <a:rPr lang="en-US"/>
              <a:t>Click to edit Master title style</a:t>
            </a:r>
          </a:p>
        </p:txBody>
      </p:sp>
      <p:sp>
        <p:nvSpPr>
          <p:cNvPr id="3" name="Content Placeholder 2"/>
          <p:cNvSpPr>
            <a:spLocks noGrp="1"/>
          </p:cNvSpPr>
          <p:nvPr>
            <p:ph idx="1"/>
          </p:nvPr>
        </p:nvSpPr>
        <p:spPr>
          <a:xfrm>
            <a:off x="670825" y="1338608"/>
            <a:ext cx="9898213" cy="4351338"/>
          </a:xfrm>
        </p:spPr>
        <p:txBody>
          <a:bodyPr/>
          <a:lstStyle>
            <a:lvl1pPr>
              <a:defRPr baseline="0">
                <a:solidFill>
                  <a:schemeClr val="bg1">
                    <a:lumMod val="95000"/>
                  </a:schemeClr>
                </a:solidFill>
                <a:latin typeface="+mj-lt"/>
              </a:defRPr>
            </a:lvl1pPr>
            <a:lvl2pPr>
              <a:defRPr baseline="0">
                <a:solidFill>
                  <a:schemeClr val="bg1">
                    <a:lumMod val="95000"/>
                  </a:schemeClr>
                </a:solidFill>
                <a:latin typeface="+mj-lt"/>
              </a:defRPr>
            </a:lvl2pPr>
            <a:lvl3pPr>
              <a:defRPr baseline="0">
                <a:solidFill>
                  <a:schemeClr val="bg1">
                    <a:lumMod val="95000"/>
                  </a:schemeClr>
                </a:solidFill>
                <a:latin typeface="+mj-lt"/>
              </a:defRPr>
            </a:lvl3pPr>
            <a:lvl4pPr>
              <a:defRPr baseline="0">
                <a:solidFill>
                  <a:schemeClr val="bg1">
                    <a:lumMod val="95000"/>
                  </a:schemeClr>
                </a:solidFill>
                <a:latin typeface="+mj-lt"/>
              </a:defRPr>
            </a:lvl4pPr>
            <a:lvl5pPr>
              <a:defRPr baseline="0">
                <a:solidFill>
                  <a:schemeClr val="bg1">
                    <a:lumMod val="9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70826" y="610263"/>
            <a:ext cx="9886338" cy="593408"/>
          </a:xfrm>
        </p:spPr>
        <p:txBody>
          <a:bodyPr/>
          <a:lstStyle/>
          <a:p>
            <a:r>
              <a:rPr lang="en-US"/>
              <a:t>Click to edit Master title style</a:t>
            </a:r>
          </a:p>
        </p:txBody>
      </p:sp>
      <p:sp>
        <p:nvSpPr>
          <p:cNvPr id="5" name="Content Placeholder 2"/>
          <p:cNvSpPr>
            <a:spLocks noGrp="1"/>
          </p:cNvSpPr>
          <p:nvPr>
            <p:ph idx="1"/>
          </p:nvPr>
        </p:nvSpPr>
        <p:spPr>
          <a:xfrm>
            <a:off x="670826" y="1338608"/>
            <a:ext cx="988633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34386EAD-B87A-42B5-9938-134F0548ABA9}"/>
              </a:ext>
            </a:extLst>
          </p:cNvPr>
          <p:cNvSpPr>
            <a:spLocks noGrp="1"/>
          </p:cNvSpPr>
          <p:nvPr>
            <p:ph type="sldNum" sz="quarter" idx="4"/>
          </p:nvPr>
        </p:nvSpPr>
        <p:spPr>
          <a:xfrm>
            <a:off x="9198429" y="24513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4E2AA-70EE-4EDB-ADAE-C1CF9026641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ras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0826" y="610263"/>
            <a:ext cx="9886338" cy="593408"/>
          </a:xfrm>
        </p:spPr>
        <p:txBody>
          <a:bodyPr/>
          <a:lstStyle/>
          <a:p>
            <a:r>
              <a:rPr lang="en-US"/>
              <a:t>Click to edit Master title style</a:t>
            </a:r>
          </a:p>
        </p:txBody>
      </p:sp>
      <p:sp>
        <p:nvSpPr>
          <p:cNvPr id="3" name="Content Placeholder 2"/>
          <p:cNvSpPr>
            <a:spLocks noGrp="1"/>
          </p:cNvSpPr>
          <p:nvPr>
            <p:ph idx="1"/>
          </p:nvPr>
        </p:nvSpPr>
        <p:spPr>
          <a:xfrm>
            <a:off x="670826" y="1338608"/>
            <a:ext cx="988633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7608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826" y="610263"/>
            <a:ext cx="9605082" cy="5934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70826" y="1338608"/>
            <a:ext cx="960508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B6BD9803-C0C3-462E-A1C9-225EE89DAE8C}"/>
              </a:ext>
            </a:extLst>
          </p:cNvPr>
          <p:cNvSpPr>
            <a:spLocks noGrp="1"/>
          </p:cNvSpPr>
          <p:nvPr>
            <p:ph type="sldNum" sz="quarter" idx="4"/>
          </p:nvPr>
        </p:nvSpPr>
        <p:spPr>
          <a:xfrm>
            <a:off x="9198429" y="24513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4E2AA-70EE-4EDB-ADAE-C1CF90266418}" type="slidenum">
              <a:rPr lang="en-US" smtClean="0"/>
              <a:t>‹#›</a:t>
            </a:fld>
            <a:endParaRPr lang="en-US" dirty="0"/>
          </a:p>
        </p:txBody>
      </p:sp>
    </p:spTree>
    <p:extLst>
      <p:ext uri="{BB962C8B-B14F-4D97-AF65-F5344CB8AC3E}">
        <p14:creationId xmlns:p14="http://schemas.microsoft.com/office/powerpoint/2010/main" val="409691043"/>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0" r:id="rId3"/>
  </p:sldLayoutIdLst>
  <p:hf sldNum="0" hdr="0" ftr="0" dt="0"/>
  <p:txStyles>
    <p:titleStyle>
      <a:lvl1pPr algn="l" defTabSz="914400" rtl="0" eaLnBrk="1" latinLnBrk="0" hangingPunct="1">
        <a:lnSpc>
          <a:spcPct val="90000"/>
        </a:lnSpc>
        <a:spcBef>
          <a:spcPct val="0"/>
        </a:spcBef>
        <a:buNone/>
        <a:defRPr sz="2600" b="1" i="0" kern="1200" baseline="0">
          <a:solidFill>
            <a:srgbClr val="00009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baseline="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0.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20.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98.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6.m4a"/><Relationship Id="rId7" Type="http://schemas.microsoft.com/office/2007/relationships/hdphoto" Target="../media/hdphoto1.wdp"/><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notesSlide" Target="../notesSlides/notesSlide8.xml"/><Relationship Id="rId10" Type="http://schemas.openxmlformats.org/officeDocument/2006/relationships/image" Target="../media/image5.png"/><Relationship Id="rId4" Type="http://schemas.openxmlformats.org/officeDocument/2006/relationships/slideLayout" Target="../slideLayouts/slideLayout2.xml"/><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963" y="1561335"/>
            <a:ext cx="6744440" cy="2263630"/>
          </a:xfrm>
        </p:spPr>
        <p:txBody>
          <a:bodyPr>
            <a:normAutofit/>
          </a:bodyPr>
          <a:lstStyle/>
          <a:p>
            <a:r>
              <a:rPr lang="en-US" sz="4000" dirty="0"/>
              <a:t>Autonomous Anchoring Surface Vessel</a:t>
            </a:r>
          </a:p>
        </p:txBody>
      </p:sp>
      <p:sp>
        <p:nvSpPr>
          <p:cNvPr id="3" name="Title 1">
            <a:extLst>
              <a:ext uri="{FF2B5EF4-FFF2-40B4-BE49-F238E27FC236}">
                <a16:creationId xmlns:a16="http://schemas.microsoft.com/office/drawing/2014/main" id="{6977AA56-8766-4756-A78A-236DBF519787}"/>
              </a:ext>
            </a:extLst>
          </p:cNvPr>
          <p:cNvSpPr txBox="1">
            <a:spLocks/>
          </p:cNvSpPr>
          <p:nvPr/>
        </p:nvSpPr>
        <p:spPr>
          <a:xfrm>
            <a:off x="4934819" y="4352190"/>
            <a:ext cx="7840658" cy="2263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i="0" kern="1200" baseline="0">
                <a:solidFill>
                  <a:schemeClr val="bg1">
                    <a:lumMod val="95000"/>
                  </a:schemeClr>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Arial" panose="020B0604020202020204"/>
                <a:ea typeface="+mj-ea"/>
                <a:cs typeface="+mj-cs"/>
              </a:rPr>
              <a:t>Group 3: Martine Montgomery, Robert James, </a:t>
            </a: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Arial" panose="020B0604020202020204"/>
                <a:ea typeface="+mj-ea"/>
                <a:cs typeface="+mj-cs"/>
              </a:rPr>
              <a:t>Marco Leo, Yun Ni, Eli Shoshan, Joshua Tashbar</a:t>
            </a:r>
          </a:p>
        </p:txBody>
      </p:sp>
      <p:sp>
        <p:nvSpPr>
          <p:cNvPr id="4" name="Title 1">
            <a:extLst>
              <a:ext uri="{FF2B5EF4-FFF2-40B4-BE49-F238E27FC236}">
                <a16:creationId xmlns:a16="http://schemas.microsoft.com/office/drawing/2014/main" id="{61F014CD-1802-43B2-8D23-458461198052}"/>
              </a:ext>
            </a:extLst>
          </p:cNvPr>
          <p:cNvSpPr txBox="1">
            <a:spLocks/>
          </p:cNvSpPr>
          <p:nvPr/>
        </p:nvSpPr>
        <p:spPr>
          <a:xfrm>
            <a:off x="4873856" y="-52254"/>
            <a:ext cx="7318144" cy="12556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i="0" kern="1200" baseline="0">
                <a:solidFill>
                  <a:schemeClr val="bg1">
                    <a:lumMod val="95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a:ea typeface="+mj-ea"/>
                <a:cs typeface="+mj-cs"/>
              </a:rPr>
              <a:t>College of Engineering and Computer Science</a:t>
            </a:r>
          </a:p>
          <a:p>
            <a:pPr marL="0" marR="0" lvl="0" indent="0" algn="r" defTabSz="914400" rtl="0" eaLnBrk="1" fontAlgn="auto" latinLnBrk="0" hangingPunct="1">
              <a:lnSpc>
                <a:spcPct val="90000"/>
              </a:lnSpc>
              <a:spcBef>
                <a:spcPct val="0"/>
              </a:spcBef>
              <a:spcAft>
                <a:spcPts val="0"/>
              </a:spcAft>
              <a:buClrTx/>
              <a:buSzTx/>
              <a:buFontTx/>
              <a:buNone/>
              <a:tabLst/>
              <a:defRPr/>
            </a:pPr>
            <a:r>
              <a:rPr lang="en-US" sz="1800" dirty="0">
                <a:solidFill>
                  <a:prstClr val="white">
                    <a:lumMod val="95000"/>
                  </a:prstClr>
                </a:solidFill>
                <a:latin typeface="Arial" panose="020B0604020202020204"/>
              </a:rPr>
              <a:t>Department of Ocean and Mechanical Engineering</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a:ea typeface="+mj-ea"/>
                <a:cs typeface="+mj-cs"/>
              </a:rPr>
              <a:t>EOC4804: Ocean Engineering Systems Design and Control</a:t>
            </a:r>
          </a:p>
          <a:p>
            <a:pPr marL="0" marR="0" lvl="0" indent="0" algn="r" defTabSz="914400" rtl="0" eaLnBrk="1" fontAlgn="auto" latinLnBrk="0" hangingPunct="1">
              <a:lnSpc>
                <a:spcPct val="90000"/>
              </a:lnSpc>
              <a:spcBef>
                <a:spcPct val="0"/>
              </a:spcBef>
              <a:spcAft>
                <a:spcPts val="0"/>
              </a:spcAft>
              <a:buClrTx/>
              <a:buSzTx/>
              <a:buFontTx/>
              <a:buNone/>
              <a:tabLst/>
              <a:defRPr/>
            </a:pPr>
            <a:r>
              <a:rPr lang="en-US" sz="1800" dirty="0">
                <a:solidFill>
                  <a:prstClr val="white">
                    <a:lumMod val="95000"/>
                  </a:prstClr>
                </a:solidFill>
                <a:latin typeface="Arial" panose="020B0604020202020204"/>
              </a:rPr>
              <a:t>Final Design Review, 23 April 2020</a:t>
            </a:r>
            <a:endParaRPr kumimoji="0" lang="en-US" sz="1800" b="1" i="0" u="none" strike="noStrike" kern="1200" cap="none" spc="0" normalizeH="0" baseline="0" noProof="0" dirty="0">
              <a:ln>
                <a:noFill/>
              </a:ln>
              <a:solidFill>
                <a:prstClr val="white">
                  <a:lumMod val="95000"/>
                </a:prstClr>
              </a:solidFill>
              <a:effectLst/>
              <a:uLnTx/>
              <a:uFillTx/>
              <a:latin typeface="Arial" panose="020B0604020202020204"/>
              <a:ea typeface="+mj-ea"/>
              <a:cs typeface="+mj-cs"/>
            </a:endParaRPr>
          </a:p>
        </p:txBody>
      </p:sp>
      <p:pic>
        <p:nvPicPr>
          <p:cNvPr id="6" name="Picture 5">
            <a:extLst>
              <a:ext uri="{FF2B5EF4-FFF2-40B4-BE49-F238E27FC236}">
                <a16:creationId xmlns:a16="http://schemas.microsoft.com/office/drawing/2014/main" id="{5255263C-80AB-4D3A-B735-1B9E44158F13}"/>
              </a:ext>
            </a:extLst>
          </p:cNvPr>
          <p:cNvPicPr>
            <a:picLocks noChangeAspect="1"/>
          </p:cNvPicPr>
          <p:nvPr/>
        </p:nvPicPr>
        <p:blipFill>
          <a:blip r:embed="rId5"/>
          <a:stretch>
            <a:fillRect/>
          </a:stretch>
        </p:blipFill>
        <p:spPr>
          <a:xfrm>
            <a:off x="514350" y="3682089"/>
            <a:ext cx="4071938" cy="2976311"/>
          </a:xfrm>
          <a:prstGeom prst="rect">
            <a:avLst/>
          </a:prstGeom>
        </p:spPr>
      </p:pic>
      <p:pic>
        <p:nvPicPr>
          <p:cNvPr id="8" name="Audio 7">
            <a:hlinkClick r:id="" action="ppaction://media"/>
            <a:extLst>
              <a:ext uri="{FF2B5EF4-FFF2-40B4-BE49-F238E27FC236}">
                <a16:creationId xmlns:a16="http://schemas.microsoft.com/office/drawing/2014/main" id="{33F24534-405F-43E4-BECB-F69FF8E936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66520236"/>
      </p:ext>
    </p:extLst>
  </p:cSld>
  <p:clrMapOvr>
    <a:masterClrMapping/>
  </p:clrMapOvr>
  <mc:AlternateContent xmlns:mc="http://schemas.openxmlformats.org/markup-compatibility/2006">
    <mc:Choice xmlns:p14="http://schemas.microsoft.com/office/powerpoint/2010/main" Requires="p14">
      <p:transition spd="slow" p14:dur="2000" advTm="5764"/>
    </mc:Choice>
    <mc:Fallback>
      <p:transition spd="slow" advTm="5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05FD5-2E20-4E45-877A-12981CB987CA}"/>
              </a:ext>
            </a:extLst>
          </p:cNvPr>
          <p:cNvSpPr>
            <a:spLocks noGrp="1"/>
          </p:cNvSpPr>
          <p:nvPr>
            <p:ph type="title"/>
          </p:nvPr>
        </p:nvSpPr>
        <p:spPr>
          <a:xfrm>
            <a:off x="670826" y="610263"/>
            <a:ext cx="9886338" cy="593408"/>
          </a:xfrm>
        </p:spPr>
        <p:txBody>
          <a:bodyPr/>
          <a:lstStyle/>
          <a:p>
            <a:r>
              <a:rPr lang="en-US" dirty="0"/>
              <a:t>Risk Assessment </a:t>
            </a:r>
          </a:p>
        </p:txBody>
      </p:sp>
      <p:sp>
        <p:nvSpPr>
          <p:cNvPr id="5" name="Slide Number Placeholder 3">
            <a:extLst>
              <a:ext uri="{FF2B5EF4-FFF2-40B4-BE49-F238E27FC236}">
                <a16:creationId xmlns:a16="http://schemas.microsoft.com/office/drawing/2014/main" id="{CD478381-1A3C-46F4-B02D-6956E719393A}"/>
              </a:ext>
            </a:extLst>
          </p:cNvPr>
          <p:cNvSpPr>
            <a:spLocks noGrp="1"/>
          </p:cNvSpPr>
          <p:nvPr>
            <p:ph type="sldNum" sz="quarter" idx="4"/>
          </p:nvPr>
        </p:nvSpPr>
        <p:spPr>
          <a:xfrm>
            <a:off x="9198429" y="245138"/>
            <a:ext cx="2743200" cy="365125"/>
          </a:xfrm>
        </p:spPr>
        <p:txBody>
          <a:bodyPr/>
          <a:lstStyle/>
          <a:p>
            <a:fld id="{6A64E2AA-70EE-4EDB-ADAE-C1CF90266418}" type="slidenum">
              <a:rPr lang="en-US" smtClean="0"/>
              <a:t>10</a:t>
            </a:fld>
            <a:endParaRPr lang="en-US" dirty="0"/>
          </a:p>
        </p:txBody>
      </p:sp>
      <p:graphicFrame>
        <p:nvGraphicFramePr>
          <p:cNvPr id="4" name="Table 3">
            <a:extLst>
              <a:ext uri="{FF2B5EF4-FFF2-40B4-BE49-F238E27FC236}">
                <a16:creationId xmlns:a16="http://schemas.microsoft.com/office/drawing/2014/main" id="{A3C650E8-C002-4416-A7EF-790749B50409}"/>
              </a:ext>
            </a:extLst>
          </p:cNvPr>
          <p:cNvGraphicFramePr>
            <a:graphicFrameLocks noGrp="1"/>
          </p:cNvGraphicFramePr>
          <p:nvPr>
            <p:extLst>
              <p:ext uri="{D42A27DB-BD31-4B8C-83A1-F6EECF244321}">
                <p14:modId xmlns:p14="http://schemas.microsoft.com/office/powerpoint/2010/main" val="1711215778"/>
              </p:ext>
            </p:extLst>
          </p:nvPr>
        </p:nvGraphicFramePr>
        <p:xfrm>
          <a:off x="670825" y="1410637"/>
          <a:ext cx="8274848" cy="4573067"/>
        </p:xfrm>
        <a:graphic>
          <a:graphicData uri="http://schemas.openxmlformats.org/drawingml/2006/table">
            <a:tbl>
              <a:tblPr/>
              <a:tblGrid>
                <a:gridCol w="818954">
                  <a:extLst>
                    <a:ext uri="{9D8B030D-6E8A-4147-A177-3AD203B41FA5}">
                      <a16:colId xmlns:a16="http://schemas.microsoft.com/office/drawing/2014/main" val="2307551100"/>
                    </a:ext>
                  </a:extLst>
                </a:gridCol>
                <a:gridCol w="2849278">
                  <a:extLst>
                    <a:ext uri="{9D8B030D-6E8A-4147-A177-3AD203B41FA5}">
                      <a16:colId xmlns:a16="http://schemas.microsoft.com/office/drawing/2014/main" val="820369996"/>
                    </a:ext>
                  </a:extLst>
                </a:gridCol>
                <a:gridCol w="1194308">
                  <a:extLst>
                    <a:ext uri="{9D8B030D-6E8A-4147-A177-3AD203B41FA5}">
                      <a16:colId xmlns:a16="http://schemas.microsoft.com/office/drawing/2014/main" val="3117834669"/>
                    </a:ext>
                  </a:extLst>
                </a:gridCol>
                <a:gridCol w="1211369">
                  <a:extLst>
                    <a:ext uri="{9D8B030D-6E8A-4147-A177-3AD203B41FA5}">
                      <a16:colId xmlns:a16="http://schemas.microsoft.com/office/drawing/2014/main" val="517389818"/>
                    </a:ext>
                  </a:extLst>
                </a:gridCol>
                <a:gridCol w="1006631">
                  <a:extLst>
                    <a:ext uri="{9D8B030D-6E8A-4147-A177-3AD203B41FA5}">
                      <a16:colId xmlns:a16="http://schemas.microsoft.com/office/drawing/2014/main" val="1816961747"/>
                    </a:ext>
                  </a:extLst>
                </a:gridCol>
                <a:gridCol w="1194308">
                  <a:extLst>
                    <a:ext uri="{9D8B030D-6E8A-4147-A177-3AD203B41FA5}">
                      <a16:colId xmlns:a16="http://schemas.microsoft.com/office/drawing/2014/main" val="1234282923"/>
                    </a:ext>
                  </a:extLst>
                </a:gridCol>
              </a:tblGrid>
              <a:tr h="1033174">
                <a:tc gridSpan="2">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Risk Assessment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400" b="0" i="0" u="none" strike="noStrike">
                          <a:solidFill>
                            <a:srgbClr val="000000"/>
                          </a:solidFill>
                          <a:effectLst/>
                          <a:latin typeface="Arial" panose="020B0604020202020204" pitchFamily="34" charset="0"/>
                          <a:cs typeface="Arial" panose="020B0604020202020204" pitchFamily="34" charset="0"/>
                        </a:rPr>
                        <a:t>Probability of Occurrance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panose="020B0604020202020204" pitchFamily="34" charset="0"/>
                          <a:cs typeface="Arial" panose="020B0604020202020204" pitchFamily="34" charset="0"/>
                        </a:rPr>
                        <a:t>Impact of Occurrance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panose="020B0604020202020204" pitchFamily="34" charset="0"/>
                          <a:cs typeface="Arial" panose="020B0604020202020204" pitchFamily="34" charset="0"/>
                        </a:rPr>
                        <a:t>Overall Risk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panose="020B0604020202020204" pitchFamily="34" charset="0"/>
                          <a:cs typeface="Arial" panose="020B0604020202020204" pitchFamily="34" charset="0"/>
                        </a:rPr>
                        <a:t>Prepared Risk Mitigation Plan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129990"/>
                  </a:ext>
                </a:extLst>
              </a:tr>
              <a:tr h="355683">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Electronics Failure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Yes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2386961"/>
                  </a:ext>
                </a:extLst>
              </a:tr>
              <a:tr h="355683">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Navigation Failure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Yes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2984914"/>
                  </a:ext>
                </a:extLst>
              </a:tr>
              <a:tr h="355683">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Failure to Deploy Anchor</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Yes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850272"/>
                  </a:ext>
                </a:extLst>
              </a:tr>
              <a:tr h="355683">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Failure to Retrieve Anchor</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Yes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6593364"/>
                  </a:ext>
                </a:extLst>
              </a:tr>
              <a:tr h="338746">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Anchor Caught on Seafloor/Debris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Yes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7551116"/>
                  </a:ext>
                </a:extLst>
              </a:tr>
              <a:tr h="355683">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Leaks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Yes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0722146"/>
                  </a:ext>
                </a:extLst>
              </a:tr>
              <a:tr h="355683">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Poor Test Environment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Yes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155589"/>
                  </a:ext>
                </a:extLst>
              </a:tr>
              <a:tr h="355683">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Late Delivery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Yes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8179702"/>
                  </a:ext>
                </a:extLst>
              </a:tr>
              <a:tr h="355683">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Over Budget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FF0000"/>
                          </a:solidFill>
                          <a:effectLst/>
                          <a:latin typeface="Arial" panose="020B0604020202020204" pitchFamily="34" charset="0"/>
                          <a:cs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Yes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4113504"/>
                  </a:ext>
                </a:extLst>
              </a:tr>
              <a:tr h="355683">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Corrosion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Yes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590172"/>
                  </a:ext>
                </a:extLst>
              </a:tr>
            </a:tbl>
          </a:graphicData>
        </a:graphic>
      </p:graphicFrame>
      <p:graphicFrame>
        <p:nvGraphicFramePr>
          <p:cNvPr id="7" name="Table 6">
            <a:extLst>
              <a:ext uri="{FF2B5EF4-FFF2-40B4-BE49-F238E27FC236}">
                <a16:creationId xmlns:a16="http://schemas.microsoft.com/office/drawing/2014/main" id="{885B3D48-7412-49D6-AEB4-5AC99135916F}"/>
              </a:ext>
            </a:extLst>
          </p:cNvPr>
          <p:cNvGraphicFramePr>
            <a:graphicFrameLocks noGrp="1"/>
          </p:cNvGraphicFramePr>
          <p:nvPr>
            <p:extLst>
              <p:ext uri="{D42A27DB-BD31-4B8C-83A1-F6EECF244321}">
                <p14:modId xmlns:p14="http://schemas.microsoft.com/office/powerpoint/2010/main" val="1386791194"/>
              </p:ext>
            </p:extLst>
          </p:nvPr>
        </p:nvGraphicFramePr>
        <p:xfrm>
          <a:off x="9545053" y="610264"/>
          <a:ext cx="2264880" cy="1670988"/>
        </p:xfrm>
        <a:graphic>
          <a:graphicData uri="http://schemas.openxmlformats.org/drawingml/2006/table">
            <a:tbl>
              <a:tblPr/>
              <a:tblGrid>
                <a:gridCol w="452976">
                  <a:extLst>
                    <a:ext uri="{9D8B030D-6E8A-4147-A177-3AD203B41FA5}">
                      <a16:colId xmlns:a16="http://schemas.microsoft.com/office/drawing/2014/main" val="1021300634"/>
                    </a:ext>
                  </a:extLst>
                </a:gridCol>
                <a:gridCol w="452976">
                  <a:extLst>
                    <a:ext uri="{9D8B030D-6E8A-4147-A177-3AD203B41FA5}">
                      <a16:colId xmlns:a16="http://schemas.microsoft.com/office/drawing/2014/main" val="3711900831"/>
                    </a:ext>
                  </a:extLst>
                </a:gridCol>
                <a:gridCol w="452976">
                  <a:extLst>
                    <a:ext uri="{9D8B030D-6E8A-4147-A177-3AD203B41FA5}">
                      <a16:colId xmlns:a16="http://schemas.microsoft.com/office/drawing/2014/main" val="1319350038"/>
                    </a:ext>
                  </a:extLst>
                </a:gridCol>
                <a:gridCol w="452976">
                  <a:extLst>
                    <a:ext uri="{9D8B030D-6E8A-4147-A177-3AD203B41FA5}">
                      <a16:colId xmlns:a16="http://schemas.microsoft.com/office/drawing/2014/main" val="2366609712"/>
                    </a:ext>
                  </a:extLst>
                </a:gridCol>
                <a:gridCol w="452976">
                  <a:extLst>
                    <a:ext uri="{9D8B030D-6E8A-4147-A177-3AD203B41FA5}">
                      <a16:colId xmlns:a16="http://schemas.microsoft.com/office/drawing/2014/main" val="3603270661"/>
                    </a:ext>
                  </a:extLst>
                </a:gridCol>
              </a:tblGrid>
              <a:tr h="327126">
                <a:tc rowSpan="5">
                  <a:txBody>
                    <a:bodyPr/>
                    <a:lstStyle/>
                    <a:p>
                      <a:pPr algn="ctr" fontAlgn="ctr"/>
                      <a:r>
                        <a:rPr lang="en-US" sz="1400" b="1" i="0" u="none" strike="noStrike">
                          <a:solidFill>
                            <a:srgbClr val="000000"/>
                          </a:solidFill>
                          <a:effectLst/>
                          <a:latin typeface="Calibri" panose="020F0502020204030204" pitchFamily="34" charset="0"/>
                        </a:rPr>
                        <a:t>Probability --&gt;</a:t>
                      </a:r>
                    </a:p>
                  </a:txBody>
                  <a:tcPr marL="9525" marR="9525" marT="9525"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100" b="0" i="0" u="none" strike="noStrike">
                          <a:solidFill>
                            <a:srgbClr val="000000"/>
                          </a:solidFill>
                          <a:effectLst/>
                          <a:latin typeface="Calibri" panose="020F0502020204030204" pitchFamily="34" charset="0"/>
                        </a:rPr>
                        <a:t>1, 2, 3, 4, 5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604788660"/>
                  </a:ext>
                </a:extLst>
              </a:tr>
              <a:tr h="32712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Calibri" panose="020F0502020204030204" pitchFamily="34" charset="0"/>
                        </a:rPr>
                        <a:t>6, 7, 8, 9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202438397"/>
                  </a:ext>
                </a:extLst>
              </a:tr>
              <a:tr h="32712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305056845"/>
                  </a:ext>
                </a:extLst>
              </a:tr>
              <a:tr h="327126">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85983362"/>
                  </a:ext>
                </a:extLst>
              </a:tr>
              <a:tr h="327126">
                <a:tc vMerge="1">
                  <a:txBody>
                    <a:bodyPr/>
                    <a:lstStyle/>
                    <a:p>
                      <a:endParaRPr lang="en-US"/>
                    </a:p>
                  </a:txBody>
                  <a:tcPr/>
                </a:tc>
                <a:tc gridSpan="4">
                  <a:txBody>
                    <a:bodyPr/>
                    <a:lstStyle/>
                    <a:p>
                      <a:pPr algn="ctr" fontAlgn="ctr"/>
                      <a:r>
                        <a:rPr lang="en-US" sz="1400" b="1" i="0" u="none" strike="noStrike" dirty="0">
                          <a:solidFill>
                            <a:srgbClr val="000000"/>
                          </a:solidFill>
                          <a:effectLst/>
                          <a:latin typeface="Calibri" panose="020F0502020204030204" pitchFamily="34" charset="0"/>
                        </a:rPr>
                        <a:t>Severity --&gt;</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1058739"/>
                  </a:ext>
                </a:extLst>
              </a:tr>
            </a:tbl>
          </a:graphicData>
        </a:graphic>
      </p:graphicFrame>
    </p:spTree>
    <p:extLst>
      <p:ext uri="{BB962C8B-B14F-4D97-AF65-F5344CB8AC3E}">
        <p14:creationId xmlns:p14="http://schemas.microsoft.com/office/powerpoint/2010/main" val="451857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8B634D-73FF-4358-AA8E-EA995D7421DA}"/>
              </a:ext>
            </a:extLst>
          </p:cNvPr>
          <p:cNvPicPr>
            <a:picLocks noChangeAspect="1"/>
          </p:cNvPicPr>
          <p:nvPr/>
        </p:nvPicPr>
        <p:blipFill>
          <a:blip r:embed="rId3"/>
          <a:stretch>
            <a:fillRect/>
          </a:stretch>
        </p:blipFill>
        <p:spPr>
          <a:xfrm>
            <a:off x="2310148" y="866669"/>
            <a:ext cx="7296150" cy="5657850"/>
          </a:xfrm>
          <a:prstGeom prst="rect">
            <a:avLst/>
          </a:prstGeom>
        </p:spPr>
      </p:pic>
      <p:sp>
        <p:nvSpPr>
          <p:cNvPr id="2" name="Title 1">
            <a:extLst>
              <a:ext uri="{FF2B5EF4-FFF2-40B4-BE49-F238E27FC236}">
                <a16:creationId xmlns:a16="http://schemas.microsoft.com/office/drawing/2014/main" id="{09DD2F51-CBA2-4330-9C56-EDAF2C704F2B}"/>
              </a:ext>
            </a:extLst>
          </p:cNvPr>
          <p:cNvSpPr>
            <a:spLocks noGrp="1"/>
          </p:cNvSpPr>
          <p:nvPr>
            <p:ph type="title"/>
          </p:nvPr>
        </p:nvSpPr>
        <p:spPr>
          <a:xfrm>
            <a:off x="250371" y="67132"/>
            <a:ext cx="9886338" cy="593408"/>
          </a:xfrm>
        </p:spPr>
        <p:txBody>
          <a:bodyPr/>
          <a:lstStyle/>
          <a:p>
            <a:r>
              <a:rPr lang="en-US" dirty="0"/>
              <a:t>Detailed Design and Analysis - ME</a:t>
            </a:r>
          </a:p>
        </p:txBody>
      </p:sp>
      <p:sp>
        <p:nvSpPr>
          <p:cNvPr id="5" name="Slide Number Placeholder 3">
            <a:extLst>
              <a:ext uri="{FF2B5EF4-FFF2-40B4-BE49-F238E27FC236}">
                <a16:creationId xmlns:a16="http://schemas.microsoft.com/office/drawing/2014/main" id="{B4A081E3-5E6B-408D-89B8-2F46E930121E}"/>
              </a:ext>
            </a:extLst>
          </p:cNvPr>
          <p:cNvSpPr>
            <a:spLocks noGrp="1"/>
          </p:cNvSpPr>
          <p:nvPr>
            <p:ph type="sldNum" sz="quarter" idx="4"/>
          </p:nvPr>
        </p:nvSpPr>
        <p:spPr>
          <a:xfrm>
            <a:off x="9198429" y="273261"/>
            <a:ext cx="2743200" cy="365125"/>
          </a:xfrm>
        </p:spPr>
        <p:txBody>
          <a:bodyPr/>
          <a:lstStyle/>
          <a:p>
            <a:fld id="{6A64E2AA-70EE-4EDB-ADAE-C1CF90266418}" type="slidenum">
              <a:rPr lang="en-US" smtClean="0"/>
              <a:t>11</a:t>
            </a:fld>
            <a:endParaRPr lang="en-US" dirty="0"/>
          </a:p>
        </p:txBody>
      </p:sp>
      <p:cxnSp>
        <p:nvCxnSpPr>
          <p:cNvPr id="11" name="Straight Arrow Connector 10">
            <a:extLst>
              <a:ext uri="{FF2B5EF4-FFF2-40B4-BE49-F238E27FC236}">
                <a16:creationId xmlns:a16="http://schemas.microsoft.com/office/drawing/2014/main" id="{6994C913-32A4-4F2B-8CB8-4657187DD782}"/>
              </a:ext>
            </a:extLst>
          </p:cNvPr>
          <p:cNvCxnSpPr>
            <a:cxnSpLocks/>
          </p:cNvCxnSpPr>
          <p:nvPr/>
        </p:nvCxnSpPr>
        <p:spPr>
          <a:xfrm flipH="1">
            <a:off x="6608268" y="1121966"/>
            <a:ext cx="5106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BEE548A-AE44-41A8-B774-78FAA34040E3}"/>
              </a:ext>
            </a:extLst>
          </p:cNvPr>
          <p:cNvCxnSpPr>
            <a:cxnSpLocks/>
          </p:cNvCxnSpPr>
          <p:nvPr/>
        </p:nvCxnSpPr>
        <p:spPr>
          <a:xfrm flipH="1" flipV="1">
            <a:off x="7346173" y="5464629"/>
            <a:ext cx="295900" cy="265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4648127-AECA-4B6F-9361-BF1E3D856EF3}"/>
              </a:ext>
            </a:extLst>
          </p:cNvPr>
          <p:cNvCxnSpPr>
            <a:cxnSpLocks/>
          </p:cNvCxnSpPr>
          <p:nvPr/>
        </p:nvCxnSpPr>
        <p:spPr>
          <a:xfrm flipV="1">
            <a:off x="1872343" y="4397829"/>
            <a:ext cx="997606" cy="388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06C45DB-1100-45E1-B400-CC126FDC0B80}"/>
              </a:ext>
            </a:extLst>
          </p:cNvPr>
          <p:cNvCxnSpPr>
            <a:cxnSpLocks/>
          </p:cNvCxnSpPr>
          <p:nvPr/>
        </p:nvCxnSpPr>
        <p:spPr>
          <a:xfrm flipV="1">
            <a:off x="3585522" y="5040436"/>
            <a:ext cx="0" cy="505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4C92A65-85A3-43C6-AE79-CE6652B31E5E}"/>
              </a:ext>
            </a:extLst>
          </p:cNvPr>
          <p:cNvCxnSpPr>
            <a:cxnSpLocks/>
          </p:cNvCxnSpPr>
          <p:nvPr/>
        </p:nvCxnSpPr>
        <p:spPr>
          <a:xfrm>
            <a:off x="4577708" y="2318236"/>
            <a:ext cx="335815" cy="277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FC20D02-251F-4CE3-B12A-05A066CC45A0}"/>
              </a:ext>
            </a:extLst>
          </p:cNvPr>
          <p:cNvCxnSpPr>
            <a:cxnSpLocks/>
          </p:cNvCxnSpPr>
          <p:nvPr/>
        </p:nvCxnSpPr>
        <p:spPr>
          <a:xfrm>
            <a:off x="2236800" y="2639284"/>
            <a:ext cx="260886" cy="32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7BCB4A-7405-4E99-B088-816374996E30}"/>
              </a:ext>
            </a:extLst>
          </p:cNvPr>
          <p:cNvCxnSpPr/>
          <p:nvPr/>
        </p:nvCxnSpPr>
        <p:spPr>
          <a:xfrm>
            <a:off x="652866" y="62413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049" name="TextBox 2048">
            <a:extLst>
              <a:ext uri="{FF2B5EF4-FFF2-40B4-BE49-F238E27FC236}">
                <a16:creationId xmlns:a16="http://schemas.microsoft.com/office/drawing/2014/main" id="{1D8243A2-CD71-49F9-9E96-16B7EB107645}"/>
              </a:ext>
            </a:extLst>
          </p:cNvPr>
          <p:cNvSpPr txBox="1"/>
          <p:nvPr/>
        </p:nvSpPr>
        <p:spPr>
          <a:xfrm>
            <a:off x="2545351" y="5464629"/>
            <a:ext cx="2159564" cy="369332"/>
          </a:xfrm>
          <a:prstGeom prst="rect">
            <a:avLst/>
          </a:prstGeom>
          <a:noFill/>
        </p:spPr>
        <p:txBody>
          <a:bodyPr wrap="square" rtlCol="0">
            <a:spAutoFit/>
          </a:bodyPr>
          <a:lstStyle/>
          <a:p>
            <a:r>
              <a:rPr lang="en-US" dirty="0"/>
              <a:t>Path Keeping Fins</a:t>
            </a:r>
          </a:p>
        </p:txBody>
      </p:sp>
      <p:sp>
        <p:nvSpPr>
          <p:cNvPr id="2052" name="TextBox 2051">
            <a:extLst>
              <a:ext uri="{FF2B5EF4-FFF2-40B4-BE49-F238E27FC236}">
                <a16:creationId xmlns:a16="http://schemas.microsoft.com/office/drawing/2014/main" id="{D024C52A-38D8-4E73-A223-EBCD63B71B94}"/>
              </a:ext>
            </a:extLst>
          </p:cNvPr>
          <p:cNvSpPr txBox="1"/>
          <p:nvPr/>
        </p:nvSpPr>
        <p:spPr>
          <a:xfrm>
            <a:off x="6680295" y="5747674"/>
            <a:ext cx="2374229" cy="369332"/>
          </a:xfrm>
          <a:prstGeom prst="rect">
            <a:avLst/>
          </a:prstGeom>
          <a:noFill/>
        </p:spPr>
        <p:txBody>
          <a:bodyPr wrap="square" rtlCol="0">
            <a:spAutoFit/>
          </a:bodyPr>
          <a:lstStyle/>
          <a:p>
            <a:r>
              <a:rPr lang="en-US" dirty="0"/>
              <a:t>Cooper Plow Anchor</a:t>
            </a:r>
          </a:p>
        </p:txBody>
      </p:sp>
      <p:sp>
        <p:nvSpPr>
          <p:cNvPr id="2053" name="TextBox 2052">
            <a:extLst>
              <a:ext uri="{FF2B5EF4-FFF2-40B4-BE49-F238E27FC236}">
                <a16:creationId xmlns:a16="http://schemas.microsoft.com/office/drawing/2014/main" id="{43BA9D07-53F1-47C5-B3AA-BFD2ACDE222E}"/>
              </a:ext>
            </a:extLst>
          </p:cNvPr>
          <p:cNvSpPr txBox="1"/>
          <p:nvPr/>
        </p:nvSpPr>
        <p:spPr>
          <a:xfrm>
            <a:off x="600006" y="2259228"/>
            <a:ext cx="2159566" cy="369332"/>
          </a:xfrm>
          <a:prstGeom prst="rect">
            <a:avLst/>
          </a:prstGeom>
          <a:noFill/>
        </p:spPr>
        <p:txBody>
          <a:bodyPr wrap="none" rtlCol="0">
            <a:spAutoFit/>
          </a:bodyPr>
          <a:lstStyle/>
          <a:p>
            <a:r>
              <a:rPr lang="en-US" dirty="0"/>
              <a:t>PVC Pontoon Hulls</a:t>
            </a:r>
          </a:p>
        </p:txBody>
      </p:sp>
      <p:cxnSp>
        <p:nvCxnSpPr>
          <p:cNvPr id="2055" name="Straight Arrow Connector 2054">
            <a:extLst>
              <a:ext uri="{FF2B5EF4-FFF2-40B4-BE49-F238E27FC236}">
                <a16:creationId xmlns:a16="http://schemas.microsoft.com/office/drawing/2014/main" id="{63D5D1BB-B6FF-4F44-BAAB-C96900C91F4B}"/>
              </a:ext>
            </a:extLst>
          </p:cNvPr>
          <p:cNvCxnSpPr>
            <a:cxnSpLocks/>
          </p:cNvCxnSpPr>
          <p:nvPr/>
        </p:nvCxnSpPr>
        <p:spPr>
          <a:xfrm flipH="1">
            <a:off x="6478098" y="2404533"/>
            <a:ext cx="1389312" cy="908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8" name="TextBox 2057">
            <a:extLst>
              <a:ext uri="{FF2B5EF4-FFF2-40B4-BE49-F238E27FC236}">
                <a16:creationId xmlns:a16="http://schemas.microsoft.com/office/drawing/2014/main" id="{3FADDD53-4F04-4BCE-BF9F-F5B4D7AB3FCA}"/>
              </a:ext>
            </a:extLst>
          </p:cNvPr>
          <p:cNvSpPr txBox="1"/>
          <p:nvPr/>
        </p:nvSpPr>
        <p:spPr>
          <a:xfrm>
            <a:off x="7753033" y="2086375"/>
            <a:ext cx="1877502" cy="369332"/>
          </a:xfrm>
          <a:prstGeom prst="rect">
            <a:avLst/>
          </a:prstGeom>
          <a:noFill/>
        </p:spPr>
        <p:txBody>
          <a:bodyPr wrap="none" rtlCol="0">
            <a:spAutoFit/>
          </a:bodyPr>
          <a:lstStyle/>
          <a:p>
            <a:r>
              <a:rPr lang="en-US" dirty="0"/>
              <a:t>Winch Assembly</a:t>
            </a:r>
          </a:p>
        </p:txBody>
      </p:sp>
      <p:sp>
        <p:nvSpPr>
          <p:cNvPr id="2059" name="TextBox 2058">
            <a:extLst>
              <a:ext uri="{FF2B5EF4-FFF2-40B4-BE49-F238E27FC236}">
                <a16:creationId xmlns:a16="http://schemas.microsoft.com/office/drawing/2014/main" id="{2F41129D-A070-4195-9AE2-6D1EBBD95F10}"/>
              </a:ext>
            </a:extLst>
          </p:cNvPr>
          <p:cNvSpPr txBox="1"/>
          <p:nvPr/>
        </p:nvSpPr>
        <p:spPr>
          <a:xfrm>
            <a:off x="7118907" y="948581"/>
            <a:ext cx="2390398" cy="369332"/>
          </a:xfrm>
          <a:prstGeom prst="rect">
            <a:avLst/>
          </a:prstGeom>
          <a:noFill/>
        </p:spPr>
        <p:txBody>
          <a:bodyPr wrap="none" rtlCol="0">
            <a:spAutoFit/>
          </a:bodyPr>
          <a:lstStyle/>
          <a:p>
            <a:r>
              <a:rPr lang="en-US" dirty="0"/>
              <a:t>Digital Compass Pole</a:t>
            </a:r>
          </a:p>
        </p:txBody>
      </p:sp>
      <p:sp>
        <p:nvSpPr>
          <p:cNvPr id="2061" name="TextBox 2060">
            <a:extLst>
              <a:ext uri="{FF2B5EF4-FFF2-40B4-BE49-F238E27FC236}">
                <a16:creationId xmlns:a16="http://schemas.microsoft.com/office/drawing/2014/main" id="{BF2573AB-A0A4-4F64-8EBF-A85402B7A58F}"/>
              </a:ext>
            </a:extLst>
          </p:cNvPr>
          <p:cNvSpPr txBox="1"/>
          <p:nvPr/>
        </p:nvSpPr>
        <p:spPr>
          <a:xfrm>
            <a:off x="3703109" y="2000339"/>
            <a:ext cx="1749197" cy="369332"/>
          </a:xfrm>
          <a:prstGeom prst="rect">
            <a:avLst/>
          </a:prstGeom>
          <a:noFill/>
        </p:spPr>
        <p:txBody>
          <a:bodyPr wrap="none" rtlCol="0">
            <a:spAutoFit/>
          </a:bodyPr>
          <a:lstStyle/>
          <a:p>
            <a:r>
              <a:rPr lang="en-US" dirty="0"/>
              <a:t>Electronics box</a:t>
            </a:r>
          </a:p>
        </p:txBody>
      </p:sp>
      <p:sp>
        <p:nvSpPr>
          <p:cNvPr id="2064" name="TextBox 2063">
            <a:extLst>
              <a:ext uri="{FF2B5EF4-FFF2-40B4-BE49-F238E27FC236}">
                <a16:creationId xmlns:a16="http://schemas.microsoft.com/office/drawing/2014/main" id="{E1FA1F47-8F65-4977-8FF2-70618196F873}"/>
              </a:ext>
            </a:extLst>
          </p:cNvPr>
          <p:cNvSpPr txBox="1"/>
          <p:nvPr/>
        </p:nvSpPr>
        <p:spPr>
          <a:xfrm>
            <a:off x="641400" y="4733353"/>
            <a:ext cx="2048965" cy="369332"/>
          </a:xfrm>
          <a:prstGeom prst="rect">
            <a:avLst/>
          </a:prstGeom>
          <a:noFill/>
        </p:spPr>
        <p:txBody>
          <a:bodyPr wrap="square" rtlCol="0">
            <a:spAutoFit/>
          </a:bodyPr>
          <a:lstStyle/>
          <a:p>
            <a:r>
              <a:rPr lang="en-US" dirty="0"/>
              <a:t>T-100 Thrusters</a:t>
            </a:r>
          </a:p>
        </p:txBody>
      </p:sp>
      <p:cxnSp>
        <p:nvCxnSpPr>
          <p:cNvPr id="2070" name="Straight Arrow Connector 2069">
            <a:extLst>
              <a:ext uri="{FF2B5EF4-FFF2-40B4-BE49-F238E27FC236}">
                <a16:creationId xmlns:a16="http://schemas.microsoft.com/office/drawing/2014/main" id="{72289CD9-D9BD-467E-ADD7-409037536BA6}"/>
              </a:ext>
            </a:extLst>
          </p:cNvPr>
          <p:cNvCxnSpPr>
            <a:cxnSpLocks/>
            <a:stCxn id="2072" idx="1"/>
          </p:cNvCxnSpPr>
          <p:nvPr/>
        </p:nvCxnSpPr>
        <p:spPr>
          <a:xfrm flipH="1">
            <a:off x="6998436" y="3506599"/>
            <a:ext cx="1699738" cy="369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72" name="TextBox 2071">
            <a:extLst>
              <a:ext uri="{FF2B5EF4-FFF2-40B4-BE49-F238E27FC236}">
                <a16:creationId xmlns:a16="http://schemas.microsoft.com/office/drawing/2014/main" id="{347C4E41-903E-4645-9A87-F4C2B2EBC454}"/>
              </a:ext>
            </a:extLst>
          </p:cNvPr>
          <p:cNvSpPr txBox="1"/>
          <p:nvPr/>
        </p:nvSpPr>
        <p:spPr>
          <a:xfrm>
            <a:off x="8698174" y="3321933"/>
            <a:ext cx="1413828" cy="369332"/>
          </a:xfrm>
          <a:prstGeom prst="rect">
            <a:avLst/>
          </a:prstGeom>
          <a:noFill/>
        </p:spPr>
        <p:txBody>
          <a:bodyPr wrap="square" rtlCol="0">
            <a:spAutoFit/>
          </a:bodyPr>
          <a:lstStyle/>
          <a:p>
            <a:r>
              <a:rPr lang="en-US" dirty="0"/>
              <a:t>Bow Roller</a:t>
            </a:r>
          </a:p>
        </p:txBody>
      </p:sp>
    </p:spTree>
    <p:extLst>
      <p:ext uri="{BB962C8B-B14F-4D97-AF65-F5344CB8AC3E}">
        <p14:creationId xmlns:p14="http://schemas.microsoft.com/office/powerpoint/2010/main" val="402303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47FC3C-F62E-4D5F-8A05-1082284140EE}"/>
              </a:ext>
            </a:extLst>
          </p:cNvPr>
          <p:cNvPicPr>
            <a:picLocks noChangeAspect="1"/>
          </p:cNvPicPr>
          <p:nvPr/>
        </p:nvPicPr>
        <p:blipFill>
          <a:blip r:embed="rId3"/>
          <a:stretch>
            <a:fillRect/>
          </a:stretch>
        </p:blipFill>
        <p:spPr>
          <a:xfrm>
            <a:off x="3249751" y="1107256"/>
            <a:ext cx="4748238" cy="4422645"/>
          </a:xfrm>
          <a:prstGeom prst="rect">
            <a:avLst/>
          </a:prstGeom>
        </p:spPr>
      </p:pic>
      <p:sp>
        <p:nvSpPr>
          <p:cNvPr id="4" name="Title 1">
            <a:extLst>
              <a:ext uri="{FF2B5EF4-FFF2-40B4-BE49-F238E27FC236}">
                <a16:creationId xmlns:a16="http://schemas.microsoft.com/office/drawing/2014/main" id="{4F1239E3-5323-4EC0-9F83-0D326F573237}"/>
              </a:ext>
            </a:extLst>
          </p:cNvPr>
          <p:cNvSpPr>
            <a:spLocks noGrp="1"/>
          </p:cNvSpPr>
          <p:nvPr>
            <p:ph type="title"/>
          </p:nvPr>
        </p:nvSpPr>
        <p:spPr/>
        <p:txBody>
          <a:bodyPr/>
          <a:lstStyle/>
          <a:p>
            <a:r>
              <a:rPr lang="en-US" dirty="0"/>
              <a:t>Detailed Design and Analysis - ME</a:t>
            </a:r>
          </a:p>
        </p:txBody>
      </p:sp>
      <p:sp>
        <p:nvSpPr>
          <p:cNvPr id="16" name="Slide Number Placeholder 3">
            <a:extLst>
              <a:ext uri="{FF2B5EF4-FFF2-40B4-BE49-F238E27FC236}">
                <a16:creationId xmlns:a16="http://schemas.microsoft.com/office/drawing/2014/main" id="{AA3BC2AA-3B76-4DE0-AF21-DD6FEC293693}"/>
              </a:ext>
            </a:extLst>
          </p:cNvPr>
          <p:cNvSpPr>
            <a:spLocks noGrp="1"/>
          </p:cNvSpPr>
          <p:nvPr>
            <p:ph type="sldNum" sz="quarter" idx="4"/>
          </p:nvPr>
        </p:nvSpPr>
        <p:spPr/>
        <p:txBody>
          <a:bodyPr/>
          <a:lstStyle/>
          <a:p>
            <a:fld id="{6A64E2AA-70EE-4EDB-ADAE-C1CF90266418}" type="slidenum">
              <a:rPr lang="en-US" smtClean="0"/>
              <a:t>12</a:t>
            </a:fld>
            <a:endParaRPr lang="en-US" dirty="0"/>
          </a:p>
        </p:txBody>
      </p:sp>
      <p:cxnSp>
        <p:nvCxnSpPr>
          <p:cNvPr id="7" name="Straight Arrow Connector 6">
            <a:extLst>
              <a:ext uri="{FF2B5EF4-FFF2-40B4-BE49-F238E27FC236}">
                <a16:creationId xmlns:a16="http://schemas.microsoft.com/office/drawing/2014/main" id="{35518D3A-A6D3-4EC8-9192-8C7F5423406B}"/>
              </a:ext>
            </a:extLst>
          </p:cNvPr>
          <p:cNvCxnSpPr>
            <a:cxnSpLocks/>
          </p:cNvCxnSpPr>
          <p:nvPr/>
        </p:nvCxnSpPr>
        <p:spPr>
          <a:xfrm flipH="1" flipV="1">
            <a:off x="5496791" y="4515444"/>
            <a:ext cx="1604909" cy="8055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63294C4-9568-426A-906E-A95F52B6660A}"/>
              </a:ext>
            </a:extLst>
          </p:cNvPr>
          <p:cNvSpPr txBox="1"/>
          <p:nvPr/>
        </p:nvSpPr>
        <p:spPr>
          <a:xfrm>
            <a:off x="7101700" y="5186378"/>
            <a:ext cx="1300356" cy="369332"/>
          </a:xfrm>
          <a:prstGeom prst="rect">
            <a:avLst/>
          </a:prstGeom>
          <a:noFill/>
        </p:spPr>
        <p:txBody>
          <a:bodyPr wrap="none" rtlCol="0">
            <a:spAutoFit/>
          </a:bodyPr>
          <a:lstStyle/>
          <a:p>
            <a:r>
              <a:rPr lang="en-US" dirty="0"/>
              <a:t>Bow Roller</a:t>
            </a:r>
          </a:p>
        </p:txBody>
      </p:sp>
      <p:cxnSp>
        <p:nvCxnSpPr>
          <p:cNvPr id="19" name="Straight Arrow Connector 18">
            <a:extLst>
              <a:ext uri="{FF2B5EF4-FFF2-40B4-BE49-F238E27FC236}">
                <a16:creationId xmlns:a16="http://schemas.microsoft.com/office/drawing/2014/main" id="{B770BBD0-C944-4D47-B5F0-14D815D4E147}"/>
              </a:ext>
            </a:extLst>
          </p:cNvPr>
          <p:cNvCxnSpPr>
            <a:cxnSpLocks/>
          </p:cNvCxnSpPr>
          <p:nvPr/>
        </p:nvCxnSpPr>
        <p:spPr>
          <a:xfrm flipV="1">
            <a:off x="3927764" y="2953503"/>
            <a:ext cx="855359" cy="4573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8F7F13A-691A-40B2-A9CB-EF97A81BC847}"/>
              </a:ext>
            </a:extLst>
          </p:cNvPr>
          <p:cNvSpPr txBox="1"/>
          <p:nvPr/>
        </p:nvSpPr>
        <p:spPr>
          <a:xfrm>
            <a:off x="1595872" y="3201341"/>
            <a:ext cx="2377639" cy="369332"/>
          </a:xfrm>
          <a:prstGeom prst="rect">
            <a:avLst/>
          </a:prstGeom>
          <a:noFill/>
        </p:spPr>
        <p:txBody>
          <a:bodyPr wrap="none" rtlCol="0">
            <a:spAutoFit/>
          </a:bodyPr>
          <a:lstStyle/>
          <a:p>
            <a:r>
              <a:rPr lang="en-US" dirty="0"/>
              <a:t>Level Wind Assembly</a:t>
            </a:r>
          </a:p>
        </p:txBody>
      </p:sp>
      <p:cxnSp>
        <p:nvCxnSpPr>
          <p:cNvPr id="23" name="Straight Arrow Connector 22">
            <a:extLst>
              <a:ext uri="{FF2B5EF4-FFF2-40B4-BE49-F238E27FC236}">
                <a16:creationId xmlns:a16="http://schemas.microsoft.com/office/drawing/2014/main" id="{CC530272-DAA2-4135-B91A-E6F21A370650}"/>
              </a:ext>
            </a:extLst>
          </p:cNvPr>
          <p:cNvCxnSpPr/>
          <p:nvPr/>
        </p:nvCxnSpPr>
        <p:spPr>
          <a:xfrm flipH="1">
            <a:off x="6869080" y="2274563"/>
            <a:ext cx="968960" cy="3966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FE9FB27-EDDD-4B3A-9686-F5989384D9A6}"/>
              </a:ext>
            </a:extLst>
          </p:cNvPr>
          <p:cNvSpPr txBox="1"/>
          <p:nvPr/>
        </p:nvSpPr>
        <p:spPr>
          <a:xfrm>
            <a:off x="7843915" y="2047552"/>
            <a:ext cx="2210862" cy="369332"/>
          </a:xfrm>
          <a:prstGeom prst="rect">
            <a:avLst/>
          </a:prstGeom>
          <a:noFill/>
        </p:spPr>
        <p:txBody>
          <a:bodyPr wrap="none" rtlCol="0">
            <a:spAutoFit/>
          </a:bodyPr>
          <a:lstStyle/>
          <a:p>
            <a:r>
              <a:rPr lang="en-US" dirty="0"/>
              <a:t>Sprocket and Chain</a:t>
            </a:r>
          </a:p>
        </p:txBody>
      </p:sp>
      <p:cxnSp>
        <p:nvCxnSpPr>
          <p:cNvPr id="26" name="Straight Arrow Connector 25">
            <a:extLst>
              <a:ext uri="{FF2B5EF4-FFF2-40B4-BE49-F238E27FC236}">
                <a16:creationId xmlns:a16="http://schemas.microsoft.com/office/drawing/2014/main" id="{BBAB4109-61E7-41DC-9196-2E9929D7CBB9}"/>
              </a:ext>
            </a:extLst>
          </p:cNvPr>
          <p:cNvCxnSpPr>
            <a:cxnSpLocks/>
          </p:cNvCxnSpPr>
          <p:nvPr/>
        </p:nvCxnSpPr>
        <p:spPr>
          <a:xfrm flipV="1">
            <a:off x="3927764" y="2154908"/>
            <a:ext cx="524958" cy="2570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F07DCC2-2C90-4778-9B02-51AC3B4AACD0}"/>
              </a:ext>
            </a:extLst>
          </p:cNvPr>
          <p:cNvSpPr txBox="1"/>
          <p:nvPr/>
        </p:nvSpPr>
        <p:spPr>
          <a:xfrm>
            <a:off x="2319631" y="2202506"/>
            <a:ext cx="1608133" cy="369332"/>
          </a:xfrm>
          <a:prstGeom prst="rect">
            <a:avLst/>
          </a:prstGeom>
          <a:noFill/>
        </p:spPr>
        <p:txBody>
          <a:bodyPr wrap="none" rtlCol="0">
            <a:spAutoFit/>
          </a:bodyPr>
          <a:lstStyle/>
          <a:p>
            <a:r>
              <a:rPr lang="en-US" dirty="0"/>
              <a:t>Geared Motor</a:t>
            </a:r>
          </a:p>
        </p:txBody>
      </p:sp>
      <p:cxnSp>
        <p:nvCxnSpPr>
          <p:cNvPr id="29" name="Straight Arrow Connector 28">
            <a:extLst>
              <a:ext uri="{FF2B5EF4-FFF2-40B4-BE49-F238E27FC236}">
                <a16:creationId xmlns:a16="http://schemas.microsoft.com/office/drawing/2014/main" id="{E7A52718-A658-4CA9-B525-1C00D5A49E95}"/>
              </a:ext>
            </a:extLst>
          </p:cNvPr>
          <p:cNvCxnSpPr>
            <a:cxnSpLocks/>
          </p:cNvCxnSpPr>
          <p:nvPr/>
        </p:nvCxnSpPr>
        <p:spPr>
          <a:xfrm flipH="1">
            <a:off x="6198428" y="1225487"/>
            <a:ext cx="1205558" cy="6858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0F59390-6107-4693-83DA-8AEEF4F92485}"/>
              </a:ext>
            </a:extLst>
          </p:cNvPr>
          <p:cNvSpPr txBox="1"/>
          <p:nvPr/>
        </p:nvSpPr>
        <p:spPr>
          <a:xfrm>
            <a:off x="7403986" y="856155"/>
            <a:ext cx="1249060" cy="369332"/>
          </a:xfrm>
          <a:prstGeom prst="rect">
            <a:avLst/>
          </a:prstGeom>
          <a:noFill/>
        </p:spPr>
        <p:txBody>
          <a:bodyPr wrap="none" rtlCol="0">
            <a:spAutoFit/>
          </a:bodyPr>
          <a:lstStyle/>
          <a:p>
            <a:r>
              <a:rPr lang="en-US" dirty="0"/>
              <a:t>Line Drum</a:t>
            </a:r>
          </a:p>
        </p:txBody>
      </p:sp>
      <p:sp>
        <p:nvSpPr>
          <p:cNvPr id="12" name="TextBox 11">
            <a:extLst>
              <a:ext uri="{FF2B5EF4-FFF2-40B4-BE49-F238E27FC236}">
                <a16:creationId xmlns:a16="http://schemas.microsoft.com/office/drawing/2014/main" id="{A75473DF-4F46-498E-859F-1B1BDA3CD36A}"/>
              </a:ext>
            </a:extLst>
          </p:cNvPr>
          <p:cNvSpPr txBox="1"/>
          <p:nvPr/>
        </p:nvSpPr>
        <p:spPr>
          <a:xfrm>
            <a:off x="1595872" y="1458509"/>
            <a:ext cx="1608133" cy="369332"/>
          </a:xfrm>
          <a:prstGeom prst="rect">
            <a:avLst/>
          </a:prstGeom>
          <a:noFill/>
        </p:spPr>
        <p:txBody>
          <a:bodyPr wrap="square" rtlCol="0">
            <a:spAutoFit/>
          </a:bodyPr>
          <a:lstStyle/>
          <a:p>
            <a:r>
              <a:rPr lang="en-US" dirty="0"/>
              <a:t>Motor Cover</a:t>
            </a:r>
          </a:p>
        </p:txBody>
      </p:sp>
      <p:cxnSp>
        <p:nvCxnSpPr>
          <p:cNvPr id="17" name="Straight Arrow Connector 16">
            <a:extLst>
              <a:ext uri="{FF2B5EF4-FFF2-40B4-BE49-F238E27FC236}">
                <a16:creationId xmlns:a16="http://schemas.microsoft.com/office/drawing/2014/main" id="{CF71A9E1-17E7-4AB9-91CD-11469A5BD2A8}"/>
              </a:ext>
            </a:extLst>
          </p:cNvPr>
          <p:cNvCxnSpPr>
            <a:cxnSpLocks/>
          </p:cNvCxnSpPr>
          <p:nvPr/>
        </p:nvCxnSpPr>
        <p:spPr>
          <a:xfrm>
            <a:off x="3044536" y="1643175"/>
            <a:ext cx="883228" cy="1024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159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56E58F-1E39-43EE-B0CB-142432093266}"/>
              </a:ext>
            </a:extLst>
          </p:cNvPr>
          <p:cNvPicPr>
            <a:picLocks noChangeAspect="1"/>
          </p:cNvPicPr>
          <p:nvPr/>
        </p:nvPicPr>
        <p:blipFill>
          <a:blip r:embed="rId3"/>
          <a:stretch>
            <a:fillRect/>
          </a:stretch>
        </p:blipFill>
        <p:spPr>
          <a:xfrm>
            <a:off x="410112" y="4278262"/>
            <a:ext cx="2622532" cy="2200646"/>
          </a:xfrm>
          <a:prstGeom prst="rect">
            <a:avLst/>
          </a:prstGeom>
        </p:spPr>
      </p:pic>
      <p:sp>
        <p:nvSpPr>
          <p:cNvPr id="2" name="Title 1">
            <a:extLst>
              <a:ext uri="{FF2B5EF4-FFF2-40B4-BE49-F238E27FC236}">
                <a16:creationId xmlns:a16="http://schemas.microsoft.com/office/drawing/2014/main" id="{F998E34D-EC0A-4482-8639-3F1E5809DA1A}"/>
              </a:ext>
            </a:extLst>
          </p:cNvPr>
          <p:cNvSpPr>
            <a:spLocks noGrp="1"/>
          </p:cNvSpPr>
          <p:nvPr>
            <p:ph type="title"/>
          </p:nvPr>
        </p:nvSpPr>
        <p:spPr/>
        <p:txBody>
          <a:bodyPr/>
          <a:lstStyle/>
          <a:p>
            <a:r>
              <a:rPr lang="en-US" dirty="0"/>
              <a:t>Hull Analytical Hierarchy Process</a:t>
            </a:r>
          </a:p>
        </p:txBody>
      </p:sp>
      <p:sp>
        <p:nvSpPr>
          <p:cNvPr id="3" name="Content Placeholder 2">
            <a:extLst>
              <a:ext uri="{FF2B5EF4-FFF2-40B4-BE49-F238E27FC236}">
                <a16:creationId xmlns:a16="http://schemas.microsoft.com/office/drawing/2014/main" id="{708A6672-08A7-4549-A508-FDAB3601998E}"/>
              </a:ext>
            </a:extLst>
          </p:cNvPr>
          <p:cNvSpPr>
            <a:spLocks noGrp="1"/>
          </p:cNvSpPr>
          <p:nvPr>
            <p:ph idx="1"/>
          </p:nvPr>
        </p:nvSpPr>
        <p:spPr>
          <a:xfrm>
            <a:off x="6712766" y="1076924"/>
            <a:ext cx="4105112" cy="3995443"/>
          </a:xfrm>
        </p:spPr>
        <p:txBody>
          <a:bodyPr/>
          <a:lstStyle/>
          <a:p>
            <a:r>
              <a:rPr lang="en-US" dirty="0"/>
              <a:t>High righting moment will be necessary during anchor retrieval. </a:t>
            </a:r>
          </a:p>
          <a:p>
            <a:r>
              <a:rPr lang="en-US" dirty="0"/>
              <a:t>Drag during transit will not be optimized.</a:t>
            </a:r>
          </a:p>
          <a:p>
            <a:r>
              <a:rPr lang="en-US" dirty="0"/>
              <a:t>Feasibility of manufacturing will be considered.</a:t>
            </a:r>
          </a:p>
          <a:p>
            <a:r>
              <a:rPr lang="en-US" dirty="0"/>
              <a:t>PVC drastically decrease the complexity of the buoyancy hulls. </a:t>
            </a:r>
          </a:p>
          <a:p>
            <a:pPr marL="0" indent="0">
              <a:buNone/>
            </a:pPr>
            <a:endParaRPr lang="en-US" dirty="0"/>
          </a:p>
        </p:txBody>
      </p:sp>
      <p:sp>
        <p:nvSpPr>
          <p:cNvPr id="12" name="Slide Number Placeholder 3">
            <a:extLst>
              <a:ext uri="{FF2B5EF4-FFF2-40B4-BE49-F238E27FC236}">
                <a16:creationId xmlns:a16="http://schemas.microsoft.com/office/drawing/2014/main" id="{49A15B19-0597-48A4-A859-F197C3AEC0B1}"/>
              </a:ext>
            </a:extLst>
          </p:cNvPr>
          <p:cNvSpPr>
            <a:spLocks noGrp="1"/>
          </p:cNvSpPr>
          <p:nvPr>
            <p:ph type="sldNum" sz="quarter" idx="4"/>
          </p:nvPr>
        </p:nvSpPr>
        <p:spPr/>
        <p:txBody>
          <a:bodyPr/>
          <a:lstStyle/>
          <a:p>
            <a:fld id="{6A64E2AA-70EE-4EDB-ADAE-C1CF90266418}" type="slidenum">
              <a:rPr lang="en-US" smtClean="0"/>
              <a:t>13</a:t>
            </a:fld>
            <a:endParaRPr lang="en-US" dirty="0"/>
          </a:p>
        </p:txBody>
      </p:sp>
      <p:pic>
        <p:nvPicPr>
          <p:cNvPr id="4" name="Picture 3">
            <a:extLst>
              <a:ext uri="{FF2B5EF4-FFF2-40B4-BE49-F238E27FC236}">
                <a16:creationId xmlns:a16="http://schemas.microsoft.com/office/drawing/2014/main" id="{0E785B86-B921-4ACA-BC12-F4FFA7DF392B}"/>
              </a:ext>
            </a:extLst>
          </p:cNvPr>
          <p:cNvPicPr>
            <a:picLocks noChangeAspect="1"/>
          </p:cNvPicPr>
          <p:nvPr/>
        </p:nvPicPr>
        <p:blipFill>
          <a:blip r:embed="rId4"/>
          <a:stretch>
            <a:fillRect/>
          </a:stretch>
        </p:blipFill>
        <p:spPr>
          <a:xfrm>
            <a:off x="485680" y="1158972"/>
            <a:ext cx="6000380" cy="3119290"/>
          </a:xfrm>
          <a:prstGeom prst="rect">
            <a:avLst/>
          </a:prstGeom>
        </p:spPr>
      </p:pic>
      <p:pic>
        <p:nvPicPr>
          <p:cNvPr id="5" name="Picture 4">
            <a:extLst>
              <a:ext uri="{FF2B5EF4-FFF2-40B4-BE49-F238E27FC236}">
                <a16:creationId xmlns:a16="http://schemas.microsoft.com/office/drawing/2014/main" id="{60339B00-3AC6-4333-BB28-F1C5A70F4F0C}"/>
              </a:ext>
            </a:extLst>
          </p:cNvPr>
          <p:cNvPicPr>
            <a:picLocks noChangeAspect="1"/>
          </p:cNvPicPr>
          <p:nvPr/>
        </p:nvPicPr>
        <p:blipFill>
          <a:blip r:embed="rId5"/>
          <a:stretch>
            <a:fillRect/>
          </a:stretch>
        </p:blipFill>
        <p:spPr>
          <a:xfrm>
            <a:off x="3939096" y="4306250"/>
            <a:ext cx="2896270" cy="1959472"/>
          </a:xfrm>
          <a:prstGeom prst="rect">
            <a:avLst/>
          </a:prstGeom>
        </p:spPr>
      </p:pic>
      <p:pic>
        <p:nvPicPr>
          <p:cNvPr id="7" name="Picture 6">
            <a:extLst>
              <a:ext uri="{FF2B5EF4-FFF2-40B4-BE49-F238E27FC236}">
                <a16:creationId xmlns:a16="http://schemas.microsoft.com/office/drawing/2014/main" id="{C597E802-E08C-4AE7-BC2F-123218D27EBE}"/>
              </a:ext>
            </a:extLst>
          </p:cNvPr>
          <p:cNvPicPr>
            <a:picLocks noChangeAspect="1"/>
          </p:cNvPicPr>
          <p:nvPr/>
        </p:nvPicPr>
        <p:blipFill>
          <a:blip r:embed="rId6"/>
          <a:stretch>
            <a:fillRect/>
          </a:stretch>
        </p:blipFill>
        <p:spPr>
          <a:xfrm>
            <a:off x="7747855" y="4114169"/>
            <a:ext cx="2420713" cy="1916397"/>
          </a:xfrm>
          <a:prstGeom prst="rect">
            <a:avLst/>
          </a:prstGeom>
        </p:spPr>
      </p:pic>
      <p:sp>
        <p:nvSpPr>
          <p:cNvPr id="9" name="TextBox 8">
            <a:extLst>
              <a:ext uri="{FF2B5EF4-FFF2-40B4-BE49-F238E27FC236}">
                <a16:creationId xmlns:a16="http://schemas.microsoft.com/office/drawing/2014/main" id="{4A10955C-EDC8-4C2B-9F02-582B7AC2409A}"/>
              </a:ext>
            </a:extLst>
          </p:cNvPr>
          <p:cNvSpPr txBox="1"/>
          <p:nvPr/>
        </p:nvSpPr>
        <p:spPr>
          <a:xfrm>
            <a:off x="1391723" y="5878405"/>
            <a:ext cx="1454181" cy="369332"/>
          </a:xfrm>
          <a:prstGeom prst="rect">
            <a:avLst/>
          </a:prstGeom>
          <a:noFill/>
        </p:spPr>
        <p:txBody>
          <a:bodyPr wrap="none" rtlCol="0">
            <a:spAutoFit/>
          </a:bodyPr>
          <a:lstStyle/>
          <a:p>
            <a:r>
              <a:rPr lang="en-US" dirty="0"/>
              <a:t>SWATH Hull</a:t>
            </a:r>
          </a:p>
        </p:txBody>
      </p:sp>
      <p:sp>
        <p:nvSpPr>
          <p:cNvPr id="10" name="TextBox 9">
            <a:extLst>
              <a:ext uri="{FF2B5EF4-FFF2-40B4-BE49-F238E27FC236}">
                <a16:creationId xmlns:a16="http://schemas.microsoft.com/office/drawing/2014/main" id="{B7431BC9-B945-4EF0-BFBA-8D45922AC248}"/>
              </a:ext>
            </a:extLst>
          </p:cNvPr>
          <p:cNvSpPr txBox="1"/>
          <p:nvPr/>
        </p:nvSpPr>
        <p:spPr>
          <a:xfrm>
            <a:off x="4963377" y="5845900"/>
            <a:ext cx="1659493" cy="369332"/>
          </a:xfrm>
          <a:prstGeom prst="rect">
            <a:avLst/>
          </a:prstGeom>
          <a:noFill/>
        </p:spPr>
        <p:txBody>
          <a:bodyPr wrap="none" rtlCol="0">
            <a:spAutoFit/>
          </a:bodyPr>
          <a:lstStyle/>
          <a:p>
            <a:r>
              <a:rPr lang="en-US" dirty="0"/>
              <a:t>Deep Vee Hull</a:t>
            </a:r>
          </a:p>
        </p:txBody>
      </p:sp>
      <p:sp>
        <p:nvSpPr>
          <p:cNvPr id="11" name="TextBox 10">
            <a:extLst>
              <a:ext uri="{FF2B5EF4-FFF2-40B4-BE49-F238E27FC236}">
                <a16:creationId xmlns:a16="http://schemas.microsoft.com/office/drawing/2014/main" id="{FB232569-7FEA-47BE-A6B9-781E3068D8A4}"/>
              </a:ext>
            </a:extLst>
          </p:cNvPr>
          <p:cNvSpPr txBox="1"/>
          <p:nvPr/>
        </p:nvSpPr>
        <p:spPr>
          <a:xfrm>
            <a:off x="8765322" y="5781076"/>
            <a:ext cx="1120820" cy="369332"/>
          </a:xfrm>
          <a:prstGeom prst="rect">
            <a:avLst/>
          </a:prstGeom>
          <a:noFill/>
        </p:spPr>
        <p:txBody>
          <a:bodyPr wrap="none" rtlCol="0">
            <a:spAutoFit/>
          </a:bodyPr>
          <a:lstStyle/>
          <a:p>
            <a:r>
              <a:rPr lang="en-US" dirty="0"/>
              <a:t>PVC Hull</a:t>
            </a:r>
          </a:p>
        </p:txBody>
      </p:sp>
    </p:spTree>
    <p:extLst>
      <p:ext uri="{BB962C8B-B14F-4D97-AF65-F5344CB8AC3E}">
        <p14:creationId xmlns:p14="http://schemas.microsoft.com/office/powerpoint/2010/main" val="142158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83CE37-E5FF-434B-8D4F-F45036CCBD13}"/>
              </a:ext>
            </a:extLst>
          </p:cNvPr>
          <p:cNvPicPr>
            <a:picLocks noChangeAspect="1"/>
          </p:cNvPicPr>
          <p:nvPr/>
        </p:nvPicPr>
        <p:blipFill rotWithShape="1">
          <a:blip r:embed="rId3"/>
          <a:srcRect t="2931"/>
          <a:stretch/>
        </p:blipFill>
        <p:spPr>
          <a:xfrm>
            <a:off x="5391357" y="425450"/>
            <a:ext cx="5918569" cy="4359037"/>
          </a:xfrm>
          <a:prstGeom prst="rect">
            <a:avLst/>
          </a:prstGeom>
        </p:spPr>
      </p:pic>
      <p:sp>
        <p:nvSpPr>
          <p:cNvPr id="2" name="Title 1">
            <a:extLst>
              <a:ext uri="{FF2B5EF4-FFF2-40B4-BE49-F238E27FC236}">
                <a16:creationId xmlns:a16="http://schemas.microsoft.com/office/drawing/2014/main" id="{FF514EA8-1BF0-447E-854C-163AA6921D48}"/>
              </a:ext>
            </a:extLst>
          </p:cNvPr>
          <p:cNvSpPr>
            <a:spLocks noGrp="1"/>
          </p:cNvSpPr>
          <p:nvPr>
            <p:ph type="title"/>
          </p:nvPr>
        </p:nvSpPr>
        <p:spPr>
          <a:xfrm>
            <a:off x="1011648" y="585946"/>
            <a:ext cx="9886338" cy="593408"/>
          </a:xfrm>
        </p:spPr>
        <p:txBody>
          <a:bodyPr/>
          <a:lstStyle/>
          <a:p>
            <a:r>
              <a:rPr lang="en-US" dirty="0"/>
              <a:t>Path Keeping Fin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0A44535-47F5-4DEE-8686-6AAC13AB7585}"/>
                  </a:ext>
                </a:extLst>
              </p:cNvPr>
              <p:cNvSpPr>
                <a:spLocks noGrp="1"/>
              </p:cNvSpPr>
              <p:nvPr>
                <p:ph idx="1"/>
              </p:nvPr>
            </p:nvSpPr>
            <p:spPr>
              <a:xfrm>
                <a:off x="882074" y="2363230"/>
                <a:ext cx="5213926" cy="4351338"/>
              </a:xfrm>
            </p:spPr>
            <p:txBody>
              <a:bodyPr>
                <a:normAutofit/>
              </a:bodyPr>
              <a:lstStyle/>
              <a:p>
                <a:r>
                  <a:rPr lang="en-US" dirty="0"/>
                  <a:t>The fin is modeled after the NACA 0015 airfoil.</a:t>
                </a:r>
              </a:p>
              <a:p>
                <a:r>
                  <a:rPr lang="en-US" dirty="0"/>
                  <a:t>The maximum moment created by the drag due to air is 1.56 [N-m]. </a:t>
                </a:r>
              </a:p>
              <a:p>
                <a:r>
                  <a:rPr lang="en-US" dirty="0"/>
                  <a:t>By setting the lift equation,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𝐿</m:t>
                        </m:r>
                      </m:sub>
                    </m:sSub>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𝑀𝑜𝑚𝑒𝑛𝑡</m:t>
                    </m:r>
                  </m:oMath>
                </a14:m>
                <a:r>
                  <a:rPr lang="en-US" dirty="0"/>
                  <a:t>, then the surface area of the foil can be determined. D is the perpendicular distance from the foil to the center of rotation </a:t>
                </a:r>
              </a:p>
              <a:p>
                <a:r>
                  <a:rPr lang="en-US" dirty="0"/>
                  <a:t>The lift coefficient </a:t>
                </a:r>
                <a:r>
                  <a:rPr lang="en-US"/>
                  <a:t>was 1.20 </a:t>
                </a:r>
                <a:endParaRPr lang="en-US" dirty="0"/>
              </a:p>
              <a:p>
                <a:r>
                  <a:rPr lang="en-US" dirty="0"/>
                  <a:t>Area required of each fin was 0.03 [m</a:t>
                </a:r>
                <a:r>
                  <a:rPr lang="en-US" baseline="30000" dirty="0"/>
                  <a:t>2</a:t>
                </a:r>
                <a:r>
                  <a:rPr lang="en-US" dirty="0"/>
                  <a:t>]</a:t>
                </a:r>
              </a:p>
              <a:p>
                <a:endParaRPr lang="en-US" dirty="0"/>
              </a:p>
            </p:txBody>
          </p:sp>
        </mc:Choice>
        <mc:Fallback xmlns="">
          <p:sp>
            <p:nvSpPr>
              <p:cNvPr id="3" name="Content Placeholder 2">
                <a:extLst>
                  <a:ext uri="{FF2B5EF4-FFF2-40B4-BE49-F238E27FC236}">
                    <a16:creationId xmlns:a16="http://schemas.microsoft.com/office/drawing/2014/main" id="{50A44535-47F5-4DEE-8686-6AAC13AB7585}"/>
                  </a:ext>
                </a:extLst>
              </p:cNvPr>
              <p:cNvSpPr>
                <a:spLocks noGrp="1" noRot="1" noChangeAspect="1" noMove="1" noResize="1" noEditPoints="1" noAdjustHandles="1" noChangeArrowheads="1" noChangeShapeType="1" noTextEdit="1"/>
              </p:cNvSpPr>
              <p:nvPr>
                <p:ph idx="1"/>
              </p:nvPr>
            </p:nvSpPr>
            <p:spPr>
              <a:xfrm>
                <a:off x="882074" y="2363230"/>
                <a:ext cx="5213926" cy="4351338"/>
              </a:xfrm>
              <a:blipFill>
                <a:blip r:embed="rId4"/>
                <a:stretch>
                  <a:fillRect l="-819" t="-1403"/>
                </a:stretch>
              </a:blipFill>
            </p:spPr>
            <p:txBody>
              <a:bodyPr/>
              <a:lstStyle/>
              <a:p>
                <a:r>
                  <a:rPr lang="en-US">
                    <a:noFill/>
                  </a:rPr>
                  <a:t> </a:t>
                </a:r>
              </a:p>
            </p:txBody>
          </p:sp>
        </mc:Fallback>
      </mc:AlternateContent>
      <p:sp>
        <p:nvSpPr>
          <p:cNvPr id="11" name="Slide Number Placeholder 3">
            <a:extLst>
              <a:ext uri="{FF2B5EF4-FFF2-40B4-BE49-F238E27FC236}">
                <a16:creationId xmlns:a16="http://schemas.microsoft.com/office/drawing/2014/main" id="{6819EDE2-39B0-4E2F-8658-07CA3CC2BA40}"/>
              </a:ext>
            </a:extLst>
          </p:cNvPr>
          <p:cNvSpPr>
            <a:spLocks noGrp="1"/>
          </p:cNvSpPr>
          <p:nvPr>
            <p:ph type="sldNum" sz="quarter" idx="4"/>
          </p:nvPr>
        </p:nvSpPr>
        <p:spPr/>
        <p:txBody>
          <a:bodyPr/>
          <a:lstStyle/>
          <a:p>
            <a:fld id="{6A64E2AA-70EE-4EDB-ADAE-C1CF90266418}" type="slidenum">
              <a:rPr lang="en-US" smtClean="0"/>
              <a:t>14</a:t>
            </a:fld>
            <a:endParaRPr lang="en-US" dirty="0"/>
          </a:p>
        </p:txBody>
      </p:sp>
      <p:sp>
        <p:nvSpPr>
          <p:cNvPr id="2049" name="Rectangle 34">
            <a:extLst>
              <a:ext uri="{FF2B5EF4-FFF2-40B4-BE49-F238E27FC236}">
                <a16:creationId xmlns:a16="http://schemas.microsoft.com/office/drawing/2014/main" id="{CD70FFD5-A3BA-4A9C-BB2C-A4C15ABFF092}"/>
              </a:ext>
            </a:extLst>
          </p:cNvPr>
          <p:cNvSpPr>
            <a:spLocks noChangeArrowheads="1"/>
          </p:cNvSpPr>
          <p:nvPr/>
        </p:nvSpPr>
        <p:spPr bwMode="auto">
          <a:xfrm>
            <a:off x="6438900" y="425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0" name="Rectangle 36">
            <a:extLst>
              <a:ext uri="{FF2B5EF4-FFF2-40B4-BE49-F238E27FC236}">
                <a16:creationId xmlns:a16="http://schemas.microsoft.com/office/drawing/2014/main" id="{FA4A833D-D157-472A-95DB-069BC3019F1E}"/>
              </a:ext>
            </a:extLst>
          </p:cNvPr>
          <p:cNvSpPr>
            <a:spLocks noChangeArrowheads="1"/>
          </p:cNvSpPr>
          <p:nvPr/>
        </p:nvSpPr>
        <p:spPr bwMode="auto">
          <a:xfrm>
            <a:off x="6438900" y="88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2" name="Rectangle 40">
            <a:extLst>
              <a:ext uri="{FF2B5EF4-FFF2-40B4-BE49-F238E27FC236}">
                <a16:creationId xmlns:a16="http://schemas.microsoft.com/office/drawing/2014/main" id="{D63500FD-BA12-4E4F-88F2-0130FE5F2C0D}"/>
              </a:ext>
            </a:extLst>
          </p:cNvPr>
          <p:cNvSpPr>
            <a:spLocks noChangeArrowheads="1"/>
          </p:cNvSpPr>
          <p:nvPr/>
        </p:nvSpPr>
        <p:spPr bwMode="auto">
          <a:xfrm>
            <a:off x="6438900" y="88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3" name="Rectangle 41">
            <a:extLst>
              <a:ext uri="{FF2B5EF4-FFF2-40B4-BE49-F238E27FC236}">
                <a16:creationId xmlns:a16="http://schemas.microsoft.com/office/drawing/2014/main" id="{ADE246DF-4409-49FF-B54F-B0FA00E2295D}"/>
              </a:ext>
            </a:extLst>
          </p:cNvPr>
          <p:cNvSpPr>
            <a:spLocks noChangeArrowheads="1"/>
          </p:cNvSpPr>
          <p:nvPr/>
        </p:nvSpPr>
        <p:spPr bwMode="auto">
          <a:xfrm>
            <a:off x="6438900" y="4454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4" name="Rectangle 43">
            <a:extLst>
              <a:ext uri="{FF2B5EF4-FFF2-40B4-BE49-F238E27FC236}">
                <a16:creationId xmlns:a16="http://schemas.microsoft.com/office/drawing/2014/main" id="{E4E901DA-A8DE-4AB8-AFCC-4D8F087E9DEE}"/>
              </a:ext>
            </a:extLst>
          </p:cNvPr>
          <p:cNvSpPr>
            <a:spLocks noChangeArrowheads="1"/>
          </p:cNvSpPr>
          <p:nvPr/>
        </p:nvSpPr>
        <p:spPr bwMode="auto">
          <a:xfrm>
            <a:off x="6438900" y="4454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3" name="Picture 42">
            <a:extLst>
              <a:ext uri="{FF2B5EF4-FFF2-40B4-BE49-F238E27FC236}">
                <a16:creationId xmlns:a16="http://schemas.microsoft.com/office/drawing/2014/main" id="{B8274415-2386-4AAE-9627-B6E96796FA3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369113" y="3472453"/>
            <a:ext cx="2104411" cy="2445781"/>
          </a:xfrm>
          <a:prstGeom prst="rect">
            <a:avLst/>
          </a:prstGeom>
          <a:noFill/>
          <a:ln>
            <a:noFill/>
          </a:ln>
        </p:spPr>
      </p:pic>
    </p:spTree>
    <p:extLst>
      <p:ext uri="{BB962C8B-B14F-4D97-AF65-F5344CB8AC3E}">
        <p14:creationId xmlns:p14="http://schemas.microsoft.com/office/powerpoint/2010/main" val="3056394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A2AD3E-F9A1-40E6-B7AB-4E2A271BD66B}"/>
              </a:ext>
            </a:extLst>
          </p:cNvPr>
          <p:cNvPicPr>
            <a:picLocks noChangeAspect="1"/>
          </p:cNvPicPr>
          <p:nvPr/>
        </p:nvPicPr>
        <p:blipFill>
          <a:blip r:embed="rId3"/>
          <a:stretch>
            <a:fillRect/>
          </a:stretch>
        </p:blipFill>
        <p:spPr>
          <a:xfrm>
            <a:off x="7096642" y="493429"/>
            <a:ext cx="2552392" cy="1276196"/>
          </a:xfrm>
          <a:prstGeom prst="rect">
            <a:avLst/>
          </a:prstGeom>
        </p:spPr>
      </p:pic>
      <p:sp>
        <p:nvSpPr>
          <p:cNvPr id="2" name="Title 1">
            <a:extLst>
              <a:ext uri="{FF2B5EF4-FFF2-40B4-BE49-F238E27FC236}">
                <a16:creationId xmlns:a16="http://schemas.microsoft.com/office/drawing/2014/main" id="{795103D4-E711-4B26-AB76-7F9209801677}"/>
              </a:ext>
            </a:extLst>
          </p:cNvPr>
          <p:cNvSpPr>
            <a:spLocks noGrp="1"/>
          </p:cNvSpPr>
          <p:nvPr>
            <p:ph type="title"/>
          </p:nvPr>
        </p:nvSpPr>
        <p:spPr>
          <a:xfrm>
            <a:off x="808372" y="520227"/>
            <a:ext cx="9886338" cy="593408"/>
          </a:xfrm>
        </p:spPr>
        <p:txBody>
          <a:bodyPr/>
          <a:lstStyle/>
          <a:p>
            <a:r>
              <a:rPr lang="en-US" dirty="0"/>
              <a:t>Anchor Choice– Polymer Plow Anchor</a:t>
            </a:r>
          </a:p>
        </p:txBody>
      </p:sp>
      <p:sp>
        <p:nvSpPr>
          <p:cNvPr id="3" name="Content Placeholder 2">
            <a:extLst>
              <a:ext uri="{FF2B5EF4-FFF2-40B4-BE49-F238E27FC236}">
                <a16:creationId xmlns:a16="http://schemas.microsoft.com/office/drawing/2014/main" id="{47B4A949-9DFE-4571-88C0-27009B812F84}"/>
              </a:ext>
            </a:extLst>
          </p:cNvPr>
          <p:cNvSpPr>
            <a:spLocks noGrp="1"/>
          </p:cNvSpPr>
          <p:nvPr>
            <p:ph idx="1"/>
          </p:nvPr>
        </p:nvSpPr>
        <p:spPr>
          <a:xfrm>
            <a:off x="808372" y="1433284"/>
            <a:ext cx="5373494" cy="3555175"/>
          </a:xfrm>
        </p:spPr>
        <p:txBody>
          <a:bodyPr/>
          <a:lstStyle/>
          <a:p>
            <a:r>
              <a:rPr lang="en-US" dirty="0"/>
              <a:t>Three most common anchors for sand seafloors were tested. </a:t>
            </a:r>
          </a:p>
          <a:p>
            <a:r>
              <a:rPr lang="en-US" dirty="0"/>
              <a:t>Analyzed according to project requirements.</a:t>
            </a:r>
          </a:p>
          <a:p>
            <a:r>
              <a:rPr lang="en-US" dirty="0"/>
              <a:t>Sets easily from any position</a:t>
            </a:r>
          </a:p>
          <a:p>
            <a:r>
              <a:rPr lang="en-US" dirty="0"/>
              <a:t>Holding power: 110 [N] at 20° </a:t>
            </a:r>
          </a:p>
          <a:p>
            <a:r>
              <a:rPr lang="en-US" dirty="0"/>
              <a:t>Force required to set: 60 [N] at 20° </a:t>
            </a:r>
          </a:p>
          <a:p>
            <a:r>
              <a:rPr lang="en-US" dirty="0"/>
              <a:t>Force required to retrieve: 20 [N] above 45°</a:t>
            </a:r>
          </a:p>
          <a:p>
            <a:r>
              <a:rPr lang="en-US" dirty="0"/>
              <a:t>Mass: 1 [kg]</a:t>
            </a:r>
          </a:p>
          <a:p>
            <a:endParaRPr lang="en-US" dirty="0"/>
          </a:p>
          <a:p>
            <a:endParaRPr lang="en-US" dirty="0"/>
          </a:p>
        </p:txBody>
      </p:sp>
      <p:sp>
        <p:nvSpPr>
          <p:cNvPr id="11" name="Slide Number Placeholder 3">
            <a:extLst>
              <a:ext uri="{FF2B5EF4-FFF2-40B4-BE49-F238E27FC236}">
                <a16:creationId xmlns:a16="http://schemas.microsoft.com/office/drawing/2014/main" id="{50FC2199-2265-45A3-BD54-7B9308B76DCC}"/>
              </a:ext>
            </a:extLst>
          </p:cNvPr>
          <p:cNvSpPr>
            <a:spLocks noGrp="1"/>
          </p:cNvSpPr>
          <p:nvPr>
            <p:ph type="sldNum" sz="quarter" idx="4"/>
          </p:nvPr>
        </p:nvSpPr>
        <p:spPr/>
        <p:txBody>
          <a:bodyPr/>
          <a:lstStyle/>
          <a:p>
            <a:fld id="{6A64E2AA-70EE-4EDB-ADAE-C1CF90266418}" type="slidenum">
              <a:rPr lang="en-US" smtClean="0"/>
              <a:t>15</a:t>
            </a:fld>
            <a:endParaRPr lang="en-US" dirty="0"/>
          </a:p>
        </p:txBody>
      </p:sp>
      <p:pic>
        <p:nvPicPr>
          <p:cNvPr id="5" name="Picture 4">
            <a:extLst>
              <a:ext uri="{FF2B5EF4-FFF2-40B4-BE49-F238E27FC236}">
                <a16:creationId xmlns:a16="http://schemas.microsoft.com/office/drawing/2014/main" id="{DCA8C631-E117-4BE2-8D8B-A899BF8C1145}"/>
              </a:ext>
            </a:extLst>
          </p:cNvPr>
          <p:cNvPicPr>
            <a:picLocks noChangeAspect="1"/>
          </p:cNvPicPr>
          <p:nvPr/>
        </p:nvPicPr>
        <p:blipFill>
          <a:blip r:embed="rId4"/>
          <a:stretch>
            <a:fillRect/>
          </a:stretch>
        </p:blipFill>
        <p:spPr>
          <a:xfrm>
            <a:off x="7690268" y="2074761"/>
            <a:ext cx="1365140" cy="2062145"/>
          </a:xfrm>
          <a:prstGeom prst="rect">
            <a:avLst/>
          </a:prstGeom>
        </p:spPr>
      </p:pic>
      <p:pic>
        <p:nvPicPr>
          <p:cNvPr id="7" name="Picture 6">
            <a:extLst>
              <a:ext uri="{FF2B5EF4-FFF2-40B4-BE49-F238E27FC236}">
                <a16:creationId xmlns:a16="http://schemas.microsoft.com/office/drawing/2014/main" id="{3AA99255-51AE-46B5-B508-ED1D08990018}"/>
              </a:ext>
            </a:extLst>
          </p:cNvPr>
          <p:cNvPicPr>
            <a:picLocks noChangeAspect="1"/>
          </p:cNvPicPr>
          <p:nvPr/>
        </p:nvPicPr>
        <p:blipFill>
          <a:blip r:embed="rId5"/>
          <a:stretch>
            <a:fillRect/>
          </a:stretch>
        </p:blipFill>
        <p:spPr>
          <a:xfrm>
            <a:off x="7530994" y="4218389"/>
            <a:ext cx="1693988" cy="1693988"/>
          </a:xfrm>
          <a:prstGeom prst="rect">
            <a:avLst/>
          </a:prstGeom>
        </p:spPr>
      </p:pic>
      <p:sp>
        <p:nvSpPr>
          <p:cNvPr id="8" name="TextBox 7">
            <a:extLst>
              <a:ext uri="{FF2B5EF4-FFF2-40B4-BE49-F238E27FC236}">
                <a16:creationId xmlns:a16="http://schemas.microsoft.com/office/drawing/2014/main" id="{4EDE0D14-828C-4AC1-BEB3-8556B6F430FD}"/>
              </a:ext>
            </a:extLst>
          </p:cNvPr>
          <p:cNvSpPr txBox="1"/>
          <p:nvPr/>
        </p:nvSpPr>
        <p:spPr>
          <a:xfrm>
            <a:off x="9333986" y="4919456"/>
            <a:ext cx="1659429" cy="646331"/>
          </a:xfrm>
          <a:prstGeom prst="rect">
            <a:avLst/>
          </a:prstGeom>
          <a:noFill/>
        </p:spPr>
        <p:txBody>
          <a:bodyPr wrap="none" rtlCol="0">
            <a:spAutoFit/>
          </a:bodyPr>
          <a:lstStyle/>
          <a:p>
            <a:r>
              <a:rPr lang="en-US" dirty="0"/>
              <a:t>Polymer Plow </a:t>
            </a:r>
          </a:p>
          <a:p>
            <a:r>
              <a:rPr lang="en-US" dirty="0"/>
              <a:t>Anchor</a:t>
            </a:r>
          </a:p>
        </p:txBody>
      </p:sp>
      <p:sp>
        <p:nvSpPr>
          <p:cNvPr id="9" name="TextBox 8">
            <a:extLst>
              <a:ext uri="{FF2B5EF4-FFF2-40B4-BE49-F238E27FC236}">
                <a16:creationId xmlns:a16="http://schemas.microsoft.com/office/drawing/2014/main" id="{F9FD92F2-DC8C-4145-AE2F-A580E2479A3B}"/>
              </a:ext>
            </a:extLst>
          </p:cNvPr>
          <p:cNvSpPr txBox="1"/>
          <p:nvPr/>
        </p:nvSpPr>
        <p:spPr>
          <a:xfrm>
            <a:off x="9224982" y="3105834"/>
            <a:ext cx="1133644" cy="646331"/>
          </a:xfrm>
          <a:prstGeom prst="rect">
            <a:avLst/>
          </a:prstGeom>
          <a:noFill/>
        </p:spPr>
        <p:txBody>
          <a:bodyPr wrap="none" rtlCol="0">
            <a:spAutoFit/>
          </a:bodyPr>
          <a:lstStyle/>
          <a:p>
            <a:r>
              <a:rPr lang="en-US" dirty="0"/>
              <a:t>Danforth </a:t>
            </a:r>
          </a:p>
          <a:p>
            <a:r>
              <a:rPr lang="en-US" dirty="0"/>
              <a:t>Anchor</a:t>
            </a:r>
          </a:p>
        </p:txBody>
      </p:sp>
      <p:sp>
        <p:nvSpPr>
          <p:cNvPr id="10" name="TextBox 9">
            <a:extLst>
              <a:ext uri="{FF2B5EF4-FFF2-40B4-BE49-F238E27FC236}">
                <a16:creationId xmlns:a16="http://schemas.microsoft.com/office/drawing/2014/main" id="{0B7674B6-081F-4652-9700-B10353CB0307}"/>
              </a:ext>
            </a:extLst>
          </p:cNvPr>
          <p:cNvSpPr txBox="1"/>
          <p:nvPr/>
        </p:nvSpPr>
        <p:spPr>
          <a:xfrm>
            <a:off x="9224982" y="911956"/>
            <a:ext cx="1338828" cy="646331"/>
          </a:xfrm>
          <a:prstGeom prst="rect">
            <a:avLst/>
          </a:prstGeom>
          <a:noFill/>
        </p:spPr>
        <p:txBody>
          <a:bodyPr wrap="none" rtlCol="0">
            <a:spAutoFit/>
          </a:bodyPr>
          <a:lstStyle/>
          <a:p>
            <a:r>
              <a:rPr lang="en-US" dirty="0"/>
              <a:t>Mushroom </a:t>
            </a:r>
          </a:p>
          <a:p>
            <a:r>
              <a:rPr lang="en-US" dirty="0"/>
              <a:t>Anchor</a:t>
            </a:r>
          </a:p>
        </p:txBody>
      </p:sp>
    </p:spTree>
    <p:extLst>
      <p:ext uri="{BB962C8B-B14F-4D97-AF65-F5344CB8AC3E}">
        <p14:creationId xmlns:p14="http://schemas.microsoft.com/office/powerpoint/2010/main" val="4018551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9D5576-1159-4A26-8E1A-E68FD27CB635}"/>
              </a:ext>
            </a:extLst>
          </p:cNvPr>
          <p:cNvPicPr>
            <a:picLocks noChangeAspect="1"/>
          </p:cNvPicPr>
          <p:nvPr/>
        </p:nvPicPr>
        <p:blipFill>
          <a:blip r:embed="rId3"/>
          <a:stretch>
            <a:fillRect/>
          </a:stretch>
        </p:blipFill>
        <p:spPr>
          <a:xfrm>
            <a:off x="5380969" y="1568796"/>
            <a:ext cx="6446916" cy="4113934"/>
          </a:xfrm>
          <a:prstGeom prst="rect">
            <a:avLst/>
          </a:prstGeom>
        </p:spPr>
      </p:pic>
      <p:sp>
        <p:nvSpPr>
          <p:cNvPr id="2" name="Title 1">
            <a:extLst>
              <a:ext uri="{FF2B5EF4-FFF2-40B4-BE49-F238E27FC236}">
                <a16:creationId xmlns:a16="http://schemas.microsoft.com/office/drawing/2014/main" id="{6EF27694-3068-480A-8031-622747ACFA0E}"/>
              </a:ext>
            </a:extLst>
          </p:cNvPr>
          <p:cNvSpPr>
            <a:spLocks noGrp="1"/>
          </p:cNvSpPr>
          <p:nvPr>
            <p:ph type="title"/>
          </p:nvPr>
        </p:nvSpPr>
        <p:spPr/>
        <p:txBody>
          <a:bodyPr/>
          <a:lstStyle/>
          <a:p>
            <a:r>
              <a:rPr lang="en-US" dirty="0"/>
              <a:t>Level Wind</a:t>
            </a:r>
          </a:p>
        </p:txBody>
      </p:sp>
      <p:sp>
        <p:nvSpPr>
          <p:cNvPr id="3" name="Content Placeholder 2">
            <a:extLst>
              <a:ext uri="{FF2B5EF4-FFF2-40B4-BE49-F238E27FC236}">
                <a16:creationId xmlns:a16="http://schemas.microsoft.com/office/drawing/2014/main" id="{0AE6BCE2-42D7-44F3-AD10-859C5A9C4F62}"/>
              </a:ext>
            </a:extLst>
          </p:cNvPr>
          <p:cNvSpPr>
            <a:spLocks noGrp="1"/>
          </p:cNvSpPr>
          <p:nvPr>
            <p:ph idx="1"/>
          </p:nvPr>
        </p:nvSpPr>
        <p:spPr>
          <a:xfrm>
            <a:off x="269044" y="1347950"/>
            <a:ext cx="9886338" cy="4351338"/>
          </a:xfrm>
        </p:spPr>
        <p:txBody>
          <a:bodyPr/>
          <a:lstStyle/>
          <a:p>
            <a:r>
              <a:rPr lang="en-US" sz="1600" dirty="0"/>
              <a:t>Gear ratio of 3:1.</a:t>
            </a:r>
          </a:p>
          <a:p>
            <a:r>
              <a:rPr lang="en-US" sz="1600" dirty="0"/>
              <a:t>Pawl rides within the double helical screw, pitch of 0.09”. </a:t>
            </a:r>
          </a:p>
          <a:p>
            <a:r>
              <a:rPr lang="en-US" sz="1600" dirty="0"/>
              <a:t>Requires 12 rotations on the double helical screw.</a:t>
            </a:r>
          </a:p>
          <a:p>
            <a:r>
              <a:rPr lang="en-US" sz="1600" dirty="0"/>
              <a:t>Double helical screw, pawl, line guide and channel are 3D printed.</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08BE391-BE57-4E5F-BD74-A8806C4FFB08}"/>
              </a:ext>
            </a:extLst>
          </p:cNvPr>
          <p:cNvSpPr>
            <a:spLocks noGrp="1"/>
          </p:cNvSpPr>
          <p:nvPr>
            <p:ph type="sldNum" sz="quarter" idx="4"/>
          </p:nvPr>
        </p:nvSpPr>
        <p:spPr/>
        <p:txBody>
          <a:bodyPr/>
          <a:lstStyle/>
          <a:p>
            <a:fld id="{6A64E2AA-70EE-4EDB-ADAE-C1CF90266418}" type="slidenum">
              <a:rPr lang="en-US" smtClean="0"/>
              <a:t>16</a:t>
            </a:fld>
            <a:endParaRPr lang="en-US" dirty="0"/>
          </a:p>
        </p:txBody>
      </p:sp>
      <p:sp>
        <p:nvSpPr>
          <p:cNvPr id="7" name="TextBox 6">
            <a:extLst>
              <a:ext uri="{FF2B5EF4-FFF2-40B4-BE49-F238E27FC236}">
                <a16:creationId xmlns:a16="http://schemas.microsoft.com/office/drawing/2014/main" id="{A0790188-AC36-40B9-B152-3843BB630C8C}"/>
              </a:ext>
            </a:extLst>
          </p:cNvPr>
          <p:cNvSpPr txBox="1"/>
          <p:nvPr/>
        </p:nvSpPr>
        <p:spPr>
          <a:xfrm>
            <a:off x="7638315" y="1163284"/>
            <a:ext cx="684803" cy="369332"/>
          </a:xfrm>
          <a:prstGeom prst="rect">
            <a:avLst/>
          </a:prstGeom>
          <a:noFill/>
        </p:spPr>
        <p:txBody>
          <a:bodyPr wrap="none" rtlCol="0">
            <a:spAutoFit/>
          </a:bodyPr>
          <a:lstStyle/>
          <a:p>
            <a:r>
              <a:rPr lang="en-US" dirty="0"/>
              <a:t>Pawl</a:t>
            </a:r>
          </a:p>
        </p:txBody>
      </p:sp>
      <p:sp>
        <p:nvSpPr>
          <p:cNvPr id="8" name="TextBox 7">
            <a:extLst>
              <a:ext uri="{FF2B5EF4-FFF2-40B4-BE49-F238E27FC236}">
                <a16:creationId xmlns:a16="http://schemas.microsoft.com/office/drawing/2014/main" id="{78CF3AC0-F0A6-4919-B4C9-C29CA75954F3}"/>
              </a:ext>
            </a:extLst>
          </p:cNvPr>
          <p:cNvSpPr txBox="1"/>
          <p:nvPr/>
        </p:nvSpPr>
        <p:spPr>
          <a:xfrm>
            <a:off x="4580099" y="3795640"/>
            <a:ext cx="2067791" cy="646331"/>
          </a:xfrm>
          <a:prstGeom prst="rect">
            <a:avLst/>
          </a:prstGeom>
          <a:noFill/>
        </p:spPr>
        <p:txBody>
          <a:bodyPr wrap="square" rtlCol="0">
            <a:spAutoFit/>
          </a:bodyPr>
          <a:lstStyle/>
          <a:p>
            <a:r>
              <a:rPr lang="en-US" dirty="0"/>
              <a:t>Double Helical Screw</a:t>
            </a:r>
          </a:p>
        </p:txBody>
      </p:sp>
      <p:sp>
        <p:nvSpPr>
          <p:cNvPr id="9" name="TextBox 8">
            <a:extLst>
              <a:ext uri="{FF2B5EF4-FFF2-40B4-BE49-F238E27FC236}">
                <a16:creationId xmlns:a16="http://schemas.microsoft.com/office/drawing/2014/main" id="{51CFD590-5479-4222-A3EF-7921EDFB05BF}"/>
              </a:ext>
            </a:extLst>
          </p:cNvPr>
          <p:cNvSpPr txBox="1"/>
          <p:nvPr/>
        </p:nvSpPr>
        <p:spPr>
          <a:xfrm>
            <a:off x="10155382" y="2191938"/>
            <a:ext cx="2036618" cy="369332"/>
          </a:xfrm>
          <a:prstGeom prst="rect">
            <a:avLst/>
          </a:prstGeom>
          <a:noFill/>
        </p:spPr>
        <p:txBody>
          <a:bodyPr wrap="square" rtlCol="0">
            <a:spAutoFit/>
          </a:bodyPr>
          <a:lstStyle/>
          <a:p>
            <a:r>
              <a:rPr lang="en-US" dirty="0"/>
              <a:t>Driven Sprocket</a:t>
            </a:r>
          </a:p>
        </p:txBody>
      </p:sp>
      <p:sp>
        <p:nvSpPr>
          <p:cNvPr id="10" name="TextBox 9">
            <a:extLst>
              <a:ext uri="{FF2B5EF4-FFF2-40B4-BE49-F238E27FC236}">
                <a16:creationId xmlns:a16="http://schemas.microsoft.com/office/drawing/2014/main" id="{4DCAC03C-3928-4314-8E59-386CE550D853}"/>
              </a:ext>
            </a:extLst>
          </p:cNvPr>
          <p:cNvSpPr txBox="1"/>
          <p:nvPr/>
        </p:nvSpPr>
        <p:spPr>
          <a:xfrm>
            <a:off x="4580099" y="2877694"/>
            <a:ext cx="1371600" cy="369332"/>
          </a:xfrm>
          <a:prstGeom prst="rect">
            <a:avLst/>
          </a:prstGeom>
          <a:noFill/>
        </p:spPr>
        <p:txBody>
          <a:bodyPr wrap="square" rtlCol="0">
            <a:spAutoFit/>
          </a:bodyPr>
          <a:lstStyle/>
          <a:p>
            <a:r>
              <a:rPr lang="en-US" dirty="0"/>
              <a:t>3/8’’ Shaft</a:t>
            </a:r>
          </a:p>
        </p:txBody>
      </p:sp>
      <p:sp>
        <p:nvSpPr>
          <p:cNvPr id="11" name="TextBox 10">
            <a:extLst>
              <a:ext uri="{FF2B5EF4-FFF2-40B4-BE49-F238E27FC236}">
                <a16:creationId xmlns:a16="http://schemas.microsoft.com/office/drawing/2014/main" id="{688E22A0-5D5C-4156-8734-520CA7319FC1}"/>
              </a:ext>
            </a:extLst>
          </p:cNvPr>
          <p:cNvSpPr txBox="1"/>
          <p:nvPr/>
        </p:nvSpPr>
        <p:spPr>
          <a:xfrm>
            <a:off x="7980716" y="4454646"/>
            <a:ext cx="1104467" cy="646331"/>
          </a:xfrm>
          <a:prstGeom prst="rect">
            <a:avLst/>
          </a:prstGeom>
          <a:noFill/>
        </p:spPr>
        <p:txBody>
          <a:bodyPr wrap="square" rtlCol="0">
            <a:spAutoFit/>
          </a:bodyPr>
          <a:lstStyle/>
          <a:p>
            <a:r>
              <a:rPr lang="en-US" dirty="0"/>
              <a:t>Channel Guide</a:t>
            </a:r>
          </a:p>
        </p:txBody>
      </p:sp>
      <p:sp>
        <p:nvSpPr>
          <p:cNvPr id="12" name="TextBox 11">
            <a:extLst>
              <a:ext uri="{FF2B5EF4-FFF2-40B4-BE49-F238E27FC236}">
                <a16:creationId xmlns:a16="http://schemas.microsoft.com/office/drawing/2014/main" id="{9074C768-3086-4E8C-BC6E-6BA1AE07FCF3}"/>
              </a:ext>
            </a:extLst>
          </p:cNvPr>
          <p:cNvSpPr txBox="1"/>
          <p:nvPr/>
        </p:nvSpPr>
        <p:spPr>
          <a:xfrm>
            <a:off x="8651759" y="1063068"/>
            <a:ext cx="1104467" cy="646331"/>
          </a:xfrm>
          <a:prstGeom prst="rect">
            <a:avLst/>
          </a:prstGeom>
          <a:noFill/>
        </p:spPr>
        <p:txBody>
          <a:bodyPr wrap="square" rtlCol="0">
            <a:spAutoFit/>
          </a:bodyPr>
          <a:lstStyle/>
          <a:p>
            <a:r>
              <a:rPr lang="en-US" dirty="0"/>
              <a:t>Line Guide</a:t>
            </a:r>
          </a:p>
        </p:txBody>
      </p:sp>
      <p:cxnSp>
        <p:nvCxnSpPr>
          <p:cNvPr id="14" name="Straight Arrow Connector 13">
            <a:extLst>
              <a:ext uri="{FF2B5EF4-FFF2-40B4-BE49-F238E27FC236}">
                <a16:creationId xmlns:a16="http://schemas.microsoft.com/office/drawing/2014/main" id="{C1B51CE7-46C0-44B2-AD7D-0F89BE66569D}"/>
              </a:ext>
            </a:extLst>
          </p:cNvPr>
          <p:cNvCxnSpPr>
            <a:stCxn id="10" idx="3"/>
          </p:cNvCxnSpPr>
          <p:nvPr/>
        </p:nvCxnSpPr>
        <p:spPr>
          <a:xfrm>
            <a:off x="5951699" y="3062360"/>
            <a:ext cx="40753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6BC8EFC5-BEDF-4A47-B68C-9E2F15FF0F36}"/>
              </a:ext>
            </a:extLst>
          </p:cNvPr>
          <p:cNvCxnSpPr/>
          <p:nvPr/>
        </p:nvCxnSpPr>
        <p:spPr>
          <a:xfrm flipV="1">
            <a:off x="6234545" y="3169227"/>
            <a:ext cx="924791" cy="7897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57013A25-D1F9-4018-9DDB-BAB027490D2D}"/>
              </a:ext>
            </a:extLst>
          </p:cNvPr>
          <p:cNvCxnSpPr>
            <a:stCxn id="7" idx="2"/>
          </p:cNvCxnSpPr>
          <p:nvPr/>
        </p:nvCxnSpPr>
        <p:spPr>
          <a:xfrm flipH="1">
            <a:off x="7980716" y="1532616"/>
            <a:ext cx="1" cy="4104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C20871F-CDA6-4917-ABB4-7EAAEEE99212}"/>
              </a:ext>
            </a:extLst>
          </p:cNvPr>
          <p:cNvCxnSpPr/>
          <p:nvPr/>
        </p:nvCxnSpPr>
        <p:spPr>
          <a:xfrm flipH="1">
            <a:off x="8323118" y="1666518"/>
            <a:ext cx="654627" cy="7100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785DB087-204A-4CF4-8C65-1715FC43997A}"/>
              </a:ext>
            </a:extLst>
          </p:cNvPr>
          <p:cNvCxnSpPr/>
          <p:nvPr/>
        </p:nvCxnSpPr>
        <p:spPr>
          <a:xfrm flipH="1">
            <a:off x="9996055" y="2561270"/>
            <a:ext cx="73775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5B3F52F6-860E-4070-884D-2BD88D6D8522}"/>
              </a:ext>
            </a:extLst>
          </p:cNvPr>
          <p:cNvCxnSpPr/>
          <p:nvPr/>
        </p:nvCxnSpPr>
        <p:spPr>
          <a:xfrm flipV="1">
            <a:off x="8532949" y="3429000"/>
            <a:ext cx="0" cy="10129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04588E39-1AEC-4455-A80D-1B55D0CD089A}"/>
              </a:ext>
            </a:extLst>
          </p:cNvPr>
          <p:cNvSpPr txBox="1"/>
          <p:nvPr/>
        </p:nvSpPr>
        <p:spPr>
          <a:xfrm>
            <a:off x="10570029" y="4118805"/>
            <a:ext cx="1257856" cy="369332"/>
          </a:xfrm>
          <a:prstGeom prst="rect">
            <a:avLst/>
          </a:prstGeom>
          <a:noFill/>
        </p:spPr>
        <p:txBody>
          <a:bodyPr wrap="square" rtlCol="0">
            <a:spAutoFit/>
          </a:bodyPr>
          <a:lstStyle/>
          <a:p>
            <a:r>
              <a:rPr lang="en-US" dirty="0"/>
              <a:t>Brackets</a:t>
            </a:r>
          </a:p>
        </p:txBody>
      </p:sp>
      <p:cxnSp>
        <p:nvCxnSpPr>
          <p:cNvPr id="29" name="Straight Arrow Connector 28">
            <a:extLst>
              <a:ext uri="{FF2B5EF4-FFF2-40B4-BE49-F238E27FC236}">
                <a16:creationId xmlns:a16="http://schemas.microsoft.com/office/drawing/2014/main" id="{2DF53BB3-0CE0-4345-8EC1-509D1167F9A9}"/>
              </a:ext>
            </a:extLst>
          </p:cNvPr>
          <p:cNvCxnSpPr/>
          <p:nvPr/>
        </p:nvCxnSpPr>
        <p:spPr>
          <a:xfrm flipH="1">
            <a:off x="9663545" y="4291445"/>
            <a:ext cx="8936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63424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419F4E-6905-43AB-85A7-F95F0C1773C6}"/>
              </a:ext>
            </a:extLst>
          </p:cNvPr>
          <p:cNvPicPr>
            <a:picLocks noChangeAspect="1"/>
          </p:cNvPicPr>
          <p:nvPr/>
        </p:nvPicPr>
        <p:blipFill rotWithShape="1">
          <a:blip r:embed="rId3"/>
          <a:srcRect t="14597" b="24080"/>
          <a:stretch/>
        </p:blipFill>
        <p:spPr>
          <a:xfrm>
            <a:off x="4138988" y="848264"/>
            <a:ext cx="7947497" cy="3918513"/>
          </a:xfrm>
          <a:prstGeom prst="rect">
            <a:avLst/>
          </a:prstGeom>
        </p:spPr>
      </p:pic>
      <p:sp>
        <p:nvSpPr>
          <p:cNvPr id="2" name="Title 1">
            <a:extLst>
              <a:ext uri="{FF2B5EF4-FFF2-40B4-BE49-F238E27FC236}">
                <a16:creationId xmlns:a16="http://schemas.microsoft.com/office/drawing/2014/main" id="{87B803A1-39ED-42AE-AC95-A106CFD2E243}"/>
              </a:ext>
            </a:extLst>
          </p:cNvPr>
          <p:cNvSpPr>
            <a:spLocks noGrp="1"/>
          </p:cNvSpPr>
          <p:nvPr>
            <p:ph type="title"/>
          </p:nvPr>
        </p:nvSpPr>
        <p:spPr/>
        <p:txBody>
          <a:bodyPr/>
          <a:lstStyle/>
          <a:p>
            <a:r>
              <a:rPr lang="en-US" dirty="0"/>
              <a:t>Buoyancy Analysis</a:t>
            </a:r>
          </a:p>
        </p:txBody>
      </p:sp>
      <p:sp>
        <p:nvSpPr>
          <p:cNvPr id="5" name="Slide Number Placeholder 3">
            <a:extLst>
              <a:ext uri="{FF2B5EF4-FFF2-40B4-BE49-F238E27FC236}">
                <a16:creationId xmlns:a16="http://schemas.microsoft.com/office/drawing/2014/main" id="{2064DCDE-B164-4F95-854D-624898AE77D3}"/>
              </a:ext>
            </a:extLst>
          </p:cNvPr>
          <p:cNvSpPr>
            <a:spLocks noGrp="1"/>
          </p:cNvSpPr>
          <p:nvPr>
            <p:ph type="sldNum" sz="quarter" idx="4"/>
          </p:nvPr>
        </p:nvSpPr>
        <p:spPr/>
        <p:txBody>
          <a:bodyPr/>
          <a:lstStyle/>
          <a:p>
            <a:fld id="{6A64E2AA-70EE-4EDB-ADAE-C1CF90266418}" type="slidenum">
              <a:rPr lang="en-US" smtClean="0"/>
              <a:t>17</a:t>
            </a:fld>
            <a:endParaRPr lang="en-US" dirty="0"/>
          </a:p>
        </p:txBody>
      </p:sp>
      <p:sp>
        <p:nvSpPr>
          <p:cNvPr id="6" name="Content Placeholder 2">
            <a:extLst>
              <a:ext uri="{FF2B5EF4-FFF2-40B4-BE49-F238E27FC236}">
                <a16:creationId xmlns:a16="http://schemas.microsoft.com/office/drawing/2014/main" id="{8F0670C9-E376-4E6D-B8F7-C64C2A408C13}"/>
              </a:ext>
            </a:extLst>
          </p:cNvPr>
          <p:cNvSpPr txBox="1">
            <a:spLocks/>
          </p:cNvSpPr>
          <p:nvPr/>
        </p:nvSpPr>
        <p:spPr>
          <a:xfrm>
            <a:off x="1202050" y="1133321"/>
            <a:ext cx="392729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a:p>
            <a:pPr marL="0" indent="0">
              <a:buFont typeface="Arial"/>
              <a:buNone/>
            </a:pPr>
            <a:r>
              <a:rPr lang="en-US" dirty="0"/>
              <a:t>Mass of 42.4 [kg], equates to submerged volume ∀ = 0.041 [m</a:t>
            </a:r>
            <a:r>
              <a:rPr lang="en-US" baseline="30000" dirty="0"/>
              <a:t>3</a:t>
            </a:r>
            <a:r>
              <a:rPr lang="en-US" dirty="0"/>
              <a:t>]</a:t>
            </a:r>
            <a:endParaRPr lang="en-US" baseline="30000" dirty="0"/>
          </a:p>
          <a:p>
            <a:pPr marL="0" indent="0">
              <a:buFont typeface="Arial"/>
              <a:buNone/>
            </a:pPr>
            <a:endParaRPr lang="en-US" baseline="30000" dirty="0"/>
          </a:p>
          <a:p>
            <a:pPr marL="0" indent="0">
              <a:buFont typeface="Arial"/>
              <a:buNone/>
            </a:pPr>
            <a:r>
              <a:rPr lang="en-US" sz="2400" baseline="30000" dirty="0"/>
              <a:t>Design draft of 0.06 [m] measured from the base of the motor mount</a:t>
            </a:r>
          </a:p>
        </p:txBody>
      </p:sp>
      <p:graphicFrame>
        <p:nvGraphicFramePr>
          <p:cNvPr id="3" name="Table 2">
            <a:extLst>
              <a:ext uri="{FF2B5EF4-FFF2-40B4-BE49-F238E27FC236}">
                <a16:creationId xmlns:a16="http://schemas.microsoft.com/office/drawing/2014/main" id="{4D89F997-4CC7-4808-8279-C75CB9BE4C99}"/>
              </a:ext>
            </a:extLst>
          </p:cNvPr>
          <p:cNvGraphicFramePr>
            <a:graphicFrameLocks noGrp="1"/>
          </p:cNvGraphicFramePr>
          <p:nvPr>
            <p:extLst>
              <p:ext uri="{D42A27DB-BD31-4B8C-83A1-F6EECF244321}">
                <p14:modId xmlns:p14="http://schemas.microsoft.com/office/powerpoint/2010/main" val="305861175"/>
              </p:ext>
            </p:extLst>
          </p:nvPr>
        </p:nvGraphicFramePr>
        <p:xfrm>
          <a:off x="1202050" y="3997450"/>
          <a:ext cx="3218758" cy="1919506"/>
        </p:xfrm>
        <a:graphic>
          <a:graphicData uri="http://schemas.openxmlformats.org/drawingml/2006/table">
            <a:tbl>
              <a:tblPr>
                <a:tableStyleId>{5C22544A-7EE6-4342-B048-85BDC9FD1C3A}</a:tableStyleId>
              </a:tblPr>
              <a:tblGrid>
                <a:gridCol w="1951272">
                  <a:extLst>
                    <a:ext uri="{9D8B030D-6E8A-4147-A177-3AD203B41FA5}">
                      <a16:colId xmlns:a16="http://schemas.microsoft.com/office/drawing/2014/main" val="3744469433"/>
                    </a:ext>
                  </a:extLst>
                </a:gridCol>
                <a:gridCol w="1267486">
                  <a:extLst>
                    <a:ext uri="{9D8B030D-6E8A-4147-A177-3AD203B41FA5}">
                      <a16:colId xmlns:a16="http://schemas.microsoft.com/office/drawing/2014/main" val="266575110"/>
                    </a:ext>
                  </a:extLst>
                </a:gridCol>
              </a:tblGrid>
              <a:tr h="465356">
                <a:tc>
                  <a:txBody>
                    <a:bodyPr/>
                    <a:lstStyle/>
                    <a:p>
                      <a:pPr algn="l" fontAlgn="b"/>
                      <a:r>
                        <a:rPr lang="en-US" sz="1800" b="1" u="none" strike="noStrike" dirty="0">
                          <a:effectLst/>
                        </a:rPr>
                        <a:t>Component</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1" u="none" strike="noStrike" dirty="0">
                          <a:effectLst/>
                        </a:rPr>
                        <a:t>Mass [kg]</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7038898"/>
                  </a:ext>
                </a:extLst>
              </a:tr>
              <a:tr h="283464">
                <a:tc>
                  <a:txBody>
                    <a:bodyPr/>
                    <a:lstStyle/>
                    <a:p>
                      <a:pPr algn="l" fontAlgn="b"/>
                      <a:r>
                        <a:rPr lang="en-US" sz="1800" u="none" strike="noStrike" dirty="0">
                          <a:effectLst/>
                        </a:rPr>
                        <a:t>Electronics Box</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u="none" strike="noStrike">
                          <a:effectLst/>
                        </a:rPr>
                        <a:t>4.5</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2966570"/>
                  </a:ext>
                </a:extLst>
              </a:tr>
              <a:tr h="283464">
                <a:tc>
                  <a:txBody>
                    <a:bodyPr/>
                    <a:lstStyle/>
                    <a:p>
                      <a:pPr algn="l" fontAlgn="b"/>
                      <a:r>
                        <a:rPr lang="en-US" sz="1800" u="none" strike="noStrike" dirty="0">
                          <a:effectLst/>
                        </a:rPr>
                        <a:t>Winch and Anchor</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u="none" strike="noStrike" dirty="0">
                          <a:effectLst/>
                        </a:rPr>
                        <a:t>5.5</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6041945"/>
                  </a:ext>
                </a:extLst>
              </a:tr>
              <a:tr h="283464">
                <a:tc>
                  <a:txBody>
                    <a:bodyPr/>
                    <a:lstStyle/>
                    <a:p>
                      <a:pPr algn="l" fontAlgn="b"/>
                      <a:r>
                        <a:rPr lang="en-US" sz="1800" u="none" strike="noStrike" dirty="0">
                          <a:effectLst/>
                        </a:rPr>
                        <a:t>PVC Platform</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u="none" strike="noStrike" dirty="0">
                          <a:effectLst/>
                        </a:rPr>
                        <a:t>9.0</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812808"/>
                  </a:ext>
                </a:extLst>
              </a:tr>
              <a:tr h="283464">
                <a:tc>
                  <a:txBody>
                    <a:bodyPr/>
                    <a:lstStyle/>
                    <a:p>
                      <a:pPr algn="l" fontAlgn="b"/>
                      <a:r>
                        <a:rPr lang="en-US" sz="1800" u="none" strike="noStrike" dirty="0">
                          <a:effectLst/>
                        </a:rPr>
                        <a:t>PVC Hulls</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u="none" strike="noStrike" dirty="0">
                          <a:effectLst/>
                        </a:rPr>
                        <a:t>23.4</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6230811"/>
                  </a:ext>
                </a:extLst>
              </a:tr>
              <a:tr h="0">
                <a:tc>
                  <a:txBody>
                    <a:bodyPr/>
                    <a:lstStyle/>
                    <a:p>
                      <a:pPr algn="l" fontAlgn="b"/>
                      <a:endParaRPr lang="en-US" sz="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 u="none" strike="noStrike" dirty="0">
                          <a:effectLst/>
                        </a:rPr>
                        <a:t> </a:t>
                      </a:r>
                      <a:endParaRPr lang="en-US" sz="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4302776"/>
                  </a:ext>
                </a:extLst>
              </a:tr>
              <a:tr h="283464">
                <a:tc>
                  <a:txBody>
                    <a:bodyPr/>
                    <a:lstStyle/>
                    <a:p>
                      <a:pPr algn="l" fontAlgn="b"/>
                      <a:r>
                        <a:rPr lang="en-US" sz="1800" u="none" strike="noStrike">
                          <a:effectLst/>
                        </a:rPr>
                        <a:t>Total</a:t>
                      </a:r>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800" u="none" strike="noStrike" dirty="0">
                          <a:effectLst/>
                        </a:rPr>
                        <a:t>42.4</a:t>
                      </a:r>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9669364"/>
                  </a:ext>
                </a:extLst>
              </a:tr>
            </a:tbl>
          </a:graphicData>
        </a:graphic>
      </p:graphicFrame>
      <p:cxnSp>
        <p:nvCxnSpPr>
          <p:cNvPr id="7" name="Straight Arrow Connector 6">
            <a:extLst>
              <a:ext uri="{FF2B5EF4-FFF2-40B4-BE49-F238E27FC236}">
                <a16:creationId xmlns:a16="http://schemas.microsoft.com/office/drawing/2014/main" id="{E00570E8-1679-4C81-A15E-9DFECA08085D}"/>
              </a:ext>
            </a:extLst>
          </p:cNvPr>
          <p:cNvCxnSpPr>
            <a:cxnSpLocks/>
          </p:cNvCxnSpPr>
          <p:nvPr/>
        </p:nvCxnSpPr>
        <p:spPr>
          <a:xfrm flipV="1">
            <a:off x="8256761" y="3585517"/>
            <a:ext cx="0" cy="823865"/>
          </a:xfrm>
          <a:prstGeom prst="straightConnector1">
            <a:avLst/>
          </a:prstGeom>
          <a:ln w="76200">
            <a:solidFill>
              <a:srgbClr val="00009A"/>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2D62E3A-F547-482D-9CC5-F462A5BF0121}"/>
              </a:ext>
            </a:extLst>
          </p:cNvPr>
          <p:cNvSpPr txBox="1"/>
          <p:nvPr/>
        </p:nvSpPr>
        <p:spPr>
          <a:xfrm>
            <a:off x="7347698" y="4479386"/>
            <a:ext cx="1818126" cy="646331"/>
          </a:xfrm>
          <a:prstGeom prst="rect">
            <a:avLst/>
          </a:prstGeom>
          <a:noFill/>
        </p:spPr>
        <p:txBody>
          <a:bodyPr wrap="none" rtlCol="0">
            <a:spAutoFit/>
          </a:bodyPr>
          <a:lstStyle/>
          <a:p>
            <a:r>
              <a:rPr lang="en-US" dirty="0"/>
              <a:t>F</a:t>
            </a:r>
            <a:r>
              <a:rPr lang="en-US" baseline="-25000" dirty="0"/>
              <a:t>b</a:t>
            </a:r>
            <a:r>
              <a:rPr lang="en-US" dirty="0"/>
              <a:t> = 10100∀ [N]</a:t>
            </a:r>
          </a:p>
          <a:p>
            <a:r>
              <a:rPr lang="en-US" dirty="0"/>
              <a:t> </a:t>
            </a:r>
          </a:p>
        </p:txBody>
      </p:sp>
      <p:sp>
        <p:nvSpPr>
          <p:cNvPr id="16" name="TextBox 15">
            <a:extLst>
              <a:ext uri="{FF2B5EF4-FFF2-40B4-BE49-F238E27FC236}">
                <a16:creationId xmlns:a16="http://schemas.microsoft.com/office/drawing/2014/main" id="{F8FF4780-3E82-4541-98B5-CEC328D3A2F4}"/>
              </a:ext>
            </a:extLst>
          </p:cNvPr>
          <p:cNvSpPr txBox="1"/>
          <p:nvPr/>
        </p:nvSpPr>
        <p:spPr>
          <a:xfrm>
            <a:off x="8066287" y="832487"/>
            <a:ext cx="1478290" cy="646331"/>
          </a:xfrm>
          <a:prstGeom prst="rect">
            <a:avLst/>
          </a:prstGeom>
          <a:noFill/>
        </p:spPr>
        <p:txBody>
          <a:bodyPr wrap="none" rtlCol="0">
            <a:spAutoFit/>
          </a:bodyPr>
          <a:lstStyle/>
          <a:p>
            <a:r>
              <a:rPr lang="en-US" dirty="0"/>
              <a:t>F</a:t>
            </a:r>
            <a:r>
              <a:rPr lang="en-US" baseline="-25000" dirty="0"/>
              <a:t>W</a:t>
            </a:r>
            <a:r>
              <a:rPr lang="en-US" dirty="0"/>
              <a:t> = 416 [N]</a:t>
            </a:r>
          </a:p>
          <a:p>
            <a:r>
              <a:rPr lang="en-US" dirty="0"/>
              <a:t> </a:t>
            </a:r>
          </a:p>
        </p:txBody>
      </p:sp>
      <p:cxnSp>
        <p:nvCxnSpPr>
          <p:cNvPr id="18" name="Straight Arrow Connector 17">
            <a:extLst>
              <a:ext uri="{FF2B5EF4-FFF2-40B4-BE49-F238E27FC236}">
                <a16:creationId xmlns:a16="http://schemas.microsoft.com/office/drawing/2014/main" id="{71262A52-A5AD-4C9B-BC22-06D4B57737EF}"/>
              </a:ext>
            </a:extLst>
          </p:cNvPr>
          <p:cNvCxnSpPr>
            <a:cxnSpLocks/>
          </p:cNvCxnSpPr>
          <p:nvPr/>
        </p:nvCxnSpPr>
        <p:spPr>
          <a:xfrm>
            <a:off x="8716979" y="1203671"/>
            <a:ext cx="0" cy="823865"/>
          </a:xfrm>
          <a:prstGeom prst="straightConnector1">
            <a:avLst/>
          </a:prstGeom>
          <a:ln w="76200">
            <a:solidFill>
              <a:srgbClr val="00009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48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7271F-4784-45CA-99DE-C1F8F8A7804A}"/>
              </a:ext>
            </a:extLst>
          </p:cNvPr>
          <p:cNvSpPr>
            <a:spLocks noGrp="1"/>
          </p:cNvSpPr>
          <p:nvPr>
            <p:ph type="title"/>
          </p:nvPr>
        </p:nvSpPr>
        <p:spPr/>
        <p:txBody>
          <a:bodyPr/>
          <a:lstStyle/>
          <a:p>
            <a:r>
              <a:rPr lang="en-US" dirty="0"/>
              <a:t>Transverse Stability</a:t>
            </a:r>
          </a:p>
        </p:txBody>
      </p:sp>
      <p:sp>
        <p:nvSpPr>
          <p:cNvPr id="3" name="Content Placeholder 2">
            <a:extLst>
              <a:ext uri="{FF2B5EF4-FFF2-40B4-BE49-F238E27FC236}">
                <a16:creationId xmlns:a16="http://schemas.microsoft.com/office/drawing/2014/main" id="{24FFEBBD-B6D8-4CB6-AC13-71C32F638D64}"/>
              </a:ext>
            </a:extLst>
          </p:cNvPr>
          <p:cNvSpPr>
            <a:spLocks noGrp="1"/>
          </p:cNvSpPr>
          <p:nvPr>
            <p:ph idx="1"/>
          </p:nvPr>
        </p:nvSpPr>
        <p:spPr>
          <a:xfrm>
            <a:off x="670826" y="1338608"/>
            <a:ext cx="5094248" cy="4351338"/>
          </a:xfrm>
        </p:spPr>
        <p:txBody>
          <a:bodyPr/>
          <a:lstStyle/>
          <a:p>
            <a:r>
              <a:rPr lang="en-US" dirty="0"/>
              <a:t>Maximum Righting Moment at 45°</a:t>
            </a:r>
          </a:p>
        </p:txBody>
      </p:sp>
      <p:sp>
        <p:nvSpPr>
          <p:cNvPr id="5" name="Slide Number Placeholder 3">
            <a:extLst>
              <a:ext uri="{FF2B5EF4-FFF2-40B4-BE49-F238E27FC236}">
                <a16:creationId xmlns:a16="http://schemas.microsoft.com/office/drawing/2014/main" id="{E8E85970-C174-4B28-94E6-F9803DDB0853}"/>
              </a:ext>
            </a:extLst>
          </p:cNvPr>
          <p:cNvSpPr>
            <a:spLocks noGrp="1"/>
          </p:cNvSpPr>
          <p:nvPr>
            <p:ph type="sldNum" sz="quarter" idx="4"/>
          </p:nvPr>
        </p:nvSpPr>
        <p:spPr/>
        <p:txBody>
          <a:bodyPr/>
          <a:lstStyle/>
          <a:p>
            <a:fld id="{6A64E2AA-70EE-4EDB-ADAE-C1CF90266418}" type="slidenum">
              <a:rPr lang="en-US" smtClean="0"/>
              <a:t>18</a:t>
            </a:fld>
            <a:endParaRPr lang="en-US" dirty="0"/>
          </a:p>
        </p:txBody>
      </p:sp>
      <p:grpSp>
        <p:nvGrpSpPr>
          <p:cNvPr id="7" name="Group 6">
            <a:extLst>
              <a:ext uri="{FF2B5EF4-FFF2-40B4-BE49-F238E27FC236}">
                <a16:creationId xmlns:a16="http://schemas.microsoft.com/office/drawing/2014/main" id="{45DA2952-9038-4F85-9C48-1856ED833C26}"/>
              </a:ext>
            </a:extLst>
          </p:cNvPr>
          <p:cNvGrpSpPr/>
          <p:nvPr/>
        </p:nvGrpSpPr>
        <p:grpSpPr>
          <a:xfrm>
            <a:off x="2348296" y="2403246"/>
            <a:ext cx="3056710" cy="3343275"/>
            <a:chOff x="1480455" y="2481608"/>
            <a:chExt cx="3056710" cy="3343275"/>
          </a:xfrm>
        </p:grpSpPr>
        <p:pic>
          <p:nvPicPr>
            <p:cNvPr id="2051" name="Picture 9">
              <a:extLst>
                <a:ext uri="{FF2B5EF4-FFF2-40B4-BE49-F238E27FC236}">
                  <a16:creationId xmlns:a16="http://schemas.microsoft.com/office/drawing/2014/main" id="{A0DD89E0-122F-4022-BA30-9ECCEC5AA9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86" r="11158"/>
            <a:stretch/>
          </p:blipFill>
          <p:spPr bwMode="auto">
            <a:xfrm>
              <a:off x="1480456" y="2481608"/>
              <a:ext cx="3056709"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BC33B46-9508-47D2-9B40-9B76F31050AE}"/>
                </a:ext>
              </a:extLst>
            </p:cNvPr>
            <p:cNvSpPr/>
            <p:nvPr/>
          </p:nvSpPr>
          <p:spPr>
            <a:xfrm>
              <a:off x="1480455" y="4707801"/>
              <a:ext cx="3056709" cy="1112779"/>
            </a:xfrm>
            <a:prstGeom prst="rect">
              <a:avLst/>
            </a:prstGeom>
            <a:solidFill>
              <a:srgbClr val="00009A">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948BD250-67B6-4822-ABFF-78A8917FF315}"/>
              </a:ext>
            </a:extLst>
          </p:cNvPr>
          <p:cNvPicPr>
            <a:picLocks noChangeAspect="1"/>
          </p:cNvPicPr>
          <p:nvPr/>
        </p:nvPicPr>
        <p:blipFill>
          <a:blip r:embed="rId4"/>
          <a:stretch>
            <a:fillRect/>
          </a:stretch>
        </p:blipFill>
        <p:spPr>
          <a:xfrm>
            <a:off x="6477086" y="1437803"/>
            <a:ext cx="5346712" cy="3995763"/>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012C6D51-7CB3-4730-A7D1-BA2D1CBCA3C7}"/>
              </a:ext>
            </a:extLst>
          </p:cNvPr>
          <p:cNvCxnSpPr>
            <a:cxnSpLocks/>
            <a:stCxn id="10" idx="3"/>
          </p:cNvCxnSpPr>
          <p:nvPr/>
        </p:nvCxnSpPr>
        <p:spPr>
          <a:xfrm>
            <a:off x="1707030" y="3323967"/>
            <a:ext cx="1983599" cy="119122"/>
          </a:xfrm>
          <a:prstGeom prst="straightConnector1">
            <a:avLst/>
          </a:prstGeom>
          <a:ln w="28575">
            <a:solidFill>
              <a:srgbClr val="D2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CEB729D-E72B-4823-B368-EE2CE7606822}"/>
              </a:ext>
            </a:extLst>
          </p:cNvPr>
          <p:cNvSpPr txBox="1"/>
          <p:nvPr/>
        </p:nvSpPr>
        <p:spPr>
          <a:xfrm>
            <a:off x="368202" y="3139301"/>
            <a:ext cx="1338828" cy="369332"/>
          </a:xfrm>
          <a:prstGeom prst="rect">
            <a:avLst/>
          </a:prstGeom>
          <a:noFill/>
        </p:spPr>
        <p:txBody>
          <a:bodyPr wrap="none" rtlCol="0">
            <a:spAutoFit/>
          </a:bodyPr>
          <a:lstStyle/>
          <a:p>
            <a:r>
              <a:rPr lang="en-US" dirty="0"/>
              <a:t>Metacenter</a:t>
            </a:r>
          </a:p>
        </p:txBody>
      </p:sp>
      <p:sp>
        <p:nvSpPr>
          <p:cNvPr id="11" name="TextBox 10">
            <a:extLst>
              <a:ext uri="{FF2B5EF4-FFF2-40B4-BE49-F238E27FC236}">
                <a16:creationId xmlns:a16="http://schemas.microsoft.com/office/drawing/2014/main" id="{A7FA3CBC-D4EB-4DB4-833F-8CDDAE6C1AAB}"/>
              </a:ext>
            </a:extLst>
          </p:cNvPr>
          <p:cNvSpPr txBox="1"/>
          <p:nvPr/>
        </p:nvSpPr>
        <p:spPr>
          <a:xfrm>
            <a:off x="154398" y="4074884"/>
            <a:ext cx="1928733" cy="369332"/>
          </a:xfrm>
          <a:prstGeom prst="rect">
            <a:avLst/>
          </a:prstGeom>
          <a:noFill/>
        </p:spPr>
        <p:txBody>
          <a:bodyPr wrap="none" rtlCol="0">
            <a:spAutoFit/>
          </a:bodyPr>
          <a:lstStyle/>
          <a:p>
            <a:r>
              <a:rPr lang="en-US" dirty="0"/>
              <a:t>Center of Gravity</a:t>
            </a:r>
          </a:p>
        </p:txBody>
      </p:sp>
      <p:sp>
        <p:nvSpPr>
          <p:cNvPr id="12" name="TextBox 11">
            <a:extLst>
              <a:ext uri="{FF2B5EF4-FFF2-40B4-BE49-F238E27FC236}">
                <a16:creationId xmlns:a16="http://schemas.microsoft.com/office/drawing/2014/main" id="{E2AFF67A-6118-45BF-AF34-EA99540A8695}"/>
              </a:ext>
            </a:extLst>
          </p:cNvPr>
          <p:cNvSpPr txBox="1"/>
          <p:nvPr/>
        </p:nvSpPr>
        <p:spPr>
          <a:xfrm>
            <a:off x="48585" y="4583786"/>
            <a:ext cx="2210862" cy="369332"/>
          </a:xfrm>
          <a:prstGeom prst="rect">
            <a:avLst/>
          </a:prstGeom>
          <a:noFill/>
        </p:spPr>
        <p:txBody>
          <a:bodyPr wrap="none" rtlCol="0">
            <a:spAutoFit/>
          </a:bodyPr>
          <a:lstStyle/>
          <a:p>
            <a:r>
              <a:rPr lang="en-US" dirty="0"/>
              <a:t>Center of Buoyancy</a:t>
            </a:r>
          </a:p>
        </p:txBody>
      </p:sp>
      <p:cxnSp>
        <p:nvCxnSpPr>
          <p:cNvPr id="15" name="Straight Arrow Connector 14">
            <a:extLst>
              <a:ext uri="{FF2B5EF4-FFF2-40B4-BE49-F238E27FC236}">
                <a16:creationId xmlns:a16="http://schemas.microsoft.com/office/drawing/2014/main" id="{DAE95BD1-A8E9-4C6A-9EC2-70C0040C2DB9}"/>
              </a:ext>
            </a:extLst>
          </p:cNvPr>
          <p:cNvCxnSpPr>
            <a:cxnSpLocks/>
            <a:stCxn id="11" idx="3"/>
          </p:cNvCxnSpPr>
          <p:nvPr/>
        </p:nvCxnSpPr>
        <p:spPr>
          <a:xfrm>
            <a:off x="2083131" y="4259550"/>
            <a:ext cx="1607498" cy="214608"/>
          </a:xfrm>
          <a:prstGeom prst="straightConnector1">
            <a:avLst/>
          </a:prstGeom>
          <a:ln w="28575">
            <a:solidFill>
              <a:srgbClr val="D2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1E52429-F558-4FCA-B02D-6941E2C7684F}"/>
              </a:ext>
            </a:extLst>
          </p:cNvPr>
          <p:cNvCxnSpPr>
            <a:cxnSpLocks/>
            <a:stCxn id="12" idx="3"/>
          </p:cNvCxnSpPr>
          <p:nvPr/>
        </p:nvCxnSpPr>
        <p:spPr>
          <a:xfrm flipV="1">
            <a:off x="2259447" y="4761674"/>
            <a:ext cx="1431182" cy="6778"/>
          </a:xfrm>
          <a:prstGeom prst="straightConnector1">
            <a:avLst/>
          </a:prstGeom>
          <a:ln w="28575">
            <a:solidFill>
              <a:srgbClr val="D2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1331F29D-6F9A-4819-B995-8389B6C8715C}"/>
              </a:ext>
            </a:extLst>
          </p:cNvPr>
          <p:cNvSpPr/>
          <p:nvPr/>
        </p:nvSpPr>
        <p:spPr>
          <a:xfrm>
            <a:off x="3816344" y="3380542"/>
            <a:ext cx="99588" cy="995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A94474B-53C0-4289-9CC6-C947CC76E40E}"/>
              </a:ext>
            </a:extLst>
          </p:cNvPr>
          <p:cNvSpPr/>
          <p:nvPr/>
        </p:nvSpPr>
        <p:spPr>
          <a:xfrm>
            <a:off x="3848400" y="4446997"/>
            <a:ext cx="99588" cy="995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C41A509-F9D9-48D9-86BB-F89F31255A6C}"/>
              </a:ext>
            </a:extLst>
          </p:cNvPr>
          <p:cNvSpPr/>
          <p:nvPr/>
        </p:nvSpPr>
        <p:spPr>
          <a:xfrm>
            <a:off x="3847713" y="4734987"/>
            <a:ext cx="99588" cy="995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177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A800-F749-4169-B7ED-482067F0ECC3}"/>
              </a:ext>
            </a:extLst>
          </p:cNvPr>
          <p:cNvSpPr>
            <a:spLocks noGrp="1"/>
          </p:cNvSpPr>
          <p:nvPr>
            <p:ph type="title"/>
          </p:nvPr>
        </p:nvSpPr>
        <p:spPr/>
        <p:txBody>
          <a:bodyPr/>
          <a:lstStyle/>
          <a:p>
            <a:r>
              <a:rPr lang="en-US" dirty="0"/>
              <a:t>Righting Moment</a:t>
            </a:r>
          </a:p>
        </p:txBody>
      </p:sp>
      <p:sp>
        <p:nvSpPr>
          <p:cNvPr id="3" name="Content Placeholder 2">
            <a:extLst>
              <a:ext uri="{FF2B5EF4-FFF2-40B4-BE49-F238E27FC236}">
                <a16:creationId xmlns:a16="http://schemas.microsoft.com/office/drawing/2014/main" id="{B68BC526-DD0F-4289-B6CE-BC7EF45A74AE}"/>
              </a:ext>
            </a:extLst>
          </p:cNvPr>
          <p:cNvSpPr>
            <a:spLocks noGrp="1"/>
          </p:cNvSpPr>
          <p:nvPr>
            <p:ph idx="1"/>
          </p:nvPr>
        </p:nvSpPr>
        <p:spPr>
          <a:xfrm>
            <a:off x="353954" y="1809389"/>
            <a:ext cx="6046846" cy="3568369"/>
          </a:xfrm>
        </p:spPr>
        <p:txBody>
          <a:bodyPr/>
          <a:lstStyle/>
          <a:p>
            <a:pPr marL="0" indent="0">
              <a:buNone/>
            </a:pPr>
            <a:endParaRPr lang="en-US" dirty="0"/>
          </a:p>
          <a:p>
            <a:r>
              <a:rPr lang="en-US" dirty="0"/>
              <a:t>As the tension in the anchor line increases, the pitch of the vessel will change. </a:t>
            </a:r>
          </a:p>
          <a:p>
            <a:endParaRPr lang="en-US" dirty="0"/>
          </a:p>
          <a:p>
            <a:r>
              <a:rPr lang="en-US" dirty="0"/>
              <a:t>Average force of anchor line at the bow will be 33N</a:t>
            </a:r>
          </a:p>
          <a:p>
            <a:pPr lvl="1"/>
            <a:r>
              <a:rPr lang="en-US" dirty="0"/>
              <a:t>This will not affect the trim of the vessel.</a:t>
            </a:r>
          </a:p>
          <a:p>
            <a:pPr lvl="1"/>
            <a:endParaRPr lang="en-US" dirty="0"/>
          </a:p>
          <a:p>
            <a:r>
              <a:rPr lang="en-US" dirty="0"/>
              <a:t>At a pitch angle of 15°, the waterline reaches the winch</a:t>
            </a:r>
          </a:p>
          <a:p>
            <a:pPr lvl="1"/>
            <a:r>
              <a:rPr lang="en-US" dirty="0"/>
              <a:t>This would require 400 [N] of anchor line tension.</a:t>
            </a:r>
          </a:p>
        </p:txBody>
      </p:sp>
      <p:sp>
        <p:nvSpPr>
          <p:cNvPr id="5" name="Slide Number Placeholder 3">
            <a:extLst>
              <a:ext uri="{FF2B5EF4-FFF2-40B4-BE49-F238E27FC236}">
                <a16:creationId xmlns:a16="http://schemas.microsoft.com/office/drawing/2014/main" id="{3496DD8D-800F-4CE5-87F9-54FB5559811E}"/>
              </a:ext>
            </a:extLst>
          </p:cNvPr>
          <p:cNvSpPr>
            <a:spLocks noGrp="1"/>
          </p:cNvSpPr>
          <p:nvPr>
            <p:ph type="sldNum" sz="quarter" idx="4"/>
          </p:nvPr>
        </p:nvSpPr>
        <p:spPr/>
        <p:txBody>
          <a:bodyPr/>
          <a:lstStyle/>
          <a:p>
            <a:fld id="{6A64E2AA-70EE-4EDB-ADAE-C1CF90266418}" type="slidenum">
              <a:rPr lang="en-US" smtClean="0"/>
              <a:t>19</a:t>
            </a:fld>
            <a:endParaRPr lang="en-US" dirty="0"/>
          </a:p>
        </p:txBody>
      </p:sp>
      <p:pic>
        <p:nvPicPr>
          <p:cNvPr id="8" name="Picture 7">
            <a:extLst>
              <a:ext uri="{FF2B5EF4-FFF2-40B4-BE49-F238E27FC236}">
                <a16:creationId xmlns:a16="http://schemas.microsoft.com/office/drawing/2014/main" id="{6B74B13F-8E56-47C6-9358-2F829232B0A0}"/>
              </a:ext>
            </a:extLst>
          </p:cNvPr>
          <p:cNvPicPr>
            <a:picLocks noChangeAspect="1"/>
          </p:cNvPicPr>
          <p:nvPr/>
        </p:nvPicPr>
        <p:blipFill>
          <a:blip r:embed="rId3"/>
          <a:stretch>
            <a:fillRect/>
          </a:stretch>
        </p:blipFill>
        <p:spPr>
          <a:xfrm>
            <a:off x="6491335" y="1450391"/>
            <a:ext cx="5346711" cy="3957217"/>
          </a:xfrm>
          <a:prstGeom prst="rect">
            <a:avLst/>
          </a:prstGeom>
          <a:ln>
            <a:solidFill>
              <a:schemeClr val="tx1"/>
            </a:solidFill>
          </a:ln>
        </p:spPr>
      </p:pic>
    </p:spTree>
    <p:extLst>
      <p:ext uri="{BB962C8B-B14F-4D97-AF65-F5344CB8AC3E}">
        <p14:creationId xmlns:p14="http://schemas.microsoft.com/office/powerpoint/2010/main" val="3158712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6184-98C6-4069-AD9D-CC51FBF137C1}"/>
              </a:ext>
            </a:extLst>
          </p:cNvPr>
          <p:cNvSpPr>
            <a:spLocks noGrp="1"/>
          </p:cNvSpPr>
          <p:nvPr>
            <p:ph type="title"/>
          </p:nvPr>
        </p:nvSpPr>
        <p:spPr/>
        <p:txBody>
          <a:bodyPr/>
          <a:lstStyle/>
          <a:p>
            <a:r>
              <a:rPr lang="en-US" dirty="0"/>
              <a:t>Team Organization</a:t>
            </a:r>
          </a:p>
        </p:txBody>
      </p:sp>
      <p:sp>
        <p:nvSpPr>
          <p:cNvPr id="17" name="Slide Number Placeholder 3">
            <a:extLst>
              <a:ext uri="{FF2B5EF4-FFF2-40B4-BE49-F238E27FC236}">
                <a16:creationId xmlns:a16="http://schemas.microsoft.com/office/drawing/2014/main" id="{7B15D74A-FD81-40D6-A55D-EE9A06844A61}"/>
              </a:ext>
            </a:extLst>
          </p:cNvPr>
          <p:cNvSpPr>
            <a:spLocks noGrp="1"/>
          </p:cNvSpPr>
          <p:nvPr>
            <p:ph type="sldNum" sz="quarter" idx="4"/>
          </p:nvPr>
        </p:nvSpPr>
        <p:spPr/>
        <p:txBody>
          <a:bodyPr/>
          <a:lstStyle/>
          <a:p>
            <a:fld id="{6A64E2AA-70EE-4EDB-ADAE-C1CF90266418}" type="slidenum">
              <a:rPr lang="en-US" smtClean="0"/>
              <a:t>2</a:t>
            </a:fld>
            <a:endParaRPr lang="en-US" dirty="0"/>
          </a:p>
        </p:txBody>
      </p:sp>
      <p:sp>
        <p:nvSpPr>
          <p:cNvPr id="4" name="TextBox 3">
            <a:extLst>
              <a:ext uri="{FF2B5EF4-FFF2-40B4-BE49-F238E27FC236}">
                <a16:creationId xmlns:a16="http://schemas.microsoft.com/office/drawing/2014/main" id="{7744D831-69F9-451D-9F92-B5239B11768A}"/>
              </a:ext>
            </a:extLst>
          </p:cNvPr>
          <p:cNvSpPr txBox="1"/>
          <p:nvPr/>
        </p:nvSpPr>
        <p:spPr>
          <a:xfrm>
            <a:off x="1534364" y="1705034"/>
            <a:ext cx="2222724" cy="923330"/>
          </a:xfrm>
          <a:prstGeom prst="rect">
            <a:avLst/>
          </a:prstGeom>
          <a:noFill/>
        </p:spPr>
        <p:txBody>
          <a:bodyPr wrap="none" rtlCol="0">
            <a:spAutoFit/>
          </a:bodyPr>
          <a:lstStyle/>
          <a:p>
            <a:r>
              <a:rPr lang="en-US" dirty="0"/>
              <a:t>Martine Montgomery</a:t>
            </a:r>
          </a:p>
          <a:p>
            <a:r>
              <a:rPr lang="en-US" dirty="0"/>
              <a:t>Software</a:t>
            </a:r>
          </a:p>
          <a:p>
            <a:r>
              <a:rPr lang="en-US" dirty="0"/>
              <a:t>Team Leader</a:t>
            </a:r>
          </a:p>
        </p:txBody>
      </p:sp>
      <p:sp>
        <p:nvSpPr>
          <p:cNvPr id="5" name="TextBox 4">
            <a:extLst>
              <a:ext uri="{FF2B5EF4-FFF2-40B4-BE49-F238E27FC236}">
                <a16:creationId xmlns:a16="http://schemas.microsoft.com/office/drawing/2014/main" id="{9E206D7C-25AF-4054-B821-C8930DC5F60F}"/>
              </a:ext>
            </a:extLst>
          </p:cNvPr>
          <p:cNvSpPr txBox="1"/>
          <p:nvPr/>
        </p:nvSpPr>
        <p:spPr>
          <a:xfrm>
            <a:off x="5508244" y="1705034"/>
            <a:ext cx="1261564" cy="923330"/>
          </a:xfrm>
          <a:prstGeom prst="rect">
            <a:avLst/>
          </a:prstGeom>
          <a:noFill/>
        </p:spPr>
        <p:txBody>
          <a:bodyPr wrap="none" rtlCol="0">
            <a:spAutoFit/>
          </a:bodyPr>
          <a:lstStyle/>
          <a:p>
            <a:r>
              <a:rPr lang="en-US" dirty="0"/>
              <a:t>Yun Ni</a:t>
            </a:r>
          </a:p>
          <a:p>
            <a:r>
              <a:rPr lang="en-US" dirty="0"/>
              <a:t>Mechanical</a:t>
            </a:r>
          </a:p>
          <a:p>
            <a:r>
              <a:rPr lang="en-US" dirty="0"/>
              <a:t>EH&amp;S</a:t>
            </a:r>
          </a:p>
        </p:txBody>
      </p:sp>
      <p:sp>
        <p:nvSpPr>
          <p:cNvPr id="6" name="TextBox 5">
            <a:extLst>
              <a:ext uri="{FF2B5EF4-FFF2-40B4-BE49-F238E27FC236}">
                <a16:creationId xmlns:a16="http://schemas.microsoft.com/office/drawing/2014/main" id="{60BB3394-2BE7-4EEB-B913-A8672B07E72E}"/>
              </a:ext>
            </a:extLst>
          </p:cNvPr>
          <p:cNvSpPr txBox="1"/>
          <p:nvPr/>
        </p:nvSpPr>
        <p:spPr>
          <a:xfrm>
            <a:off x="5508244" y="3652950"/>
            <a:ext cx="2403222" cy="923330"/>
          </a:xfrm>
          <a:prstGeom prst="rect">
            <a:avLst/>
          </a:prstGeom>
          <a:noFill/>
        </p:spPr>
        <p:txBody>
          <a:bodyPr wrap="none" rtlCol="0">
            <a:spAutoFit/>
          </a:bodyPr>
          <a:lstStyle/>
          <a:p>
            <a:r>
              <a:rPr lang="en-US" dirty="0"/>
              <a:t>Eli Shoshan</a:t>
            </a:r>
          </a:p>
          <a:p>
            <a:r>
              <a:rPr lang="en-US" dirty="0"/>
              <a:t>Mechanical</a:t>
            </a:r>
          </a:p>
          <a:p>
            <a:r>
              <a:rPr lang="en-US" dirty="0"/>
              <a:t>ME Shop Coordinator</a:t>
            </a:r>
          </a:p>
        </p:txBody>
      </p:sp>
      <p:sp>
        <p:nvSpPr>
          <p:cNvPr id="7" name="TextBox 6">
            <a:extLst>
              <a:ext uri="{FF2B5EF4-FFF2-40B4-BE49-F238E27FC236}">
                <a16:creationId xmlns:a16="http://schemas.microsoft.com/office/drawing/2014/main" id="{A14E32E7-B292-4FAD-845E-449CAC61A2CD}"/>
              </a:ext>
            </a:extLst>
          </p:cNvPr>
          <p:cNvSpPr txBox="1"/>
          <p:nvPr/>
        </p:nvSpPr>
        <p:spPr>
          <a:xfrm>
            <a:off x="1534364" y="3667408"/>
            <a:ext cx="1890261" cy="923330"/>
          </a:xfrm>
          <a:prstGeom prst="rect">
            <a:avLst/>
          </a:prstGeom>
          <a:noFill/>
        </p:spPr>
        <p:txBody>
          <a:bodyPr wrap="none" rtlCol="0">
            <a:spAutoFit/>
          </a:bodyPr>
          <a:lstStyle/>
          <a:p>
            <a:r>
              <a:rPr lang="en-US" dirty="0"/>
              <a:t>Robert James</a:t>
            </a:r>
          </a:p>
          <a:p>
            <a:r>
              <a:rPr lang="en-US" dirty="0"/>
              <a:t>Software</a:t>
            </a:r>
          </a:p>
          <a:p>
            <a:r>
              <a:rPr lang="en-US" dirty="0"/>
              <a:t>Budget Manager</a:t>
            </a:r>
          </a:p>
        </p:txBody>
      </p:sp>
      <p:sp>
        <p:nvSpPr>
          <p:cNvPr id="8" name="TextBox 7">
            <a:extLst>
              <a:ext uri="{FF2B5EF4-FFF2-40B4-BE49-F238E27FC236}">
                <a16:creationId xmlns:a16="http://schemas.microsoft.com/office/drawing/2014/main" id="{FE995A77-BBA1-47DE-BB41-FED1152ED504}"/>
              </a:ext>
            </a:extLst>
          </p:cNvPr>
          <p:cNvSpPr txBox="1"/>
          <p:nvPr/>
        </p:nvSpPr>
        <p:spPr>
          <a:xfrm>
            <a:off x="9668379" y="3677976"/>
            <a:ext cx="1805174" cy="923330"/>
          </a:xfrm>
          <a:prstGeom prst="rect">
            <a:avLst/>
          </a:prstGeom>
          <a:noFill/>
        </p:spPr>
        <p:txBody>
          <a:bodyPr wrap="none" rtlCol="0">
            <a:spAutoFit/>
          </a:bodyPr>
          <a:lstStyle/>
          <a:p>
            <a:r>
              <a:rPr lang="en-US" dirty="0"/>
              <a:t>Joshua Tashbar</a:t>
            </a:r>
          </a:p>
          <a:p>
            <a:r>
              <a:rPr lang="en-US" dirty="0"/>
              <a:t>Electrical</a:t>
            </a:r>
          </a:p>
          <a:p>
            <a:r>
              <a:rPr lang="en-US" dirty="0"/>
              <a:t>Progress Tracking</a:t>
            </a:r>
          </a:p>
        </p:txBody>
      </p:sp>
      <p:sp>
        <p:nvSpPr>
          <p:cNvPr id="9" name="TextBox 8">
            <a:extLst>
              <a:ext uri="{FF2B5EF4-FFF2-40B4-BE49-F238E27FC236}">
                <a16:creationId xmlns:a16="http://schemas.microsoft.com/office/drawing/2014/main" id="{2411A175-425F-4C8B-B5B2-D18E9B53360A}"/>
              </a:ext>
            </a:extLst>
          </p:cNvPr>
          <p:cNvSpPr txBox="1"/>
          <p:nvPr/>
        </p:nvSpPr>
        <p:spPr>
          <a:xfrm>
            <a:off x="9668379" y="1646238"/>
            <a:ext cx="1970924" cy="923330"/>
          </a:xfrm>
          <a:prstGeom prst="rect">
            <a:avLst/>
          </a:prstGeom>
          <a:noFill/>
        </p:spPr>
        <p:txBody>
          <a:bodyPr wrap="none" rtlCol="0">
            <a:spAutoFit/>
          </a:bodyPr>
          <a:lstStyle/>
          <a:p>
            <a:r>
              <a:rPr lang="en-US" dirty="0"/>
              <a:t>Marco Leo</a:t>
            </a:r>
          </a:p>
          <a:p>
            <a:r>
              <a:rPr lang="en-US" dirty="0"/>
              <a:t>Electrical</a:t>
            </a:r>
          </a:p>
          <a:p>
            <a:r>
              <a:rPr lang="en-US" dirty="0"/>
              <a:t>EE Lab Coordinator</a:t>
            </a:r>
          </a:p>
        </p:txBody>
      </p:sp>
      <p:pic>
        <p:nvPicPr>
          <p:cNvPr id="10" name="Picture 2">
            <a:extLst>
              <a:ext uri="{FF2B5EF4-FFF2-40B4-BE49-F238E27FC236}">
                <a16:creationId xmlns:a16="http://schemas.microsoft.com/office/drawing/2014/main" id="{FEA104BC-4A03-4123-B521-B630EE44C1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22" t="17453" r="28133" b="34585"/>
          <a:stretch/>
        </p:blipFill>
        <p:spPr bwMode="auto">
          <a:xfrm>
            <a:off x="8434914" y="3677976"/>
            <a:ext cx="109728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838E16BC-81B5-4950-A4CE-2C1CF1C8E9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674" t="30331" r="35307" b="39643"/>
          <a:stretch/>
        </p:blipFill>
        <p:spPr bwMode="auto">
          <a:xfrm>
            <a:off x="8434914" y="1721825"/>
            <a:ext cx="109728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6C884298-91A6-4BCF-848C-712BCDE0BE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959" t="23623" r="39348" b="44779"/>
          <a:stretch/>
        </p:blipFill>
        <p:spPr bwMode="auto">
          <a:xfrm>
            <a:off x="289560" y="3675342"/>
            <a:ext cx="109728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a:extLst>
              <a:ext uri="{FF2B5EF4-FFF2-40B4-BE49-F238E27FC236}">
                <a16:creationId xmlns:a16="http://schemas.microsoft.com/office/drawing/2014/main" id="{3293D2DC-82CB-4126-AFD2-741C8AF12C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399" t="24479" r="29492" b="38845"/>
          <a:stretch/>
        </p:blipFill>
        <p:spPr bwMode="auto">
          <a:xfrm>
            <a:off x="4274779" y="1706364"/>
            <a:ext cx="109728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837EDB1-53CE-4D11-9145-45AA90B1CD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938" t="24628" r="25611" b="30872"/>
          <a:stretch/>
        </p:blipFill>
        <p:spPr bwMode="auto">
          <a:xfrm>
            <a:off x="4362237" y="3677976"/>
            <a:ext cx="109728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24D6FB2-CA4A-48F8-AAFD-12E080592BD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984" t="17083" r="34357" b="40099"/>
          <a:stretch/>
        </p:blipFill>
        <p:spPr bwMode="auto">
          <a:xfrm>
            <a:off x="289560" y="1705034"/>
            <a:ext cx="109728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905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4E391E-2387-470E-9D23-CA73FA1BEEC4}"/>
              </a:ext>
            </a:extLst>
          </p:cNvPr>
          <p:cNvPicPr>
            <a:picLocks noChangeAspect="1"/>
          </p:cNvPicPr>
          <p:nvPr/>
        </p:nvPicPr>
        <p:blipFill>
          <a:blip r:embed="rId3"/>
          <a:stretch>
            <a:fillRect/>
          </a:stretch>
        </p:blipFill>
        <p:spPr>
          <a:xfrm>
            <a:off x="4916185" y="1735507"/>
            <a:ext cx="5318370" cy="4276153"/>
          </a:xfrm>
          <a:prstGeom prst="rect">
            <a:avLst/>
          </a:prstGeom>
        </p:spPr>
      </p:pic>
      <p:sp>
        <p:nvSpPr>
          <p:cNvPr id="2" name="Title 1">
            <a:extLst>
              <a:ext uri="{FF2B5EF4-FFF2-40B4-BE49-F238E27FC236}">
                <a16:creationId xmlns:a16="http://schemas.microsoft.com/office/drawing/2014/main" id="{2710FC44-C817-4D1A-B37B-B8C98A6E33B0}"/>
              </a:ext>
            </a:extLst>
          </p:cNvPr>
          <p:cNvSpPr>
            <a:spLocks noGrp="1"/>
          </p:cNvSpPr>
          <p:nvPr>
            <p:ph type="title"/>
          </p:nvPr>
        </p:nvSpPr>
        <p:spPr/>
        <p:txBody>
          <a:bodyPr/>
          <a:lstStyle/>
          <a:p>
            <a:r>
              <a:rPr lang="en-US" dirty="0"/>
              <a:t>Drag on the AASV </a:t>
            </a:r>
          </a:p>
        </p:txBody>
      </p:sp>
      <p:sp>
        <p:nvSpPr>
          <p:cNvPr id="3" name="Content Placeholder 2">
            <a:extLst>
              <a:ext uri="{FF2B5EF4-FFF2-40B4-BE49-F238E27FC236}">
                <a16:creationId xmlns:a16="http://schemas.microsoft.com/office/drawing/2014/main" id="{2C7F78BE-9AD2-41FD-BC5B-46AAC7C2D420}"/>
              </a:ext>
            </a:extLst>
          </p:cNvPr>
          <p:cNvSpPr>
            <a:spLocks noGrp="1"/>
          </p:cNvSpPr>
          <p:nvPr>
            <p:ph idx="1"/>
          </p:nvPr>
        </p:nvSpPr>
        <p:spPr>
          <a:xfrm>
            <a:off x="670826" y="1338608"/>
            <a:ext cx="7257022" cy="4351338"/>
          </a:xfrm>
        </p:spPr>
        <p:txBody>
          <a:bodyPr/>
          <a:lstStyle/>
          <a:p>
            <a:r>
              <a:rPr lang="en-US" dirty="0"/>
              <a:t>The drag on the submerged portion of the AASV due to a 1 [m/s] ocean current is 11.17 [N]. </a:t>
            </a:r>
          </a:p>
          <a:p>
            <a:r>
              <a:rPr lang="en-US" dirty="0"/>
              <a:t>The drag applied on the AASV when the air current of 10 [m/s] is applied to the frontal area then the drag is 21.06 [N] and when applied to the side of the AASV the drag due to the air current is 32.02 [N].</a:t>
            </a:r>
          </a:p>
        </p:txBody>
      </p:sp>
      <p:sp>
        <p:nvSpPr>
          <p:cNvPr id="9" name="Slide Number Placeholder 3">
            <a:extLst>
              <a:ext uri="{FF2B5EF4-FFF2-40B4-BE49-F238E27FC236}">
                <a16:creationId xmlns:a16="http://schemas.microsoft.com/office/drawing/2014/main" id="{8EC4AFE9-74A4-4AEC-90B9-7AA22E58BAFF}"/>
              </a:ext>
            </a:extLst>
          </p:cNvPr>
          <p:cNvSpPr>
            <a:spLocks noGrp="1"/>
          </p:cNvSpPr>
          <p:nvPr>
            <p:ph type="sldNum" sz="quarter" idx="4"/>
          </p:nvPr>
        </p:nvSpPr>
        <p:spPr/>
        <p:txBody>
          <a:bodyPr/>
          <a:lstStyle/>
          <a:p>
            <a:fld id="{6A64E2AA-70EE-4EDB-ADAE-C1CF90266418}" type="slidenum">
              <a:rPr lang="en-US" smtClean="0"/>
              <a:t>20</a:t>
            </a:fld>
            <a:endParaRPr lang="en-US" dirty="0"/>
          </a:p>
        </p:txBody>
      </p:sp>
      <p:cxnSp>
        <p:nvCxnSpPr>
          <p:cNvPr id="7" name="Straight Arrow Connector 6">
            <a:extLst>
              <a:ext uri="{FF2B5EF4-FFF2-40B4-BE49-F238E27FC236}">
                <a16:creationId xmlns:a16="http://schemas.microsoft.com/office/drawing/2014/main" id="{4BBF8BE6-7DF0-48BF-B125-9E8DA3C30501}"/>
              </a:ext>
            </a:extLst>
          </p:cNvPr>
          <p:cNvCxnSpPr>
            <a:cxnSpLocks/>
          </p:cNvCxnSpPr>
          <p:nvPr/>
        </p:nvCxnSpPr>
        <p:spPr>
          <a:xfrm>
            <a:off x="4299337" y="3429000"/>
            <a:ext cx="1413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BE186809-7D1F-426E-B94C-602425D9A057}"/>
              </a:ext>
            </a:extLst>
          </p:cNvPr>
          <p:cNvCxnSpPr>
            <a:cxnSpLocks/>
          </p:cNvCxnSpPr>
          <p:nvPr/>
        </p:nvCxnSpPr>
        <p:spPr>
          <a:xfrm>
            <a:off x="4299337" y="4472412"/>
            <a:ext cx="1413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5E072EB7-7474-46C5-B46B-88F56E7728F2}"/>
              </a:ext>
            </a:extLst>
          </p:cNvPr>
          <p:cNvSpPr txBox="1"/>
          <p:nvPr/>
        </p:nvSpPr>
        <p:spPr>
          <a:xfrm>
            <a:off x="2084226" y="3244334"/>
            <a:ext cx="2181016" cy="369332"/>
          </a:xfrm>
          <a:prstGeom prst="rect">
            <a:avLst/>
          </a:prstGeom>
          <a:noFill/>
        </p:spPr>
        <p:txBody>
          <a:bodyPr wrap="square" rtlCol="0">
            <a:spAutoFit/>
          </a:bodyPr>
          <a:lstStyle/>
          <a:p>
            <a:r>
              <a:rPr lang="en-US" dirty="0"/>
              <a:t>Drag due to air</a:t>
            </a:r>
          </a:p>
        </p:txBody>
      </p:sp>
      <p:sp>
        <p:nvSpPr>
          <p:cNvPr id="13" name="TextBox 12">
            <a:extLst>
              <a:ext uri="{FF2B5EF4-FFF2-40B4-BE49-F238E27FC236}">
                <a16:creationId xmlns:a16="http://schemas.microsoft.com/office/drawing/2014/main" id="{88958F8F-181D-4E3A-A06D-0D9FFFC52394}"/>
              </a:ext>
            </a:extLst>
          </p:cNvPr>
          <p:cNvSpPr txBox="1"/>
          <p:nvPr/>
        </p:nvSpPr>
        <p:spPr>
          <a:xfrm>
            <a:off x="2084226" y="4300396"/>
            <a:ext cx="2181016" cy="369332"/>
          </a:xfrm>
          <a:prstGeom prst="rect">
            <a:avLst/>
          </a:prstGeom>
          <a:noFill/>
        </p:spPr>
        <p:txBody>
          <a:bodyPr wrap="square" rtlCol="0">
            <a:spAutoFit/>
          </a:bodyPr>
          <a:lstStyle/>
          <a:p>
            <a:r>
              <a:rPr lang="en-US" dirty="0"/>
              <a:t>Drag due to water</a:t>
            </a:r>
          </a:p>
        </p:txBody>
      </p:sp>
    </p:spTree>
    <p:extLst>
      <p:ext uri="{BB962C8B-B14F-4D97-AF65-F5344CB8AC3E}">
        <p14:creationId xmlns:p14="http://schemas.microsoft.com/office/powerpoint/2010/main" val="596567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4D9D-42AE-479C-A3E8-B2DDD78C0428}"/>
              </a:ext>
            </a:extLst>
          </p:cNvPr>
          <p:cNvSpPr>
            <a:spLocks noGrp="1"/>
          </p:cNvSpPr>
          <p:nvPr>
            <p:ph type="title"/>
          </p:nvPr>
        </p:nvSpPr>
        <p:spPr/>
        <p:txBody>
          <a:bodyPr/>
          <a:lstStyle/>
          <a:p>
            <a:r>
              <a:rPr lang="en-US" dirty="0"/>
              <a:t>Tension on the AASV due to Catenary of Anchor Line </a:t>
            </a:r>
          </a:p>
        </p:txBody>
      </p:sp>
      <p:sp>
        <p:nvSpPr>
          <p:cNvPr id="3" name="Content Placeholder 2">
            <a:extLst>
              <a:ext uri="{FF2B5EF4-FFF2-40B4-BE49-F238E27FC236}">
                <a16:creationId xmlns:a16="http://schemas.microsoft.com/office/drawing/2014/main" id="{43C2241A-71FE-4438-9D11-3E345B3EE40A}"/>
              </a:ext>
            </a:extLst>
          </p:cNvPr>
          <p:cNvSpPr>
            <a:spLocks noGrp="1"/>
          </p:cNvSpPr>
          <p:nvPr>
            <p:ph idx="1"/>
          </p:nvPr>
        </p:nvSpPr>
        <p:spPr>
          <a:xfrm>
            <a:off x="670826" y="1338608"/>
            <a:ext cx="6671806" cy="4351338"/>
          </a:xfrm>
        </p:spPr>
        <p:txBody>
          <a:bodyPr/>
          <a:lstStyle/>
          <a:p>
            <a:r>
              <a:rPr lang="en-US" dirty="0"/>
              <a:t>The anchor line will produce a tension at the AASV of 33.04 [N] when the angle between the anchor and the cable is 20 degrees. </a:t>
            </a:r>
          </a:p>
          <a:p>
            <a:r>
              <a:rPr lang="en-US" dirty="0"/>
              <a:t>The minimum cable length required to hold the vessel in place is 43.07 [m]. However, common practice is to use a scope of 7:1 and thus the length of line used will be 70 [m]. </a:t>
            </a:r>
          </a:p>
        </p:txBody>
      </p:sp>
      <p:sp>
        <p:nvSpPr>
          <p:cNvPr id="7" name="Slide Number Placeholder 3">
            <a:extLst>
              <a:ext uri="{FF2B5EF4-FFF2-40B4-BE49-F238E27FC236}">
                <a16:creationId xmlns:a16="http://schemas.microsoft.com/office/drawing/2014/main" id="{93E7FF75-DF1D-4A7C-B1B7-A6AEAD94FF0A}"/>
              </a:ext>
            </a:extLst>
          </p:cNvPr>
          <p:cNvSpPr>
            <a:spLocks noGrp="1"/>
          </p:cNvSpPr>
          <p:nvPr>
            <p:ph type="sldNum" sz="quarter" idx="4"/>
          </p:nvPr>
        </p:nvSpPr>
        <p:spPr/>
        <p:txBody>
          <a:bodyPr/>
          <a:lstStyle/>
          <a:p>
            <a:fld id="{6A64E2AA-70EE-4EDB-ADAE-C1CF90266418}" type="slidenum">
              <a:rPr lang="en-US" smtClean="0"/>
              <a:t>21</a:t>
            </a:fld>
            <a:endParaRPr lang="en-US" dirty="0"/>
          </a:p>
        </p:txBody>
      </p:sp>
      <p:pic>
        <p:nvPicPr>
          <p:cNvPr id="5" name="Picture 4">
            <a:extLst>
              <a:ext uri="{FF2B5EF4-FFF2-40B4-BE49-F238E27FC236}">
                <a16:creationId xmlns:a16="http://schemas.microsoft.com/office/drawing/2014/main" id="{A6BFF025-45FC-443A-B867-A7132916A74D}"/>
              </a:ext>
            </a:extLst>
          </p:cNvPr>
          <p:cNvPicPr>
            <a:picLocks noChangeAspect="1"/>
          </p:cNvPicPr>
          <p:nvPr/>
        </p:nvPicPr>
        <p:blipFill>
          <a:blip r:embed="rId3"/>
          <a:stretch>
            <a:fillRect/>
          </a:stretch>
        </p:blipFill>
        <p:spPr>
          <a:xfrm>
            <a:off x="5302599" y="3140205"/>
            <a:ext cx="5952381" cy="2809524"/>
          </a:xfrm>
          <a:prstGeom prst="rect">
            <a:avLst/>
          </a:prstGeom>
        </p:spPr>
      </p:pic>
      <p:pic>
        <p:nvPicPr>
          <p:cNvPr id="8" name="Picture 7">
            <a:extLst>
              <a:ext uri="{FF2B5EF4-FFF2-40B4-BE49-F238E27FC236}">
                <a16:creationId xmlns:a16="http://schemas.microsoft.com/office/drawing/2014/main" id="{5FE56148-C074-49FB-80D6-76600AD8CBAD}"/>
              </a:ext>
            </a:extLst>
          </p:cNvPr>
          <p:cNvPicPr>
            <a:picLocks noChangeAspect="1"/>
          </p:cNvPicPr>
          <p:nvPr/>
        </p:nvPicPr>
        <p:blipFill>
          <a:blip r:embed="rId4"/>
          <a:stretch>
            <a:fillRect/>
          </a:stretch>
        </p:blipFill>
        <p:spPr>
          <a:xfrm>
            <a:off x="7710055" y="3429000"/>
            <a:ext cx="1849581" cy="996400"/>
          </a:xfrm>
          <a:prstGeom prst="rect">
            <a:avLst/>
          </a:prstGeom>
        </p:spPr>
      </p:pic>
    </p:spTree>
    <p:extLst>
      <p:ext uri="{BB962C8B-B14F-4D97-AF65-F5344CB8AC3E}">
        <p14:creationId xmlns:p14="http://schemas.microsoft.com/office/powerpoint/2010/main" val="4233837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0BBA9-A8B3-4EA4-AB7A-C71CF3E04383}"/>
              </a:ext>
            </a:extLst>
          </p:cNvPr>
          <p:cNvSpPr>
            <a:spLocks noGrp="1"/>
          </p:cNvSpPr>
          <p:nvPr>
            <p:ph type="title"/>
          </p:nvPr>
        </p:nvSpPr>
        <p:spPr/>
        <p:txBody>
          <a:bodyPr/>
          <a:lstStyle/>
          <a:p>
            <a:r>
              <a:rPr lang="en-US" dirty="0"/>
              <a:t>Deck Analysis </a:t>
            </a:r>
          </a:p>
        </p:txBody>
      </p:sp>
      <p:sp>
        <p:nvSpPr>
          <p:cNvPr id="3" name="Content Placeholder 2">
            <a:extLst>
              <a:ext uri="{FF2B5EF4-FFF2-40B4-BE49-F238E27FC236}">
                <a16:creationId xmlns:a16="http://schemas.microsoft.com/office/drawing/2014/main" id="{2B1B1FF6-5D6F-45B1-A0BA-ED374CBFAB99}"/>
              </a:ext>
            </a:extLst>
          </p:cNvPr>
          <p:cNvSpPr>
            <a:spLocks noGrp="1"/>
          </p:cNvSpPr>
          <p:nvPr>
            <p:ph idx="1"/>
          </p:nvPr>
        </p:nvSpPr>
        <p:spPr>
          <a:xfrm>
            <a:off x="670825" y="1311449"/>
            <a:ext cx="8862474" cy="1442299"/>
          </a:xfrm>
        </p:spPr>
        <p:txBody>
          <a:bodyPr>
            <a:noAutofit/>
          </a:bodyPr>
          <a:lstStyle/>
          <a:p>
            <a:r>
              <a:rPr lang="en-US" dirty="0"/>
              <a:t>The anchor will have a tension of 34 [N] when set and the mass of the components on the deck will produce a force applied will produce a Von Mises stress of 0.0349 [N/mm</a:t>
            </a:r>
            <a:r>
              <a:rPr lang="en-US" baseline="30000" dirty="0"/>
              <a:t>2</a:t>
            </a:r>
            <a:r>
              <a:rPr lang="en-US" dirty="0"/>
              <a:t>]. The displacement developed yields a value of 8.721e-6 [mm].</a:t>
            </a:r>
          </a:p>
          <a:p>
            <a:endParaRPr lang="en-US" dirty="0"/>
          </a:p>
          <a:p>
            <a:r>
              <a:rPr lang="en-US" dirty="0"/>
              <a:t>This stress is less than the maximum compressive strength of 50 [N/mm</a:t>
            </a:r>
            <a:r>
              <a:rPr lang="en-US" baseline="30000" dirty="0"/>
              <a:t>2</a:t>
            </a:r>
            <a:r>
              <a:rPr lang="en-US" dirty="0"/>
              <a:t>]. </a:t>
            </a:r>
          </a:p>
        </p:txBody>
      </p:sp>
      <p:sp>
        <p:nvSpPr>
          <p:cNvPr id="6" name="Slide Number Placeholder 3">
            <a:extLst>
              <a:ext uri="{FF2B5EF4-FFF2-40B4-BE49-F238E27FC236}">
                <a16:creationId xmlns:a16="http://schemas.microsoft.com/office/drawing/2014/main" id="{69AB288F-D32A-4B4C-8A9F-C11E290A4B0B}"/>
              </a:ext>
            </a:extLst>
          </p:cNvPr>
          <p:cNvSpPr>
            <a:spLocks noGrp="1"/>
          </p:cNvSpPr>
          <p:nvPr>
            <p:ph type="sldNum" sz="quarter" idx="4"/>
          </p:nvPr>
        </p:nvSpPr>
        <p:spPr/>
        <p:txBody>
          <a:bodyPr/>
          <a:lstStyle/>
          <a:p>
            <a:fld id="{6A64E2AA-70EE-4EDB-ADAE-C1CF90266418}" type="slidenum">
              <a:rPr lang="en-US" smtClean="0"/>
              <a:t>22</a:t>
            </a:fld>
            <a:endParaRPr lang="en-US" dirty="0"/>
          </a:p>
        </p:txBody>
      </p:sp>
      <p:pic>
        <p:nvPicPr>
          <p:cNvPr id="1026" name="Picture 1">
            <a:extLst>
              <a:ext uri="{FF2B5EF4-FFF2-40B4-BE49-F238E27FC236}">
                <a16:creationId xmlns:a16="http://schemas.microsoft.com/office/drawing/2014/main" id="{E1E242F3-82E9-415F-BCD6-FBA8D57BC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825" y="3040407"/>
            <a:ext cx="499222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a:extLst>
              <a:ext uri="{FF2B5EF4-FFF2-40B4-BE49-F238E27FC236}">
                <a16:creationId xmlns:a16="http://schemas.microsoft.com/office/drawing/2014/main" id="{20FE1D37-E5DC-4327-8026-5A8D80FE2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99132"/>
            <a:ext cx="5041269"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570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2C6E-9B9D-43BB-BC8B-12C134A6F3AD}"/>
              </a:ext>
            </a:extLst>
          </p:cNvPr>
          <p:cNvSpPr>
            <a:spLocks noGrp="1"/>
          </p:cNvSpPr>
          <p:nvPr>
            <p:ph type="title"/>
          </p:nvPr>
        </p:nvSpPr>
        <p:spPr/>
        <p:txBody>
          <a:bodyPr/>
          <a:lstStyle/>
          <a:p>
            <a:r>
              <a:rPr lang="en-US" dirty="0"/>
              <a:t>Deck Analysis</a:t>
            </a:r>
          </a:p>
        </p:txBody>
      </p:sp>
      <p:sp>
        <p:nvSpPr>
          <p:cNvPr id="3" name="Content Placeholder 2">
            <a:extLst>
              <a:ext uri="{FF2B5EF4-FFF2-40B4-BE49-F238E27FC236}">
                <a16:creationId xmlns:a16="http://schemas.microsoft.com/office/drawing/2014/main" id="{DA4B25EE-DD1B-49C8-ACE3-7FA5BE4A820D}"/>
              </a:ext>
            </a:extLst>
          </p:cNvPr>
          <p:cNvSpPr>
            <a:spLocks noGrp="1"/>
          </p:cNvSpPr>
          <p:nvPr>
            <p:ph idx="1"/>
          </p:nvPr>
        </p:nvSpPr>
        <p:spPr>
          <a:xfrm>
            <a:off x="670826" y="1338608"/>
            <a:ext cx="9886338" cy="938248"/>
          </a:xfrm>
        </p:spPr>
        <p:txBody>
          <a:bodyPr/>
          <a:lstStyle/>
          <a:p>
            <a:r>
              <a:rPr lang="en-US" dirty="0"/>
              <a:t>When a factor of safety of 3 is added then the Von Mises stress is 0.1047 [N/mm</a:t>
            </a:r>
            <a:r>
              <a:rPr lang="en-US" baseline="30000" dirty="0"/>
              <a:t>2</a:t>
            </a:r>
            <a:r>
              <a:rPr lang="en-US" dirty="0"/>
              <a:t>] which is still below the maximum compressive strength of the PVC material. This also yields a displacement of 2.631e-5 [mm].</a:t>
            </a:r>
          </a:p>
        </p:txBody>
      </p:sp>
      <p:sp>
        <p:nvSpPr>
          <p:cNvPr id="8" name="Slide Number Placeholder 3">
            <a:extLst>
              <a:ext uri="{FF2B5EF4-FFF2-40B4-BE49-F238E27FC236}">
                <a16:creationId xmlns:a16="http://schemas.microsoft.com/office/drawing/2014/main" id="{6E765543-2B00-4760-8FE0-2CBE5E9F0EE8}"/>
              </a:ext>
            </a:extLst>
          </p:cNvPr>
          <p:cNvSpPr>
            <a:spLocks noGrp="1"/>
          </p:cNvSpPr>
          <p:nvPr>
            <p:ph type="sldNum" sz="quarter" idx="4"/>
          </p:nvPr>
        </p:nvSpPr>
        <p:spPr/>
        <p:txBody>
          <a:bodyPr/>
          <a:lstStyle/>
          <a:p>
            <a:fld id="{6A64E2AA-70EE-4EDB-ADAE-C1CF90266418}" type="slidenum">
              <a:rPr lang="en-US" smtClean="0"/>
              <a:t>23</a:t>
            </a:fld>
            <a:endParaRPr lang="en-US" dirty="0"/>
          </a:p>
        </p:txBody>
      </p:sp>
      <p:pic>
        <p:nvPicPr>
          <p:cNvPr id="2050" name="Picture 1">
            <a:extLst>
              <a:ext uri="{FF2B5EF4-FFF2-40B4-BE49-F238E27FC236}">
                <a16:creationId xmlns:a16="http://schemas.microsoft.com/office/drawing/2014/main" id="{736D6DC1-833C-4FE7-9C28-750519A0E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20" y="3024478"/>
            <a:ext cx="4951375" cy="280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
            <a:extLst>
              <a:ext uri="{FF2B5EF4-FFF2-40B4-BE49-F238E27FC236}">
                <a16:creationId xmlns:a16="http://schemas.microsoft.com/office/drawing/2014/main" id="{D723E2D2-EAA8-4319-8E4C-88ADCB8BB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584" y="3024478"/>
            <a:ext cx="495137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354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14F44-D9F7-470C-8573-EC4569D9611C}"/>
              </a:ext>
            </a:extLst>
          </p:cNvPr>
          <p:cNvSpPr txBox="1">
            <a:spLocks/>
          </p:cNvSpPr>
          <p:nvPr/>
        </p:nvSpPr>
        <p:spPr>
          <a:xfrm>
            <a:off x="670826" y="637123"/>
            <a:ext cx="9886338" cy="593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i="0" kern="1200" baseline="0">
                <a:solidFill>
                  <a:srgbClr val="00009A"/>
                </a:solidFill>
                <a:latin typeface="+mj-lt"/>
                <a:ea typeface="+mj-ea"/>
                <a:cs typeface="+mj-cs"/>
              </a:defRPr>
            </a:lvl1pPr>
          </a:lstStyle>
          <a:p>
            <a:r>
              <a:rPr lang="en-US"/>
              <a:t>Mounting Board Analysis</a:t>
            </a:r>
            <a:endParaRPr lang="en-US" dirty="0"/>
          </a:p>
        </p:txBody>
      </p:sp>
      <p:pic>
        <p:nvPicPr>
          <p:cNvPr id="5" name="Picture 4">
            <a:extLst>
              <a:ext uri="{FF2B5EF4-FFF2-40B4-BE49-F238E27FC236}">
                <a16:creationId xmlns:a16="http://schemas.microsoft.com/office/drawing/2014/main" id="{4F30AED0-D4C4-437F-9F77-B947A27F315C}"/>
              </a:ext>
            </a:extLst>
          </p:cNvPr>
          <p:cNvPicPr>
            <a:picLocks noChangeAspect="1"/>
          </p:cNvPicPr>
          <p:nvPr/>
        </p:nvPicPr>
        <p:blipFill>
          <a:blip r:embed="rId3"/>
          <a:stretch>
            <a:fillRect/>
          </a:stretch>
        </p:blipFill>
        <p:spPr>
          <a:xfrm>
            <a:off x="4251064" y="1364683"/>
            <a:ext cx="7270110" cy="2400508"/>
          </a:xfrm>
          <a:prstGeom prst="rect">
            <a:avLst/>
          </a:prstGeom>
        </p:spPr>
      </p:pic>
      <p:sp>
        <p:nvSpPr>
          <p:cNvPr id="7" name="TextBox 6">
            <a:extLst>
              <a:ext uri="{FF2B5EF4-FFF2-40B4-BE49-F238E27FC236}">
                <a16:creationId xmlns:a16="http://schemas.microsoft.com/office/drawing/2014/main" id="{77AEE998-75CD-43C3-8583-927989568ACB}"/>
              </a:ext>
            </a:extLst>
          </p:cNvPr>
          <p:cNvSpPr txBox="1"/>
          <p:nvPr/>
        </p:nvSpPr>
        <p:spPr>
          <a:xfrm>
            <a:off x="571238" y="3855725"/>
            <a:ext cx="4543970" cy="923330"/>
          </a:xfrm>
          <a:prstGeom prst="rect">
            <a:avLst/>
          </a:prstGeom>
          <a:noFill/>
        </p:spPr>
        <p:txBody>
          <a:bodyPr wrap="square" rtlCol="0">
            <a:spAutoFit/>
          </a:bodyPr>
          <a:lstStyle/>
          <a:p>
            <a:r>
              <a:rPr lang="en-US" dirty="0"/>
              <a:t>Initial Conditions</a:t>
            </a:r>
          </a:p>
          <a:p>
            <a:pPr marL="285750" indent="-285750">
              <a:buFont typeface="Arial" panose="020B0604020202020204" pitchFamily="34" charset="0"/>
              <a:buChar char="•"/>
            </a:pPr>
            <a:r>
              <a:rPr lang="en-US" dirty="0"/>
              <a:t>Fixed</a:t>
            </a:r>
          </a:p>
          <a:p>
            <a:pPr marL="285750" indent="-285750">
              <a:buFont typeface="Arial" panose="020B0604020202020204" pitchFamily="34" charset="0"/>
              <a:buChar char="•"/>
            </a:pPr>
            <a:r>
              <a:rPr lang="en-US" dirty="0"/>
              <a:t>Distributed Load: 0.001450.05 [N-mm</a:t>
            </a:r>
            <a:r>
              <a:rPr lang="en-US" baseline="30000" dirty="0"/>
              <a:t>2</a:t>
            </a:r>
            <a:r>
              <a:rPr lang="en-US" dirty="0"/>
              <a:t>]</a:t>
            </a:r>
          </a:p>
        </p:txBody>
      </p:sp>
      <p:pic>
        <p:nvPicPr>
          <p:cNvPr id="3" name="Picture 2">
            <a:extLst>
              <a:ext uri="{FF2B5EF4-FFF2-40B4-BE49-F238E27FC236}">
                <a16:creationId xmlns:a16="http://schemas.microsoft.com/office/drawing/2014/main" id="{099E57EB-67ED-45BB-8230-55AB929D6D44}"/>
              </a:ext>
            </a:extLst>
          </p:cNvPr>
          <p:cNvPicPr>
            <a:picLocks noChangeAspect="1"/>
          </p:cNvPicPr>
          <p:nvPr/>
        </p:nvPicPr>
        <p:blipFill>
          <a:blip r:embed="rId4"/>
          <a:stretch>
            <a:fillRect/>
          </a:stretch>
        </p:blipFill>
        <p:spPr>
          <a:xfrm>
            <a:off x="477135" y="1391967"/>
            <a:ext cx="2800219" cy="2383577"/>
          </a:xfrm>
          <a:prstGeom prst="rect">
            <a:avLst/>
          </a:prstGeom>
        </p:spPr>
      </p:pic>
      <p:sp>
        <p:nvSpPr>
          <p:cNvPr id="8" name="TextBox 7">
            <a:extLst>
              <a:ext uri="{FF2B5EF4-FFF2-40B4-BE49-F238E27FC236}">
                <a16:creationId xmlns:a16="http://schemas.microsoft.com/office/drawing/2014/main" id="{0725EA90-9427-4E49-8BC8-93056D3E9952}"/>
              </a:ext>
            </a:extLst>
          </p:cNvPr>
          <p:cNvSpPr txBox="1"/>
          <p:nvPr/>
        </p:nvSpPr>
        <p:spPr>
          <a:xfrm>
            <a:off x="5201678" y="4196445"/>
            <a:ext cx="7545601" cy="646331"/>
          </a:xfrm>
          <a:prstGeom prst="rect">
            <a:avLst/>
          </a:prstGeom>
          <a:noFill/>
        </p:spPr>
        <p:txBody>
          <a:bodyPr wrap="square" rtlCol="0">
            <a:spAutoFit/>
          </a:bodyPr>
          <a:lstStyle/>
          <a:p>
            <a:r>
              <a:rPr lang="en-US" dirty="0"/>
              <a:t>The distributed load was determined using the mass of the deck, electronics box, winch system, and bow roller. </a:t>
            </a:r>
          </a:p>
        </p:txBody>
      </p:sp>
      <p:sp>
        <p:nvSpPr>
          <p:cNvPr id="9" name="Slide Number Placeholder 3">
            <a:extLst>
              <a:ext uri="{FF2B5EF4-FFF2-40B4-BE49-F238E27FC236}">
                <a16:creationId xmlns:a16="http://schemas.microsoft.com/office/drawing/2014/main" id="{48667FDB-3E7B-4903-9FD6-5A9031B30ABC}"/>
              </a:ext>
            </a:extLst>
          </p:cNvPr>
          <p:cNvSpPr>
            <a:spLocks noGrp="1"/>
          </p:cNvSpPr>
          <p:nvPr>
            <p:ph type="sldNum" sz="quarter" idx="4"/>
          </p:nvPr>
        </p:nvSpPr>
        <p:spPr/>
        <p:txBody>
          <a:bodyPr/>
          <a:lstStyle/>
          <a:p>
            <a:fld id="{6A64E2AA-70EE-4EDB-ADAE-C1CF90266418}" type="slidenum">
              <a:rPr lang="en-US" smtClean="0"/>
              <a:t>24</a:t>
            </a:fld>
            <a:endParaRPr lang="en-US" dirty="0"/>
          </a:p>
        </p:txBody>
      </p:sp>
    </p:spTree>
    <p:extLst>
      <p:ext uri="{BB962C8B-B14F-4D97-AF65-F5344CB8AC3E}">
        <p14:creationId xmlns:p14="http://schemas.microsoft.com/office/powerpoint/2010/main" val="3965402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54F5D6-9EAE-474F-9901-1CBE20632DBF}"/>
              </a:ext>
            </a:extLst>
          </p:cNvPr>
          <p:cNvSpPr txBox="1">
            <a:spLocks/>
          </p:cNvSpPr>
          <p:nvPr/>
        </p:nvSpPr>
        <p:spPr>
          <a:xfrm>
            <a:off x="585985" y="233191"/>
            <a:ext cx="9886338" cy="593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i="0" kern="1200" baseline="0">
                <a:solidFill>
                  <a:srgbClr val="00009A"/>
                </a:solidFill>
                <a:latin typeface="+mj-lt"/>
                <a:ea typeface="+mj-ea"/>
                <a:cs typeface="+mj-cs"/>
              </a:defRPr>
            </a:lvl1pPr>
          </a:lstStyle>
          <a:p>
            <a:r>
              <a:rPr lang="en-US"/>
              <a:t>Mounting Board Results</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6A5A5D9-3530-4A81-9B89-61E67F1B150C}"/>
                  </a:ext>
                </a:extLst>
              </p:cNvPr>
              <p:cNvSpPr txBox="1"/>
              <p:nvPr/>
            </p:nvSpPr>
            <p:spPr>
              <a:xfrm>
                <a:off x="318354" y="903590"/>
                <a:ext cx="5175316" cy="369332"/>
              </a:xfrm>
              <a:prstGeom prst="rect">
                <a:avLst/>
              </a:prstGeom>
              <a:noFill/>
            </p:spPr>
            <p:txBody>
              <a:bodyPr wrap="square" rtlCol="0">
                <a:spAutoFit/>
              </a:bodyPr>
              <a:lstStyle/>
              <a:p>
                <a:r>
                  <a:rPr lang="en-US" dirty="0"/>
                  <a:t>Maximum Displacement: </a:t>
                </a:r>
                <a14:m>
                  <m:oMath xmlns:m="http://schemas.openxmlformats.org/officeDocument/2006/math">
                    <m:r>
                      <a:rPr lang="en-US" i="1">
                        <a:latin typeface="Cambria Math" panose="02040503050406030204" pitchFamily="18" charset="0"/>
                      </a:rPr>
                      <m:t>2</m:t>
                    </m:r>
                    <m:r>
                      <a:rPr lang="en-US" b="0" i="1" smtClean="0">
                        <a:latin typeface="Cambria Math" panose="02040503050406030204" pitchFamily="18" charset="0"/>
                      </a:rPr>
                      <m:t>.608</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−5</m:t>
                        </m:r>
                      </m:sup>
                    </m:sSup>
                    <m:r>
                      <a:rPr lang="en-US" b="0" i="1"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mm</m:t>
                    </m:r>
                  </m:oMath>
                </a14:m>
                <a:endParaRPr lang="en-US" dirty="0"/>
              </a:p>
            </p:txBody>
          </p:sp>
        </mc:Choice>
        <mc:Fallback xmlns="">
          <p:sp>
            <p:nvSpPr>
              <p:cNvPr id="5" name="TextBox 4">
                <a:extLst>
                  <a:ext uri="{FF2B5EF4-FFF2-40B4-BE49-F238E27FC236}">
                    <a16:creationId xmlns:a16="http://schemas.microsoft.com/office/drawing/2014/main" id="{D6A5A5D9-3530-4A81-9B89-61E67F1B150C}"/>
                  </a:ext>
                </a:extLst>
              </p:cNvPr>
              <p:cNvSpPr txBox="1">
                <a:spLocks noRot="1" noChangeAspect="1" noMove="1" noResize="1" noEditPoints="1" noAdjustHandles="1" noChangeArrowheads="1" noChangeShapeType="1" noTextEdit="1"/>
              </p:cNvSpPr>
              <p:nvPr/>
            </p:nvSpPr>
            <p:spPr>
              <a:xfrm>
                <a:off x="318354" y="903590"/>
                <a:ext cx="5175316" cy="369332"/>
              </a:xfrm>
              <a:prstGeom prst="rect">
                <a:avLst/>
              </a:prstGeom>
              <a:blipFill>
                <a:blip r:embed="rId3"/>
                <a:stretch>
                  <a:fillRect l="-942" t="-6557"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0F67947-0EFD-4852-9749-2296F097A8A4}"/>
                  </a:ext>
                </a:extLst>
              </p:cNvPr>
              <p:cNvSpPr txBox="1"/>
              <p:nvPr/>
            </p:nvSpPr>
            <p:spPr>
              <a:xfrm>
                <a:off x="5910581" y="851869"/>
                <a:ext cx="5175316" cy="369332"/>
              </a:xfrm>
              <a:prstGeom prst="rect">
                <a:avLst/>
              </a:prstGeom>
              <a:noFill/>
            </p:spPr>
            <p:txBody>
              <a:bodyPr wrap="square" rtlCol="0">
                <a:spAutoFit/>
              </a:bodyPr>
              <a:lstStyle/>
              <a:p>
                <a:r>
                  <a:rPr lang="en-US" dirty="0"/>
                  <a:t>Maximum Stress: </a:t>
                </a:r>
                <a14:m>
                  <m:oMath xmlns:m="http://schemas.openxmlformats.org/officeDocument/2006/math">
                    <m:r>
                      <a:rPr lang="en-US" b="0" i="0" smtClean="0">
                        <a:latin typeface="Cambria Math" panose="02040503050406030204" pitchFamily="18" charset="0"/>
                      </a:rPr>
                      <m:t>0.00</m:t>
                    </m:r>
                    <m:r>
                      <a:rPr lang="en-US" i="1">
                        <a:latin typeface="Cambria Math" panose="02040503050406030204" pitchFamily="18" charset="0"/>
                      </a:rPr>
                      <m:t>2</m:t>
                    </m:r>
                    <m:r>
                      <a:rPr lang="en-US" b="0" i="1" smtClean="0">
                        <a:latin typeface="Cambria Math" panose="02040503050406030204" pitchFamily="18" charset="0"/>
                      </a:rPr>
                      <m:t>3 </m:t>
                    </m:r>
                  </m:oMath>
                </a14:m>
                <a:r>
                  <a:rPr lang="en-US" dirty="0"/>
                  <a:t>N-mm</a:t>
                </a:r>
                <a:r>
                  <a:rPr lang="en-US" baseline="30000" dirty="0"/>
                  <a:t>2</a:t>
                </a:r>
                <a:endParaRPr lang="en-US" dirty="0"/>
              </a:p>
            </p:txBody>
          </p:sp>
        </mc:Choice>
        <mc:Fallback xmlns="">
          <p:sp>
            <p:nvSpPr>
              <p:cNvPr id="6" name="TextBox 5">
                <a:extLst>
                  <a:ext uri="{FF2B5EF4-FFF2-40B4-BE49-F238E27FC236}">
                    <a16:creationId xmlns:a16="http://schemas.microsoft.com/office/drawing/2014/main" id="{F0F67947-0EFD-4852-9749-2296F097A8A4}"/>
                  </a:ext>
                </a:extLst>
              </p:cNvPr>
              <p:cNvSpPr txBox="1">
                <a:spLocks noRot="1" noChangeAspect="1" noMove="1" noResize="1" noEditPoints="1" noAdjustHandles="1" noChangeArrowheads="1" noChangeShapeType="1" noTextEdit="1"/>
              </p:cNvSpPr>
              <p:nvPr/>
            </p:nvSpPr>
            <p:spPr>
              <a:xfrm>
                <a:off x="5910581" y="851869"/>
                <a:ext cx="5175316" cy="369332"/>
              </a:xfrm>
              <a:prstGeom prst="rect">
                <a:avLst/>
              </a:prstGeom>
              <a:blipFill>
                <a:blip r:embed="rId4"/>
                <a:stretch>
                  <a:fillRect l="-1060" t="-10000" b="-2666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89A6E513-B2BF-4E84-9BFB-B383ECCE9AE8}"/>
              </a:ext>
            </a:extLst>
          </p:cNvPr>
          <p:cNvPicPr>
            <a:picLocks noChangeAspect="1"/>
          </p:cNvPicPr>
          <p:nvPr/>
        </p:nvPicPr>
        <p:blipFill>
          <a:blip r:embed="rId5"/>
          <a:stretch>
            <a:fillRect/>
          </a:stretch>
        </p:blipFill>
        <p:spPr>
          <a:xfrm>
            <a:off x="5910581" y="1246471"/>
            <a:ext cx="5420571" cy="2782615"/>
          </a:xfrm>
          <a:prstGeom prst="rect">
            <a:avLst/>
          </a:prstGeom>
        </p:spPr>
      </p:pic>
      <p:pic>
        <p:nvPicPr>
          <p:cNvPr id="8" name="Picture 7">
            <a:extLst>
              <a:ext uri="{FF2B5EF4-FFF2-40B4-BE49-F238E27FC236}">
                <a16:creationId xmlns:a16="http://schemas.microsoft.com/office/drawing/2014/main" id="{97F77B23-FAE6-4A1A-914E-83045ED60115}"/>
              </a:ext>
            </a:extLst>
          </p:cNvPr>
          <p:cNvPicPr>
            <a:picLocks noChangeAspect="1"/>
          </p:cNvPicPr>
          <p:nvPr/>
        </p:nvPicPr>
        <p:blipFill>
          <a:blip r:embed="rId6"/>
          <a:stretch>
            <a:fillRect/>
          </a:stretch>
        </p:blipFill>
        <p:spPr>
          <a:xfrm>
            <a:off x="318354" y="1303700"/>
            <a:ext cx="5420571" cy="2668158"/>
          </a:xfrm>
          <a:prstGeom prst="rect">
            <a:avLst/>
          </a:prstGeom>
        </p:spPr>
      </p:pic>
      <p:sp>
        <p:nvSpPr>
          <p:cNvPr id="9" name="Slide Number Placeholder 3">
            <a:extLst>
              <a:ext uri="{FF2B5EF4-FFF2-40B4-BE49-F238E27FC236}">
                <a16:creationId xmlns:a16="http://schemas.microsoft.com/office/drawing/2014/main" id="{5A977A08-077E-4A84-8641-0D96EC71942D}"/>
              </a:ext>
            </a:extLst>
          </p:cNvPr>
          <p:cNvSpPr>
            <a:spLocks noGrp="1"/>
          </p:cNvSpPr>
          <p:nvPr>
            <p:ph type="sldNum" sz="quarter" idx="4"/>
          </p:nvPr>
        </p:nvSpPr>
        <p:spPr/>
        <p:txBody>
          <a:bodyPr/>
          <a:lstStyle/>
          <a:p>
            <a:fld id="{6A64E2AA-70EE-4EDB-ADAE-C1CF90266418}" type="slidenum">
              <a:rPr lang="en-US" smtClean="0"/>
              <a:t>25</a:t>
            </a:fld>
            <a:endParaRPr lang="en-US" dirty="0"/>
          </a:p>
        </p:txBody>
      </p:sp>
      <p:sp>
        <p:nvSpPr>
          <p:cNvPr id="2" name="TextBox 1">
            <a:extLst>
              <a:ext uri="{FF2B5EF4-FFF2-40B4-BE49-F238E27FC236}">
                <a16:creationId xmlns:a16="http://schemas.microsoft.com/office/drawing/2014/main" id="{71A36D44-5F23-4708-AB3E-47D907B86EC8}"/>
              </a:ext>
            </a:extLst>
          </p:cNvPr>
          <p:cNvSpPr txBox="1"/>
          <p:nvPr/>
        </p:nvSpPr>
        <p:spPr>
          <a:xfrm>
            <a:off x="318354" y="3971858"/>
            <a:ext cx="3620255" cy="369332"/>
          </a:xfrm>
          <a:prstGeom prst="rect">
            <a:avLst/>
          </a:prstGeom>
          <a:noFill/>
        </p:spPr>
        <p:txBody>
          <a:bodyPr wrap="square" rtlCol="0">
            <a:spAutoFit/>
          </a:bodyPr>
          <a:lstStyle/>
          <a:p>
            <a:pPr algn="ctr"/>
            <a:r>
              <a:rPr lang="en-US" dirty="0"/>
              <a:t>Figure 1</a:t>
            </a:r>
          </a:p>
        </p:txBody>
      </p:sp>
      <p:sp>
        <p:nvSpPr>
          <p:cNvPr id="10" name="TextBox 9">
            <a:extLst>
              <a:ext uri="{FF2B5EF4-FFF2-40B4-BE49-F238E27FC236}">
                <a16:creationId xmlns:a16="http://schemas.microsoft.com/office/drawing/2014/main" id="{9458D56C-BBD4-4E2C-92DE-49C87919C1FE}"/>
              </a:ext>
            </a:extLst>
          </p:cNvPr>
          <p:cNvSpPr txBox="1"/>
          <p:nvPr/>
        </p:nvSpPr>
        <p:spPr>
          <a:xfrm>
            <a:off x="6096000" y="4139312"/>
            <a:ext cx="3620255" cy="369332"/>
          </a:xfrm>
          <a:prstGeom prst="rect">
            <a:avLst/>
          </a:prstGeom>
          <a:noFill/>
        </p:spPr>
        <p:txBody>
          <a:bodyPr wrap="square" rtlCol="0">
            <a:spAutoFit/>
          </a:bodyPr>
          <a:lstStyle/>
          <a:p>
            <a:pPr algn="ctr"/>
            <a:r>
              <a:rPr lang="en-US" dirty="0"/>
              <a:t>Figure 2</a:t>
            </a:r>
          </a:p>
        </p:txBody>
      </p:sp>
    </p:spTree>
    <p:extLst>
      <p:ext uri="{BB962C8B-B14F-4D97-AF65-F5344CB8AC3E}">
        <p14:creationId xmlns:p14="http://schemas.microsoft.com/office/powerpoint/2010/main" val="1001746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8AFC486-9B53-4B54-B30D-3A8A2258BD39}"/>
              </a:ext>
            </a:extLst>
          </p:cNvPr>
          <p:cNvPicPr>
            <a:picLocks noGrp="1" noChangeAspect="1"/>
          </p:cNvPicPr>
          <p:nvPr>
            <p:ph idx="1"/>
          </p:nvPr>
        </p:nvPicPr>
        <p:blipFill>
          <a:blip r:embed="rId3"/>
          <a:stretch>
            <a:fillRect/>
          </a:stretch>
        </p:blipFill>
        <p:spPr>
          <a:xfrm>
            <a:off x="2567791" y="1568796"/>
            <a:ext cx="5606619" cy="4351337"/>
          </a:xfrm>
          <a:prstGeom prst="rect">
            <a:avLst/>
          </a:prstGeom>
        </p:spPr>
      </p:pic>
      <p:sp>
        <p:nvSpPr>
          <p:cNvPr id="2" name="Title 1">
            <a:extLst>
              <a:ext uri="{FF2B5EF4-FFF2-40B4-BE49-F238E27FC236}">
                <a16:creationId xmlns:a16="http://schemas.microsoft.com/office/drawing/2014/main" id="{71B382AF-E285-4588-8ADB-9868F5C05299}"/>
              </a:ext>
            </a:extLst>
          </p:cNvPr>
          <p:cNvSpPr>
            <a:spLocks noGrp="1"/>
          </p:cNvSpPr>
          <p:nvPr>
            <p:ph type="title"/>
          </p:nvPr>
        </p:nvSpPr>
        <p:spPr/>
        <p:txBody>
          <a:bodyPr/>
          <a:lstStyle/>
          <a:p>
            <a:r>
              <a:rPr lang="en-US" dirty="0"/>
              <a:t>Electronics Overview</a:t>
            </a:r>
          </a:p>
        </p:txBody>
      </p:sp>
      <p:sp>
        <p:nvSpPr>
          <p:cNvPr id="14" name="Slide Number Placeholder 3">
            <a:extLst>
              <a:ext uri="{FF2B5EF4-FFF2-40B4-BE49-F238E27FC236}">
                <a16:creationId xmlns:a16="http://schemas.microsoft.com/office/drawing/2014/main" id="{3572B90E-3F68-464B-A8B2-AFFC57181B83}"/>
              </a:ext>
            </a:extLst>
          </p:cNvPr>
          <p:cNvSpPr>
            <a:spLocks noGrp="1"/>
          </p:cNvSpPr>
          <p:nvPr>
            <p:ph type="sldNum" sz="quarter" idx="4"/>
          </p:nvPr>
        </p:nvSpPr>
        <p:spPr/>
        <p:txBody>
          <a:bodyPr/>
          <a:lstStyle/>
          <a:p>
            <a:fld id="{6A64E2AA-70EE-4EDB-ADAE-C1CF90266418}" type="slidenum">
              <a:rPr lang="en-US" smtClean="0"/>
              <a:t>26</a:t>
            </a:fld>
            <a:endParaRPr lang="en-US" dirty="0"/>
          </a:p>
        </p:txBody>
      </p:sp>
      <p:cxnSp>
        <p:nvCxnSpPr>
          <p:cNvPr id="7" name="Straight Arrow Connector 6">
            <a:extLst>
              <a:ext uri="{FF2B5EF4-FFF2-40B4-BE49-F238E27FC236}">
                <a16:creationId xmlns:a16="http://schemas.microsoft.com/office/drawing/2014/main" id="{B3CDBE4D-EF65-403A-8582-5108A32C16C9}"/>
              </a:ext>
            </a:extLst>
          </p:cNvPr>
          <p:cNvCxnSpPr>
            <a:cxnSpLocks/>
          </p:cNvCxnSpPr>
          <p:nvPr/>
        </p:nvCxnSpPr>
        <p:spPr>
          <a:xfrm flipH="1">
            <a:off x="5852160" y="993263"/>
            <a:ext cx="3500070" cy="713739"/>
          </a:xfrm>
          <a:prstGeom prst="straightConnector1">
            <a:avLst/>
          </a:prstGeom>
          <a:ln w="57150">
            <a:solidFill>
              <a:srgbClr val="D2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1CBFDCA-39EE-4077-AD6B-D8946A3C9AD6}"/>
              </a:ext>
            </a:extLst>
          </p:cNvPr>
          <p:cNvCxnSpPr>
            <a:cxnSpLocks/>
          </p:cNvCxnSpPr>
          <p:nvPr/>
        </p:nvCxnSpPr>
        <p:spPr>
          <a:xfrm>
            <a:off x="2172832" y="2209046"/>
            <a:ext cx="2136618" cy="751437"/>
          </a:xfrm>
          <a:prstGeom prst="straightConnector1">
            <a:avLst/>
          </a:prstGeom>
          <a:ln w="57150">
            <a:solidFill>
              <a:srgbClr val="D2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DE52181-324F-489D-A7F4-191EEE36A216}"/>
              </a:ext>
            </a:extLst>
          </p:cNvPr>
          <p:cNvCxnSpPr>
            <a:cxnSpLocks/>
          </p:cNvCxnSpPr>
          <p:nvPr/>
        </p:nvCxnSpPr>
        <p:spPr>
          <a:xfrm>
            <a:off x="1738265" y="3101546"/>
            <a:ext cx="2372008" cy="492680"/>
          </a:xfrm>
          <a:prstGeom prst="straightConnector1">
            <a:avLst/>
          </a:prstGeom>
          <a:ln w="57150">
            <a:solidFill>
              <a:srgbClr val="D2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8D4CD63-D526-448A-ADFF-76375C4A345B}"/>
              </a:ext>
            </a:extLst>
          </p:cNvPr>
          <p:cNvCxnSpPr>
            <a:cxnSpLocks/>
          </p:cNvCxnSpPr>
          <p:nvPr/>
        </p:nvCxnSpPr>
        <p:spPr>
          <a:xfrm flipH="1">
            <a:off x="6096001" y="2803741"/>
            <a:ext cx="2332775" cy="1107356"/>
          </a:xfrm>
          <a:prstGeom prst="straightConnector1">
            <a:avLst/>
          </a:prstGeom>
          <a:ln w="57150">
            <a:solidFill>
              <a:srgbClr val="D2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92473DB-4FD1-438B-848C-A54E769D90D5}"/>
              </a:ext>
            </a:extLst>
          </p:cNvPr>
          <p:cNvCxnSpPr>
            <a:cxnSpLocks/>
          </p:cNvCxnSpPr>
          <p:nvPr/>
        </p:nvCxnSpPr>
        <p:spPr>
          <a:xfrm flipV="1">
            <a:off x="1738265" y="4245429"/>
            <a:ext cx="1292318" cy="648121"/>
          </a:xfrm>
          <a:prstGeom prst="straightConnector1">
            <a:avLst/>
          </a:prstGeom>
          <a:ln w="57150">
            <a:solidFill>
              <a:srgbClr val="D2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8BB4653-341A-40A4-A085-E08FAAA776B3}"/>
              </a:ext>
            </a:extLst>
          </p:cNvPr>
          <p:cNvSpPr txBox="1"/>
          <p:nvPr/>
        </p:nvSpPr>
        <p:spPr>
          <a:xfrm>
            <a:off x="9578566" y="724277"/>
            <a:ext cx="1448555" cy="646331"/>
          </a:xfrm>
          <a:prstGeom prst="rect">
            <a:avLst/>
          </a:prstGeom>
          <a:noFill/>
        </p:spPr>
        <p:txBody>
          <a:bodyPr wrap="square" rtlCol="0">
            <a:spAutoFit/>
          </a:bodyPr>
          <a:lstStyle/>
          <a:p>
            <a:r>
              <a:rPr lang="en-US" dirty="0"/>
              <a:t>OS5000 Compass</a:t>
            </a:r>
          </a:p>
        </p:txBody>
      </p:sp>
      <p:sp>
        <p:nvSpPr>
          <p:cNvPr id="32" name="TextBox 31">
            <a:extLst>
              <a:ext uri="{FF2B5EF4-FFF2-40B4-BE49-F238E27FC236}">
                <a16:creationId xmlns:a16="http://schemas.microsoft.com/office/drawing/2014/main" id="{622A6AD6-1448-4E0F-8C86-C8C3F1FFFF4A}"/>
              </a:ext>
            </a:extLst>
          </p:cNvPr>
          <p:cNvSpPr txBox="1"/>
          <p:nvPr/>
        </p:nvSpPr>
        <p:spPr>
          <a:xfrm>
            <a:off x="8736594" y="2417275"/>
            <a:ext cx="1478733" cy="1200329"/>
          </a:xfrm>
          <a:prstGeom prst="rect">
            <a:avLst/>
          </a:prstGeom>
          <a:noFill/>
        </p:spPr>
        <p:txBody>
          <a:bodyPr wrap="square" rtlCol="0">
            <a:spAutoFit/>
          </a:bodyPr>
          <a:lstStyle/>
          <a:p>
            <a:r>
              <a:rPr lang="en-US" dirty="0"/>
              <a:t>Proximity Sensor (Panasonic GX-F12A )</a:t>
            </a:r>
          </a:p>
        </p:txBody>
      </p:sp>
      <p:sp>
        <p:nvSpPr>
          <p:cNvPr id="33" name="TextBox 32">
            <a:extLst>
              <a:ext uri="{FF2B5EF4-FFF2-40B4-BE49-F238E27FC236}">
                <a16:creationId xmlns:a16="http://schemas.microsoft.com/office/drawing/2014/main" id="{BA6CE194-3166-409F-93CB-EF943433BEC3}"/>
              </a:ext>
            </a:extLst>
          </p:cNvPr>
          <p:cNvSpPr txBox="1"/>
          <p:nvPr/>
        </p:nvSpPr>
        <p:spPr>
          <a:xfrm>
            <a:off x="670826" y="1837853"/>
            <a:ext cx="1305847" cy="646331"/>
          </a:xfrm>
          <a:prstGeom prst="rect">
            <a:avLst/>
          </a:prstGeom>
          <a:noFill/>
        </p:spPr>
        <p:txBody>
          <a:bodyPr wrap="square" rtlCol="0">
            <a:spAutoFit/>
          </a:bodyPr>
          <a:lstStyle/>
          <a:p>
            <a:r>
              <a:rPr lang="en-US" dirty="0"/>
              <a:t>Electronics Box</a:t>
            </a:r>
          </a:p>
        </p:txBody>
      </p:sp>
      <p:sp>
        <p:nvSpPr>
          <p:cNvPr id="34" name="TextBox 33">
            <a:extLst>
              <a:ext uri="{FF2B5EF4-FFF2-40B4-BE49-F238E27FC236}">
                <a16:creationId xmlns:a16="http://schemas.microsoft.com/office/drawing/2014/main" id="{5965B739-494B-47E1-85B8-5B9B8CAA71A2}"/>
              </a:ext>
            </a:extLst>
          </p:cNvPr>
          <p:cNvSpPr txBox="1"/>
          <p:nvPr/>
        </p:nvSpPr>
        <p:spPr>
          <a:xfrm>
            <a:off x="606582" y="2960483"/>
            <a:ext cx="1305847" cy="923330"/>
          </a:xfrm>
          <a:prstGeom prst="rect">
            <a:avLst/>
          </a:prstGeom>
          <a:noFill/>
        </p:spPr>
        <p:txBody>
          <a:bodyPr wrap="square" rtlCol="0">
            <a:spAutoFit/>
          </a:bodyPr>
          <a:lstStyle/>
          <a:p>
            <a:r>
              <a:rPr lang="en-US" dirty="0"/>
              <a:t>Geared Planetary DC Motor</a:t>
            </a:r>
          </a:p>
        </p:txBody>
      </p:sp>
      <p:sp>
        <p:nvSpPr>
          <p:cNvPr id="35" name="TextBox 34">
            <a:extLst>
              <a:ext uri="{FF2B5EF4-FFF2-40B4-BE49-F238E27FC236}">
                <a16:creationId xmlns:a16="http://schemas.microsoft.com/office/drawing/2014/main" id="{D2B3383C-369A-49BE-B4A7-9E143A93C97C}"/>
              </a:ext>
            </a:extLst>
          </p:cNvPr>
          <p:cNvSpPr txBox="1"/>
          <p:nvPr/>
        </p:nvSpPr>
        <p:spPr>
          <a:xfrm>
            <a:off x="743610" y="4671588"/>
            <a:ext cx="1305847" cy="646331"/>
          </a:xfrm>
          <a:prstGeom prst="rect">
            <a:avLst/>
          </a:prstGeom>
          <a:noFill/>
        </p:spPr>
        <p:txBody>
          <a:bodyPr wrap="square" rtlCol="0">
            <a:spAutoFit/>
          </a:bodyPr>
          <a:lstStyle/>
          <a:p>
            <a:r>
              <a:rPr lang="en-US" dirty="0"/>
              <a:t>T100 Thrusters</a:t>
            </a:r>
          </a:p>
        </p:txBody>
      </p:sp>
    </p:spTree>
    <p:extLst>
      <p:ext uri="{BB962C8B-B14F-4D97-AF65-F5344CB8AC3E}">
        <p14:creationId xmlns:p14="http://schemas.microsoft.com/office/powerpoint/2010/main" val="2455742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CAD292-C50F-4EB3-8480-58EB281CBC6A}"/>
              </a:ext>
            </a:extLst>
          </p:cNvPr>
          <p:cNvPicPr>
            <a:picLocks noChangeAspect="1"/>
          </p:cNvPicPr>
          <p:nvPr/>
        </p:nvPicPr>
        <p:blipFill>
          <a:blip r:embed="rId3"/>
          <a:stretch>
            <a:fillRect/>
          </a:stretch>
        </p:blipFill>
        <p:spPr>
          <a:xfrm>
            <a:off x="1703639" y="1198322"/>
            <a:ext cx="7918686" cy="5049415"/>
          </a:xfrm>
          <a:prstGeom prst="rect">
            <a:avLst/>
          </a:prstGeom>
        </p:spPr>
      </p:pic>
      <p:sp>
        <p:nvSpPr>
          <p:cNvPr id="2" name="Title 1">
            <a:extLst>
              <a:ext uri="{FF2B5EF4-FFF2-40B4-BE49-F238E27FC236}">
                <a16:creationId xmlns:a16="http://schemas.microsoft.com/office/drawing/2014/main" id="{F16D6099-61FF-4145-A771-47D60F53A6BE}"/>
              </a:ext>
            </a:extLst>
          </p:cNvPr>
          <p:cNvSpPr>
            <a:spLocks noGrp="1"/>
          </p:cNvSpPr>
          <p:nvPr>
            <p:ph type="title"/>
          </p:nvPr>
        </p:nvSpPr>
        <p:spPr/>
        <p:txBody>
          <a:bodyPr/>
          <a:lstStyle/>
          <a:p>
            <a:r>
              <a:rPr lang="en-US" dirty="0"/>
              <a:t>Detailed Design and Analysis-EE</a:t>
            </a:r>
          </a:p>
        </p:txBody>
      </p:sp>
      <p:sp>
        <p:nvSpPr>
          <p:cNvPr id="5" name="Slide Number Placeholder 3">
            <a:extLst>
              <a:ext uri="{FF2B5EF4-FFF2-40B4-BE49-F238E27FC236}">
                <a16:creationId xmlns:a16="http://schemas.microsoft.com/office/drawing/2014/main" id="{9DEEE9AE-4B43-41A5-86AB-A76162CAFB49}"/>
              </a:ext>
            </a:extLst>
          </p:cNvPr>
          <p:cNvSpPr>
            <a:spLocks noGrp="1"/>
          </p:cNvSpPr>
          <p:nvPr>
            <p:ph type="sldNum" sz="quarter" idx="4"/>
          </p:nvPr>
        </p:nvSpPr>
        <p:spPr/>
        <p:txBody>
          <a:bodyPr/>
          <a:lstStyle/>
          <a:p>
            <a:fld id="{6A64E2AA-70EE-4EDB-ADAE-C1CF90266418}" type="slidenum">
              <a:rPr lang="en-US" smtClean="0"/>
              <a:t>27</a:t>
            </a:fld>
            <a:endParaRPr lang="en-US" dirty="0"/>
          </a:p>
        </p:txBody>
      </p:sp>
      <p:grpSp>
        <p:nvGrpSpPr>
          <p:cNvPr id="18" name="Group 17">
            <a:extLst>
              <a:ext uri="{FF2B5EF4-FFF2-40B4-BE49-F238E27FC236}">
                <a16:creationId xmlns:a16="http://schemas.microsoft.com/office/drawing/2014/main" id="{8BCD9FCC-D033-4761-9C39-B497E9C20EF3}"/>
              </a:ext>
            </a:extLst>
          </p:cNvPr>
          <p:cNvGrpSpPr/>
          <p:nvPr/>
        </p:nvGrpSpPr>
        <p:grpSpPr>
          <a:xfrm>
            <a:off x="2844373" y="2083572"/>
            <a:ext cx="5560488" cy="3007475"/>
            <a:chOff x="2227152" y="1944231"/>
            <a:chExt cx="7395173" cy="2989908"/>
          </a:xfrm>
        </p:grpSpPr>
        <p:cxnSp>
          <p:nvCxnSpPr>
            <p:cNvPr id="7" name="Straight Connector 6">
              <a:extLst>
                <a:ext uri="{FF2B5EF4-FFF2-40B4-BE49-F238E27FC236}">
                  <a16:creationId xmlns:a16="http://schemas.microsoft.com/office/drawing/2014/main" id="{8ABBEDA6-CC82-4909-85F1-74BAA3F609A5}"/>
                </a:ext>
              </a:extLst>
            </p:cNvPr>
            <p:cNvCxnSpPr>
              <a:cxnSpLocks/>
            </p:cNvCxnSpPr>
            <p:nvPr/>
          </p:nvCxnSpPr>
          <p:spPr>
            <a:xfrm flipV="1">
              <a:off x="2227152" y="1964602"/>
              <a:ext cx="0" cy="2969537"/>
            </a:xfrm>
            <a:prstGeom prst="line">
              <a:avLst/>
            </a:prstGeom>
            <a:ln w="38100">
              <a:solidFill>
                <a:srgbClr val="D2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6BCD546-7634-4C78-9985-83C9598F115A}"/>
                </a:ext>
              </a:extLst>
            </p:cNvPr>
            <p:cNvCxnSpPr>
              <a:cxnSpLocks/>
            </p:cNvCxnSpPr>
            <p:nvPr/>
          </p:nvCxnSpPr>
          <p:spPr>
            <a:xfrm flipV="1">
              <a:off x="9622324" y="1944231"/>
              <a:ext cx="0" cy="2969537"/>
            </a:xfrm>
            <a:prstGeom prst="line">
              <a:avLst/>
            </a:prstGeom>
            <a:ln w="38100">
              <a:solidFill>
                <a:srgbClr val="D2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CDD96C-AAB1-41CC-A38C-97AEF8DCCCAE}"/>
                </a:ext>
              </a:extLst>
            </p:cNvPr>
            <p:cNvCxnSpPr>
              <a:cxnSpLocks/>
            </p:cNvCxnSpPr>
            <p:nvPr/>
          </p:nvCxnSpPr>
          <p:spPr>
            <a:xfrm flipH="1">
              <a:off x="2227152" y="1955549"/>
              <a:ext cx="7395172" cy="0"/>
            </a:xfrm>
            <a:prstGeom prst="line">
              <a:avLst/>
            </a:prstGeom>
            <a:ln w="38100">
              <a:solidFill>
                <a:srgbClr val="D2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A559D5-7739-4857-93A8-402169354BD0}"/>
                </a:ext>
              </a:extLst>
            </p:cNvPr>
            <p:cNvCxnSpPr>
              <a:cxnSpLocks/>
            </p:cNvCxnSpPr>
            <p:nvPr/>
          </p:nvCxnSpPr>
          <p:spPr>
            <a:xfrm flipH="1">
              <a:off x="2227152" y="4930710"/>
              <a:ext cx="7395173" cy="3429"/>
            </a:xfrm>
            <a:prstGeom prst="line">
              <a:avLst/>
            </a:prstGeom>
            <a:ln w="38100">
              <a:solidFill>
                <a:srgbClr val="D2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35BFD7D-5970-4EAD-9C95-98C7852E1076}"/>
              </a:ext>
            </a:extLst>
          </p:cNvPr>
          <p:cNvGrpSpPr/>
          <p:nvPr/>
        </p:nvGrpSpPr>
        <p:grpSpPr>
          <a:xfrm>
            <a:off x="3224844" y="5558637"/>
            <a:ext cx="2017716" cy="522121"/>
            <a:chOff x="2737163" y="5367195"/>
            <a:chExt cx="2608907" cy="511518"/>
          </a:xfrm>
        </p:grpSpPr>
        <p:cxnSp>
          <p:nvCxnSpPr>
            <p:cNvPr id="26" name="Straight Connector 25">
              <a:extLst>
                <a:ext uri="{FF2B5EF4-FFF2-40B4-BE49-F238E27FC236}">
                  <a16:creationId xmlns:a16="http://schemas.microsoft.com/office/drawing/2014/main" id="{566BFDAB-FE12-4027-841B-10AA9D4A95A3}"/>
                </a:ext>
              </a:extLst>
            </p:cNvPr>
            <p:cNvCxnSpPr>
              <a:cxnSpLocks/>
            </p:cNvCxnSpPr>
            <p:nvPr/>
          </p:nvCxnSpPr>
          <p:spPr>
            <a:xfrm flipV="1">
              <a:off x="5346070" y="5386811"/>
              <a:ext cx="0" cy="475304"/>
            </a:xfrm>
            <a:prstGeom prst="line">
              <a:avLst/>
            </a:prstGeom>
            <a:ln w="38100">
              <a:solidFill>
                <a:srgbClr val="D2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4E37D3-A956-4C0E-90D3-303206462866}"/>
                </a:ext>
              </a:extLst>
            </p:cNvPr>
            <p:cNvCxnSpPr>
              <a:cxnSpLocks/>
            </p:cNvCxnSpPr>
            <p:nvPr/>
          </p:nvCxnSpPr>
          <p:spPr>
            <a:xfrm flipV="1">
              <a:off x="2746216" y="5386811"/>
              <a:ext cx="0" cy="475304"/>
            </a:xfrm>
            <a:prstGeom prst="line">
              <a:avLst/>
            </a:prstGeom>
            <a:ln w="38100">
              <a:solidFill>
                <a:srgbClr val="D2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5766747-97D5-4ADC-9EA2-9271B96975A5}"/>
                </a:ext>
              </a:extLst>
            </p:cNvPr>
            <p:cNvCxnSpPr>
              <a:cxnSpLocks/>
            </p:cNvCxnSpPr>
            <p:nvPr/>
          </p:nvCxnSpPr>
          <p:spPr>
            <a:xfrm flipH="1" flipV="1">
              <a:off x="2737163" y="5367195"/>
              <a:ext cx="2608907" cy="19616"/>
            </a:xfrm>
            <a:prstGeom prst="line">
              <a:avLst/>
            </a:prstGeom>
            <a:ln w="38100">
              <a:solidFill>
                <a:srgbClr val="D2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89C582C-D604-49FF-9659-59BB33655892}"/>
                </a:ext>
              </a:extLst>
            </p:cNvPr>
            <p:cNvCxnSpPr>
              <a:cxnSpLocks/>
            </p:cNvCxnSpPr>
            <p:nvPr/>
          </p:nvCxnSpPr>
          <p:spPr>
            <a:xfrm flipH="1">
              <a:off x="2746216" y="5862115"/>
              <a:ext cx="2599854" cy="16598"/>
            </a:xfrm>
            <a:prstGeom prst="line">
              <a:avLst/>
            </a:prstGeom>
            <a:ln w="38100">
              <a:solidFill>
                <a:srgbClr val="D2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99E9A973-2126-45BF-930D-D4E85F1C40C1}"/>
              </a:ext>
            </a:extLst>
          </p:cNvPr>
          <p:cNvGrpSpPr/>
          <p:nvPr/>
        </p:nvGrpSpPr>
        <p:grpSpPr>
          <a:xfrm>
            <a:off x="4318050" y="2380489"/>
            <a:ext cx="1930335" cy="1610210"/>
            <a:chOff x="4211370" y="2287509"/>
            <a:chExt cx="2049178" cy="1728231"/>
          </a:xfrm>
        </p:grpSpPr>
        <p:cxnSp>
          <p:nvCxnSpPr>
            <p:cNvPr id="36" name="Straight Connector 35">
              <a:extLst>
                <a:ext uri="{FF2B5EF4-FFF2-40B4-BE49-F238E27FC236}">
                  <a16:creationId xmlns:a16="http://schemas.microsoft.com/office/drawing/2014/main" id="{F465CD3C-D901-4875-BE43-76A8570DE45F}"/>
                </a:ext>
              </a:extLst>
            </p:cNvPr>
            <p:cNvCxnSpPr>
              <a:cxnSpLocks/>
            </p:cNvCxnSpPr>
            <p:nvPr/>
          </p:nvCxnSpPr>
          <p:spPr>
            <a:xfrm flipH="1">
              <a:off x="4211370" y="4015740"/>
              <a:ext cx="2049178" cy="0"/>
            </a:xfrm>
            <a:prstGeom prst="line">
              <a:avLst/>
            </a:prstGeom>
            <a:ln w="38100">
              <a:solidFill>
                <a:srgbClr val="D2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A10D9F8-9180-4949-82F4-A73A3590088E}"/>
                </a:ext>
              </a:extLst>
            </p:cNvPr>
            <p:cNvCxnSpPr>
              <a:cxnSpLocks/>
            </p:cNvCxnSpPr>
            <p:nvPr/>
          </p:nvCxnSpPr>
          <p:spPr>
            <a:xfrm flipH="1">
              <a:off x="4211370" y="2287509"/>
              <a:ext cx="2049178" cy="0"/>
            </a:xfrm>
            <a:prstGeom prst="line">
              <a:avLst/>
            </a:prstGeom>
            <a:ln w="38100">
              <a:solidFill>
                <a:srgbClr val="D2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FC2C698-0585-475A-B9C0-23A94416D48E}"/>
                </a:ext>
              </a:extLst>
            </p:cNvPr>
            <p:cNvCxnSpPr>
              <a:cxnSpLocks/>
            </p:cNvCxnSpPr>
            <p:nvPr/>
          </p:nvCxnSpPr>
          <p:spPr>
            <a:xfrm flipH="1">
              <a:off x="4211370" y="2287509"/>
              <a:ext cx="18106" cy="1728231"/>
            </a:xfrm>
            <a:prstGeom prst="line">
              <a:avLst/>
            </a:prstGeom>
            <a:ln w="38100">
              <a:solidFill>
                <a:srgbClr val="D20000"/>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0FEED76-0041-4A39-ACBF-DFB1A2F0AB9A}"/>
                </a:ext>
              </a:extLst>
            </p:cNvPr>
            <p:cNvCxnSpPr>
              <a:cxnSpLocks/>
            </p:cNvCxnSpPr>
            <p:nvPr/>
          </p:nvCxnSpPr>
          <p:spPr>
            <a:xfrm>
              <a:off x="6260548" y="2287509"/>
              <a:ext cx="0" cy="1728231"/>
            </a:xfrm>
            <a:prstGeom prst="line">
              <a:avLst/>
            </a:prstGeom>
            <a:ln w="38100">
              <a:solidFill>
                <a:srgbClr val="D2000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4367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D317C-1152-4C80-A07F-F178C4E7A304}"/>
              </a:ext>
            </a:extLst>
          </p:cNvPr>
          <p:cNvSpPr>
            <a:spLocks noGrp="1"/>
          </p:cNvSpPr>
          <p:nvPr>
            <p:ph type="title"/>
          </p:nvPr>
        </p:nvSpPr>
        <p:spPr/>
        <p:txBody>
          <a:bodyPr/>
          <a:lstStyle/>
          <a:p>
            <a:r>
              <a:rPr lang="en-US" dirty="0"/>
              <a:t>Printed Circuit Board Design</a:t>
            </a:r>
          </a:p>
        </p:txBody>
      </p:sp>
      <p:pic>
        <p:nvPicPr>
          <p:cNvPr id="4" name="Content Placeholder 3">
            <a:extLst>
              <a:ext uri="{FF2B5EF4-FFF2-40B4-BE49-F238E27FC236}">
                <a16:creationId xmlns:a16="http://schemas.microsoft.com/office/drawing/2014/main" id="{D68EC473-E304-44A8-BF44-978AAEDCE246}"/>
              </a:ext>
            </a:extLst>
          </p:cNvPr>
          <p:cNvPicPr>
            <a:picLocks noGrp="1" noChangeAspect="1"/>
          </p:cNvPicPr>
          <p:nvPr>
            <p:ph idx="1"/>
          </p:nvPr>
        </p:nvPicPr>
        <p:blipFill>
          <a:blip r:embed="rId3"/>
          <a:stretch>
            <a:fillRect/>
          </a:stretch>
        </p:blipFill>
        <p:spPr>
          <a:xfrm>
            <a:off x="2678723" y="1181145"/>
            <a:ext cx="6735325" cy="4908994"/>
          </a:xfrm>
          <a:prstGeom prst="rect">
            <a:avLst/>
          </a:prstGeom>
        </p:spPr>
      </p:pic>
    </p:spTree>
    <p:extLst>
      <p:ext uri="{BB962C8B-B14F-4D97-AF65-F5344CB8AC3E}">
        <p14:creationId xmlns:p14="http://schemas.microsoft.com/office/powerpoint/2010/main" val="69836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666E7-DB09-4E4B-A3F4-03A1B8E2B31D}"/>
              </a:ext>
            </a:extLst>
          </p:cNvPr>
          <p:cNvSpPr>
            <a:spLocks noGrp="1"/>
          </p:cNvSpPr>
          <p:nvPr>
            <p:ph type="title"/>
          </p:nvPr>
        </p:nvSpPr>
        <p:spPr/>
        <p:txBody>
          <a:bodyPr/>
          <a:lstStyle/>
          <a:p>
            <a:r>
              <a:rPr lang="en-US" dirty="0"/>
              <a:t>Printed Circuit Board Fabrication</a:t>
            </a:r>
          </a:p>
        </p:txBody>
      </p:sp>
      <p:pic>
        <p:nvPicPr>
          <p:cNvPr id="7" name="Content Placeholder 6">
            <a:extLst>
              <a:ext uri="{FF2B5EF4-FFF2-40B4-BE49-F238E27FC236}">
                <a16:creationId xmlns:a16="http://schemas.microsoft.com/office/drawing/2014/main" id="{A22F05DE-55CB-4E5C-99F0-A99B4BD92AEE}"/>
              </a:ext>
            </a:extLst>
          </p:cNvPr>
          <p:cNvPicPr>
            <a:picLocks noGrp="1" noChangeAspect="1"/>
          </p:cNvPicPr>
          <p:nvPr>
            <p:ph idx="1"/>
          </p:nvPr>
        </p:nvPicPr>
        <p:blipFill>
          <a:blip r:embed="rId3"/>
          <a:stretch>
            <a:fillRect/>
          </a:stretch>
        </p:blipFill>
        <p:spPr>
          <a:xfrm rot="16200000">
            <a:off x="3283007" y="408332"/>
            <a:ext cx="4482866" cy="6277587"/>
          </a:xfrm>
          <a:prstGeom prst="rect">
            <a:avLst/>
          </a:prstGeom>
        </p:spPr>
      </p:pic>
      <p:cxnSp>
        <p:nvCxnSpPr>
          <p:cNvPr id="11" name="Straight Arrow Connector 10">
            <a:extLst>
              <a:ext uri="{FF2B5EF4-FFF2-40B4-BE49-F238E27FC236}">
                <a16:creationId xmlns:a16="http://schemas.microsoft.com/office/drawing/2014/main" id="{A1294B43-E2E7-4926-8462-8CFF8AA94A55}"/>
              </a:ext>
            </a:extLst>
          </p:cNvPr>
          <p:cNvCxnSpPr>
            <a:cxnSpLocks/>
          </p:cNvCxnSpPr>
          <p:nvPr/>
        </p:nvCxnSpPr>
        <p:spPr>
          <a:xfrm flipH="1" flipV="1">
            <a:off x="7414846" y="1916724"/>
            <a:ext cx="2315308" cy="703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47E84C6-6C81-4012-BD69-86F9EFFD05E0}"/>
              </a:ext>
            </a:extLst>
          </p:cNvPr>
          <p:cNvCxnSpPr/>
          <p:nvPr/>
        </p:nvCxnSpPr>
        <p:spPr>
          <a:xfrm>
            <a:off x="1494692" y="1582615"/>
            <a:ext cx="1764323" cy="703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8BD7951-7101-4E75-8C16-54260DEFBBEA}"/>
              </a:ext>
            </a:extLst>
          </p:cNvPr>
          <p:cNvCxnSpPr/>
          <p:nvPr/>
        </p:nvCxnSpPr>
        <p:spPr>
          <a:xfrm>
            <a:off x="1371600" y="4841631"/>
            <a:ext cx="161192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E7B1EAB-08BB-4AFE-A983-7A48CC0D4C66}"/>
              </a:ext>
            </a:extLst>
          </p:cNvPr>
          <p:cNvCxnSpPr/>
          <p:nvPr/>
        </p:nvCxnSpPr>
        <p:spPr>
          <a:xfrm flipV="1">
            <a:off x="1652954" y="5363308"/>
            <a:ext cx="1248508" cy="527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8A88D90-1E75-4204-8570-86D79C547B7E}"/>
              </a:ext>
            </a:extLst>
          </p:cNvPr>
          <p:cNvCxnSpPr/>
          <p:nvPr/>
        </p:nvCxnSpPr>
        <p:spPr>
          <a:xfrm flipH="1">
            <a:off x="8329246" y="3698631"/>
            <a:ext cx="140090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D41F40E-4F8F-4DFA-BB81-5808176A40B9}"/>
              </a:ext>
            </a:extLst>
          </p:cNvPr>
          <p:cNvCxnSpPr/>
          <p:nvPr/>
        </p:nvCxnSpPr>
        <p:spPr>
          <a:xfrm flipH="1" flipV="1">
            <a:off x="8434754" y="4337538"/>
            <a:ext cx="1137138" cy="410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AC38436-ACAE-4123-813D-A438EB5EB800}"/>
              </a:ext>
            </a:extLst>
          </p:cNvPr>
          <p:cNvCxnSpPr/>
          <p:nvPr/>
        </p:nvCxnSpPr>
        <p:spPr>
          <a:xfrm flipH="1">
            <a:off x="7473462" y="4009292"/>
            <a:ext cx="2801815" cy="1172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D42771D-4787-42E7-B11B-8AE27F009A6A}"/>
              </a:ext>
            </a:extLst>
          </p:cNvPr>
          <p:cNvCxnSpPr/>
          <p:nvPr/>
        </p:nvCxnSpPr>
        <p:spPr>
          <a:xfrm flipH="1" flipV="1">
            <a:off x="6096000" y="5552308"/>
            <a:ext cx="58615" cy="4909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29C70C4-4311-4F1A-85CC-88A4F21010C7}"/>
              </a:ext>
            </a:extLst>
          </p:cNvPr>
          <p:cNvCxnSpPr/>
          <p:nvPr/>
        </p:nvCxnSpPr>
        <p:spPr>
          <a:xfrm flipV="1">
            <a:off x="1828800" y="5552308"/>
            <a:ext cx="1858108" cy="3326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B7FDE21-0BC8-450D-A04E-2C06AF2D3A58}"/>
              </a:ext>
            </a:extLst>
          </p:cNvPr>
          <p:cNvCxnSpPr/>
          <p:nvPr/>
        </p:nvCxnSpPr>
        <p:spPr>
          <a:xfrm flipV="1">
            <a:off x="1717431" y="1858108"/>
            <a:ext cx="2233246" cy="1582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3B219C0-5373-4662-BBDB-A0E7E46E2499}"/>
              </a:ext>
            </a:extLst>
          </p:cNvPr>
          <p:cNvCxnSpPr/>
          <p:nvPr/>
        </p:nvCxnSpPr>
        <p:spPr>
          <a:xfrm flipH="1" flipV="1">
            <a:off x="7121769" y="5058508"/>
            <a:ext cx="1611923" cy="8968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7A23EB3-66A9-413E-87EC-4352809C51FB}"/>
              </a:ext>
            </a:extLst>
          </p:cNvPr>
          <p:cNvCxnSpPr/>
          <p:nvPr/>
        </p:nvCxnSpPr>
        <p:spPr>
          <a:xfrm>
            <a:off x="1230923" y="3171092"/>
            <a:ext cx="3124200" cy="820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3AEA601-61DB-4F71-840D-E0606716B395}"/>
              </a:ext>
            </a:extLst>
          </p:cNvPr>
          <p:cNvCxnSpPr>
            <a:cxnSpLocks/>
          </p:cNvCxnSpPr>
          <p:nvPr/>
        </p:nvCxnSpPr>
        <p:spPr>
          <a:xfrm flipV="1">
            <a:off x="5011615" y="5416063"/>
            <a:ext cx="451340" cy="5392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EBF84F09-287A-469E-920F-A2A8ED19AF06}"/>
              </a:ext>
            </a:extLst>
          </p:cNvPr>
          <p:cNvCxnSpPr/>
          <p:nvPr/>
        </p:nvCxnSpPr>
        <p:spPr>
          <a:xfrm rot="10800000" flipV="1">
            <a:off x="5978770" y="1305692"/>
            <a:ext cx="1951893" cy="804462"/>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27A61E7F-E5CC-43F1-8DCF-A1AAFF230596}"/>
              </a:ext>
            </a:extLst>
          </p:cNvPr>
          <p:cNvCxnSpPr>
            <a:endCxn id="7" idx="3"/>
          </p:cNvCxnSpPr>
          <p:nvPr/>
        </p:nvCxnSpPr>
        <p:spPr>
          <a:xfrm rot="10800000" flipV="1">
            <a:off x="5524442" y="1019908"/>
            <a:ext cx="2986513" cy="285784"/>
          </a:xfrm>
          <a:prstGeom prst="bentConnector4">
            <a:avLst>
              <a:gd name="adj1" fmla="val 12474"/>
              <a:gd name="adj2" fmla="val 2001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777D5DA-5DF1-43A0-A374-1C1B7D12276B}"/>
              </a:ext>
            </a:extLst>
          </p:cNvPr>
          <p:cNvSpPr txBox="1"/>
          <p:nvPr/>
        </p:nvSpPr>
        <p:spPr>
          <a:xfrm>
            <a:off x="6049107" y="6043246"/>
            <a:ext cx="1318847" cy="276999"/>
          </a:xfrm>
          <a:prstGeom prst="rect">
            <a:avLst/>
          </a:prstGeom>
          <a:noFill/>
        </p:spPr>
        <p:txBody>
          <a:bodyPr wrap="square" rtlCol="0">
            <a:spAutoFit/>
          </a:bodyPr>
          <a:lstStyle/>
          <a:p>
            <a:r>
              <a:rPr lang="en-US" sz="1200" dirty="0"/>
              <a:t>Micro SD Card</a:t>
            </a:r>
          </a:p>
        </p:txBody>
      </p:sp>
      <p:sp>
        <p:nvSpPr>
          <p:cNvPr id="63" name="TextBox 62">
            <a:extLst>
              <a:ext uri="{FF2B5EF4-FFF2-40B4-BE49-F238E27FC236}">
                <a16:creationId xmlns:a16="http://schemas.microsoft.com/office/drawing/2014/main" id="{8428C7A7-C94E-4A04-BD0A-71C56CE83FBE}"/>
              </a:ext>
            </a:extLst>
          </p:cNvPr>
          <p:cNvSpPr txBox="1"/>
          <p:nvPr/>
        </p:nvSpPr>
        <p:spPr>
          <a:xfrm>
            <a:off x="275492" y="2977662"/>
            <a:ext cx="1043234" cy="461665"/>
          </a:xfrm>
          <a:prstGeom prst="rect">
            <a:avLst/>
          </a:prstGeom>
          <a:noFill/>
        </p:spPr>
        <p:txBody>
          <a:bodyPr wrap="square" rtlCol="0">
            <a:spAutoFit/>
          </a:bodyPr>
          <a:lstStyle/>
          <a:p>
            <a:r>
              <a:rPr lang="en-US" sz="1200" dirty="0"/>
              <a:t>Arduino Due Controller</a:t>
            </a:r>
          </a:p>
        </p:txBody>
      </p:sp>
      <p:sp>
        <p:nvSpPr>
          <p:cNvPr id="64" name="TextBox 63">
            <a:extLst>
              <a:ext uri="{FF2B5EF4-FFF2-40B4-BE49-F238E27FC236}">
                <a16:creationId xmlns:a16="http://schemas.microsoft.com/office/drawing/2014/main" id="{AF19E8C7-2C82-472F-8A7A-C770D991C59E}"/>
              </a:ext>
            </a:extLst>
          </p:cNvPr>
          <p:cNvSpPr txBox="1"/>
          <p:nvPr/>
        </p:nvSpPr>
        <p:spPr>
          <a:xfrm>
            <a:off x="9806354" y="1785536"/>
            <a:ext cx="1441820" cy="461665"/>
          </a:xfrm>
          <a:prstGeom prst="rect">
            <a:avLst/>
          </a:prstGeom>
          <a:noFill/>
        </p:spPr>
        <p:txBody>
          <a:bodyPr wrap="square" rtlCol="0">
            <a:spAutoFit/>
          </a:bodyPr>
          <a:lstStyle/>
          <a:p>
            <a:r>
              <a:rPr lang="en-US" sz="1200" dirty="0" err="1"/>
              <a:t>Xbee</a:t>
            </a:r>
            <a:r>
              <a:rPr lang="en-US" sz="1200" dirty="0"/>
              <a:t> Radio Communication</a:t>
            </a:r>
          </a:p>
        </p:txBody>
      </p:sp>
      <p:sp>
        <p:nvSpPr>
          <p:cNvPr id="65" name="TextBox 64">
            <a:extLst>
              <a:ext uri="{FF2B5EF4-FFF2-40B4-BE49-F238E27FC236}">
                <a16:creationId xmlns:a16="http://schemas.microsoft.com/office/drawing/2014/main" id="{58401C68-F74F-4904-9784-FA2CA1FFC363}"/>
              </a:ext>
            </a:extLst>
          </p:cNvPr>
          <p:cNvSpPr txBox="1"/>
          <p:nvPr/>
        </p:nvSpPr>
        <p:spPr>
          <a:xfrm>
            <a:off x="398585" y="1389185"/>
            <a:ext cx="1318846" cy="461665"/>
          </a:xfrm>
          <a:prstGeom prst="rect">
            <a:avLst/>
          </a:prstGeom>
          <a:noFill/>
        </p:spPr>
        <p:txBody>
          <a:bodyPr wrap="square" rtlCol="0">
            <a:spAutoFit/>
          </a:bodyPr>
          <a:lstStyle/>
          <a:p>
            <a:r>
              <a:rPr lang="en-US" sz="1200" dirty="0"/>
              <a:t>Power Supply Connector</a:t>
            </a:r>
          </a:p>
        </p:txBody>
      </p:sp>
      <p:sp>
        <p:nvSpPr>
          <p:cNvPr id="66" name="TextBox 65">
            <a:extLst>
              <a:ext uri="{FF2B5EF4-FFF2-40B4-BE49-F238E27FC236}">
                <a16:creationId xmlns:a16="http://schemas.microsoft.com/office/drawing/2014/main" id="{6CBC2B3D-EB6D-4148-BBB8-D08C42B432F4}"/>
              </a:ext>
            </a:extLst>
          </p:cNvPr>
          <p:cNvSpPr txBox="1"/>
          <p:nvPr/>
        </p:nvSpPr>
        <p:spPr>
          <a:xfrm>
            <a:off x="9730154" y="3568924"/>
            <a:ext cx="1400908" cy="276999"/>
          </a:xfrm>
          <a:prstGeom prst="rect">
            <a:avLst/>
          </a:prstGeom>
          <a:noFill/>
        </p:spPr>
        <p:txBody>
          <a:bodyPr wrap="square" rtlCol="0">
            <a:spAutoFit/>
          </a:bodyPr>
          <a:lstStyle/>
          <a:p>
            <a:r>
              <a:rPr lang="en-US" sz="1200" dirty="0"/>
              <a:t>GPS Connector</a:t>
            </a:r>
          </a:p>
        </p:txBody>
      </p:sp>
      <p:sp>
        <p:nvSpPr>
          <p:cNvPr id="67" name="TextBox 66">
            <a:extLst>
              <a:ext uri="{FF2B5EF4-FFF2-40B4-BE49-F238E27FC236}">
                <a16:creationId xmlns:a16="http://schemas.microsoft.com/office/drawing/2014/main" id="{FB25D485-4EE7-4B2D-88F6-311593C57575}"/>
              </a:ext>
            </a:extLst>
          </p:cNvPr>
          <p:cNvSpPr txBox="1"/>
          <p:nvPr/>
        </p:nvSpPr>
        <p:spPr>
          <a:xfrm>
            <a:off x="605204" y="4642338"/>
            <a:ext cx="973015" cy="461665"/>
          </a:xfrm>
          <a:prstGeom prst="rect">
            <a:avLst/>
          </a:prstGeom>
          <a:noFill/>
        </p:spPr>
        <p:txBody>
          <a:bodyPr wrap="square" rtlCol="0">
            <a:spAutoFit/>
          </a:bodyPr>
          <a:lstStyle/>
          <a:p>
            <a:r>
              <a:rPr lang="en-US" sz="1200" dirty="0"/>
              <a:t>Fan Connector</a:t>
            </a:r>
          </a:p>
        </p:txBody>
      </p:sp>
      <p:sp>
        <p:nvSpPr>
          <p:cNvPr id="68" name="TextBox 67">
            <a:extLst>
              <a:ext uri="{FF2B5EF4-FFF2-40B4-BE49-F238E27FC236}">
                <a16:creationId xmlns:a16="http://schemas.microsoft.com/office/drawing/2014/main" id="{198E7704-BBAC-4989-A5A8-5E60A957A77F}"/>
              </a:ext>
            </a:extLst>
          </p:cNvPr>
          <p:cNvSpPr txBox="1"/>
          <p:nvPr/>
        </p:nvSpPr>
        <p:spPr>
          <a:xfrm>
            <a:off x="756139" y="5224028"/>
            <a:ext cx="1078403" cy="461665"/>
          </a:xfrm>
          <a:prstGeom prst="rect">
            <a:avLst/>
          </a:prstGeom>
          <a:noFill/>
        </p:spPr>
        <p:txBody>
          <a:bodyPr wrap="square" rtlCol="0">
            <a:spAutoFit/>
          </a:bodyPr>
          <a:lstStyle/>
          <a:p>
            <a:r>
              <a:rPr lang="en-US" sz="1200" dirty="0"/>
              <a:t>Port ESC Connector</a:t>
            </a:r>
          </a:p>
        </p:txBody>
      </p:sp>
      <p:sp>
        <p:nvSpPr>
          <p:cNvPr id="69" name="TextBox 68">
            <a:extLst>
              <a:ext uri="{FF2B5EF4-FFF2-40B4-BE49-F238E27FC236}">
                <a16:creationId xmlns:a16="http://schemas.microsoft.com/office/drawing/2014/main" id="{8BBA20B4-DCB6-4143-ABBC-260E7B043061}"/>
              </a:ext>
            </a:extLst>
          </p:cNvPr>
          <p:cNvSpPr txBox="1"/>
          <p:nvPr/>
        </p:nvSpPr>
        <p:spPr>
          <a:xfrm>
            <a:off x="1012521" y="5846856"/>
            <a:ext cx="1131397" cy="646331"/>
          </a:xfrm>
          <a:prstGeom prst="rect">
            <a:avLst/>
          </a:prstGeom>
          <a:noFill/>
        </p:spPr>
        <p:txBody>
          <a:bodyPr wrap="square" rtlCol="0">
            <a:spAutoFit/>
          </a:bodyPr>
          <a:lstStyle/>
          <a:p>
            <a:r>
              <a:rPr lang="en-US" sz="1200" dirty="0"/>
              <a:t>Starboard ESC Connector</a:t>
            </a:r>
          </a:p>
        </p:txBody>
      </p:sp>
      <p:sp>
        <p:nvSpPr>
          <p:cNvPr id="70" name="TextBox 69">
            <a:extLst>
              <a:ext uri="{FF2B5EF4-FFF2-40B4-BE49-F238E27FC236}">
                <a16:creationId xmlns:a16="http://schemas.microsoft.com/office/drawing/2014/main" id="{0AAF0869-0438-4551-9BF5-182089A8EBC5}"/>
              </a:ext>
            </a:extLst>
          </p:cNvPr>
          <p:cNvSpPr txBox="1"/>
          <p:nvPr/>
        </p:nvSpPr>
        <p:spPr>
          <a:xfrm>
            <a:off x="4662854" y="5990492"/>
            <a:ext cx="931984" cy="646331"/>
          </a:xfrm>
          <a:prstGeom prst="rect">
            <a:avLst/>
          </a:prstGeom>
          <a:noFill/>
        </p:spPr>
        <p:txBody>
          <a:bodyPr wrap="square" rtlCol="0">
            <a:spAutoFit/>
          </a:bodyPr>
          <a:lstStyle/>
          <a:p>
            <a:r>
              <a:rPr lang="en-US" sz="1200" dirty="0"/>
              <a:t>R/C Receiver Connector</a:t>
            </a:r>
          </a:p>
        </p:txBody>
      </p:sp>
      <p:sp>
        <p:nvSpPr>
          <p:cNvPr id="71" name="TextBox 70">
            <a:extLst>
              <a:ext uri="{FF2B5EF4-FFF2-40B4-BE49-F238E27FC236}">
                <a16:creationId xmlns:a16="http://schemas.microsoft.com/office/drawing/2014/main" id="{FC8A8F04-50CC-4F11-8E80-CD4AA045A37F}"/>
              </a:ext>
            </a:extLst>
          </p:cNvPr>
          <p:cNvSpPr txBox="1"/>
          <p:nvPr/>
        </p:nvSpPr>
        <p:spPr>
          <a:xfrm>
            <a:off x="10275277" y="3864150"/>
            <a:ext cx="1066800" cy="461665"/>
          </a:xfrm>
          <a:prstGeom prst="rect">
            <a:avLst/>
          </a:prstGeom>
          <a:noFill/>
        </p:spPr>
        <p:txBody>
          <a:bodyPr wrap="square" rtlCol="0">
            <a:spAutoFit/>
          </a:bodyPr>
          <a:lstStyle/>
          <a:p>
            <a:r>
              <a:rPr lang="en-US" sz="1200" dirty="0"/>
              <a:t>Compass Connector</a:t>
            </a:r>
          </a:p>
        </p:txBody>
      </p:sp>
      <p:sp>
        <p:nvSpPr>
          <p:cNvPr id="72" name="TextBox 71">
            <a:extLst>
              <a:ext uri="{FF2B5EF4-FFF2-40B4-BE49-F238E27FC236}">
                <a16:creationId xmlns:a16="http://schemas.microsoft.com/office/drawing/2014/main" id="{2B317D8E-D9F5-41AB-A2D1-DC6DD53A289D}"/>
              </a:ext>
            </a:extLst>
          </p:cNvPr>
          <p:cNvSpPr txBox="1"/>
          <p:nvPr/>
        </p:nvSpPr>
        <p:spPr>
          <a:xfrm>
            <a:off x="7983355" y="1149543"/>
            <a:ext cx="1131157" cy="461665"/>
          </a:xfrm>
          <a:prstGeom prst="rect">
            <a:avLst/>
          </a:prstGeom>
          <a:noFill/>
        </p:spPr>
        <p:txBody>
          <a:bodyPr wrap="square" rtlCol="0">
            <a:spAutoFit/>
          </a:bodyPr>
          <a:lstStyle/>
          <a:p>
            <a:r>
              <a:rPr lang="en-US" sz="1200" dirty="0"/>
              <a:t>Motor Driver Connector</a:t>
            </a:r>
          </a:p>
        </p:txBody>
      </p:sp>
      <p:sp>
        <p:nvSpPr>
          <p:cNvPr id="73" name="TextBox 72">
            <a:extLst>
              <a:ext uri="{FF2B5EF4-FFF2-40B4-BE49-F238E27FC236}">
                <a16:creationId xmlns:a16="http://schemas.microsoft.com/office/drawing/2014/main" id="{FD6C41CF-78ED-4AA5-9095-B0ADA37E47F4}"/>
              </a:ext>
            </a:extLst>
          </p:cNvPr>
          <p:cNvSpPr txBox="1"/>
          <p:nvPr/>
        </p:nvSpPr>
        <p:spPr>
          <a:xfrm>
            <a:off x="8548933" y="718333"/>
            <a:ext cx="1655884" cy="461665"/>
          </a:xfrm>
          <a:prstGeom prst="rect">
            <a:avLst/>
          </a:prstGeom>
          <a:noFill/>
        </p:spPr>
        <p:txBody>
          <a:bodyPr wrap="square" rtlCol="0">
            <a:spAutoFit/>
          </a:bodyPr>
          <a:lstStyle/>
          <a:p>
            <a:r>
              <a:rPr lang="en-US" sz="1200" dirty="0"/>
              <a:t>Proximity Sensor Connector</a:t>
            </a:r>
          </a:p>
        </p:txBody>
      </p:sp>
      <p:sp>
        <p:nvSpPr>
          <p:cNvPr id="74" name="TextBox 73">
            <a:extLst>
              <a:ext uri="{FF2B5EF4-FFF2-40B4-BE49-F238E27FC236}">
                <a16:creationId xmlns:a16="http://schemas.microsoft.com/office/drawing/2014/main" id="{88DBFB7E-3B3B-4F2F-9A1C-1FFF849EB2B7}"/>
              </a:ext>
            </a:extLst>
          </p:cNvPr>
          <p:cNvSpPr txBox="1"/>
          <p:nvPr/>
        </p:nvSpPr>
        <p:spPr>
          <a:xfrm>
            <a:off x="8727830" y="5846856"/>
            <a:ext cx="1348154" cy="461665"/>
          </a:xfrm>
          <a:prstGeom prst="rect">
            <a:avLst/>
          </a:prstGeom>
          <a:noFill/>
        </p:spPr>
        <p:txBody>
          <a:bodyPr wrap="square" rtlCol="0">
            <a:spAutoFit/>
          </a:bodyPr>
          <a:lstStyle/>
          <a:p>
            <a:r>
              <a:rPr lang="en-US" sz="1200" dirty="0"/>
              <a:t>TTL – RS232 Converter</a:t>
            </a:r>
          </a:p>
        </p:txBody>
      </p:sp>
      <p:sp>
        <p:nvSpPr>
          <p:cNvPr id="75" name="TextBox 74">
            <a:extLst>
              <a:ext uri="{FF2B5EF4-FFF2-40B4-BE49-F238E27FC236}">
                <a16:creationId xmlns:a16="http://schemas.microsoft.com/office/drawing/2014/main" id="{EF4803E7-106D-4712-986E-FE3B0A11C64A}"/>
              </a:ext>
            </a:extLst>
          </p:cNvPr>
          <p:cNvSpPr txBox="1"/>
          <p:nvPr/>
        </p:nvSpPr>
        <p:spPr>
          <a:xfrm>
            <a:off x="814695" y="1877089"/>
            <a:ext cx="961292" cy="461665"/>
          </a:xfrm>
          <a:prstGeom prst="rect">
            <a:avLst/>
          </a:prstGeom>
          <a:noFill/>
        </p:spPr>
        <p:txBody>
          <a:bodyPr wrap="square" rtlCol="0">
            <a:spAutoFit/>
          </a:bodyPr>
          <a:lstStyle/>
          <a:p>
            <a:r>
              <a:rPr lang="en-US" sz="1200" dirty="0"/>
              <a:t>Motor Plug Connector</a:t>
            </a:r>
          </a:p>
        </p:txBody>
      </p:sp>
      <p:cxnSp>
        <p:nvCxnSpPr>
          <p:cNvPr id="77" name="Straight Arrow Connector 76">
            <a:extLst>
              <a:ext uri="{FF2B5EF4-FFF2-40B4-BE49-F238E27FC236}">
                <a16:creationId xmlns:a16="http://schemas.microsoft.com/office/drawing/2014/main" id="{0CD7448B-7250-4DB0-B81A-320FA7A384EB}"/>
              </a:ext>
            </a:extLst>
          </p:cNvPr>
          <p:cNvCxnSpPr/>
          <p:nvPr/>
        </p:nvCxnSpPr>
        <p:spPr>
          <a:xfrm flipV="1">
            <a:off x="1987062" y="2247201"/>
            <a:ext cx="2215661" cy="2380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2AD71F1B-32DE-407A-B505-A9EB82CF0DAB}"/>
              </a:ext>
            </a:extLst>
          </p:cNvPr>
          <p:cNvSpPr txBox="1"/>
          <p:nvPr/>
        </p:nvSpPr>
        <p:spPr>
          <a:xfrm>
            <a:off x="997836" y="2372526"/>
            <a:ext cx="1160765" cy="461665"/>
          </a:xfrm>
          <a:prstGeom prst="rect">
            <a:avLst/>
          </a:prstGeom>
          <a:noFill/>
        </p:spPr>
        <p:txBody>
          <a:bodyPr wrap="square" rtlCol="0">
            <a:spAutoFit/>
          </a:bodyPr>
          <a:lstStyle/>
          <a:p>
            <a:r>
              <a:rPr lang="en-US" sz="1200" dirty="0"/>
              <a:t>Temperature Sensor</a:t>
            </a:r>
          </a:p>
        </p:txBody>
      </p:sp>
      <p:cxnSp>
        <p:nvCxnSpPr>
          <p:cNvPr id="80" name="Connector: Elbow 79">
            <a:extLst>
              <a:ext uri="{FF2B5EF4-FFF2-40B4-BE49-F238E27FC236}">
                <a16:creationId xmlns:a16="http://schemas.microsoft.com/office/drawing/2014/main" id="{87B4B0C7-D638-4959-9363-649CC0FB4AF6}"/>
              </a:ext>
            </a:extLst>
          </p:cNvPr>
          <p:cNvCxnSpPr/>
          <p:nvPr/>
        </p:nvCxnSpPr>
        <p:spPr>
          <a:xfrm>
            <a:off x="1834542" y="1250066"/>
            <a:ext cx="2436516" cy="535470"/>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1A558DEC-76BF-4D0D-9A91-3ADA50A7ABB0}"/>
              </a:ext>
            </a:extLst>
          </p:cNvPr>
          <p:cNvSpPr txBox="1"/>
          <p:nvPr/>
        </p:nvSpPr>
        <p:spPr>
          <a:xfrm>
            <a:off x="541028" y="1106791"/>
            <a:ext cx="1393340" cy="276999"/>
          </a:xfrm>
          <a:prstGeom prst="rect">
            <a:avLst/>
          </a:prstGeom>
          <a:noFill/>
        </p:spPr>
        <p:txBody>
          <a:bodyPr wrap="square" rtlCol="0">
            <a:spAutoFit/>
          </a:bodyPr>
          <a:lstStyle/>
          <a:p>
            <a:r>
              <a:rPr lang="en-US" sz="1200" dirty="0"/>
              <a:t>Current Sensor</a:t>
            </a:r>
          </a:p>
        </p:txBody>
      </p:sp>
    </p:spTree>
    <p:extLst>
      <p:ext uri="{BB962C8B-B14F-4D97-AF65-F5344CB8AC3E}">
        <p14:creationId xmlns:p14="http://schemas.microsoft.com/office/powerpoint/2010/main" val="3682639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AFA6-B7BC-4E7C-B41A-809FAD3AACA6}"/>
              </a:ext>
            </a:extLst>
          </p:cNvPr>
          <p:cNvSpPr>
            <a:spLocks noGrp="1"/>
          </p:cNvSpPr>
          <p:nvPr>
            <p:ph type="title"/>
          </p:nvPr>
        </p:nvSpPr>
        <p:spPr/>
        <p:txBody>
          <a:bodyPr/>
          <a:lstStyle/>
          <a:p>
            <a:r>
              <a:rPr lang="en-US" dirty="0"/>
              <a:t>Project Goals and Objectives</a:t>
            </a:r>
          </a:p>
        </p:txBody>
      </p:sp>
      <p:sp>
        <p:nvSpPr>
          <p:cNvPr id="3" name="Content Placeholder 2">
            <a:extLst>
              <a:ext uri="{FF2B5EF4-FFF2-40B4-BE49-F238E27FC236}">
                <a16:creationId xmlns:a16="http://schemas.microsoft.com/office/drawing/2014/main" id="{376B8636-86F4-4272-9CEA-C2BC9580C9B0}"/>
              </a:ext>
            </a:extLst>
          </p:cNvPr>
          <p:cNvSpPr>
            <a:spLocks noGrp="1"/>
          </p:cNvSpPr>
          <p:nvPr>
            <p:ph idx="1"/>
          </p:nvPr>
        </p:nvSpPr>
        <p:spPr>
          <a:xfrm>
            <a:off x="838200" y="1825625"/>
            <a:ext cx="10515600" cy="3809056"/>
          </a:xfrm>
        </p:spPr>
        <p:txBody>
          <a:bodyPr>
            <a:normAutofit/>
          </a:bodyPr>
          <a:lstStyle/>
          <a:p>
            <a:pPr marL="0" indent="0">
              <a:buNone/>
            </a:pPr>
            <a:r>
              <a:rPr lang="en-US" dirty="0">
                <a:ea typeface="Times New Roman"/>
                <a:cs typeface="Times New Roman"/>
                <a:sym typeface="Times New Roman"/>
              </a:rPr>
              <a:t>Design and fabricate an ASV capable of: </a:t>
            </a:r>
          </a:p>
          <a:p>
            <a:pPr lvl="2"/>
            <a:r>
              <a:rPr lang="en-US" dirty="0">
                <a:ea typeface="Times New Roman"/>
                <a:cs typeface="Times New Roman"/>
                <a:sym typeface="Times New Roman"/>
              </a:rPr>
              <a:t>autonomously traveling to GPS coordinates 25m away</a:t>
            </a:r>
          </a:p>
          <a:p>
            <a:pPr lvl="2"/>
            <a:r>
              <a:rPr lang="en-US" dirty="0">
                <a:ea typeface="Times New Roman"/>
                <a:cs typeface="Times New Roman"/>
                <a:sym typeface="Times New Roman"/>
              </a:rPr>
              <a:t>anchoring at depths up to 10 meters</a:t>
            </a:r>
          </a:p>
          <a:p>
            <a:pPr lvl="2"/>
            <a:r>
              <a:rPr lang="en-US" dirty="0">
                <a:ea typeface="Times New Roman"/>
                <a:cs typeface="Times New Roman"/>
                <a:sym typeface="Times New Roman"/>
              </a:rPr>
              <a:t>Hold its anchored position for 15 minutes</a:t>
            </a:r>
          </a:p>
          <a:p>
            <a:pPr lvl="2"/>
            <a:r>
              <a:rPr lang="en-US" dirty="0">
                <a:ea typeface="Times New Roman"/>
                <a:cs typeface="Times New Roman"/>
                <a:sym typeface="Times New Roman"/>
              </a:rPr>
              <a:t>retrieving the anchor after deployment</a:t>
            </a:r>
          </a:p>
          <a:p>
            <a:pPr lvl="2"/>
            <a:r>
              <a:rPr lang="en-US" dirty="0">
                <a:ea typeface="Times New Roman"/>
                <a:cs typeface="Times New Roman"/>
                <a:sym typeface="Times New Roman"/>
              </a:rPr>
              <a:t>returning to the dock. </a:t>
            </a:r>
          </a:p>
          <a:p>
            <a:pPr marL="0" indent="0">
              <a:buNone/>
            </a:pPr>
            <a:endParaRPr lang="en-US" dirty="0">
              <a:ea typeface="Times New Roman"/>
              <a:cs typeface="Times New Roman"/>
              <a:sym typeface="Times New Roman"/>
            </a:endParaRPr>
          </a:p>
          <a:p>
            <a:pPr marL="0" indent="0">
              <a:buNone/>
            </a:pPr>
            <a:r>
              <a:rPr lang="en-US" dirty="0">
                <a:ea typeface="Times New Roman"/>
                <a:cs typeface="Times New Roman"/>
                <a:sym typeface="Times New Roman"/>
              </a:rPr>
              <a:t>The goal for this project is to successfully develop a low-energy alternative to station-keeping and help the community enhance future studies and research.</a:t>
            </a:r>
          </a:p>
          <a:p>
            <a:endParaRPr lang="en-US" dirty="0"/>
          </a:p>
        </p:txBody>
      </p:sp>
      <p:sp>
        <p:nvSpPr>
          <p:cNvPr id="5" name="Slide Number Placeholder 3">
            <a:extLst>
              <a:ext uri="{FF2B5EF4-FFF2-40B4-BE49-F238E27FC236}">
                <a16:creationId xmlns:a16="http://schemas.microsoft.com/office/drawing/2014/main" id="{61DDE67D-A013-4DA1-9D6C-F46E85CA29D5}"/>
              </a:ext>
            </a:extLst>
          </p:cNvPr>
          <p:cNvSpPr>
            <a:spLocks noGrp="1"/>
          </p:cNvSpPr>
          <p:nvPr>
            <p:ph type="sldNum" sz="quarter" idx="4"/>
          </p:nvPr>
        </p:nvSpPr>
        <p:spPr/>
        <p:txBody>
          <a:bodyPr/>
          <a:lstStyle/>
          <a:p>
            <a:fld id="{6A64E2AA-70EE-4EDB-ADAE-C1CF90266418}" type="slidenum">
              <a:rPr lang="en-US" smtClean="0"/>
              <a:t>3</a:t>
            </a:fld>
            <a:endParaRPr lang="en-US" dirty="0"/>
          </a:p>
        </p:txBody>
      </p:sp>
      <p:pic>
        <p:nvPicPr>
          <p:cNvPr id="4" name="Audio 3">
            <a:hlinkClick r:id="" action="ppaction://media"/>
            <a:extLst>
              <a:ext uri="{FF2B5EF4-FFF2-40B4-BE49-F238E27FC236}">
                <a16:creationId xmlns:a16="http://schemas.microsoft.com/office/drawing/2014/main" id="{433A7A27-7D49-42DA-B22A-A100F4ECD7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81433617"/>
      </p:ext>
    </p:extLst>
  </p:cSld>
  <p:clrMapOvr>
    <a:masterClrMapping/>
  </p:clrMapOvr>
  <mc:AlternateContent xmlns:mc="http://schemas.openxmlformats.org/markup-compatibility/2006">
    <mc:Choice xmlns:p14="http://schemas.microsoft.com/office/powerpoint/2010/main" Requires="p14">
      <p:transition spd="slow" p14:dur="2000" advTm="27178"/>
    </mc:Choice>
    <mc:Fallback>
      <p:transition spd="slow" advTm="27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A33D8-8386-4283-93EB-6D6A2CB417EF}"/>
              </a:ext>
            </a:extLst>
          </p:cNvPr>
          <p:cNvSpPr>
            <a:spLocks noGrp="1"/>
          </p:cNvSpPr>
          <p:nvPr>
            <p:ph type="title"/>
          </p:nvPr>
        </p:nvSpPr>
        <p:spPr/>
        <p:txBody>
          <a:bodyPr/>
          <a:lstStyle/>
          <a:p>
            <a:r>
              <a:rPr lang="en-US" dirty="0"/>
              <a:t>Electronics Box Overview/ Components</a:t>
            </a:r>
          </a:p>
        </p:txBody>
      </p:sp>
      <p:pic>
        <p:nvPicPr>
          <p:cNvPr id="5" name="Content Placeholder 4">
            <a:extLst>
              <a:ext uri="{FF2B5EF4-FFF2-40B4-BE49-F238E27FC236}">
                <a16:creationId xmlns:a16="http://schemas.microsoft.com/office/drawing/2014/main" id="{0021C020-15ED-4BC5-A972-9B7B8F802255}"/>
              </a:ext>
            </a:extLst>
          </p:cNvPr>
          <p:cNvPicPr>
            <a:picLocks noGrp="1" noChangeAspect="1"/>
          </p:cNvPicPr>
          <p:nvPr>
            <p:ph idx="1"/>
          </p:nvPr>
        </p:nvPicPr>
        <p:blipFill rotWithShape="1">
          <a:blip r:embed="rId3"/>
          <a:stretch/>
        </p:blipFill>
        <p:spPr>
          <a:xfrm>
            <a:off x="2761494" y="1338263"/>
            <a:ext cx="5705400" cy="4351337"/>
          </a:xfrm>
        </p:spPr>
      </p:pic>
      <p:sp>
        <p:nvSpPr>
          <p:cNvPr id="18" name="Slide Number Placeholder 3">
            <a:extLst>
              <a:ext uri="{FF2B5EF4-FFF2-40B4-BE49-F238E27FC236}">
                <a16:creationId xmlns:a16="http://schemas.microsoft.com/office/drawing/2014/main" id="{2A4E0961-8A2B-4BA8-9239-13A69BECBA41}"/>
              </a:ext>
            </a:extLst>
          </p:cNvPr>
          <p:cNvSpPr>
            <a:spLocks noGrp="1"/>
          </p:cNvSpPr>
          <p:nvPr>
            <p:ph type="sldNum" sz="quarter" idx="4"/>
          </p:nvPr>
        </p:nvSpPr>
        <p:spPr/>
        <p:txBody>
          <a:bodyPr/>
          <a:lstStyle/>
          <a:p>
            <a:fld id="{6A64E2AA-70EE-4EDB-ADAE-C1CF90266418}" type="slidenum">
              <a:rPr lang="en-US" smtClean="0"/>
              <a:t>30</a:t>
            </a:fld>
            <a:endParaRPr lang="en-US" dirty="0"/>
          </a:p>
        </p:txBody>
      </p:sp>
      <p:cxnSp>
        <p:nvCxnSpPr>
          <p:cNvPr id="10" name="Straight Arrow Connector 9">
            <a:extLst>
              <a:ext uri="{FF2B5EF4-FFF2-40B4-BE49-F238E27FC236}">
                <a16:creationId xmlns:a16="http://schemas.microsoft.com/office/drawing/2014/main" id="{103CD7DC-3D5B-46E2-9A45-411359D1D61F}"/>
              </a:ext>
            </a:extLst>
          </p:cNvPr>
          <p:cNvCxnSpPr>
            <a:cxnSpLocks/>
          </p:cNvCxnSpPr>
          <p:nvPr/>
        </p:nvCxnSpPr>
        <p:spPr>
          <a:xfrm>
            <a:off x="1883121" y="2353900"/>
            <a:ext cx="3639493" cy="0"/>
          </a:xfrm>
          <a:prstGeom prst="straightConnector1">
            <a:avLst/>
          </a:prstGeom>
          <a:ln w="57150">
            <a:solidFill>
              <a:srgbClr val="D2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E10FAD0-C38B-4D22-81B4-69D599E064E2}"/>
              </a:ext>
            </a:extLst>
          </p:cNvPr>
          <p:cNvCxnSpPr>
            <a:cxnSpLocks/>
          </p:cNvCxnSpPr>
          <p:nvPr/>
        </p:nvCxnSpPr>
        <p:spPr>
          <a:xfrm flipH="1">
            <a:off x="6427961" y="2720565"/>
            <a:ext cx="3720974" cy="1"/>
          </a:xfrm>
          <a:prstGeom prst="straightConnector1">
            <a:avLst/>
          </a:prstGeom>
          <a:ln w="57150">
            <a:solidFill>
              <a:srgbClr val="D2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286DF8D-7C37-47FA-BAFA-922CA060D0FC}"/>
              </a:ext>
            </a:extLst>
          </p:cNvPr>
          <p:cNvCxnSpPr>
            <a:cxnSpLocks/>
          </p:cNvCxnSpPr>
          <p:nvPr/>
        </p:nvCxnSpPr>
        <p:spPr>
          <a:xfrm flipH="1">
            <a:off x="5097101" y="4065006"/>
            <a:ext cx="2544024" cy="0"/>
          </a:xfrm>
          <a:prstGeom prst="straightConnector1">
            <a:avLst/>
          </a:prstGeom>
          <a:ln w="57150">
            <a:solidFill>
              <a:srgbClr val="D2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AE3CC4-17E7-456A-8104-12D935FEC93E}"/>
              </a:ext>
            </a:extLst>
          </p:cNvPr>
          <p:cNvCxnSpPr>
            <a:cxnSpLocks/>
          </p:cNvCxnSpPr>
          <p:nvPr/>
        </p:nvCxnSpPr>
        <p:spPr>
          <a:xfrm flipV="1">
            <a:off x="7641125" y="2709249"/>
            <a:ext cx="0" cy="1355757"/>
          </a:xfrm>
          <a:prstGeom prst="line">
            <a:avLst/>
          </a:prstGeom>
          <a:ln w="57150">
            <a:solidFill>
              <a:srgbClr val="D2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2C3222A-6120-49F0-B771-7EA8CC5778B3}"/>
              </a:ext>
            </a:extLst>
          </p:cNvPr>
          <p:cNvCxnSpPr>
            <a:cxnSpLocks/>
          </p:cNvCxnSpPr>
          <p:nvPr/>
        </p:nvCxnSpPr>
        <p:spPr>
          <a:xfrm>
            <a:off x="1955549" y="4662535"/>
            <a:ext cx="2353901" cy="0"/>
          </a:xfrm>
          <a:prstGeom prst="straightConnector1">
            <a:avLst/>
          </a:prstGeom>
          <a:ln w="57150">
            <a:solidFill>
              <a:srgbClr val="D2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392475C-A2FE-4485-BFCA-143677B10C00}"/>
              </a:ext>
            </a:extLst>
          </p:cNvPr>
          <p:cNvCxnSpPr>
            <a:cxnSpLocks/>
          </p:cNvCxnSpPr>
          <p:nvPr/>
        </p:nvCxnSpPr>
        <p:spPr>
          <a:xfrm>
            <a:off x="1883121" y="3304515"/>
            <a:ext cx="3096285" cy="0"/>
          </a:xfrm>
          <a:prstGeom prst="straightConnector1">
            <a:avLst/>
          </a:prstGeom>
          <a:ln w="57150">
            <a:solidFill>
              <a:srgbClr val="D2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5606887-FE8A-40BA-AAEF-50037AA9F1E0}"/>
              </a:ext>
            </a:extLst>
          </p:cNvPr>
          <p:cNvCxnSpPr>
            <a:cxnSpLocks/>
          </p:cNvCxnSpPr>
          <p:nvPr/>
        </p:nvCxnSpPr>
        <p:spPr>
          <a:xfrm flipH="1" flipV="1">
            <a:off x="7641125" y="4390931"/>
            <a:ext cx="2453489" cy="40740"/>
          </a:xfrm>
          <a:prstGeom prst="straightConnector1">
            <a:avLst/>
          </a:prstGeom>
          <a:ln w="57150">
            <a:solidFill>
              <a:srgbClr val="D2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BF0968B-8C05-4850-8022-0BDFAE9BC1DA}"/>
              </a:ext>
            </a:extLst>
          </p:cNvPr>
          <p:cNvCxnSpPr>
            <a:cxnSpLocks/>
          </p:cNvCxnSpPr>
          <p:nvPr/>
        </p:nvCxnSpPr>
        <p:spPr>
          <a:xfrm flipH="1">
            <a:off x="7061704" y="3770769"/>
            <a:ext cx="2978589" cy="0"/>
          </a:xfrm>
          <a:prstGeom prst="straightConnector1">
            <a:avLst/>
          </a:prstGeom>
          <a:ln w="57150">
            <a:solidFill>
              <a:srgbClr val="D2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195DCB85-3929-4D31-BD60-65C632604ED5}"/>
              </a:ext>
            </a:extLst>
          </p:cNvPr>
          <p:cNvSpPr/>
          <p:nvPr/>
        </p:nvSpPr>
        <p:spPr>
          <a:xfrm>
            <a:off x="325925" y="1973655"/>
            <a:ext cx="1439501" cy="746911"/>
          </a:xfrm>
          <a:prstGeom prst="round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Garmin 19X GPS</a:t>
            </a:r>
          </a:p>
        </p:txBody>
      </p:sp>
      <p:sp>
        <p:nvSpPr>
          <p:cNvPr id="50" name="Rectangle: Rounded Corners 49">
            <a:extLst>
              <a:ext uri="{FF2B5EF4-FFF2-40B4-BE49-F238E27FC236}">
                <a16:creationId xmlns:a16="http://schemas.microsoft.com/office/drawing/2014/main" id="{45F0FD23-1959-4935-94CD-CEF4758DF1F7}"/>
              </a:ext>
            </a:extLst>
          </p:cNvPr>
          <p:cNvSpPr/>
          <p:nvPr/>
        </p:nvSpPr>
        <p:spPr>
          <a:xfrm>
            <a:off x="325922" y="2896039"/>
            <a:ext cx="1439501" cy="746911"/>
          </a:xfrm>
          <a:prstGeom prst="round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Futaba R2004GF Receiver</a:t>
            </a:r>
          </a:p>
        </p:txBody>
      </p:sp>
      <p:sp>
        <p:nvSpPr>
          <p:cNvPr id="51" name="Rectangle: Rounded Corners 50">
            <a:extLst>
              <a:ext uri="{FF2B5EF4-FFF2-40B4-BE49-F238E27FC236}">
                <a16:creationId xmlns:a16="http://schemas.microsoft.com/office/drawing/2014/main" id="{39611FF9-1FF4-451A-9A29-ACD18FDCB225}"/>
              </a:ext>
            </a:extLst>
          </p:cNvPr>
          <p:cNvSpPr/>
          <p:nvPr/>
        </p:nvSpPr>
        <p:spPr>
          <a:xfrm>
            <a:off x="325923" y="4289079"/>
            <a:ext cx="1439501" cy="746911"/>
          </a:xfrm>
          <a:prstGeom prst="round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Cytron 13A DC Motor Driver</a:t>
            </a:r>
          </a:p>
        </p:txBody>
      </p:sp>
      <p:sp>
        <p:nvSpPr>
          <p:cNvPr id="55" name="Rectangle: Rounded Corners 54">
            <a:extLst>
              <a:ext uri="{FF2B5EF4-FFF2-40B4-BE49-F238E27FC236}">
                <a16:creationId xmlns:a16="http://schemas.microsoft.com/office/drawing/2014/main" id="{5ABD69B5-A916-4C0B-92C3-81CB752B98B5}"/>
              </a:ext>
            </a:extLst>
          </p:cNvPr>
          <p:cNvSpPr/>
          <p:nvPr/>
        </p:nvSpPr>
        <p:spPr>
          <a:xfrm>
            <a:off x="10293790" y="2236861"/>
            <a:ext cx="1439501" cy="746911"/>
          </a:xfrm>
          <a:prstGeom prst="round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Blue Robotics T100 Thruster ESC’s</a:t>
            </a:r>
          </a:p>
        </p:txBody>
      </p:sp>
      <p:sp>
        <p:nvSpPr>
          <p:cNvPr id="56" name="Rectangle: Rounded Corners 55">
            <a:extLst>
              <a:ext uri="{FF2B5EF4-FFF2-40B4-BE49-F238E27FC236}">
                <a16:creationId xmlns:a16="http://schemas.microsoft.com/office/drawing/2014/main" id="{4A41E4D7-6DC1-4A86-9768-0314588422CE}"/>
              </a:ext>
            </a:extLst>
          </p:cNvPr>
          <p:cNvSpPr/>
          <p:nvPr/>
        </p:nvSpPr>
        <p:spPr>
          <a:xfrm>
            <a:off x="10293790" y="3304515"/>
            <a:ext cx="1439501" cy="746911"/>
          </a:xfrm>
          <a:prstGeom prst="round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Solid State Relay</a:t>
            </a:r>
          </a:p>
        </p:txBody>
      </p:sp>
      <p:sp>
        <p:nvSpPr>
          <p:cNvPr id="57" name="Rectangle: Rounded Corners 56">
            <a:extLst>
              <a:ext uri="{FF2B5EF4-FFF2-40B4-BE49-F238E27FC236}">
                <a16:creationId xmlns:a16="http://schemas.microsoft.com/office/drawing/2014/main" id="{1C16D8F8-B019-4A07-8EC8-984DA2447FEF}"/>
              </a:ext>
            </a:extLst>
          </p:cNvPr>
          <p:cNvSpPr/>
          <p:nvPr/>
        </p:nvSpPr>
        <p:spPr>
          <a:xfrm>
            <a:off x="10293790" y="4209863"/>
            <a:ext cx="1439501" cy="746911"/>
          </a:xfrm>
          <a:prstGeom prst="round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PCB Motherboard</a:t>
            </a:r>
          </a:p>
        </p:txBody>
      </p:sp>
    </p:spTree>
    <p:extLst>
      <p:ext uri="{BB962C8B-B14F-4D97-AF65-F5344CB8AC3E}">
        <p14:creationId xmlns:p14="http://schemas.microsoft.com/office/powerpoint/2010/main" val="26189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FB146D-77F0-4E5A-8A51-BAE8B970C1F3}"/>
              </a:ext>
            </a:extLst>
          </p:cNvPr>
          <p:cNvPicPr>
            <a:picLocks noChangeAspect="1"/>
          </p:cNvPicPr>
          <p:nvPr/>
        </p:nvPicPr>
        <p:blipFill rotWithShape="1">
          <a:blip r:embed="rId3"/>
          <a:srcRect b="8767"/>
          <a:stretch/>
        </p:blipFill>
        <p:spPr>
          <a:xfrm>
            <a:off x="3051810" y="1531620"/>
            <a:ext cx="6030326" cy="4126230"/>
          </a:xfrm>
          <a:prstGeom prst="rect">
            <a:avLst/>
          </a:prstGeom>
        </p:spPr>
      </p:pic>
      <p:sp>
        <p:nvSpPr>
          <p:cNvPr id="5" name="Title 1">
            <a:extLst>
              <a:ext uri="{FF2B5EF4-FFF2-40B4-BE49-F238E27FC236}">
                <a16:creationId xmlns:a16="http://schemas.microsoft.com/office/drawing/2014/main" id="{DCA972CC-5858-4231-9E80-8B083771E70C}"/>
              </a:ext>
            </a:extLst>
          </p:cNvPr>
          <p:cNvSpPr>
            <a:spLocks noGrp="1"/>
          </p:cNvSpPr>
          <p:nvPr>
            <p:ph type="title"/>
          </p:nvPr>
        </p:nvSpPr>
        <p:spPr/>
        <p:txBody>
          <a:bodyPr/>
          <a:lstStyle/>
          <a:p>
            <a:r>
              <a:rPr lang="en-US" dirty="0"/>
              <a:t>Electronics Box Actual Layout</a:t>
            </a:r>
          </a:p>
        </p:txBody>
      </p:sp>
    </p:spTree>
    <p:extLst>
      <p:ext uri="{BB962C8B-B14F-4D97-AF65-F5344CB8AC3E}">
        <p14:creationId xmlns:p14="http://schemas.microsoft.com/office/powerpoint/2010/main" val="827052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80D6-9528-47A6-A661-D7F35E828AF3}"/>
              </a:ext>
            </a:extLst>
          </p:cNvPr>
          <p:cNvSpPr>
            <a:spLocks noGrp="1"/>
          </p:cNvSpPr>
          <p:nvPr>
            <p:ph type="title"/>
          </p:nvPr>
        </p:nvSpPr>
        <p:spPr>
          <a:xfrm>
            <a:off x="670826" y="610263"/>
            <a:ext cx="9886338" cy="593408"/>
          </a:xfrm>
        </p:spPr>
        <p:txBody>
          <a:bodyPr/>
          <a:lstStyle/>
          <a:p>
            <a:r>
              <a:rPr lang="en-US" dirty="0"/>
              <a:t>Electronics Box External Connectors</a:t>
            </a:r>
          </a:p>
        </p:txBody>
      </p:sp>
      <p:pic>
        <p:nvPicPr>
          <p:cNvPr id="5" name="Content Placeholder 4">
            <a:extLst>
              <a:ext uri="{FF2B5EF4-FFF2-40B4-BE49-F238E27FC236}">
                <a16:creationId xmlns:a16="http://schemas.microsoft.com/office/drawing/2014/main" id="{5E86BD95-B2A1-404F-99C1-C37D607BBEF8}"/>
              </a:ext>
            </a:extLst>
          </p:cNvPr>
          <p:cNvPicPr>
            <a:picLocks noGrp="1" noChangeAspect="1"/>
          </p:cNvPicPr>
          <p:nvPr>
            <p:ph idx="1"/>
          </p:nvPr>
        </p:nvPicPr>
        <p:blipFill>
          <a:blip r:embed="rId3"/>
          <a:stretch>
            <a:fillRect/>
          </a:stretch>
        </p:blipFill>
        <p:spPr>
          <a:xfrm>
            <a:off x="2335794" y="1700322"/>
            <a:ext cx="4657279" cy="3349815"/>
          </a:xfrm>
          <a:prstGeom prst="rect">
            <a:avLst/>
          </a:prstGeom>
        </p:spPr>
      </p:pic>
      <p:sp>
        <p:nvSpPr>
          <p:cNvPr id="12" name="Slide Number Placeholder 3">
            <a:extLst>
              <a:ext uri="{FF2B5EF4-FFF2-40B4-BE49-F238E27FC236}">
                <a16:creationId xmlns:a16="http://schemas.microsoft.com/office/drawing/2014/main" id="{7395F219-55B1-4C7E-8F50-8E97164303CB}"/>
              </a:ext>
            </a:extLst>
          </p:cNvPr>
          <p:cNvSpPr>
            <a:spLocks noGrp="1"/>
          </p:cNvSpPr>
          <p:nvPr>
            <p:ph type="sldNum" sz="quarter" idx="4"/>
          </p:nvPr>
        </p:nvSpPr>
        <p:spPr/>
        <p:txBody>
          <a:bodyPr/>
          <a:lstStyle/>
          <a:p>
            <a:fld id="{6A64E2AA-70EE-4EDB-ADAE-C1CF90266418}" type="slidenum">
              <a:rPr lang="en-US" smtClean="0"/>
              <a:t>32</a:t>
            </a:fld>
            <a:endParaRPr lang="en-US" dirty="0"/>
          </a:p>
        </p:txBody>
      </p:sp>
      <p:sp>
        <p:nvSpPr>
          <p:cNvPr id="6" name="Rectangle 5">
            <a:extLst>
              <a:ext uri="{FF2B5EF4-FFF2-40B4-BE49-F238E27FC236}">
                <a16:creationId xmlns:a16="http://schemas.microsoft.com/office/drawing/2014/main" id="{92988D2D-BD1B-43D3-92EF-95D74A2DB64F}"/>
              </a:ext>
            </a:extLst>
          </p:cNvPr>
          <p:cNvSpPr/>
          <p:nvPr/>
        </p:nvSpPr>
        <p:spPr>
          <a:xfrm>
            <a:off x="3688104" y="1633327"/>
            <a:ext cx="516048" cy="593409"/>
          </a:xfrm>
          <a:prstGeom prst="rect">
            <a:avLst/>
          </a:prstGeom>
          <a:noFill/>
          <a:ln w="57150">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07A41B-6B23-49E1-9D32-C5FA533E6DA7}"/>
              </a:ext>
            </a:extLst>
          </p:cNvPr>
          <p:cNvSpPr/>
          <p:nvPr/>
        </p:nvSpPr>
        <p:spPr>
          <a:xfrm>
            <a:off x="5048743" y="1655606"/>
            <a:ext cx="591819" cy="707878"/>
          </a:xfrm>
          <a:prstGeom prst="rect">
            <a:avLst/>
          </a:prstGeom>
          <a:noFill/>
          <a:ln w="57150">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53CCBD-6C0D-4A0B-B35B-B5307F0295E4}"/>
              </a:ext>
            </a:extLst>
          </p:cNvPr>
          <p:cNvPicPr>
            <a:picLocks noChangeAspect="1"/>
          </p:cNvPicPr>
          <p:nvPr/>
        </p:nvPicPr>
        <p:blipFill>
          <a:blip r:embed="rId4"/>
          <a:stretch>
            <a:fillRect/>
          </a:stretch>
        </p:blipFill>
        <p:spPr>
          <a:xfrm>
            <a:off x="5907891" y="3846344"/>
            <a:ext cx="1085182" cy="1054699"/>
          </a:xfrm>
          <a:prstGeom prst="rect">
            <a:avLst/>
          </a:prstGeom>
          <a:ln>
            <a:solidFill>
              <a:srgbClr val="D20000"/>
            </a:solidFill>
          </a:ln>
        </p:spPr>
      </p:pic>
      <p:pic>
        <p:nvPicPr>
          <p:cNvPr id="10" name="Picture 9">
            <a:extLst>
              <a:ext uri="{FF2B5EF4-FFF2-40B4-BE49-F238E27FC236}">
                <a16:creationId xmlns:a16="http://schemas.microsoft.com/office/drawing/2014/main" id="{91D086AD-BCE3-4039-803D-F47FCB7D61A8}"/>
              </a:ext>
            </a:extLst>
          </p:cNvPr>
          <p:cNvPicPr>
            <a:picLocks noChangeAspect="1"/>
          </p:cNvPicPr>
          <p:nvPr/>
        </p:nvPicPr>
        <p:blipFill>
          <a:blip r:embed="rId4"/>
          <a:stretch>
            <a:fillRect/>
          </a:stretch>
        </p:blipFill>
        <p:spPr>
          <a:xfrm>
            <a:off x="2537810" y="3762086"/>
            <a:ext cx="662590" cy="501728"/>
          </a:xfrm>
          <a:prstGeom prst="rect">
            <a:avLst/>
          </a:prstGeom>
          <a:ln>
            <a:solidFill>
              <a:srgbClr val="D20000"/>
            </a:solidFill>
          </a:ln>
        </p:spPr>
      </p:pic>
      <p:sp>
        <p:nvSpPr>
          <p:cNvPr id="11" name="TextBox 10">
            <a:extLst>
              <a:ext uri="{FF2B5EF4-FFF2-40B4-BE49-F238E27FC236}">
                <a16:creationId xmlns:a16="http://schemas.microsoft.com/office/drawing/2014/main" id="{B56EF08D-7B72-4CFE-A3D2-4871A5318073}"/>
              </a:ext>
            </a:extLst>
          </p:cNvPr>
          <p:cNvSpPr txBox="1"/>
          <p:nvPr/>
        </p:nvSpPr>
        <p:spPr>
          <a:xfrm>
            <a:off x="543208" y="1511929"/>
            <a:ext cx="1792586" cy="1754326"/>
          </a:xfrm>
          <a:prstGeom prst="rect">
            <a:avLst/>
          </a:prstGeom>
          <a:noFill/>
        </p:spPr>
        <p:txBody>
          <a:bodyPr wrap="square" rtlCol="0">
            <a:spAutoFit/>
          </a:bodyPr>
          <a:lstStyle/>
          <a:p>
            <a:r>
              <a:rPr lang="en-US" dirty="0"/>
              <a:t>Total of 5 waterproof connectors connecting to external electronics.</a:t>
            </a:r>
          </a:p>
        </p:txBody>
      </p:sp>
      <p:pic>
        <p:nvPicPr>
          <p:cNvPr id="3" name="Picture 2">
            <a:extLst>
              <a:ext uri="{FF2B5EF4-FFF2-40B4-BE49-F238E27FC236}">
                <a16:creationId xmlns:a16="http://schemas.microsoft.com/office/drawing/2014/main" id="{D5FDBCE6-68FE-49C0-9249-065278941822}"/>
              </a:ext>
            </a:extLst>
          </p:cNvPr>
          <p:cNvPicPr>
            <a:picLocks noChangeAspect="1"/>
          </p:cNvPicPr>
          <p:nvPr/>
        </p:nvPicPr>
        <p:blipFill rotWithShape="1">
          <a:blip r:embed="rId5"/>
          <a:srcRect r="9200"/>
          <a:stretch/>
        </p:blipFill>
        <p:spPr>
          <a:xfrm>
            <a:off x="7362724" y="1930031"/>
            <a:ext cx="3815816" cy="3151823"/>
          </a:xfrm>
          <a:prstGeom prst="rect">
            <a:avLst/>
          </a:prstGeom>
        </p:spPr>
      </p:pic>
    </p:spTree>
    <p:extLst>
      <p:ext uri="{BB962C8B-B14F-4D97-AF65-F5344CB8AC3E}">
        <p14:creationId xmlns:p14="http://schemas.microsoft.com/office/powerpoint/2010/main" val="1024403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DD22F-DAB4-47C9-BB7B-7BF2ED65C543}"/>
              </a:ext>
            </a:extLst>
          </p:cNvPr>
          <p:cNvSpPr>
            <a:spLocks noGrp="1"/>
          </p:cNvSpPr>
          <p:nvPr>
            <p:ph type="title"/>
          </p:nvPr>
        </p:nvSpPr>
        <p:spPr/>
        <p:txBody>
          <a:bodyPr/>
          <a:lstStyle/>
          <a:p>
            <a:r>
              <a:rPr lang="en-US" dirty="0"/>
              <a:t>R/C and Wireless Communication</a:t>
            </a:r>
          </a:p>
        </p:txBody>
      </p:sp>
      <p:sp>
        <p:nvSpPr>
          <p:cNvPr id="3" name="Content Placeholder 2">
            <a:extLst>
              <a:ext uri="{FF2B5EF4-FFF2-40B4-BE49-F238E27FC236}">
                <a16:creationId xmlns:a16="http://schemas.microsoft.com/office/drawing/2014/main" id="{9A946289-AD0D-4A31-8009-BC941E74F634}"/>
              </a:ext>
            </a:extLst>
          </p:cNvPr>
          <p:cNvSpPr>
            <a:spLocks noGrp="1"/>
          </p:cNvSpPr>
          <p:nvPr>
            <p:ph idx="1"/>
          </p:nvPr>
        </p:nvSpPr>
        <p:spPr/>
        <p:txBody>
          <a:bodyPr/>
          <a:lstStyle/>
          <a:p>
            <a:r>
              <a:rPr lang="en-US" dirty="0"/>
              <a:t>Used a Microzone RC remote and receiver.</a:t>
            </a:r>
          </a:p>
          <a:p>
            <a:r>
              <a:rPr lang="en-US" dirty="0"/>
              <a:t>Remote control capabilities will include complete thrust control as well as the ability to completely cut power to the thrusters.</a:t>
            </a:r>
          </a:p>
          <a:p>
            <a:r>
              <a:rPr lang="en-US" dirty="0"/>
              <a:t>Xbee Zigbee will be used to verify new coordinate locations.</a:t>
            </a:r>
          </a:p>
          <a:p>
            <a:r>
              <a:rPr lang="en-US" dirty="0"/>
              <a:t>Eliminates the need to take the AASV out of the water and remove the electronics box for new mission updates.</a:t>
            </a:r>
          </a:p>
        </p:txBody>
      </p:sp>
      <p:sp>
        <p:nvSpPr>
          <p:cNvPr id="4" name="Slide Number Placeholder 3">
            <a:extLst>
              <a:ext uri="{FF2B5EF4-FFF2-40B4-BE49-F238E27FC236}">
                <a16:creationId xmlns:a16="http://schemas.microsoft.com/office/drawing/2014/main" id="{0CA5D604-F598-44B8-9E9E-D4781CF2ACD6}"/>
              </a:ext>
            </a:extLst>
          </p:cNvPr>
          <p:cNvSpPr>
            <a:spLocks noGrp="1"/>
          </p:cNvSpPr>
          <p:nvPr>
            <p:ph type="sldNum" sz="quarter" idx="4"/>
          </p:nvPr>
        </p:nvSpPr>
        <p:spPr/>
        <p:txBody>
          <a:bodyPr/>
          <a:lstStyle/>
          <a:p>
            <a:fld id="{6A64E2AA-70EE-4EDB-ADAE-C1CF90266418}" type="slidenum">
              <a:rPr lang="en-US" smtClean="0"/>
              <a:t>33</a:t>
            </a:fld>
            <a:endParaRPr lang="en-US" dirty="0"/>
          </a:p>
        </p:txBody>
      </p:sp>
      <p:pic>
        <p:nvPicPr>
          <p:cNvPr id="5" name="Picture 4">
            <a:extLst>
              <a:ext uri="{FF2B5EF4-FFF2-40B4-BE49-F238E27FC236}">
                <a16:creationId xmlns:a16="http://schemas.microsoft.com/office/drawing/2014/main" id="{37CF7FD5-31E9-4B18-83BF-A8155FA94D12}"/>
              </a:ext>
            </a:extLst>
          </p:cNvPr>
          <p:cNvPicPr>
            <a:picLocks noChangeAspect="1"/>
          </p:cNvPicPr>
          <p:nvPr/>
        </p:nvPicPr>
        <p:blipFill rotWithShape="1">
          <a:blip r:embed="rId3"/>
          <a:srcRect t="22875" r="16071"/>
          <a:stretch/>
        </p:blipFill>
        <p:spPr>
          <a:xfrm>
            <a:off x="6758941" y="3514277"/>
            <a:ext cx="3448050" cy="2376390"/>
          </a:xfrm>
          <a:prstGeom prst="rect">
            <a:avLst/>
          </a:prstGeom>
        </p:spPr>
      </p:pic>
    </p:spTree>
    <p:extLst>
      <p:ext uri="{BB962C8B-B14F-4D97-AF65-F5344CB8AC3E}">
        <p14:creationId xmlns:p14="http://schemas.microsoft.com/office/powerpoint/2010/main" val="2697030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24C0C-FF7E-4199-A3D6-9C95C20CF974}"/>
              </a:ext>
            </a:extLst>
          </p:cNvPr>
          <p:cNvSpPr>
            <a:spLocks noGrp="1"/>
          </p:cNvSpPr>
          <p:nvPr>
            <p:ph type="title"/>
          </p:nvPr>
        </p:nvSpPr>
        <p:spPr/>
        <p:txBody>
          <a:bodyPr/>
          <a:lstStyle/>
          <a:p>
            <a:r>
              <a:rPr lang="en-US" dirty="0"/>
              <a:t>Health Monitoring</a:t>
            </a:r>
          </a:p>
        </p:txBody>
      </p:sp>
      <p:sp>
        <p:nvSpPr>
          <p:cNvPr id="3" name="Content Placeholder 2">
            <a:extLst>
              <a:ext uri="{FF2B5EF4-FFF2-40B4-BE49-F238E27FC236}">
                <a16:creationId xmlns:a16="http://schemas.microsoft.com/office/drawing/2014/main" id="{8AB81DE1-E1AD-4D32-9201-7AA3415B1AE1}"/>
              </a:ext>
            </a:extLst>
          </p:cNvPr>
          <p:cNvSpPr>
            <a:spLocks noGrp="1"/>
          </p:cNvSpPr>
          <p:nvPr>
            <p:ph idx="1"/>
          </p:nvPr>
        </p:nvSpPr>
        <p:spPr/>
        <p:txBody>
          <a:bodyPr/>
          <a:lstStyle/>
          <a:p>
            <a:r>
              <a:rPr lang="en-US" dirty="0"/>
              <a:t>Safety precautions were implemented to the system to prevent damage to individual components and the system as a whole.</a:t>
            </a:r>
          </a:p>
          <a:p>
            <a:endParaRPr lang="en-US" dirty="0"/>
          </a:p>
          <a:p>
            <a:r>
              <a:rPr lang="en-US" dirty="0"/>
              <a:t>Voltage sensor for battery.</a:t>
            </a:r>
          </a:p>
          <a:p>
            <a:r>
              <a:rPr lang="en-US" dirty="0"/>
              <a:t>Current Sensor for winch.</a:t>
            </a:r>
          </a:p>
          <a:p>
            <a:r>
              <a:rPr lang="en-US" dirty="0"/>
              <a:t>Temperature sensor.</a:t>
            </a:r>
          </a:p>
          <a:p>
            <a:r>
              <a:rPr lang="en-US" dirty="0"/>
              <a:t>Emergency stop switch.</a:t>
            </a:r>
          </a:p>
          <a:p>
            <a:endParaRPr lang="en-US" dirty="0"/>
          </a:p>
        </p:txBody>
      </p:sp>
      <p:sp>
        <p:nvSpPr>
          <p:cNvPr id="5" name="Slide Number Placeholder 3">
            <a:extLst>
              <a:ext uri="{FF2B5EF4-FFF2-40B4-BE49-F238E27FC236}">
                <a16:creationId xmlns:a16="http://schemas.microsoft.com/office/drawing/2014/main" id="{2EE54B60-D481-4F12-BDF3-B62D28594402}"/>
              </a:ext>
            </a:extLst>
          </p:cNvPr>
          <p:cNvSpPr>
            <a:spLocks noGrp="1"/>
          </p:cNvSpPr>
          <p:nvPr>
            <p:ph type="sldNum" sz="quarter" idx="4"/>
          </p:nvPr>
        </p:nvSpPr>
        <p:spPr/>
        <p:txBody>
          <a:bodyPr/>
          <a:lstStyle/>
          <a:p>
            <a:fld id="{6A64E2AA-70EE-4EDB-ADAE-C1CF90266418}" type="slidenum">
              <a:rPr lang="en-US" smtClean="0"/>
              <a:t>34</a:t>
            </a:fld>
            <a:endParaRPr lang="en-US" dirty="0"/>
          </a:p>
        </p:txBody>
      </p:sp>
      <p:sp>
        <p:nvSpPr>
          <p:cNvPr id="6" name="Rectangle 2">
            <a:extLst>
              <a:ext uri="{FF2B5EF4-FFF2-40B4-BE49-F238E27FC236}">
                <a16:creationId xmlns:a16="http://schemas.microsoft.com/office/drawing/2014/main" id="{C4FA8277-6445-4B45-8D72-F6AF2CC6DC0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3596EF0D-5A66-4097-8854-C5D2B1A4E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396"/>
          <a:stretch>
            <a:fillRect/>
          </a:stretch>
        </p:blipFill>
        <p:spPr bwMode="auto">
          <a:xfrm>
            <a:off x="9806940" y="569057"/>
            <a:ext cx="1999984" cy="5120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223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C1E7-E5B6-4B5B-A3B4-9D971F87A635}"/>
              </a:ext>
            </a:extLst>
          </p:cNvPr>
          <p:cNvSpPr>
            <a:spLocks noGrp="1"/>
          </p:cNvSpPr>
          <p:nvPr>
            <p:ph type="title"/>
          </p:nvPr>
        </p:nvSpPr>
        <p:spPr/>
        <p:txBody>
          <a:bodyPr/>
          <a:lstStyle/>
          <a:p>
            <a:r>
              <a:rPr lang="en-US" dirty="0"/>
              <a:t>Power Budget</a:t>
            </a:r>
          </a:p>
        </p:txBody>
      </p:sp>
      <p:pic>
        <p:nvPicPr>
          <p:cNvPr id="4" name="Content Placeholder 3">
            <a:extLst>
              <a:ext uri="{FF2B5EF4-FFF2-40B4-BE49-F238E27FC236}">
                <a16:creationId xmlns:a16="http://schemas.microsoft.com/office/drawing/2014/main" id="{9CE4D33A-BCCA-41FE-A7A4-7C3C7B885AF8}"/>
              </a:ext>
            </a:extLst>
          </p:cNvPr>
          <p:cNvPicPr>
            <a:picLocks noGrp="1" noChangeAspect="1"/>
          </p:cNvPicPr>
          <p:nvPr>
            <p:ph idx="1"/>
          </p:nvPr>
        </p:nvPicPr>
        <p:blipFill>
          <a:blip r:embed="rId3"/>
          <a:stretch>
            <a:fillRect/>
          </a:stretch>
        </p:blipFill>
        <p:spPr>
          <a:xfrm>
            <a:off x="1121932" y="1512212"/>
            <a:ext cx="9948136" cy="3041899"/>
          </a:xfrm>
          <a:prstGeom prst="rect">
            <a:avLst/>
          </a:prstGeom>
        </p:spPr>
      </p:pic>
      <p:sp>
        <p:nvSpPr>
          <p:cNvPr id="5" name="Slide Number Placeholder 3">
            <a:extLst>
              <a:ext uri="{FF2B5EF4-FFF2-40B4-BE49-F238E27FC236}">
                <a16:creationId xmlns:a16="http://schemas.microsoft.com/office/drawing/2014/main" id="{50683E87-FBFA-4277-B52A-67B61EC5406A}"/>
              </a:ext>
            </a:extLst>
          </p:cNvPr>
          <p:cNvSpPr>
            <a:spLocks noGrp="1"/>
          </p:cNvSpPr>
          <p:nvPr>
            <p:ph type="sldNum" sz="quarter" idx="4"/>
          </p:nvPr>
        </p:nvSpPr>
        <p:spPr/>
        <p:txBody>
          <a:bodyPr/>
          <a:lstStyle/>
          <a:p>
            <a:fld id="{6A64E2AA-70EE-4EDB-ADAE-C1CF90266418}" type="slidenum">
              <a:rPr lang="en-US" smtClean="0"/>
              <a:t>35</a:t>
            </a:fld>
            <a:endParaRPr lang="en-US" dirty="0"/>
          </a:p>
        </p:txBody>
      </p:sp>
    </p:spTree>
    <p:extLst>
      <p:ext uri="{BB962C8B-B14F-4D97-AF65-F5344CB8AC3E}">
        <p14:creationId xmlns:p14="http://schemas.microsoft.com/office/powerpoint/2010/main" val="832130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CC12-B8AF-45A7-9638-F785087D0385}"/>
              </a:ext>
            </a:extLst>
          </p:cNvPr>
          <p:cNvSpPr>
            <a:spLocks noGrp="1"/>
          </p:cNvSpPr>
          <p:nvPr>
            <p:ph type="title"/>
          </p:nvPr>
        </p:nvSpPr>
        <p:spPr/>
        <p:txBody>
          <a:bodyPr/>
          <a:lstStyle/>
          <a:p>
            <a:r>
              <a:rPr lang="en-US" dirty="0"/>
              <a:t>Power Budget for Mission States</a:t>
            </a:r>
          </a:p>
        </p:txBody>
      </p:sp>
      <p:pic>
        <p:nvPicPr>
          <p:cNvPr id="4" name="Content Placeholder 3">
            <a:extLst>
              <a:ext uri="{FF2B5EF4-FFF2-40B4-BE49-F238E27FC236}">
                <a16:creationId xmlns:a16="http://schemas.microsoft.com/office/drawing/2014/main" id="{C663AC2F-61FD-41FD-98BD-43BDAAF39DD3}"/>
              </a:ext>
            </a:extLst>
          </p:cNvPr>
          <p:cNvPicPr>
            <a:picLocks noGrp="1" noChangeAspect="1"/>
          </p:cNvPicPr>
          <p:nvPr>
            <p:ph idx="1"/>
          </p:nvPr>
        </p:nvPicPr>
        <p:blipFill>
          <a:blip r:embed="rId3"/>
          <a:stretch>
            <a:fillRect/>
          </a:stretch>
        </p:blipFill>
        <p:spPr>
          <a:xfrm>
            <a:off x="346306" y="2030713"/>
            <a:ext cx="11499387" cy="909898"/>
          </a:xfrm>
          <a:prstGeom prst="rect">
            <a:avLst/>
          </a:prstGeom>
        </p:spPr>
      </p:pic>
      <p:sp>
        <p:nvSpPr>
          <p:cNvPr id="6" name="Slide Number Placeholder 3">
            <a:extLst>
              <a:ext uri="{FF2B5EF4-FFF2-40B4-BE49-F238E27FC236}">
                <a16:creationId xmlns:a16="http://schemas.microsoft.com/office/drawing/2014/main" id="{DF92CE1D-A8EC-4EB7-99C6-C77CBC0B3EC8}"/>
              </a:ext>
            </a:extLst>
          </p:cNvPr>
          <p:cNvSpPr>
            <a:spLocks noGrp="1"/>
          </p:cNvSpPr>
          <p:nvPr>
            <p:ph type="sldNum" sz="quarter" idx="4"/>
          </p:nvPr>
        </p:nvSpPr>
        <p:spPr/>
        <p:txBody>
          <a:bodyPr/>
          <a:lstStyle/>
          <a:p>
            <a:fld id="{6A64E2AA-70EE-4EDB-ADAE-C1CF90266418}" type="slidenum">
              <a:rPr lang="en-US" smtClean="0"/>
              <a:t>36</a:t>
            </a:fld>
            <a:endParaRPr lang="en-US" dirty="0"/>
          </a:p>
        </p:txBody>
      </p:sp>
      <p:pic>
        <p:nvPicPr>
          <p:cNvPr id="1026" name="Picture 1">
            <a:extLst>
              <a:ext uri="{FF2B5EF4-FFF2-40B4-BE49-F238E27FC236}">
                <a16:creationId xmlns:a16="http://schemas.microsoft.com/office/drawing/2014/main" id="{E919E95D-08F0-45E5-B2B5-AAA3DC715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5579" y="427700"/>
            <a:ext cx="893817" cy="139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37B2DCE-7176-44D9-A577-B9AFCE3D0B68}"/>
              </a:ext>
            </a:extLst>
          </p:cNvPr>
          <p:cNvPicPr>
            <a:picLocks noChangeAspect="1"/>
          </p:cNvPicPr>
          <p:nvPr/>
        </p:nvPicPr>
        <p:blipFill>
          <a:blip r:embed="rId5"/>
          <a:stretch>
            <a:fillRect/>
          </a:stretch>
        </p:blipFill>
        <p:spPr>
          <a:xfrm>
            <a:off x="2875597" y="3629104"/>
            <a:ext cx="6029325" cy="762000"/>
          </a:xfrm>
          <a:prstGeom prst="rect">
            <a:avLst/>
          </a:prstGeom>
        </p:spPr>
      </p:pic>
    </p:spTree>
    <p:extLst>
      <p:ext uri="{BB962C8B-B14F-4D97-AF65-F5344CB8AC3E}">
        <p14:creationId xmlns:p14="http://schemas.microsoft.com/office/powerpoint/2010/main" val="902049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C38C-ADF5-44AE-ABF4-F3EEE23060E8}"/>
              </a:ext>
            </a:extLst>
          </p:cNvPr>
          <p:cNvSpPr>
            <a:spLocks noGrp="1"/>
          </p:cNvSpPr>
          <p:nvPr>
            <p:ph type="title"/>
          </p:nvPr>
        </p:nvSpPr>
        <p:spPr/>
        <p:txBody>
          <a:bodyPr/>
          <a:lstStyle/>
          <a:p>
            <a:r>
              <a:rPr lang="en-US" dirty="0"/>
              <a:t>Power Budget Continued</a:t>
            </a:r>
          </a:p>
        </p:txBody>
      </p:sp>
      <p:pic>
        <p:nvPicPr>
          <p:cNvPr id="4" name="Content Placeholder 3">
            <a:extLst>
              <a:ext uri="{FF2B5EF4-FFF2-40B4-BE49-F238E27FC236}">
                <a16:creationId xmlns:a16="http://schemas.microsoft.com/office/drawing/2014/main" id="{3EA7FC13-B7EF-49BB-858F-6FDACF146317}"/>
              </a:ext>
            </a:extLst>
          </p:cNvPr>
          <p:cNvPicPr>
            <a:picLocks noGrp="1" noChangeAspect="1"/>
          </p:cNvPicPr>
          <p:nvPr>
            <p:ph idx="1"/>
          </p:nvPr>
        </p:nvPicPr>
        <p:blipFill>
          <a:blip r:embed="rId3"/>
          <a:stretch>
            <a:fillRect/>
          </a:stretch>
        </p:blipFill>
        <p:spPr>
          <a:xfrm>
            <a:off x="7330791" y="719834"/>
            <a:ext cx="4143136" cy="1284498"/>
          </a:xfrm>
          <a:prstGeom prst="rect">
            <a:avLst/>
          </a:prstGeom>
        </p:spPr>
      </p:pic>
      <p:sp>
        <p:nvSpPr>
          <p:cNvPr id="9" name="Slide Number Placeholder 3">
            <a:extLst>
              <a:ext uri="{FF2B5EF4-FFF2-40B4-BE49-F238E27FC236}">
                <a16:creationId xmlns:a16="http://schemas.microsoft.com/office/drawing/2014/main" id="{3FDC2980-F8AD-464C-8124-73A53FF86B80}"/>
              </a:ext>
            </a:extLst>
          </p:cNvPr>
          <p:cNvSpPr>
            <a:spLocks noGrp="1"/>
          </p:cNvSpPr>
          <p:nvPr>
            <p:ph type="sldNum" sz="quarter" idx="4"/>
          </p:nvPr>
        </p:nvSpPr>
        <p:spPr/>
        <p:txBody>
          <a:bodyPr/>
          <a:lstStyle/>
          <a:p>
            <a:fld id="{6A64E2AA-70EE-4EDB-ADAE-C1CF90266418}" type="slidenum">
              <a:rPr lang="en-US" smtClean="0"/>
              <a:t>37</a:t>
            </a:fld>
            <a:endParaRPr lang="en-US" dirty="0"/>
          </a:p>
        </p:txBody>
      </p:sp>
      <p:pic>
        <p:nvPicPr>
          <p:cNvPr id="5" name="Picture 4">
            <a:extLst>
              <a:ext uri="{FF2B5EF4-FFF2-40B4-BE49-F238E27FC236}">
                <a16:creationId xmlns:a16="http://schemas.microsoft.com/office/drawing/2014/main" id="{130234D5-43A6-4AD0-A816-477824C922D6}"/>
              </a:ext>
            </a:extLst>
          </p:cNvPr>
          <p:cNvPicPr>
            <a:picLocks noChangeAspect="1"/>
          </p:cNvPicPr>
          <p:nvPr/>
        </p:nvPicPr>
        <p:blipFill>
          <a:blip r:embed="rId4"/>
          <a:stretch>
            <a:fillRect/>
          </a:stretch>
        </p:blipFill>
        <p:spPr>
          <a:xfrm>
            <a:off x="546897" y="3774631"/>
            <a:ext cx="5549103" cy="1346232"/>
          </a:xfrm>
          <a:prstGeom prst="rect">
            <a:avLst/>
          </a:prstGeom>
        </p:spPr>
      </p:pic>
      <p:pic>
        <p:nvPicPr>
          <p:cNvPr id="6" name="Picture 5">
            <a:extLst>
              <a:ext uri="{FF2B5EF4-FFF2-40B4-BE49-F238E27FC236}">
                <a16:creationId xmlns:a16="http://schemas.microsoft.com/office/drawing/2014/main" id="{550994C8-D300-4B88-A713-D0615F726AFE}"/>
              </a:ext>
            </a:extLst>
          </p:cNvPr>
          <p:cNvPicPr>
            <a:picLocks noChangeAspect="1"/>
          </p:cNvPicPr>
          <p:nvPr/>
        </p:nvPicPr>
        <p:blipFill>
          <a:blip r:embed="rId5"/>
          <a:stretch>
            <a:fillRect/>
          </a:stretch>
        </p:blipFill>
        <p:spPr>
          <a:xfrm>
            <a:off x="6096000" y="3774631"/>
            <a:ext cx="5267400" cy="1346232"/>
          </a:xfrm>
          <a:prstGeom prst="rect">
            <a:avLst/>
          </a:prstGeom>
        </p:spPr>
      </p:pic>
      <p:sp>
        <p:nvSpPr>
          <p:cNvPr id="7" name="TextBox 6">
            <a:extLst>
              <a:ext uri="{FF2B5EF4-FFF2-40B4-BE49-F238E27FC236}">
                <a16:creationId xmlns:a16="http://schemas.microsoft.com/office/drawing/2014/main" id="{E02A6061-901B-43C2-AD27-BF37A0CDE16E}"/>
              </a:ext>
            </a:extLst>
          </p:cNvPr>
          <p:cNvSpPr txBox="1"/>
          <p:nvPr/>
        </p:nvSpPr>
        <p:spPr>
          <a:xfrm>
            <a:off x="828600" y="1838738"/>
            <a:ext cx="5645020" cy="2308324"/>
          </a:xfrm>
          <a:prstGeom prst="rect">
            <a:avLst/>
          </a:prstGeom>
          <a:noFill/>
        </p:spPr>
        <p:txBody>
          <a:bodyPr wrap="square" rtlCol="0">
            <a:spAutoFit/>
          </a:bodyPr>
          <a:lstStyle/>
          <a:p>
            <a:r>
              <a:rPr lang="en-US" dirty="0"/>
              <a:t>Time determined for each state by speed and distance function for both winch and thrusters.</a:t>
            </a:r>
          </a:p>
          <a:p>
            <a:endParaRPr lang="en-US" dirty="0"/>
          </a:p>
          <a:p>
            <a:r>
              <a:rPr lang="en-US" dirty="0"/>
              <a:t>Energy and amp hours were determined for each stage.</a:t>
            </a:r>
          </a:p>
          <a:p>
            <a:endParaRPr lang="en-US" dirty="0"/>
          </a:p>
          <a:p>
            <a:endParaRPr lang="en-US" dirty="0"/>
          </a:p>
          <a:p>
            <a:endParaRPr lang="en-US" dirty="0"/>
          </a:p>
        </p:txBody>
      </p:sp>
      <p:pic>
        <p:nvPicPr>
          <p:cNvPr id="8" name="Picture 7">
            <a:extLst>
              <a:ext uri="{FF2B5EF4-FFF2-40B4-BE49-F238E27FC236}">
                <a16:creationId xmlns:a16="http://schemas.microsoft.com/office/drawing/2014/main" id="{921481CA-F029-45D3-BEA0-F6901B9F63DC}"/>
              </a:ext>
            </a:extLst>
          </p:cNvPr>
          <p:cNvPicPr>
            <a:picLocks noChangeAspect="1"/>
          </p:cNvPicPr>
          <p:nvPr/>
        </p:nvPicPr>
        <p:blipFill>
          <a:blip r:embed="rId6"/>
          <a:stretch>
            <a:fillRect/>
          </a:stretch>
        </p:blipFill>
        <p:spPr>
          <a:xfrm>
            <a:off x="6755323" y="2607362"/>
            <a:ext cx="4718604" cy="850446"/>
          </a:xfrm>
          <a:prstGeom prst="rect">
            <a:avLst/>
          </a:prstGeom>
        </p:spPr>
      </p:pic>
    </p:spTree>
    <p:extLst>
      <p:ext uri="{BB962C8B-B14F-4D97-AF65-F5344CB8AC3E}">
        <p14:creationId xmlns:p14="http://schemas.microsoft.com/office/powerpoint/2010/main" val="3085548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55F9-BD01-43A4-8A40-167377CE0E8B}"/>
              </a:ext>
            </a:extLst>
          </p:cNvPr>
          <p:cNvSpPr>
            <a:spLocks noGrp="1"/>
          </p:cNvSpPr>
          <p:nvPr>
            <p:ph type="title"/>
          </p:nvPr>
        </p:nvSpPr>
        <p:spPr/>
        <p:txBody>
          <a:bodyPr/>
          <a:lstStyle/>
          <a:p>
            <a:r>
              <a:rPr lang="en-US" dirty="0"/>
              <a:t>Finite State Machine Diagrams – High Level</a:t>
            </a:r>
          </a:p>
        </p:txBody>
      </p:sp>
      <p:sp>
        <p:nvSpPr>
          <p:cNvPr id="7" name="Slide Number Placeholder 3">
            <a:extLst>
              <a:ext uri="{FF2B5EF4-FFF2-40B4-BE49-F238E27FC236}">
                <a16:creationId xmlns:a16="http://schemas.microsoft.com/office/drawing/2014/main" id="{FEF81324-B32D-4314-BA4F-5F1C9AA440EB}"/>
              </a:ext>
            </a:extLst>
          </p:cNvPr>
          <p:cNvSpPr>
            <a:spLocks noGrp="1"/>
          </p:cNvSpPr>
          <p:nvPr>
            <p:ph type="sldNum" sz="quarter" idx="4"/>
          </p:nvPr>
        </p:nvSpPr>
        <p:spPr/>
        <p:txBody>
          <a:bodyPr/>
          <a:lstStyle/>
          <a:p>
            <a:fld id="{6A64E2AA-70EE-4EDB-ADAE-C1CF90266418}" type="slidenum">
              <a:rPr lang="en-US" smtClean="0"/>
              <a:t>38</a:t>
            </a:fld>
            <a:endParaRPr lang="en-US" dirty="0"/>
          </a:p>
        </p:txBody>
      </p:sp>
      <p:pic>
        <p:nvPicPr>
          <p:cNvPr id="6" name="Picture 5">
            <a:extLst>
              <a:ext uri="{FF2B5EF4-FFF2-40B4-BE49-F238E27FC236}">
                <a16:creationId xmlns:a16="http://schemas.microsoft.com/office/drawing/2014/main" id="{86E8C538-4B5E-4508-8822-6701E8E309BD}"/>
              </a:ext>
            </a:extLst>
          </p:cNvPr>
          <p:cNvPicPr>
            <a:picLocks noChangeAspect="1"/>
          </p:cNvPicPr>
          <p:nvPr/>
        </p:nvPicPr>
        <p:blipFill>
          <a:blip r:embed="rId3"/>
          <a:stretch>
            <a:fillRect/>
          </a:stretch>
        </p:blipFill>
        <p:spPr>
          <a:xfrm>
            <a:off x="180814" y="1442619"/>
            <a:ext cx="8897375" cy="3957265"/>
          </a:xfrm>
          <a:prstGeom prst="rect">
            <a:avLst/>
          </a:prstGeom>
        </p:spPr>
      </p:pic>
      <p:graphicFrame>
        <p:nvGraphicFramePr>
          <p:cNvPr id="9" name="Table 8">
            <a:extLst>
              <a:ext uri="{FF2B5EF4-FFF2-40B4-BE49-F238E27FC236}">
                <a16:creationId xmlns:a16="http://schemas.microsoft.com/office/drawing/2014/main" id="{679A3F67-8225-4C02-AD05-DC0D0D4D3487}"/>
              </a:ext>
            </a:extLst>
          </p:cNvPr>
          <p:cNvGraphicFramePr>
            <a:graphicFrameLocks noGrp="1"/>
          </p:cNvGraphicFramePr>
          <p:nvPr>
            <p:extLst>
              <p:ext uri="{D42A27DB-BD31-4B8C-83A1-F6EECF244321}">
                <p14:modId xmlns:p14="http://schemas.microsoft.com/office/powerpoint/2010/main" val="3468628817"/>
              </p:ext>
            </p:extLst>
          </p:nvPr>
        </p:nvGraphicFramePr>
        <p:xfrm>
          <a:off x="9078189" y="2643737"/>
          <a:ext cx="2863441" cy="1555027"/>
        </p:xfrm>
        <a:graphic>
          <a:graphicData uri="http://schemas.openxmlformats.org/drawingml/2006/table">
            <a:tbl>
              <a:tblPr firstRow="1" firstCol="1" bandRow="1">
                <a:tableStyleId>{5C22544A-7EE6-4342-B048-85BDC9FD1C3A}</a:tableStyleId>
              </a:tblPr>
              <a:tblGrid>
                <a:gridCol w="671663">
                  <a:extLst>
                    <a:ext uri="{9D8B030D-6E8A-4147-A177-3AD203B41FA5}">
                      <a16:colId xmlns:a16="http://schemas.microsoft.com/office/drawing/2014/main" val="3221576529"/>
                    </a:ext>
                  </a:extLst>
                </a:gridCol>
                <a:gridCol w="2191778">
                  <a:extLst>
                    <a:ext uri="{9D8B030D-6E8A-4147-A177-3AD203B41FA5}">
                      <a16:colId xmlns:a16="http://schemas.microsoft.com/office/drawing/2014/main" val="640442392"/>
                    </a:ext>
                  </a:extLst>
                </a:gridCol>
              </a:tblGrid>
              <a:tr h="202830">
                <a:tc>
                  <a:txBody>
                    <a:bodyPr/>
                    <a:lstStyle/>
                    <a:p>
                      <a:pPr marL="0" marR="0">
                        <a:lnSpc>
                          <a:spcPts val="1200"/>
                        </a:lnSpc>
                        <a:spcBef>
                          <a:spcPts val="0"/>
                        </a:spcBef>
                        <a:spcAft>
                          <a:spcPts val="0"/>
                        </a:spcAft>
                      </a:pPr>
                      <a:r>
                        <a:rPr lang="en-US" sz="1200" dirty="0">
                          <a:effectLst/>
                        </a:rPr>
                        <a:t>State</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ts val="1200"/>
                        </a:lnSpc>
                        <a:spcBef>
                          <a:spcPts val="0"/>
                        </a:spcBef>
                        <a:spcAft>
                          <a:spcPts val="0"/>
                        </a:spcAft>
                      </a:pPr>
                      <a:r>
                        <a:rPr lang="en-US" sz="1200" dirty="0">
                          <a:effectLst/>
                        </a:rPr>
                        <a:t>Meaning</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89854327"/>
                  </a:ext>
                </a:extLst>
              </a:tr>
              <a:tr h="193171">
                <a:tc>
                  <a:txBody>
                    <a:bodyPr/>
                    <a:lstStyle/>
                    <a:p>
                      <a:pPr marL="0" marR="0" algn="ctr">
                        <a:lnSpc>
                          <a:spcPts val="1200"/>
                        </a:lnSpc>
                        <a:spcBef>
                          <a:spcPts val="0"/>
                        </a:spcBef>
                        <a:spcAft>
                          <a:spcPts val="0"/>
                        </a:spcAft>
                      </a:pPr>
                      <a:r>
                        <a:rPr lang="en-US" sz="1200">
                          <a:effectLst/>
                        </a:rPr>
                        <a:t>1</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ts val="1200"/>
                        </a:lnSpc>
                        <a:spcBef>
                          <a:spcPts val="0"/>
                        </a:spcBef>
                        <a:spcAft>
                          <a:spcPts val="0"/>
                        </a:spcAft>
                      </a:pPr>
                      <a:r>
                        <a:rPr lang="en-US" sz="1200" dirty="0">
                          <a:effectLst/>
                        </a:rPr>
                        <a:t>Pre-Mission</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477130700"/>
                  </a:ext>
                </a:extLst>
              </a:tr>
              <a:tr h="193171">
                <a:tc>
                  <a:txBody>
                    <a:bodyPr/>
                    <a:lstStyle/>
                    <a:p>
                      <a:pPr marL="0" marR="0" algn="ctr">
                        <a:lnSpc>
                          <a:spcPts val="1200"/>
                        </a:lnSpc>
                        <a:spcBef>
                          <a:spcPts val="0"/>
                        </a:spcBef>
                        <a:spcAft>
                          <a:spcPts val="0"/>
                        </a:spcAft>
                      </a:pPr>
                      <a:r>
                        <a:rPr lang="en-US" sz="1200">
                          <a:effectLst/>
                        </a:rPr>
                        <a:t>2</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ts val="1200"/>
                        </a:lnSpc>
                        <a:spcBef>
                          <a:spcPts val="0"/>
                        </a:spcBef>
                        <a:spcAft>
                          <a:spcPts val="0"/>
                        </a:spcAft>
                      </a:pPr>
                      <a:r>
                        <a:rPr lang="en-US" sz="1200" dirty="0">
                          <a:effectLst/>
                        </a:rPr>
                        <a:t>Mission Navigation</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704755379"/>
                  </a:ext>
                </a:extLst>
              </a:tr>
              <a:tr h="193171">
                <a:tc>
                  <a:txBody>
                    <a:bodyPr/>
                    <a:lstStyle/>
                    <a:p>
                      <a:pPr marL="0" marR="0" algn="ctr">
                        <a:lnSpc>
                          <a:spcPts val="1200"/>
                        </a:lnSpc>
                        <a:spcBef>
                          <a:spcPts val="0"/>
                        </a:spcBef>
                        <a:spcAft>
                          <a:spcPts val="0"/>
                        </a:spcAft>
                      </a:pPr>
                      <a:r>
                        <a:rPr lang="en-US" sz="1200">
                          <a:effectLst/>
                        </a:rPr>
                        <a:t>3</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ts val="1200"/>
                        </a:lnSpc>
                        <a:spcBef>
                          <a:spcPts val="0"/>
                        </a:spcBef>
                        <a:spcAft>
                          <a:spcPts val="0"/>
                        </a:spcAft>
                      </a:pPr>
                      <a:r>
                        <a:rPr lang="en-US" sz="1200" dirty="0">
                          <a:effectLst/>
                        </a:rPr>
                        <a:t>Anchor Deployment</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762579970"/>
                  </a:ext>
                </a:extLst>
              </a:tr>
              <a:tr h="193171">
                <a:tc>
                  <a:txBody>
                    <a:bodyPr/>
                    <a:lstStyle/>
                    <a:p>
                      <a:pPr marL="0" marR="0" algn="ctr">
                        <a:lnSpc>
                          <a:spcPts val="1200"/>
                        </a:lnSpc>
                        <a:spcBef>
                          <a:spcPts val="0"/>
                        </a:spcBef>
                        <a:spcAft>
                          <a:spcPts val="0"/>
                        </a:spcAft>
                      </a:pPr>
                      <a:r>
                        <a:rPr lang="en-US" sz="1200">
                          <a:effectLst/>
                        </a:rPr>
                        <a:t>4</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ts val="1200"/>
                        </a:lnSpc>
                        <a:spcBef>
                          <a:spcPts val="0"/>
                        </a:spcBef>
                        <a:spcAft>
                          <a:spcPts val="0"/>
                        </a:spcAft>
                      </a:pPr>
                      <a:r>
                        <a:rPr lang="en-US" sz="1200" dirty="0">
                          <a:effectLst/>
                        </a:rPr>
                        <a:t>Anchored Position</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84592295"/>
                  </a:ext>
                </a:extLst>
              </a:tr>
              <a:tr h="193171">
                <a:tc>
                  <a:txBody>
                    <a:bodyPr/>
                    <a:lstStyle/>
                    <a:p>
                      <a:pPr marL="0" marR="0" algn="ctr">
                        <a:lnSpc>
                          <a:spcPts val="1200"/>
                        </a:lnSpc>
                        <a:spcBef>
                          <a:spcPts val="0"/>
                        </a:spcBef>
                        <a:spcAft>
                          <a:spcPts val="0"/>
                        </a:spcAft>
                      </a:pPr>
                      <a:r>
                        <a:rPr lang="en-US" sz="1200">
                          <a:effectLst/>
                        </a:rPr>
                        <a:t>5</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ts val="1200"/>
                        </a:lnSpc>
                        <a:spcBef>
                          <a:spcPts val="0"/>
                        </a:spcBef>
                        <a:spcAft>
                          <a:spcPts val="0"/>
                        </a:spcAft>
                      </a:pPr>
                      <a:r>
                        <a:rPr lang="en-US" sz="1200" dirty="0">
                          <a:effectLst/>
                        </a:rPr>
                        <a:t>Anchor Retrieval</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13514885"/>
                  </a:ext>
                </a:extLst>
              </a:tr>
              <a:tr h="193171">
                <a:tc>
                  <a:txBody>
                    <a:bodyPr/>
                    <a:lstStyle/>
                    <a:p>
                      <a:pPr marL="0" marR="0" algn="ctr">
                        <a:lnSpc>
                          <a:spcPts val="1200"/>
                        </a:lnSpc>
                        <a:spcBef>
                          <a:spcPts val="0"/>
                        </a:spcBef>
                        <a:spcAft>
                          <a:spcPts val="0"/>
                        </a:spcAft>
                      </a:pPr>
                      <a:r>
                        <a:rPr lang="en-US" sz="1200">
                          <a:effectLst/>
                        </a:rPr>
                        <a:t>6</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ts val="1200"/>
                        </a:lnSpc>
                        <a:spcBef>
                          <a:spcPts val="0"/>
                        </a:spcBef>
                        <a:spcAft>
                          <a:spcPts val="0"/>
                        </a:spcAft>
                      </a:pPr>
                      <a:r>
                        <a:rPr lang="en-US" sz="1200" dirty="0">
                          <a:effectLst/>
                        </a:rPr>
                        <a:t>End Mission</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00507570"/>
                  </a:ext>
                </a:extLst>
              </a:tr>
              <a:tr h="193171">
                <a:tc>
                  <a:txBody>
                    <a:bodyPr/>
                    <a:lstStyle/>
                    <a:p>
                      <a:pPr marL="0" marR="0" algn="ctr">
                        <a:lnSpc>
                          <a:spcPts val="1200"/>
                        </a:lnSpc>
                        <a:spcBef>
                          <a:spcPts val="0"/>
                        </a:spcBef>
                        <a:spcAft>
                          <a:spcPts val="0"/>
                        </a:spcAft>
                      </a:pPr>
                      <a:r>
                        <a:rPr lang="en-US" sz="1200" dirty="0">
                          <a:effectLst/>
                        </a:rPr>
                        <a:t>7</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ts val="1200"/>
                        </a:lnSpc>
                        <a:spcBef>
                          <a:spcPts val="0"/>
                        </a:spcBef>
                        <a:spcAft>
                          <a:spcPts val="0"/>
                        </a:spcAft>
                      </a:pPr>
                      <a:r>
                        <a:rPr lang="en-US" sz="1200" dirty="0">
                          <a:effectLst/>
                        </a:rPr>
                        <a:t>Remote Override</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19541083"/>
                  </a:ext>
                </a:extLst>
              </a:tr>
            </a:tbl>
          </a:graphicData>
        </a:graphic>
      </p:graphicFrame>
      <p:graphicFrame>
        <p:nvGraphicFramePr>
          <p:cNvPr id="10" name="Table 9">
            <a:extLst>
              <a:ext uri="{FF2B5EF4-FFF2-40B4-BE49-F238E27FC236}">
                <a16:creationId xmlns:a16="http://schemas.microsoft.com/office/drawing/2014/main" id="{4E3E1DFD-C332-4DA5-BDA3-9733E47A0884}"/>
              </a:ext>
            </a:extLst>
          </p:cNvPr>
          <p:cNvGraphicFramePr>
            <a:graphicFrameLocks noGrp="1"/>
          </p:cNvGraphicFramePr>
          <p:nvPr>
            <p:extLst>
              <p:ext uri="{D42A27DB-BD31-4B8C-83A1-F6EECF244321}">
                <p14:modId xmlns:p14="http://schemas.microsoft.com/office/powerpoint/2010/main" val="4210993100"/>
              </p:ext>
            </p:extLst>
          </p:nvPr>
        </p:nvGraphicFramePr>
        <p:xfrm>
          <a:off x="8196943" y="4448588"/>
          <a:ext cx="3814243" cy="1190240"/>
        </p:xfrm>
        <a:graphic>
          <a:graphicData uri="http://schemas.openxmlformats.org/drawingml/2006/table">
            <a:tbl>
              <a:tblPr firstRow="1" firstCol="1" bandRow="1">
                <a:tableStyleId>{5C22544A-7EE6-4342-B048-85BDC9FD1C3A}</a:tableStyleId>
              </a:tblPr>
              <a:tblGrid>
                <a:gridCol w="250514">
                  <a:extLst>
                    <a:ext uri="{9D8B030D-6E8A-4147-A177-3AD203B41FA5}">
                      <a16:colId xmlns:a16="http://schemas.microsoft.com/office/drawing/2014/main" val="3869367538"/>
                    </a:ext>
                  </a:extLst>
                </a:gridCol>
                <a:gridCol w="1771587">
                  <a:extLst>
                    <a:ext uri="{9D8B030D-6E8A-4147-A177-3AD203B41FA5}">
                      <a16:colId xmlns:a16="http://schemas.microsoft.com/office/drawing/2014/main" val="4030005169"/>
                    </a:ext>
                  </a:extLst>
                </a:gridCol>
                <a:gridCol w="1792142">
                  <a:extLst>
                    <a:ext uri="{9D8B030D-6E8A-4147-A177-3AD203B41FA5}">
                      <a16:colId xmlns:a16="http://schemas.microsoft.com/office/drawing/2014/main" val="2317516851"/>
                    </a:ext>
                  </a:extLst>
                </a:gridCol>
              </a:tblGrid>
              <a:tr h="297560">
                <a:tc>
                  <a:txBody>
                    <a:bodyPr/>
                    <a:lstStyle/>
                    <a:p>
                      <a:pPr marL="0" marR="0" algn="ctr">
                        <a:lnSpc>
                          <a:spcPts val="1200"/>
                        </a:lnSpc>
                        <a:spcBef>
                          <a:spcPts val="0"/>
                        </a:spcBef>
                        <a:spcAft>
                          <a:spcPts val="0"/>
                        </a:spcAft>
                      </a:pPr>
                      <a:r>
                        <a:rPr lang="en-US" sz="1200">
                          <a:effectLst/>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ts val="1200"/>
                        </a:lnSpc>
                        <a:spcBef>
                          <a:spcPts val="0"/>
                        </a:spcBef>
                        <a:spcAft>
                          <a:spcPts val="0"/>
                        </a:spcAft>
                      </a:pPr>
                      <a:r>
                        <a:rPr lang="en-US" sz="1200" dirty="0">
                          <a:effectLst/>
                        </a:rPr>
                        <a:t>Transition Condition</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ts val="1200"/>
                        </a:lnSpc>
                        <a:spcBef>
                          <a:spcPts val="0"/>
                        </a:spcBef>
                        <a:spcAft>
                          <a:spcPts val="0"/>
                        </a:spcAft>
                      </a:pPr>
                      <a:r>
                        <a:rPr lang="en-US" sz="1200">
                          <a:effectLst/>
                        </a:rPr>
                        <a:t>Meaning</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6707444"/>
                  </a:ext>
                </a:extLst>
              </a:tr>
              <a:tr h="297560">
                <a:tc>
                  <a:txBody>
                    <a:bodyPr/>
                    <a:lstStyle/>
                    <a:p>
                      <a:pPr marL="0" marR="0" algn="ctr">
                        <a:lnSpc>
                          <a:spcPts val="1200"/>
                        </a:lnSpc>
                        <a:spcBef>
                          <a:spcPts val="0"/>
                        </a:spcBef>
                        <a:spcAft>
                          <a:spcPts val="0"/>
                        </a:spcAft>
                      </a:pPr>
                      <a:r>
                        <a:rPr lang="en-US" sz="1200">
                          <a:effectLst/>
                        </a:rPr>
                        <a:t>A</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US" sz="1200" dirty="0">
                          <a:effectLst/>
                        </a:rPr>
                        <a:t>Remote Override</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ts val="1200"/>
                        </a:lnSpc>
                        <a:spcBef>
                          <a:spcPts val="0"/>
                        </a:spcBef>
                        <a:spcAft>
                          <a:spcPts val="0"/>
                        </a:spcAft>
                      </a:pPr>
                      <a:r>
                        <a:rPr lang="en-US" sz="1200">
                          <a:effectLst/>
                        </a:rPr>
                        <a:t>0 = False, 1 = True</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21076131"/>
                  </a:ext>
                </a:extLst>
              </a:tr>
              <a:tr h="297560">
                <a:tc>
                  <a:txBody>
                    <a:bodyPr/>
                    <a:lstStyle/>
                    <a:p>
                      <a:pPr marL="0" marR="0" algn="ctr">
                        <a:lnSpc>
                          <a:spcPts val="1200"/>
                        </a:lnSpc>
                        <a:spcBef>
                          <a:spcPts val="0"/>
                        </a:spcBef>
                        <a:spcAft>
                          <a:spcPts val="0"/>
                        </a:spcAft>
                      </a:pPr>
                      <a:r>
                        <a:rPr lang="en-US" sz="1200">
                          <a:effectLst/>
                        </a:rPr>
                        <a:t>B</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US" sz="1200">
                          <a:effectLst/>
                        </a:rPr>
                        <a:t>System Success</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ts val="1200"/>
                        </a:lnSpc>
                        <a:spcBef>
                          <a:spcPts val="0"/>
                        </a:spcBef>
                        <a:spcAft>
                          <a:spcPts val="0"/>
                        </a:spcAft>
                      </a:pPr>
                      <a:r>
                        <a:rPr lang="en-US" sz="1200">
                          <a:effectLst/>
                        </a:rPr>
                        <a:t>0 = False, 1 = True</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954125081"/>
                  </a:ext>
                </a:extLst>
              </a:tr>
              <a:tr h="297560">
                <a:tc>
                  <a:txBody>
                    <a:bodyPr/>
                    <a:lstStyle/>
                    <a:p>
                      <a:pPr marL="0" marR="0" algn="ctr">
                        <a:lnSpc>
                          <a:spcPts val="1200"/>
                        </a:lnSpc>
                        <a:spcBef>
                          <a:spcPts val="0"/>
                        </a:spcBef>
                        <a:spcAft>
                          <a:spcPts val="0"/>
                        </a:spcAft>
                      </a:pPr>
                      <a:r>
                        <a:rPr lang="en-US" sz="1200">
                          <a:effectLst/>
                        </a:rPr>
                        <a:t>C</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US" sz="1200">
                          <a:effectLst/>
                        </a:rPr>
                        <a:t>System Failure</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ts val="1200"/>
                        </a:lnSpc>
                        <a:spcBef>
                          <a:spcPts val="0"/>
                        </a:spcBef>
                        <a:spcAft>
                          <a:spcPts val="0"/>
                        </a:spcAft>
                      </a:pPr>
                      <a:r>
                        <a:rPr lang="en-US" sz="1200" dirty="0">
                          <a:effectLst/>
                        </a:rPr>
                        <a:t>0 = False, 1 = True</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873477191"/>
                  </a:ext>
                </a:extLst>
              </a:tr>
            </a:tbl>
          </a:graphicData>
        </a:graphic>
      </p:graphicFrame>
    </p:spTree>
    <p:extLst>
      <p:ext uri="{BB962C8B-B14F-4D97-AF65-F5344CB8AC3E}">
        <p14:creationId xmlns:p14="http://schemas.microsoft.com/office/powerpoint/2010/main" val="2007127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2D0CA20-EF34-4D82-8939-16EE5BEDF20E}"/>
              </a:ext>
            </a:extLst>
          </p:cNvPr>
          <p:cNvSpPr txBox="1"/>
          <p:nvPr/>
        </p:nvSpPr>
        <p:spPr>
          <a:xfrm>
            <a:off x="8788207" y="166102"/>
            <a:ext cx="3223959" cy="2031325"/>
          </a:xfrm>
          <a:prstGeom prst="rect">
            <a:avLst/>
          </a:prstGeom>
          <a:noFill/>
          <a:ln>
            <a:solidFill>
              <a:schemeClr val="tx1"/>
            </a:solidFill>
          </a:ln>
        </p:spPr>
        <p:txBody>
          <a:bodyPr wrap="none" rtlCol="0">
            <a:spAutoFit/>
          </a:bodyPr>
          <a:lstStyle/>
          <a:p>
            <a:r>
              <a:rPr lang="en-US" dirty="0"/>
              <a:t>P</a:t>
            </a:r>
            <a:r>
              <a:rPr lang="en-US" baseline="-25000" dirty="0"/>
              <a:t>L</a:t>
            </a:r>
            <a:r>
              <a:rPr lang="en-US" dirty="0"/>
              <a:t> = P</a:t>
            </a:r>
            <a:r>
              <a:rPr lang="en-US" baseline="-25000" dirty="0"/>
              <a:t>0</a:t>
            </a:r>
            <a:r>
              <a:rPr lang="en-US" dirty="0"/>
              <a:t> + p</a:t>
            </a:r>
          </a:p>
          <a:p>
            <a:r>
              <a:rPr lang="en-US" dirty="0" err="1"/>
              <a:t>c</a:t>
            </a:r>
            <a:r>
              <a:rPr lang="en-US" baseline="-25000" dirty="0" err="1"/>
              <a:t>D</a:t>
            </a:r>
            <a:r>
              <a:rPr lang="en-US" dirty="0"/>
              <a:t> = 0.2</a:t>
            </a:r>
          </a:p>
          <a:p>
            <a:r>
              <a:rPr lang="en-US" dirty="0"/>
              <a:t>V = 1m/s</a:t>
            </a:r>
          </a:p>
          <a:p>
            <a:endParaRPr lang="en-US" dirty="0"/>
          </a:p>
          <a:p>
            <a:r>
              <a:rPr lang="en-US" dirty="0"/>
              <a:t>Assume:</a:t>
            </a:r>
          </a:p>
          <a:p>
            <a:r>
              <a:rPr lang="en-US" dirty="0"/>
              <a:t>Small angle approximations</a:t>
            </a:r>
          </a:p>
          <a:p>
            <a:r>
              <a:rPr lang="en-US" dirty="0"/>
              <a:t>Preliminary Drag Calculations</a:t>
            </a:r>
          </a:p>
        </p:txBody>
      </p:sp>
      <p:sp>
        <p:nvSpPr>
          <p:cNvPr id="2" name="Title 1">
            <a:extLst>
              <a:ext uri="{FF2B5EF4-FFF2-40B4-BE49-F238E27FC236}">
                <a16:creationId xmlns:a16="http://schemas.microsoft.com/office/drawing/2014/main" id="{3359F80B-3A79-44B5-9284-12436F3CB0FB}"/>
              </a:ext>
            </a:extLst>
          </p:cNvPr>
          <p:cNvSpPr>
            <a:spLocks noGrp="1"/>
          </p:cNvSpPr>
          <p:nvPr>
            <p:ph type="title"/>
          </p:nvPr>
        </p:nvSpPr>
        <p:spPr/>
        <p:txBody>
          <a:bodyPr/>
          <a:lstStyle/>
          <a:p>
            <a:r>
              <a:rPr lang="en-US" dirty="0"/>
              <a:t>Transfer Function Derivation</a:t>
            </a:r>
          </a:p>
        </p:txBody>
      </p:sp>
      <p:sp>
        <p:nvSpPr>
          <p:cNvPr id="20" name="Content Placeholder 2">
            <a:extLst>
              <a:ext uri="{FF2B5EF4-FFF2-40B4-BE49-F238E27FC236}">
                <a16:creationId xmlns:a16="http://schemas.microsoft.com/office/drawing/2014/main" id="{71417EBF-7ED1-4AA5-87AE-74EE22001743}"/>
              </a:ext>
            </a:extLst>
          </p:cNvPr>
          <p:cNvSpPr>
            <a:spLocks noGrp="1"/>
          </p:cNvSpPr>
          <p:nvPr>
            <p:ph idx="1"/>
          </p:nvPr>
        </p:nvSpPr>
        <p:spPr>
          <a:xfrm>
            <a:off x="6539101" y="2836727"/>
            <a:ext cx="4781415" cy="792077"/>
          </a:xfrm>
        </p:spPr>
        <p:txBody>
          <a:bodyPr/>
          <a:lstStyle/>
          <a:p>
            <a:pPr marL="0" indent="0">
              <a:buNone/>
            </a:pPr>
            <a:r>
              <a:rPr lang="en-US" dirty="0"/>
              <a:t>I</a:t>
            </a:r>
            <a:r>
              <a:rPr lang="el-GR" dirty="0"/>
              <a:t>α</a:t>
            </a:r>
            <a:r>
              <a:rPr lang="en-US" dirty="0"/>
              <a:t>  = -(0.5b)P</a:t>
            </a:r>
            <a:r>
              <a:rPr lang="en-US" baseline="-25000" dirty="0"/>
              <a:t>L</a:t>
            </a:r>
            <a:r>
              <a:rPr lang="en-US" dirty="0"/>
              <a:t> + (0.5b)P</a:t>
            </a:r>
            <a:r>
              <a:rPr lang="en-US" baseline="-25000" dirty="0"/>
              <a:t>R</a:t>
            </a:r>
            <a:r>
              <a:rPr lang="en-US" dirty="0"/>
              <a:t> – (0.5b)</a:t>
            </a:r>
            <a:r>
              <a:rPr lang="en-US" dirty="0" err="1"/>
              <a:t>F</a:t>
            </a:r>
            <a:r>
              <a:rPr lang="en-US" baseline="-25000" dirty="0" err="1"/>
              <a:t>D</a:t>
            </a:r>
            <a:r>
              <a:rPr lang="en-US" dirty="0" err="1"/>
              <a:t>cos</a:t>
            </a:r>
            <a:r>
              <a:rPr lang="en-US" dirty="0"/>
              <a:t>(</a:t>
            </a:r>
            <a:r>
              <a:rPr lang="el-GR" dirty="0"/>
              <a:t>θ)</a:t>
            </a:r>
            <a:endParaRPr lang="en-US" dirty="0"/>
          </a:p>
          <a:p>
            <a:endParaRPr lang="en-US" dirty="0"/>
          </a:p>
          <a:p>
            <a:endParaRPr lang="en-US" dirty="0"/>
          </a:p>
        </p:txBody>
      </p:sp>
      <p:sp>
        <p:nvSpPr>
          <p:cNvPr id="24" name="Slide Number Placeholder 3">
            <a:extLst>
              <a:ext uri="{FF2B5EF4-FFF2-40B4-BE49-F238E27FC236}">
                <a16:creationId xmlns:a16="http://schemas.microsoft.com/office/drawing/2014/main" id="{E13AD7DA-67D1-4E5D-882E-E090B8923EDE}"/>
              </a:ext>
            </a:extLst>
          </p:cNvPr>
          <p:cNvSpPr>
            <a:spLocks noGrp="1"/>
          </p:cNvSpPr>
          <p:nvPr>
            <p:ph type="sldNum" sz="quarter" idx="4"/>
          </p:nvPr>
        </p:nvSpPr>
        <p:spPr/>
        <p:txBody>
          <a:bodyPr/>
          <a:lstStyle/>
          <a:p>
            <a:fld id="{6A64E2AA-70EE-4EDB-ADAE-C1CF90266418}" type="slidenum">
              <a:rPr lang="en-US" smtClean="0"/>
              <a:t>39</a:t>
            </a:fld>
            <a:endParaRPr lang="en-US" dirty="0"/>
          </a:p>
        </p:txBody>
      </p:sp>
      <p:grpSp>
        <p:nvGrpSpPr>
          <p:cNvPr id="4" name="Group 3">
            <a:extLst>
              <a:ext uri="{FF2B5EF4-FFF2-40B4-BE49-F238E27FC236}">
                <a16:creationId xmlns:a16="http://schemas.microsoft.com/office/drawing/2014/main" id="{2C78ECD2-1902-42C2-8C0E-F9303A79EB78}"/>
              </a:ext>
            </a:extLst>
          </p:cNvPr>
          <p:cNvGrpSpPr>
            <a:grpSpLocks/>
          </p:cNvGrpSpPr>
          <p:nvPr/>
        </p:nvGrpSpPr>
        <p:grpSpPr>
          <a:xfrm>
            <a:off x="1272229" y="1297747"/>
            <a:ext cx="4678593" cy="3942214"/>
            <a:chOff x="194274" y="710000"/>
            <a:chExt cx="4563586" cy="3845168"/>
          </a:xfrm>
        </p:grpSpPr>
        <p:sp>
          <p:nvSpPr>
            <p:cNvPr id="5" name="TextBox 7">
              <a:extLst>
                <a:ext uri="{FF2B5EF4-FFF2-40B4-BE49-F238E27FC236}">
                  <a16:creationId xmlns:a16="http://schemas.microsoft.com/office/drawing/2014/main" id="{D488A21E-C42E-4DED-A7AC-F0FFAB95CB55}"/>
                </a:ext>
              </a:extLst>
            </p:cNvPr>
            <p:cNvSpPr txBox="1"/>
            <p:nvPr/>
          </p:nvSpPr>
          <p:spPr>
            <a:xfrm>
              <a:off x="3782872" y="1952936"/>
              <a:ext cx="182880" cy="91440"/>
            </a:xfrm>
            <a:prstGeom prst="rect">
              <a:avLst/>
            </a:prstGeom>
            <a:noFill/>
          </p:spPr>
          <p:txBody>
            <a:bodyPr wrap="square" rtlCol="0">
              <a:noAutofit/>
            </a:bodyPr>
            <a:lstStyle/>
            <a:p>
              <a:pPr marL="0" marR="0">
                <a:lnSpc>
                  <a:spcPts val="1200"/>
                </a:lnSpc>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grpSp>
          <p:nvGrpSpPr>
            <p:cNvPr id="6" name="Group 5">
              <a:extLst>
                <a:ext uri="{FF2B5EF4-FFF2-40B4-BE49-F238E27FC236}">
                  <a16:creationId xmlns:a16="http://schemas.microsoft.com/office/drawing/2014/main" id="{0D371178-B389-4C75-A60B-824CE8FAF052}"/>
                </a:ext>
              </a:extLst>
            </p:cNvPr>
            <p:cNvGrpSpPr/>
            <p:nvPr/>
          </p:nvGrpSpPr>
          <p:grpSpPr>
            <a:xfrm rot="19793415">
              <a:off x="226938" y="1348618"/>
              <a:ext cx="1564217" cy="2175344"/>
              <a:chOff x="226938" y="1348619"/>
              <a:chExt cx="1132113" cy="1599813"/>
            </a:xfrm>
          </p:grpSpPr>
          <p:sp>
            <p:nvSpPr>
              <p:cNvPr id="17" name="Rectangle 16">
                <a:extLst>
                  <a:ext uri="{FF2B5EF4-FFF2-40B4-BE49-F238E27FC236}">
                    <a16:creationId xmlns:a16="http://schemas.microsoft.com/office/drawing/2014/main" id="{D72DB896-F4AF-4ECD-A188-27A7C705A3F8}"/>
                  </a:ext>
                </a:extLst>
              </p:cNvPr>
              <p:cNvSpPr/>
              <p:nvPr/>
            </p:nvSpPr>
            <p:spPr>
              <a:xfrm>
                <a:off x="226938" y="1348619"/>
                <a:ext cx="356260" cy="1599813"/>
              </a:xfrm>
              <a:prstGeom prst="rect">
                <a:avLst/>
              </a:prstGeom>
              <a:solidFill>
                <a:srgbClr val="004479"/>
              </a:solidFill>
              <a:ln w="12700" cap="flat" cmpd="sng" algn="ctr">
                <a:solidFill>
                  <a:srgbClr val="00009A"/>
                </a:solidFill>
                <a:prstDash val="solid"/>
                <a:miter lim="800000"/>
              </a:ln>
              <a:effectLst/>
            </p:spPr>
            <p:txBody>
              <a:bodyPr rtlCol="0" anchor="ctr"/>
              <a:lstStyle/>
              <a:p>
                <a:endParaRPr lang="en-US"/>
              </a:p>
            </p:txBody>
          </p:sp>
          <p:sp>
            <p:nvSpPr>
              <p:cNvPr id="18" name="Rectangle 17">
                <a:extLst>
                  <a:ext uri="{FF2B5EF4-FFF2-40B4-BE49-F238E27FC236}">
                    <a16:creationId xmlns:a16="http://schemas.microsoft.com/office/drawing/2014/main" id="{36D35879-5387-48CA-A361-E4761A44CA81}"/>
                  </a:ext>
                </a:extLst>
              </p:cNvPr>
              <p:cNvSpPr/>
              <p:nvPr/>
            </p:nvSpPr>
            <p:spPr>
              <a:xfrm>
                <a:off x="1002791" y="1348619"/>
                <a:ext cx="356260" cy="1599813"/>
              </a:xfrm>
              <a:prstGeom prst="rect">
                <a:avLst/>
              </a:prstGeom>
              <a:solidFill>
                <a:srgbClr val="004479"/>
              </a:solidFill>
              <a:ln w="12700" cap="flat" cmpd="sng" algn="ctr">
                <a:solidFill>
                  <a:srgbClr val="00009A"/>
                </a:solidFill>
                <a:prstDash val="solid"/>
                <a:miter lim="800000"/>
              </a:ln>
              <a:effectLst/>
            </p:spPr>
            <p:txBody>
              <a:bodyPr rtlCol="0" anchor="ctr"/>
              <a:lstStyle/>
              <a:p>
                <a:endParaRPr lang="en-US"/>
              </a:p>
            </p:txBody>
          </p:sp>
          <p:sp>
            <p:nvSpPr>
              <p:cNvPr id="19" name="Rectangle 18">
                <a:extLst>
                  <a:ext uri="{FF2B5EF4-FFF2-40B4-BE49-F238E27FC236}">
                    <a16:creationId xmlns:a16="http://schemas.microsoft.com/office/drawing/2014/main" id="{6CF20191-0FEE-49F2-B16E-FE2E32EF8D59}"/>
                  </a:ext>
                </a:extLst>
              </p:cNvPr>
              <p:cNvSpPr/>
              <p:nvPr/>
            </p:nvSpPr>
            <p:spPr>
              <a:xfrm>
                <a:off x="397149" y="1951635"/>
                <a:ext cx="783772" cy="463138"/>
              </a:xfrm>
              <a:prstGeom prst="rect">
                <a:avLst/>
              </a:prstGeom>
              <a:solidFill>
                <a:srgbClr val="004479"/>
              </a:solidFill>
              <a:ln w="12700" cap="flat" cmpd="sng" algn="ctr">
                <a:solidFill>
                  <a:srgbClr val="00009A"/>
                </a:solidFill>
                <a:prstDash val="solid"/>
                <a:miter lim="800000"/>
              </a:ln>
              <a:effectLst/>
            </p:spPr>
            <p:txBody>
              <a:bodyPr rtlCol="0" anchor="ctr"/>
              <a:lstStyle/>
              <a:p>
                <a:endParaRPr lang="en-US"/>
              </a:p>
            </p:txBody>
          </p:sp>
        </p:grpSp>
        <p:cxnSp>
          <p:nvCxnSpPr>
            <p:cNvPr id="7" name="Straight Arrow Connector 6">
              <a:extLst>
                <a:ext uri="{FF2B5EF4-FFF2-40B4-BE49-F238E27FC236}">
                  <a16:creationId xmlns:a16="http://schemas.microsoft.com/office/drawing/2014/main" id="{807B7F32-2F28-4643-940B-B835C6B929A2}"/>
                </a:ext>
              </a:extLst>
            </p:cNvPr>
            <p:cNvCxnSpPr/>
            <p:nvPr/>
          </p:nvCxnSpPr>
          <p:spPr>
            <a:xfrm flipH="1" flipV="1">
              <a:off x="1090887" y="3628554"/>
              <a:ext cx="196959" cy="414330"/>
            </a:xfrm>
            <a:prstGeom prst="straightConnector1">
              <a:avLst/>
            </a:prstGeom>
            <a:noFill/>
            <a:ln w="57150" cap="flat" cmpd="sng" algn="ctr">
              <a:solidFill>
                <a:sysClr val="windowText" lastClr="000000"/>
              </a:solidFill>
              <a:prstDash val="solid"/>
              <a:miter lim="800000"/>
              <a:tailEnd type="triangle"/>
            </a:ln>
            <a:effectLst/>
          </p:spPr>
        </p:cxnSp>
        <p:cxnSp>
          <p:nvCxnSpPr>
            <p:cNvPr id="8" name="Straight Arrow Connector 7">
              <a:extLst>
                <a:ext uri="{FF2B5EF4-FFF2-40B4-BE49-F238E27FC236}">
                  <a16:creationId xmlns:a16="http://schemas.microsoft.com/office/drawing/2014/main" id="{F6B9E32A-BA2A-417C-840D-E9072B68A8B4}"/>
                </a:ext>
              </a:extLst>
            </p:cNvPr>
            <p:cNvCxnSpPr/>
            <p:nvPr/>
          </p:nvCxnSpPr>
          <p:spPr>
            <a:xfrm flipH="1" flipV="1">
              <a:off x="2017769" y="3071595"/>
              <a:ext cx="248516" cy="449879"/>
            </a:xfrm>
            <a:prstGeom prst="straightConnector1">
              <a:avLst/>
            </a:prstGeom>
            <a:noFill/>
            <a:ln w="57150" cap="flat" cmpd="sng" algn="ctr">
              <a:solidFill>
                <a:sysClr val="windowText" lastClr="000000"/>
              </a:solidFill>
              <a:prstDash val="solid"/>
              <a:miter lim="800000"/>
              <a:tailEnd type="triangle"/>
            </a:ln>
            <a:effectLst/>
          </p:spPr>
        </p:cxnSp>
        <p:cxnSp>
          <p:nvCxnSpPr>
            <p:cNvPr id="9" name="Straight Arrow Connector 8">
              <a:extLst>
                <a:ext uri="{FF2B5EF4-FFF2-40B4-BE49-F238E27FC236}">
                  <a16:creationId xmlns:a16="http://schemas.microsoft.com/office/drawing/2014/main" id="{60AAD0D9-67C4-4C0A-BFE5-7A3421E444D7}"/>
                </a:ext>
              </a:extLst>
            </p:cNvPr>
            <p:cNvCxnSpPr>
              <a:cxnSpLocks/>
            </p:cNvCxnSpPr>
            <p:nvPr/>
          </p:nvCxnSpPr>
          <p:spPr>
            <a:xfrm>
              <a:off x="1776633" y="1351044"/>
              <a:ext cx="0" cy="681852"/>
            </a:xfrm>
            <a:prstGeom prst="straightConnector1">
              <a:avLst/>
            </a:prstGeom>
            <a:noFill/>
            <a:ln w="57150" cap="flat" cmpd="sng" algn="ctr">
              <a:solidFill>
                <a:sysClr val="windowText" lastClr="000000"/>
              </a:solidFill>
              <a:prstDash val="solid"/>
              <a:miter lim="800000"/>
              <a:tailEnd type="triangle"/>
            </a:ln>
            <a:effectLst/>
          </p:spPr>
        </p:cxnSp>
        <p:sp>
          <p:nvSpPr>
            <p:cNvPr id="10" name="TextBox 22">
              <a:extLst>
                <a:ext uri="{FF2B5EF4-FFF2-40B4-BE49-F238E27FC236}">
                  <a16:creationId xmlns:a16="http://schemas.microsoft.com/office/drawing/2014/main" id="{88D65C5E-AE35-49AA-8B74-CDE528A744D8}"/>
                </a:ext>
              </a:extLst>
            </p:cNvPr>
            <p:cNvSpPr txBox="1"/>
            <p:nvPr/>
          </p:nvSpPr>
          <p:spPr>
            <a:xfrm>
              <a:off x="1808187" y="1059058"/>
              <a:ext cx="2483485" cy="551180"/>
            </a:xfrm>
            <a:prstGeom prst="rect">
              <a:avLst/>
            </a:prstGeom>
            <a:noFill/>
          </p:spPr>
          <p:txBody>
            <a:bodyPr wrap="square" rtlCol="0">
              <a:noAutofit/>
            </a:bodyPr>
            <a:lstStyle/>
            <a:p>
              <a:pPr marL="0" marR="0">
                <a:lnSpc>
                  <a:spcPts val="1200"/>
                </a:lnSpc>
                <a:spcBef>
                  <a:spcPts val="0"/>
                </a:spcBef>
                <a:spcAft>
                  <a:spcPts val="0"/>
                </a:spcAft>
              </a:pPr>
              <a:r>
                <a:rPr lang="en-US" kern="1200" dirty="0">
                  <a:solidFill>
                    <a:srgbClr val="000000"/>
                  </a:solidFill>
                  <a:effectLst/>
                  <a:ea typeface="Times New Roman" panose="02020603050405020304" pitchFamily="18" charset="0"/>
                </a:rPr>
                <a:t>F</a:t>
              </a:r>
              <a:r>
                <a:rPr lang="en-US" kern="1200" baseline="-25000" dirty="0">
                  <a:solidFill>
                    <a:srgbClr val="000000"/>
                  </a:solidFill>
                  <a:effectLst/>
                  <a:ea typeface="Times New Roman" panose="02020603050405020304" pitchFamily="18" charset="0"/>
                </a:rPr>
                <a:t>D</a:t>
              </a:r>
              <a:r>
                <a:rPr lang="en-US" kern="1200" dirty="0">
                  <a:solidFill>
                    <a:srgbClr val="000000"/>
                  </a:solidFill>
                  <a:effectLst/>
                  <a:ea typeface="Times New Roman" panose="02020603050405020304" pitchFamily="18" charset="0"/>
                </a:rPr>
                <a:t>- drag force</a:t>
              </a:r>
              <a:endParaRPr lang="en-US" dirty="0">
                <a:effectLst/>
                <a:ea typeface="Times New Roman" panose="02020603050405020304" pitchFamily="18" charset="0"/>
              </a:endParaRPr>
            </a:p>
          </p:txBody>
        </p:sp>
        <p:sp>
          <p:nvSpPr>
            <p:cNvPr id="11" name="TextBox 23">
              <a:extLst>
                <a:ext uri="{FF2B5EF4-FFF2-40B4-BE49-F238E27FC236}">
                  <a16:creationId xmlns:a16="http://schemas.microsoft.com/office/drawing/2014/main" id="{8E80D0CA-C716-4221-AB01-EEE676C5F5C5}"/>
                </a:ext>
              </a:extLst>
            </p:cNvPr>
            <p:cNvSpPr txBox="1"/>
            <p:nvPr/>
          </p:nvSpPr>
          <p:spPr>
            <a:xfrm>
              <a:off x="1276954" y="4003988"/>
              <a:ext cx="2362200" cy="551180"/>
            </a:xfrm>
            <a:prstGeom prst="rect">
              <a:avLst/>
            </a:prstGeom>
            <a:noFill/>
          </p:spPr>
          <p:txBody>
            <a:bodyPr wrap="square" rtlCol="0">
              <a:noAutofit/>
            </a:bodyPr>
            <a:lstStyle/>
            <a:p>
              <a:pPr marL="0" marR="0">
                <a:lnSpc>
                  <a:spcPts val="1200"/>
                </a:lnSpc>
                <a:spcBef>
                  <a:spcPts val="0"/>
                </a:spcBef>
                <a:spcAft>
                  <a:spcPts val="0"/>
                </a:spcAft>
              </a:pPr>
              <a:r>
                <a:rPr lang="en-US" sz="1600" kern="1200" dirty="0">
                  <a:solidFill>
                    <a:srgbClr val="000000"/>
                  </a:solidFill>
                  <a:effectLst/>
                  <a:ea typeface="Times New Roman" panose="02020603050405020304" pitchFamily="18" charset="0"/>
                </a:rPr>
                <a:t>P</a:t>
              </a:r>
              <a:r>
                <a:rPr lang="en-US" sz="1600" kern="1200" baseline="-25000" dirty="0">
                  <a:solidFill>
                    <a:srgbClr val="000000"/>
                  </a:solidFill>
                  <a:effectLst/>
                  <a:ea typeface="Times New Roman" panose="02020603050405020304" pitchFamily="18" charset="0"/>
                </a:rPr>
                <a:t>L</a:t>
              </a:r>
              <a:r>
                <a:rPr lang="en-US" sz="1600" kern="1200" dirty="0">
                  <a:solidFill>
                    <a:srgbClr val="000000"/>
                  </a:solidFill>
                  <a:effectLst/>
                  <a:ea typeface="Times New Roman" panose="02020603050405020304" pitchFamily="18" charset="0"/>
                </a:rPr>
                <a:t>- Port propeller’s force</a:t>
              </a:r>
              <a:endParaRPr lang="en-US" sz="1100" dirty="0">
                <a:effectLst/>
                <a:ea typeface="Times New Roman" panose="02020603050405020304" pitchFamily="18" charset="0"/>
              </a:endParaRPr>
            </a:p>
          </p:txBody>
        </p:sp>
        <p:sp>
          <p:nvSpPr>
            <p:cNvPr id="12" name="TextBox 24">
              <a:extLst>
                <a:ext uri="{FF2B5EF4-FFF2-40B4-BE49-F238E27FC236}">
                  <a16:creationId xmlns:a16="http://schemas.microsoft.com/office/drawing/2014/main" id="{08D326A9-998C-482A-B23F-906F369C7C11}"/>
                </a:ext>
              </a:extLst>
            </p:cNvPr>
            <p:cNvSpPr txBox="1"/>
            <p:nvPr/>
          </p:nvSpPr>
          <p:spPr>
            <a:xfrm>
              <a:off x="2254055" y="3491703"/>
              <a:ext cx="2503805" cy="551180"/>
            </a:xfrm>
            <a:prstGeom prst="rect">
              <a:avLst/>
            </a:prstGeom>
            <a:noFill/>
          </p:spPr>
          <p:txBody>
            <a:bodyPr wrap="square" rtlCol="0">
              <a:noAutofit/>
            </a:bodyPr>
            <a:lstStyle/>
            <a:p>
              <a:pPr marL="0" marR="0">
                <a:lnSpc>
                  <a:spcPts val="1200"/>
                </a:lnSpc>
                <a:spcBef>
                  <a:spcPts val="0"/>
                </a:spcBef>
                <a:spcAft>
                  <a:spcPts val="0"/>
                </a:spcAft>
              </a:pPr>
              <a:r>
                <a:rPr lang="en-US" sz="1600" kern="1200" dirty="0">
                  <a:solidFill>
                    <a:srgbClr val="000000"/>
                  </a:solidFill>
                  <a:effectLst/>
                  <a:ea typeface="Times New Roman" panose="02020603050405020304" pitchFamily="18" charset="0"/>
                </a:rPr>
                <a:t>P</a:t>
              </a:r>
              <a:r>
                <a:rPr lang="en-US" sz="1600" kern="1200" baseline="-25000" dirty="0">
                  <a:solidFill>
                    <a:srgbClr val="000000"/>
                  </a:solidFill>
                  <a:effectLst/>
                  <a:ea typeface="Times New Roman" panose="02020603050405020304" pitchFamily="18" charset="0"/>
                </a:rPr>
                <a:t>R</a:t>
              </a:r>
              <a:r>
                <a:rPr lang="en-US" sz="1600" kern="1200" dirty="0">
                  <a:solidFill>
                    <a:srgbClr val="000000"/>
                  </a:solidFill>
                  <a:effectLst/>
                  <a:ea typeface="Times New Roman" panose="02020603050405020304" pitchFamily="18" charset="0"/>
                </a:rPr>
                <a:t>- </a:t>
              </a:r>
              <a:r>
                <a:rPr lang="en-US" sz="1600" kern="1200" dirty="0" err="1">
                  <a:solidFill>
                    <a:srgbClr val="000000"/>
                  </a:solidFill>
                  <a:effectLst/>
                  <a:ea typeface="Times New Roman" panose="02020603050405020304" pitchFamily="18" charset="0"/>
                </a:rPr>
                <a:t>Stbd</a:t>
              </a:r>
              <a:r>
                <a:rPr lang="en-US" sz="1600" kern="1200" dirty="0">
                  <a:solidFill>
                    <a:srgbClr val="000000"/>
                  </a:solidFill>
                  <a:effectLst/>
                  <a:ea typeface="Times New Roman" panose="02020603050405020304" pitchFamily="18" charset="0"/>
                </a:rPr>
                <a:t> propeller’s force</a:t>
              </a:r>
              <a:endParaRPr lang="en-US" sz="1100" dirty="0">
                <a:effectLst/>
                <a:ea typeface="Times New Roman" panose="02020603050405020304" pitchFamily="18" charset="0"/>
              </a:endParaRPr>
            </a:p>
          </p:txBody>
        </p:sp>
        <p:sp>
          <p:nvSpPr>
            <p:cNvPr id="13" name="TextBox 28">
              <a:extLst>
                <a:ext uri="{FF2B5EF4-FFF2-40B4-BE49-F238E27FC236}">
                  <a16:creationId xmlns:a16="http://schemas.microsoft.com/office/drawing/2014/main" id="{A0BC84E3-3B97-4688-BC63-FF5C4891D2D3}"/>
                </a:ext>
              </a:extLst>
            </p:cNvPr>
            <p:cNvSpPr txBox="1"/>
            <p:nvPr/>
          </p:nvSpPr>
          <p:spPr>
            <a:xfrm>
              <a:off x="406488" y="1166039"/>
              <a:ext cx="304800" cy="494030"/>
            </a:xfrm>
            <a:prstGeom prst="rect">
              <a:avLst/>
            </a:prstGeom>
            <a:noFill/>
          </p:spPr>
          <p:txBody>
            <a:bodyPr wrap="square" rtlCol="0">
              <a:noAutofit/>
            </a:bodyPr>
            <a:lstStyle/>
            <a:p>
              <a:pPr marL="0" marR="0">
                <a:lnSpc>
                  <a:spcPts val="1200"/>
                </a:lnSpc>
                <a:spcBef>
                  <a:spcPts val="0"/>
                </a:spcBef>
                <a:spcAft>
                  <a:spcPts val="0"/>
                </a:spcAft>
              </a:pPr>
              <a:r>
                <a:rPr lang="el-GR" sz="1800" kern="1200">
                  <a:solidFill>
                    <a:srgbClr val="000000"/>
                  </a:solidFill>
                  <a:effectLst/>
                  <a:latin typeface="Calibri" panose="020F0502020204030204" pitchFamily="34" charset="0"/>
                  <a:ea typeface="Times New Roman" panose="02020603050405020304" pitchFamily="18" charset="0"/>
                </a:rPr>
                <a:t>θ</a:t>
              </a:r>
              <a:endParaRPr lang="en-US" sz="1000">
                <a:effectLst/>
                <a:latin typeface="Times New Roman" panose="02020603050405020304" pitchFamily="18" charset="0"/>
                <a:ea typeface="Times New Roman" panose="02020603050405020304" pitchFamily="18" charset="0"/>
              </a:endParaRPr>
            </a:p>
          </p:txBody>
        </p:sp>
        <p:cxnSp>
          <p:nvCxnSpPr>
            <p:cNvPr id="14" name="Straight Connector 13">
              <a:extLst>
                <a:ext uri="{FF2B5EF4-FFF2-40B4-BE49-F238E27FC236}">
                  <a16:creationId xmlns:a16="http://schemas.microsoft.com/office/drawing/2014/main" id="{6FBB8628-8B12-40DE-B2E9-EE461C316C09}"/>
                </a:ext>
              </a:extLst>
            </p:cNvPr>
            <p:cNvCxnSpPr>
              <a:cxnSpLocks/>
            </p:cNvCxnSpPr>
            <p:nvPr/>
          </p:nvCxnSpPr>
          <p:spPr>
            <a:xfrm flipV="1">
              <a:off x="666844" y="710000"/>
              <a:ext cx="0" cy="1159846"/>
            </a:xfrm>
            <a:prstGeom prst="line">
              <a:avLst/>
            </a:prstGeom>
            <a:noFill/>
            <a:ln w="6350" cap="flat" cmpd="sng" algn="ctr">
              <a:solidFill>
                <a:srgbClr val="00009A"/>
              </a:solidFill>
              <a:prstDash val="solid"/>
              <a:miter lim="800000"/>
            </a:ln>
            <a:effectLst/>
          </p:spPr>
        </p:cxnSp>
        <p:cxnSp>
          <p:nvCxnSpPr>
            <p:cNvPr id="15" name="Straight Connector 14">
              <a:extLst>
                <a:ext uri="{FF2B5EF4-FFF2-40B4-BE49-F238E27FC236}">
                  <a16:creationId xmlns:a16="http://schemas.microsoft.com/office/drawing/2014/main" id="{8AD33F90-1164-463E-A2DF-77353E79794F}"/>
                </a:ext>
              </a:extLst>
            </p:cNvPr>
            <p:cNvCxnSpPr>
              <a:cxnSpLocks/>
            </p:cNvCxnSpPr>
            <p:nvPr/>
          </p:nvCxnSpPr>
          <p:spPr>
            <a:xfrm flipH="1" flipV="1">
              <a:off x="194274" y="831658"/>
              <a:ext cx="470927" cy="1038188"/>
            </a:xfrm>
            <a:prstGeom prst="line">
              <a:avLst/>
            </a:prstGeom>
            <a:noFill/>
            <a:ln w="6350" cap="flat" cmpd="sng" algn="ctr">
              <a:solidFill>
                <a:srgbClr val="00009A"/>
              </a:solidFill>
              <a:prstDash val="solid"/>
              <a:miter lim="800000"/>
            </a:ln>
            <a:effectLst/>
          </p:spPr>
        </p:cxnSp>
        <p:cxnSp>
          <p:nvCxnSpPr>
            <p:cNvPr id="16" name="Straight Arrow Connector 15">
              <a:extLst>
                <a:ext uri="{FF2B5EF4-FFF2-40B4-BE49-F238E27FC236}">
                  <a16:creationId xmlns:a16="http://schemas.microsoft.com/office/drawing/2014/main" id="{3298117E-E93D-4DA7-8C75-7B5E8EFE1BAF}"/>
                </a:ext>
              </a:extLst>
            </p:cNvPr>
            <p:cNvCxnSpPr>
              <a:cxnSpLocks/>
            </p:cNvCxnSpPr>
            <p:nvPr/>
          </p:nvCxnSpPr>
          <p:spPr>
            <a:xfrm flipH="1">
              <a:off x="406497" y="1053417"/>
              <a:ext cx="189386" cy="0"/>
            </a:xfrm>
            <a:prstGeom prst="straightConnector1">
              <a:avLst/>
            </a:prstGeom>
            <a:noFill/>
            <a:ln w="6350" cap="flat" cmpd="sng" algn="ctr">
              <a:solidFill>
                <a:srgbClr val="00009A"/>
              </a:solidFill>
              <a:prstDash val="solid"/>
              <a:miter lim="800000"/>
              <a:tailEnd type="triangle"/>
            </a:ln>
            <a:effectLst/>
          </p:spPr>
        </p:cxn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6CAE3F7-72B2-4EE2-8B5F-700CBE893AEE}"/>
                  </a:ext>
                </a:extLst>
              </p:cNvPr>
              <p:cNvSpPr txBox="1"/>
              <p:nvPr/>
            </p:nvSpPr>
            <p:spPr>
              <a:xfrm>
                <a:off x="7451594" y="3704165"/>
                <a:ext cx="2503634" cy="7493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den>
                      </m:f>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m:rPr>
                              <m:nor/>
                            </m:rPr>
                            <a:rPr lang="en-US" b="0" i="0" smtClean="0">
                              <a:latin typeface="Cambria Math" panose="02040503050406030204" pitchFamily="18" charset="0"/>
                              <a:ea typeface="Cambria Math" panose="02040503050406030204" pitchFamily="18" charset="0"/>
                            </a:rPr>
                            <m:t>beam</m:t>
                          </m:r>
                        </m:num>
                        <m:den>
                          <m:r>
                            <m:rPr>
                              <m:nor/>
                            </m:rPr>
                            <a:rPr lang="en-US" b="0" i="0" smtClean="0">
                              <a:latin typeface="Cambria Math" panose="02040503050406030204" pitchFamily="18" charset="0"/>
                              <a:ea typeface="Cambria Math" panose="02040503050406030204" pitchFamily="18" charset="0"/>
                            </a:rPr>
                            <m:t>I</m:t>
                          </m:r>
                          <m:sSup>
                            <m:sSupPr>
                              <m:ctrlPr>
                                <a:rPr lang="en-US" b="0" i="1" smtClean="0">
                                  <a:latin typeface="Cambria Math" panose="02040503050406030204" pitchFamily="18" charset="0"/>
                                  <a:ea typeface="Cambria Math" panose="02040503050406030204" pitchFamily="18" charset="0"/>
                                </a:rPr>
                              </m:ctrlPr>
                            </m:sSupPr>
                            <m:e>
                              <m:r>
                                <m:rPr>
                                  <m:nor/>
                                </m:rPr>
                                <a:rPr lang="en-US" b="0" i="0" smtClean="0">
                                  <a:latin typeface="Cambria Math" panose="02040503050406030204" pitchFamily="18" charset="0"/>
                                  <a:ea typeface="Cambria Math" panose="02040503050406030204" pitchFamily="18" charset="0"/>
                                </a:rPr>
                                <m:t>s</m:t>
                              </m:r>
                            </m:e>
                            <m:sup>
                              <m:r>
                                <m:rPr>
                                  <m:nor/>
                                </m:rPr>
                                <a:rPr lang="en-US" b="0" i="0"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𝜌</m:t>
                          </m:r>
                          <m:sSub>
                            <m:sSubPr>
                              <m:ctrlPr>
                                <a:rPr lang="en-US" b="0" i="1" smtClean="0">
                                  <a:latin typeface="Cambria Math" panose="02040503050406030204" pitchFamily="18" charset="0"/>
                                  <a:ea typeface="Cambria Math" panose="02040503050406030204" pitchFamily="18" charset="0"/>
                                </a:rPr>
                              </m:ctrlPr>
                            </m:sSubPr>
                            <m:e>
                              <m:r>
                                <m:rPr>
                                  <m:nor/>
                                </m:rPr>
                                <a:rPr lang="en-US" b="0" i="0" smtClean="0">
                                  <a:latin typeface="Cambria Math" panose="02040503050406030204" pitchFamily="18" charset="0"/>
                                  <a:ea typeface="Cambria Math" panose="02040503050406030204" pitchFamily="18" charset="0"/>
                                </a:rPr>
                                <m:t>c</m:t>
                              </m:r>
                            </m:e>
                            <m:sub>
                              <m:r>
                                <m:rPr>
                                  <m:nor/>
                                </m:rPr>
                                <a:rPr lang="en-US" b="0" i="0" smtClean="0">
                                  <a:latin typeface="Cambria Math" panose="02040503050406030204" pitchFamily="18" charset="0"/>
                                  <a:ea typeface="Cambria Math" panose="02040503050406030204" pitchFamily="18" charset="0"/>
                                </a:rPr>
                                <m:t>D</m:t>
                              </m:r>
                            </m:sub>
                          </m:sSub>
                          <m:sSup>
                            <m:sSupPr>
                              <m:ctrlPr>
                                <a:rPr lang="en-US" b="0" i="1" smtClean="0">
                                  <a:latin typeface="Cambria Math" panose="02040503050406030204" pitchFamily="18" charset="0"/>
                                  <a:ea typeface="Cambria Math" panose="02040503050406030204" pitchFamily="18" charset="0"/>
                                </a:rPr>
                              </m:ctrlPr>
                            </m:sSupPr>
                            <m:e>
                              <m:r>
                                <m:rPr>
                                  <m:nor/>
                                </m:rPr>
                                <a:rPr lang="en-US" b="0" i="0" smtClean="0">
                                  <a:latin typeface="Cambria Math" panose="02040503050406030204" pitchFamily="18" charset="0"/>
                                  <a:ea typeface="Cambria Math" panose="02040503050406030204" pitchFamily="18" charset="0"/>
                                </a:rPr>
                                <m:t>v</m:t>
                              </m:r>
                            </m:e>
                            <m:sup>
                              <m:r>
                                <m:rPr>
                                  <m:nor/>
                                </m:rPr>
                                <a:rPr lang="en-US" b="0" i="0" smtClean="0">
                                  <a:latin typeface="Cambria Math" panose="02040503050406030204" pitchFamily="18" charset="0"/>
                                  <a:ea typeface="Cambria Math" panose="02040503050406030204" pitchFamily="18" charset="0"/>
                                </a:rPr>
                                <m:t>2</m:t>
                              </m:r>
                            </m:sup>
                          </m:sSup>
                          <m:r>
                            <m:rPr>
                              <m:nor/>
                            </m:rPr>
                            <a:rPr lang="en-US" b="0" i="0" smtClean="0">
                              <a:latin typeface="Cambria Math" panose="02040503050406030204" pitchFamily="18" charset="0"/>
                              <a:ea typeface="Cambria Math" panose="02040503050406030204" pitchFamily="18" charset="0"/>
                            </a:rPr>
                            <m:t>Ls</m:t>
                          </m:r>
                        </m:den>
                      </m:f>
                    </m:oMath>
                  </m:oMathPara>
                </a14:m>
                <a:endParaRPr lang="en-US" dirty="0"/>
              </a:p>
            </p:txBody>
          </p:sp>
        </mc:Choice>
        <mc:Fallback xmlns="">
          <p:sp>
            <p:nvSpPr>
              <p:cNvPr id="21" name="TextBox 20">
                <a:extLst>
                  <a:ext uri="{FF2B5EF4-FFF2-40B4-BE49-F238E27FC236}">
                    <a16:creationId xmlns:a16="http://schemas.microsoft.com/office/drawing/2014/main" id="{C6CAE3F7-72B2-4EE2-8B5F-700CBE893AEE}"/>
                  </a:ext>
                </a:extLst>
              </p:cNvPr>
              <p:cNvSpPr txBox="1">
                <a:spLocks noRot="1" noChangeAspect="1" noMove="1" noResize="1" noEditPoints="1" noAdjustHandles="1" noChangeArrowheads="1" noChangeShapeType="1" noTextEdit="1"/>
              </p:cNvSpPr>
              <p:nvPr/>
            </p:nvSpPr>
            <p:spPr>
              <a:xfrm>
                <a:off x="7451594" y="3704165"/>
                <a:ext cx="2503634" cy="749308"/>
              </a:xfrm>
              <a:prstGeom prst="rect">
                <a:avLst/>
              </a:prstGeom>
              <a:blipFill>
                <a:blip r:embed="rId3"/>
                <a:stretch>
                  <a:fillRect/>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481D8669-727D-4EC4-AB7C-7C4347C55EF2}"/>
              </a:ext>
            </a:extLst>
          </p:cNvPr>
          <p:cNvPicPr>
            <a:picLocks noChangeAspect="1"/>
          </p:cNvPicPr>
          <p:nvPr/>
        </p:nvPicPr>
        <p:blipFill>
          <a:blip r:embed="rId4"/>
          <a:stretch>
            <a:fillRect/>
          </a:stretch>
        </p:blipFill>
        <p:spPr>
          <a:xfrm>
            <a:off x="5302665" y="4570522"/>
            <a:ext cx="6801491" cy="1506370"/>
          </a:xfrm>
          <a:prstGeom prst="rect">
            <a:avLst/>
          </a:prstGeom>
          <a:ln>
            <a:solidFill>
              <a:schemeClr val="tx1"/>
            </a:solidFill>
          </a:ln>
        </p:spPr>
      </p:pic>
    </p:spTree>
    <p:extLst>
      <p:ext uri="{BB962C8B-B14F-4D97-AF65-F5344CB8AC3E}">
        <p14:creationId xmlns:p14="http://schemas.microsoft.com/office/powerpoint/2010/main" val="4267236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26EA-8E24-4BE8-8062-07A6198D0983}"/>
              </a:ext>
            </a:extLst>
          </p:cNvPr>
          <p:cNvSpPr>
            <a:spLocks noGrp="1"/>
          </p:cNvSpPr>
          <p:nvPr>
            <p:ph type="title"/>
          </p:nvPr>
        </p:nvSpPr>
        <p:spPr/>
        <p:txBody>
          <a:bodyPr/>
          <a:lstStyle/>
          <a:p>
            <a:r>
              <a:rPr lang="en-US" dirty="0"/>
              <a:t>Existing Related Technologies</a:t>
            </a:r>
          </a:p>
        </p:txBody>
      </p:sp>
      <p:sp>
        <p:nvSpPr>
          <p:cNvPr id="3" name="Content Placeholder 2">
            <a:extLst>
              <a:ext uri="{FF2B5EF4-FFF2-40B4-BE49-F238E27FC236}">
                <a16:creationId xmlns:a16="http://schemas.microsoft.com/office/drawing/2014/main" id="{5E3AB1D2-2F89-4823-AD63-256224AB8714}"/>
              </a:ext>
            </a:extLst>
          </p:cNvPr>
          <p:cNvSpPr>
            <a:spLocks noGrp="1"/>
          </p:cNvSpPr>
          <p:nvPr>
            <p:ph idx="1"/>
          </p:nvPr>
        </p:nvSpPr>
        <p:spPr>
          <a:xfrm>
            <a:off x="670826" y="1338607"/>
            <a:ext cx="6119441" cy="4723525"/>
          </a:xfrm>
        </p:spPr>
        <p:txBody>
          <a:bodyPr>
            <a:normAutofit lnSpcReduction="10000"/>
          </a:bodyPr>
          <a:lstStyle/>
          <a:p>
            <a:r>
              <a:rPr lang="en-US" dirty="0"/>
              <a:t>Scientific Operations</a:t>
            </a:r>
          </a:p>
          <a:p>
            <a:pPr lvl="1"/>
            <a:r>
              <a:rPr lang="en-US" dirty="0"/>
              <a:t>Oceanographic Data Collection</a:t>
            </a:r>
          </a:p>
          <a:p>
            <a:pPr lvl="1"/>
            <a:r>
              <a:rPr lang="en-US" dirty="0"/>
              <a:t>Marine Biological Studies</a:t>
            </a:r>
          </a:p>
          <a:p>
            <a:pPr lvl="1"/>
            <a:r>
              <a:rPr lang="en-US" dirty="0"/>
              <a:t>Environmental Impact Assessment</a:t>
            </a:r>
          </a:p>
          <a:p>
            <a:pPr marL="457200" lvl="1" indent="0">
              <a:buNone/>
            </a:pPr>
            <a:endParaRPr lang="en-US" dirty="0"/>
          </a:p>
          <a:p>
            <a:r>
              <a:rPr lang="en-US" dirty="0"/>
              <a:t>Defense Industry Operations</a:t>
            </a:r>
          </a:p>
          <a:p>
            <a:pPr lvl="1"/>
            <a:r>
              <a:rPr lang="en-US" dirty="0"/>
              <a:t>Subsea Asset Positioning</a:t>
            </a:r>
          </a:p>
          <a:p>
            <a:pPr lvl="1"/>
            <a:r>
              <a:rPr lang="en-US" dirty="0"/>
              <a:t>Surface to Underwater Communications</a:t>
            </a:r>
          </a:p>
          <a:p>
            <a:pPr lvl="1"/>
            <a:r>
              <a:rPr lang="en-US" dirty="0"/>
              <a:t>Port, Harbor and Ship Security</a:t>
            </a:r>
          </a:p>
          <a:p>
            <a:pPr lvl="1"/>
            <a:endParaRPr lang="en-US" dirty="0"/>
          </a:p>
          <a:p>
            <a:r>
              <a:rPr lang="en-US" dirty="0"/>
              <a:t>Current Autonomous Anchoring Surface Vehicles</a:t>
            </a:r>
          </a:p>
          <a:p>
            <a:pPr lvl="1"/>
            <a:r>
              <a:rPr lang="en-US" dirty="0"/>
              <a:t>FIT’s Autonomous Self-Mooring Vehicle</a:t>
            </a:r>
          </a:p>
          <a:p>
            <a:pPr lvl="1"/>
            <a:r>
              <a:rPr lang="en-US" dirty="0"/>
              <a:t>VT Self Mooring AUV by AUVAC</a:t>
            </a:r>
          </a:p>
          <a:p>
            <a:pPr lvl="1"/>
            <a:r>
              <a:rPr lang="en-US" dirty="0"/>
              <a:t>ASV Global – C-stat 2 </a:t>
            </a:r>
          </a:p>
          <a:p>
            <a:pPr lvl="2"/>
            <a:r>
              <a:rPr lang="en-US" dirty="0"/>
              <a:t>Station Keeping Buoy</a:t>
            </a:r>
          </a:p>
          <a:p>
            <a:pPr lvl="2"/>
            <a:endParaRPr lang="en-US" dirty="0"/>
          </a:p>
          <a:p>
            <a:pPr lvl="2"/>
            <a:endParaRPr lang="en-US" dirty="0"/>
          </a:p>
          <a:p>
            <a:pPr lvl="1"/>
            <a:endParaRPr lang="en-US" dirty="0"/>
          </a:p>
          <a:p>
            <a:endParaRPr lang="en-US" dirty="0"/>
          </a:p>
        </p:txBody>
      </p:sp>
      <p:sp>
        <p:nvSpPr>
          <p:cNvPr id="5" name="Slide Number Placeholder 3">
            <a:extLst>
              <a:ext uri="{FF2B5EF4-FFF2-40B4-BE49-F238E27FC236}">
                <a16:creationId xmlns:a16="http://schemas.microsoft.com/office/drawing/2014/main" id="{E9D93E6D-2A8D-4D62-9145-A8899791A035}"/>
              </a:ext>
            </a:extLst>
          </p:cNvPr>
          <p:cNvSpPr>
            <a:spLocks noGrp="1"/>
          </p:cNvSpPr>
          <p:nvPr>
            <p:ph type="sldNum" sz="quarter" idx="4"/>
          </p:nvPr>
        </p:nvSpPr>
        <p:spPr/>
        <p:txBody>
          <a:bodyPr/>
          <a:lstStyle/>
          <a:p>
            <a:fld id="{6A64E2AA-70EE-4EDB-ADAE-C1CF90266418}" type="slidenum">
              <a:rPr lang="en-US" smtClean="0"/>
              <a:t>4</a:t>
            </a:fld>
            <a:endParaRPr lang="en-US" dirty="0"/>
          </a:p>
        </p:txBody>
      </p:sp>
      <p:pic>
        <p:nvPicPr>
          <p:cNvPr id="7170" name="Picture 2">
            <a:extLst>
              <a:ext uri="{FF2B5EF4-FFF2-40B4-BE49-F238E27FC236}">
                <a16:creationId xmlns:a16="http://schemas.microsoft.com/office/drawing/2014/main" id="{95C1D51A-C25A-4BBC-A7C4-A64BB245B9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8745" y="3993207"/>
            <a:ext cx="3102429" cy="2068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C3C77AF2-0C9D-4B3D-9B9B-6462AFA7C0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3995" y="1189893"/>
            <a:ext cx="2063792" cy="27489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1766FB2-0818-4F1D-8853-3FB2749215FD}"/>
              </a:ext>
            </a:extLst>
          </p:cNvPr>
          <p:cNvPicPr>
            <a:picLocks noChangeAspect="1"/>
          </p:cNvPicPr>
          <p:nvPr/>
        </p:nvPicPr>
        <p:blipFill>
          <a:blip r:embed="rId7"/>
          <a:stretch>
            <a:fillRect/>
          </a:stretch>
        </p:blipFill>
        <p:spPr>
          <a:xfrm>
            <a:off x="8418745" y="1189893"/>
            <a:ext cx="3030001" cy="2209906"/>
          </a:xfrm>
          <a:prstGeom prst="rect">
            <a:avLst/>
          </a:prstGeom>
        </p:spPr>
      </p:pic>
      <p:pic>
        <p:nvPicPr>
          <p:cNvPr id="8" name="Audio 7">
            <a:hlinkClick r:id="" action="ppaction://media"/>
            <a:extLst>
              <a:ext uri="{FF2B5EF4-FFF2-40B4-BE49-F238E27FC236}">
                <a16:creationId xmlns:a16="http://schemas.microsoft.com/office/drawing/2014/main" id="{1693FC33-D7FF-421A-BCD0-7B34F454D0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44458939"/>
      </p:ext>
    </p:extLst>
  </p:cSld>
  <p:clrMapOvr>
    <a:masterClrMapping/>
  </p:clrMapOvr>
  <mc:AlternateContent xmlns:mc="http://schemas.openxmlformats.org/markup-compatibility/2006">
    <mc:Choice xmlns:p14="http://schemas.microsoft.com/office/powerpoint/2010/main" Requires="p14">
      <p:transition spd="slow" p14:dur="2000" advTm="34300"/>
    </mc:Choice>
    <mc:Fallback>
      <p:transition spd="slow" advTm="3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0B41C-202B-4576-9AFE-BD45D9E110AF}"/>
              </a:ext>
            </a:extLst>
          </p:cNvPr>
          <p:cNvSpPr>
            <a:spLocks noGrp="1"/>
          </p:cNvSpPr>
          <p:nvPr>
            <p:ph type="title"/>
          </p:nvPr>
        </p:nvSpPr>
        <p:spPr/>
        <p:txBody>
          <a:bodyPr/>
          <a:lstStyle/>
          <a:p>
            <a:r>
              <a:rPr lang="en-US" dirty="0"/>
              <a:t>Dynamics Motion Modeling and Simulation</a:t>
            </a:r>
          </a:p>
        </p:txBody>
      </p:sp>
      <p:sp>
        <p:nvSpPr>
          <p:cNvPr id="3" name="Content Placeholder 2">
            <a:extLst>
              <a:ext uri="{FF2B5EF4-FFF2-40B4-BE49-F238E27FC236}">
                <a16:creationId xmlns:a16="http://schemas.microsoft.com/office/drawing/2014/main" id="{73F5F5C7-4222-408C-B47A-CEC3AB6F8D68}"/>
              </a:ext>
            </a:extLst>
          </p:cNvPr>
          <p:cNvSpPr>
            <a:spLocks noGrp="1"/>
          </p:cNvSpPr>
          <p:nvPr>
            <p:ph idx="1"/>
          </p:nvPr>
        </p:nvSpPr>
        <p:spPr>
          <a:xfrm>
            <a:off x="583739" y="2210718"/>
            <a:ext cx="5712557" cy="1561346"/>
          </a:xfrm>
        </p:spPr>
        <p:txBody>
          <a:bodyPr>
            <a:normAutofit fontScale="92500" lnSpcReduction="10000"/>
          </a:bodyPr>
          <a:lstStyle/>
          <a:p>
            <a:endParaRPr lang="en-US" dirty="0"/>
          </a:p>
          <a:p>
            <a:r>
              <a:rPr lang="en-US" dirty="0"/>
              <a:t>With 90° error input, settling time of 3.7 seconds to a 5% error. </a:t>
            </a:r>
          </a:p>
          <a:p>
            <a:endParaRPr lang="en-US" dirty="0"/>
          </a:p>
          <a:p>
            <a:r>
              <a:rPr lang="en-US" dirty="0"/>
              <a:t>Controller would have been tuned during testing.</a:t>
            </a:r>
          </a:p>
          <a:p>
            <a:endParaRPr lang="en-US" dirty="0"/>
          </a:p>
          <a:p>
            <a:pPr marL="0" indent="0">
              <a:buNone/>
            </a:pPr>
            <a:endParaRPr lang="en-US" dirty="0"/>
          </a:p>
        </p:txBody>
      </p:sp>
      <p:sp>
        <p:nvSpPr>
          <p:cNvPr id="5" name="Slide Number Placeholder 3">
            <a:extLst>
              <a:ext uri="{FF2B5EF4-FFF2-40B4-BE49-F238E27FC236}">
                <a16:creationId xmlns:a16="http://schemas.microsoft.com/office/drawing/2014/main" id="{0C3F18C1-167C-41B8-B599-300702A731BE}"/>
              </a:ext>
            </a:extLst>
          </p:cNvPr>
          <p:cNvSpPr>
            <a:spLocks noGrp="1"/>
          </p:cNvSpPr>
          <p:nvPr>
            <p:ph type="sldNum" sz="quarter" idx="4"/>
          </p:nvPr>
        </p:nvSpPr>
        <p:spPr/>
        <p:txBody>
          <a:bodyPr/>
          <a:lstStyle/>
          <a:p>
            <a:fld id="{6A64E2AA-70EE-4EDB-ADAE-C1CF90266418}" type="slidenum">
              <a:rPr lang="en-US" smtClean="0"/>
              <a:t>40</a:t>
            </a:fld>
            <a:endParaRPr lang="en-US" dirty="0"/>
          </a:p>
        </p:txBody>
      </p:sp>
      <p:pic>
        <p:nvPicPr>
          <p:cNvPr id="6" name="Picture 5">
            <a:extLst>
              <a:ext uri="{FF2B5EF4-FFF2-40B4-BE49-F238E27FC236}">
                <a16:creationId xmlns:a16="http://schemas.microsoft.com/office/drawing/2014/main" id="{F2E00024-5BEF-4CDF-8F3E-988762636885}"/>
              </a:ext>
            </a:extLst>
          </p:cNvPr>
          <p:cNvPicPr>
            <a:picLocks noChangeAspect="1"/>
          </p:cNvPicPr>
          <p:nvPr/>
        </p:nvPicPr>
        <p:blipFill>
          <a:blip r:embed="rId3"/>
          <a:stretch>
            <a:fillRect/>
          </a:stretch>
        </p:blipFill>
        <p:spPr>
          <a:xfrm>
            <a:off x="6296296" y="1433512"/>
            <a:ext cx="5095875" cy="3990975"/>
          </a:xfrm>
          <a:prstGeom prst="rect">
            <a:avLst/>
          </a:prstGeom>
          <a:ln>
            <a:solidFill>
              <a:schemeClr val="tx1"/>
            </a:solidFill>
          </a:ln>
        </p:spPr>
      </p:pic>
    </p:spTree>
    <p:extLst>
      <p:ext uri="{BB962C8B-B14F-4D97-AF65-F5344CB8AC3E}">
        <p14:creationId xmlns:p14="http://schemas.microsoft.com/office/powerpoint/2010/main" val="4081074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4F48-2E07-4AD4-B8DE-5514B55448CF}"/>
              </a:ext>
            </a:extLst>
          </p:cNvPr>
          <p:cNvSpPr>
            <a:spLocks noGrp="1"/>
          </p:cNvSpPr>
          <p:nvPr>
            <p:ph type="title"/>
          </p:nvPr>
        </p:nvSpPr>
        <p:spPr/>
        <p:txBody>
          <a:bodyPr/>
          <a:lstStyle/>
          <a:p>
            <a:r>
              <a:rPr lang="en-US" dirty="0"/>
              <a:t>Main Functions</a:t>
            </a:r>
          </a:p>
        </p:txBody>
      </p:sp>
      <p:sp>
        <p:nvSpPr>
          <p:cNvPr id="3" name="Content Placeholder 2">
            <a:extLst>
              <a:ext uri="{FF2B5EF4-FFF2-40B4-BE49-F238E27FC236}">
                <a16:creationId xmlns:a16="http://schemas.microsoft.com/office/drawing/2014/main" id="{C1C417D2-7988-43ED-AEA3-0759111A29D7}"/>
              </a:ext>
            </a:extLst>
          </p:cNvPr>
          <p:cNvSpPr>
            <a:spLocks noGrp="1"/>
          </p:cNvSpPr>
          <p:nvPr>
            <p:ph idx="1"/>
          </p:nvPr>
        </p:nvSpPr>
        <p:spPr>
          <a:xfrm>
            <a:off x="670826" y="1568796"/>
            <a:ext cx="4962531" cy="4121150"/>
          </a:xfrm>
        </p:spPr>
        <p:txBody>
          <a:bodyPr>
            <a:normAutofit lnSpcReduction="10000"/>
          </a:bodyPr>
          <a:lstStyle/>
          <a:p>
            <a:r>
              <a:rPr lang="en-US" dirty="0"/>
              <a:t>Transitioned through states using a switch-case format.</a:t>
            </a:r>
          </a:p>
          <a:p>
            <a:r>
              <a:rPr lang="en-US" dirty="0" err="1"/>
              <a:t>getGPS</a:t>
            </a:r>
            <a:r>
              <a:rPr lang="en-US" dirty="0"/>
              <a:t>()</a:t>
            </a:r>
          </a:p>
          <a:p>
            <a:pPr lvl="1"/>
            <a:r>
              <a:rPr lang="en-US" dirty="0"/>
              <a:t>Provided instant Latitude and Longitude.</a:t>
            </a:r>
          </a:p>
          <a:p>
            <a:pPr lvl="1"/>
            <a:r>
              <a:rPr lang="en-US" dirty="0"/>
              <a:t>Calculated a moving average of Latitude and Longitude.</a:t>
            </a:r>
          </a:p>
          <a:p>
            <a:r>
              <a:rPr lang="en-US" dirty="0" err="1"/>
              <a:t>findDistanceHeading</a:t>
            </a:r>
            <a:r>
              <a:rPr lang="en-US" dirty="0"/>
              <a:t>()</a:t>
            </a:r>
          </a:p>
          <a:p>
            <a:pPr lvl="1"/>
            <a:r>
              <a:rPr lang="en-US" dirty="0"/>
              <a:t>Calculated the distance to the mission GPS location.</a:t>
            </a:r>
          </a:p>
          <a:p>
            <a:r>
              <a:rPr lang="en-US" dirty="0" err="1"/>
              <a:t>headingController</a:t>
            </a:r>
            <a:r>
              <a:rPr lang="en-US" dirty="0"/>
              <a:t>()</a:t>
            </a:r>
          </a:p>
          <a:p>
            <a:pPr lvl="1"/>
            <a:r>
              <a:rPr lang="en-US" dirty="0"/>
              <a:t>Updated the heading from the compass data.</a:t>
            </a:r>
          </a:p>
          <a:p>
            <a:pPr lvl="1"/>
            <a:r>
              <a:rPr lang="en-US" dirty="0"/>
              <a:t>Relayed compass data to thrusters to provide steering. </a:t>
            </a:r>
          </a:p>
        </p:txBody>
      </p:sp>
      <p:sp>
        <p:nvSpPr>
          <p:cNvPr id="4" name="Slide Number Placeholder 3">
            <a:extLst>
              <a:ext uri="{FF2B5EF4-FFF2-40B4-BE49-F238E27FC236}">
                <a16:creationId xmlns:a16="http://schemas.microsoft.com/office/drawing/2014/main" id="{3A48BEFD-60BD-4D48-A36B-2D0F50DE53C6}"/>
              </a:ext>
            </a:extLst>
          </p:cNvPr>
          <p:cNvSpPr>
            <a:spLocks noGrp="1"/>
          </p:cNvSpPr>
          <p:nvPr>
            <p:ph type="sldNum" sz="quarter" idx="4"/>
          </p:nvPr>
        </p:nvSpPr>
        <p:spPr>
          <a:xfrm>
            <a:off x="9198429" y="245138"/>
            <a:ext cx="2743200" cy="365125"/>
          </a:xfrm>
        </p:spPr>
        <p:txBody>
          <a:bodyPr/>
          <a:lstStyle/>
          <a:p>
            <a:fld id="{6A64E2AA-70EE-4EDB-ADAE-C1CF90266418}" type="slidenum">
              <a:rPr lang="en-US" smtClean="0"/>
              <a:t>41</a:t>
            </a:fld>
            <a:endParaRPr lang="en-US" dirty="0"/>
          </a:p>
        </p:txBody>
      </p:sp>
      <p:pic>
        <p:nvPicPr>
          <p:cNvPr id="5" name="Picture 4">
            <a:extLst>
              <a:ext uri="{FF2B5EF4-FFF2-40B4-BE49-F238E27FC236}">
                <a16:creationId xmlns:a16="http://schemas.microsoft.com/office/drawing/2014/main" id="{BE611600-1A25-43BB-832A-35D89AF9E7F8}"/>
              </a:ext>
            </a:extLst>
          </p:cNvPr>
          <p:cNvPicPr>
            <a:picLocks noChangeAspect="1"/>
          </p:cNvPicPr>
          <p:nvPr/>
        </p:nvPicPr>
        <p:blipFill>
          <a:blip r:embed="rId3"/>
          <a:stretch>
            <a:fillRect/>
          </a:stretch>
        </p:blipFill>
        <p:spPr>
          <a:xfrm>
            <a:off x="5633357" y="1568796"/>
            <a:ext cx="5952423" cy="3596583"/>
          </a:xfrm>
          <a:prstGeom prst="rect">
            <a:avLst/>
          </a:prstGeom>
        </p:spPr>
      </p:pic>
    </p:spTree>
    <p:extLst>
      <p:ext uri="{BB962C8B-B14F-4D97-AF65-F5344CB8AC3E}">
        <p14:creationId xmlns:p14="http://schemas.microsoft.com/office/powerpoint/2010/main" val="2180260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F50E-1C16-43B9-B79A-93A7413EDC90}"/>
              </a:ext>
            </a:extLst>
          </p:cNvPr>
          <p:cNvSpPr>
            <a:spLocks noGrp="1"/>
          </p:cNvSpPr>
          <p:nvPr>
            <p:ph type="title"/>
          </p:nvPr>
        </p:nvSpPr>
        <p:spPr/>
        <p:txBody>
          <a:bodyPr/>
          <a:lstStyle/>
          <a:p>
            <a:r>
              <a:rPr lang="en-US" dirty="0"/>
              <a:t>Hull Construction Process</a:t>
            </a:r>
          </a:p>
        </p:txBody>
      </p:sp>
      <p:sp>
        <p:nvSpPr>
          <p:cNvPr id="3" name="Content Placeholder 2">
            <a:extLst>
              <a:ext uri="{FF2B5EF4-FFF2-40B4-BE49-F238E27FC236}">
                <a16:creationId xmlns:a16="http://schemas.microsoft.com/office/drawing/2014/main" id="{27F77D61-6030-4C9B-A8CB-A762ADE3822C}"/>
              </a:ext>
            </a:extLst>
          </p:cNvPr>
          <p:cNvSpPr>
            <a:spLocks noGrp="1"/>
          </p:cNvSpPr>
          <p:nvPr>
            <p:ph idx="1"/>
          </p:nvPr>
        </p:nvSpPr>
        <p:spPr>
          <a:xfrm>
            <a:off x="670826" y="1338608"/>
            <a:ext cx="4356816" cy="4351338"/>
          </a:xfrm>
        </p:spPr>
        <p:txBody>
          <a:bodyPr/>
          <a:lstStyle/>
          <a:p>
            <a:r>
              <a:rPr lang="en-US" dirty="0"/>
              <a:t>The pontoon hull was a 5’ long 8’’ diameter section of schedule 40 PVC pipe that was cut on the bandsaw.</a:t>
            </a:r>
          </a:p>
          <a:p>
            <a:r>
              <a:rPr lang="en-US" dirty="0"/>
              <a:t>The aft end caps were lathed from a sheet of PVC and cemented onto the hull.</a:t>
            </a:r>
          </a:p>
          <a:p>
            <a:r>
              <a:rPr lang="en-US" dirty="0"/>
              <a:t>The deck mount is also PVC and was cut using a circular saw with the same radius as the hull and then cemented onto the hull. </a:t>
            </a:r>
          </a:p>
        </p:txBody>
      </p:sp>
      <p:pic>
        <p:nvPicPr>
          <p:cNvPr id="2050" name="Picture 1">
            <a:extLst>
              <a:ext uri="{FF2B5EF4-FFF2-40B4-BE49-F238E27FC236}">
                <a16:creationId xmlns:a16="http://schemas.microsoft.com/office/drawing/2014/main" id="{B760F293-87F9-4015-BCDF-A3A059C1F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38608"/>
            <a:ext cx="2346325"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0E60C4A-654E-45E2-A1C6-46A38E684CE9}"/>
              </a:ext>
            </a:extLst>
          </p:cNvPr>
          <p:cNvSpPr/>
          <p:nvPr/>
        </p:nvSpPr>
        <p:spPr>
          <a:xfrm>
            <a:off x="6286500" y="4596157"/>
            <a:ext cx="2576945" cy="646331"/>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PVC Pipe Being Cut into Hull Length</a:t>
            </a:r>
            <a:endParaRPr lang="en-US" dirty="0"/>
          </a:p>
        </p:txBody>
      </p:sp>
      <p:pic>
        <p:nvPicPr>
          <p:cNvPr id="2051" name="Picture 1">
            <a:extLst>
              <a:ext uri="{FF2B5EF4-FFF2-40B4-BE49-F238E27FC236}">
                <a16:creationId xmlns:a16="http://schemas.microsoft.com/office/drawing/2014/main" id="{FC5666E1-3FA5-479E-9339-3D6A7107D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5" b="37323"/>
          <a:stretch>
            <a:fillRect/>
          </a:stretch>
        </p:blipFill>
        <p:spPr bwMode="auto">
          <a:xfrm>
            <a:off x="9102436" y="372971"/>
            <a:ext cx="2601104" cy="216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EC39336-D120-4DD0-886D-98EDD49D55BA}"/>
              </a:ext>
            </a:extLst>
          </p:cNvPr>
          <p:cNvSpPr/>
          <p:nvPr/>
        </p:nvSpPr>
        <p:spPr>
          <a:xfrm>
            <a:off x="9510683" y="2653266"/>
            <a:ext cx="1653017"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PVC End Cap</a:t>
            </a:r>
            <a:endParaRPr lang="en-US" dirty="0"/>
          </a:p>
        </p:txBody>
      </p:sp>
      <p:pic>
        <p:nvPicPr>
          <p:cNvPr id="2052" name="Picture 1">
            <a:extLst>
              <a:ext uri="{FF2B5EF4-FFF2-40B4-BE49-F238E27FC236}">
                <a16:creationId xmlns:a16="http://schemas.microsoft.com/office/drawing/2014/main" id="{DF639557-FAD3-4CFF-B37E-101DBB9AAD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8005" y="3127664"/>
            <a:ext cx="2617650" cy="250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88581D8-D504-4DBD-A059-B79BE791F670}"/>
              </a:ext>
            </a:extLst>
          </p:cNvPr>
          <p:cNvSpPr/>
          <p:nvPr/>
        </p:nvSpPr>
        <p:spPr>
          <a:xfrm>
            <a:off x="9668646" y="5693702"/>
            <a:ext cx="1556836"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Deck Mounts</a:t>
            </a:r>
            <a:endParaRPr lang="en-US" dirty="0"/>
          </a:p>
        </p:txBody>
      </p:sp>
    </p:spTree>
    <p:extLst>
      <p:ext uri="{BB962C8B-B14F-4D97-AF65-F5344CB8AC3E}">
        <p14:creationId xmlns:p14="http://schemas.microsoft.com/office/powerpoint/2010/main" val="2071860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9031-4437-4840-99DA-E6C3FC765424}"/>
              </a:ext>
            </a:extLst>
          </p:cNvPr>
          <p:cNvSpPr>
            <a:spLocks noGrp="1"/>
          </p:cNvSpPr>
          <p:nvPr>
            <p:ph type="title"/>
          </p:nvPr>
        </p:nvSpPr>
        <p:spPr/>
        <p:txBody>
          <a:bodyPr/>
          <a:lstStyle/>
          <a:p>
            <a:r>
              <a:rPr lang="en-US" dirty="0"/>
              <a:t>Construction Process</a:t>
            </a:r>
          </a:p>
        </p:txBody>
      </p:sp>
      <p:sp>
        <p:nvSpPr>
          <p:cNvPr id="3" name="Content Placeholder 2">
            <a:extLst>
              <a:ext uri="{FF2B5EF4-FFF2-40B4-BE49-F238E27FC236}">
                <a16:creationId xmlns:a16="http://schemas.microsoft.com/office/drawing/2014/main" id="{82DCFF24-856E-4E95-B1C4-F3BECE607C4D}"/>
              </a:ext>
            </a:extLst>
          </p:cNvPr>
          <p:cNvSpPr>
            <a:spLocks noGrp="1"/>
          </p:cNvSpPr>
          <p:nvPr>
            <p:ph idx="1"/>
          </p:nvPr>
        </p:nvSpPr>
        <p:spPr>
          <a:xfrm>
            <a:off x="670826" y="1338608"/>
            <a:ext cx="4431110" cy="4351338"/>
          </a:xfrm>
        </p:spPr>
        <p:txBody>
          <a:bodyPr/>
          <a:lstStyle/>
          <a:p>
            <a:r>
              <a:rPr lang="en-US" dirty="0"/>
              <a:t>The deck slats were cut from a 3/8’’ thick sheet of PVC using the bandsaw.</a:t>
            </a:r>
          </a:p>
          <a:p>
            <a:r>
              <a:rPr lang="en-US" dirty="0"/>
              <a:t>The winch plate was also cut from a 3/8’’ thick sheet of PVC using a bandsaw and the mill for to create the bolt holes as well as the hole for the anchor. </a:t>
            </a:r>
          </a:p>
          <a:p>
            <a:endParaRPr lang="en-US" dirty="0"/>
          </a:p>
        </p:txBody>
      </p:sp>
      <p:pic>
        <p:nvPicPr>
          <p:cNvPr id="4" name="Picture 3">
            <a:extLst>
              <a:ext uri="{FF2B5EF4-FFF2-40B4-BE49-F238E27FC236}">
                <a16:creationId xmlns:a16="http://schemas.microsoft.com/office/drawing/2014/main" id="{5C3332C8-99F4-4F8B-B99B-9EA3A172D0B2}"/>
              </a:ext>
            </a:extLst>
          </p:cNvPr>
          <p:cNvPicPr>
            <a:picLocks noChangeAspect="1"/>
          </p:cNvPicPr>
          <p:nvPr/>
        </p:nvPicPr>
        <p:blipFill>
          <a:blip r:embed="rId3"/>
          <a:stretch>
            <a:fillRect/>
          </a:stretch>
        </p:blipFill>
        <p:spPr>
          <a:xfrm>
            <a:off x="7340993" y="386218"/>
            <a:ext cx="4355725" cy="2264285"/>
          </a:xfrm>
          <a:prstGeom prst="rect">
            <a:avLst/>
          </a:prstGeom>
        </p:spPr>
      </p:pic>
      <p:pic>
        <p:nvPicPr>
          <p:cNvPr id="5" name="Picture 4">
            <a:extLst>
              <a:ext uri="{FF2B5EF4-FFF2-40B4-BE49-F238E27FC236}">
                <a16:creationId xmlns:a16="http://schemas.microsoft.com/office/drawing/2014/main" id="{2BEB9226-1FE5-4035-AC32-702A55ECB311}"/>
              </a:ext>
            </a:extLst>
          </p:cNvPr>
          <p:cNvPicPr>
            <a:picLocks noChangeAspect="1"/>
          </p:cNvPicPr>
          <p:nvPr/>
        </p:nvPicPr>
        <p:blipFill>
          <a:blip r:embed="rId4"/>
          <a:stretch>
            <a:fillRect/>
          </a:stretch>
        </p:blipFill>
        <p:spPr>
          <a:xfrm>
            <a:off x="8872623" y="2633190"/>
            <a:ext cx="1292464" cy="493819"/>
          </a:xfrm>
          <a:prstGeom prst="rect">
            <a:avLst/>
          </a:prstGeom>
        </p:spPr>
      </p:pic>
      <p:pic>
        <p:nvPicPr>
          <p:cNvPr id="6" name="Picture 5">
            <a:extLst>
              <a:ext uri="{FF2B5EF4-FFF2-40B4-BE49-F238E27FC236}">
                <a16:creationId xmlns:a16="http://schemas.microsoft.com/office/drawing/2014/main" id="{16E7A397-2A26-4660-8689-987B41F98A32}"/>
              </a:ext>
            </a:extLst>
          </p:cNvPr>
          <p:cNvPicPr>
            <a:picLocks noChangeAspect="1"/>
          </p:cNvPicPr>
          <p:nvPr/>
        </p:nvPicPr>
        <p:blipFill>
          <a:blip r:embed="rId5"/>
          <a:stretch>
            <a:fillRect/>
          </a:stretch>
        </p:blipFill>
        <p:spPr>
          <a:xfrm rot="16200000">
            <a:off x="8215403" y="2208630"/>
            <a:ext cx="2606905" cy="4355725"/>
          </a:xfrm>
          <a:prstGeom prst="rect">
            <a:avLst/>
          </a:prstGeom>
        </p:spPr>
      </p:pic>
      <p:pic>
        <p:nvPicPr>
          <p:cNvPr id="7" name="Picture 6">
            <a:extLst>
              <a:ext uri="{FF2B5EF4-FFF2-40B4-BE49-F238E27FC236}">
                <a16:creationId xmlns:a16="http://schemas.microsoft.com/office/drawing/2014/main" id="{07BE96E1-6183-4A1E-9DC1-4BDC9675481E}"/>
              </a:ext>
            </a:extLst>
          </p:cNvPr>
          <p:cNvPicPr>
            <a:picLocks noChangeAspect="1"/>
          </p:cNvPicPr>
          <p:nvPr/>
        </p:nvPicPr>
        <p:blipFill>
          <a:blip r:embed="rId6"/>
          <a:stretch>
            <a:fillRect/>
          </a:stretch>
        </p:blipFill>
        <p:spPr>
          <a:xfrm>
            <a:off x="8778127" y="5689945"/>
            <a:ext cx="1481456" cy="499915"/>
          </a:xfrm>
          <a:prstGeom prst="rect">
            <a:avLst/>
          </a:prstGeom>
        </p:spPr>
      </p:pic>
    </p:spTree>
    <p:extLst>
      <p:ext uri="{BB962C8B-B14F-4D97-AF65-F5344CB8AC3E}">
        <p14:creationId xmlns:p14="http://schemas.microsoft.com/office/powerpoint/2010/main" val="2102583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765D3-4785-4944-972D-D61759183928}"/>
              </a:ext>
            </a:extLst>
          </p:cNvPr>
          <p:cNvSpPr>
            <a:spLocks noGrp="1"/>
          </p:cNvSpPr>
          <p:nvPr>
            <p:ph type="title"/>
          </p:nvPr>
        </p:nvSpPr>
        <p:spPr/>
        <p:txBody>
          <a:bodyPr/>
          <a:lstStyle/>
          <a:p>
            <a:r>
              <a:rPr lang="en-US" dirty="0"/>
              <a:t>Thruster Mount Construction</a:t>
            </a:r>
          </a:p>
        </p:txBody>
      </p:sp>
      <p:sp>
        <p:nvSpPr>
          <p:cNvPr id="3" name="Content Placeholder 2">
            <a:extLst>
              <a:ext uri="{FF2B5EF4-FFF2-40B4-BE49-F238E27FC236}">
                <a16:creationId xmlns:a16="http://schemas.microsoft.com/office/drawing/2014/main" id="{BAB11ED3-8DCE-4790-B25D-28CA308A1FC8}"/>
              </a:ext>
            </a:extLst>
          </p:cNvPr>
          <p:cNvSpPr>
            <a:spLocks noGrp="1"/>
          </p:cNvSpPr>
          <p:nvPr>
            <p:ph idx="1"/>
          </p:nvPr>
        </p:nvSpPr>
        <p:spPr>
          <a:xfrm>
            <a:off x="670826" y="1338608"/>
            <a:ext cx="5792319" cy="4351338"/>
          </a:xfrm>
        </p:spPr>
        <p:txBody>
          <a:bodyPr/>
          <a:lstStyle/>
          <a:p>
            <a:r>
              <a:rPr lang="en-US" dirty="0"/>
              <a:t>The thruster mount consisted of two sections. Both were cut using the bandsaw from a 1’’ thick section of PVC sheet. </a:t>
            </a:r>
          </a:p>
          <a:p>
            <a:r>
              <a:rPr lang="en-US" dirty="0"/>
              <a:t>This two part assembly was bolted together and cemented onto the hull, with the aft section being cemented onto the end caps. </a:t>
            </a:r>
          </a:p>
          <a:p>
            <a:endParaRPr lang="en-US" dirty="0"/>
          </a:p>
        </p:txBody>
      </p:sp>
      <p:pic>
        <p:nvPicPr>
          <p:cNvPr id="4" name="Picture 3">
            <a:extLst>
              <a:ext uri="{FF2B5EF4-FFF2-40B4-BE49-F238E27FC236}">
                <a16:creationId xmlns:a16="http://schemas.microsoft.com/office/drawing/2014/main" id="{F4848D01-D93D-43C5-A279-5B88460C34B0}"/>
              </a:ext>
            </a:extLst>
          </p:cNvPr>
          <p:cNvPicPr>
            <a:picLocks noChangeAspect="1"/>
          </p:cNvPicPr>
          <p:nvPr/>
        </p:nvPicPr>
        <p:blipFill>
          <a:blip r:embed="rId3"/>
          <a:stretch>
            <a:fillRect/>
          </a:stretch>
        </p:blipFill>
        <p:spPr>
          <a:xfrm>
            <a:off x="6946108" y="1443228"/>
            <a:ext cx="4276074" cy="3740109"/>
          </a:xfrm>
          <a:prstGeom prst="rect">
            <a:avLst/>
          </a:prstGeom>
        </p:spPr>
      </p:pic>
    </p:spTree>
    <p:extLst>
      <p:ext uri="{BB962C8B-B14F-4D97-AF65-F5344CB8AC3E}">
        <p14:creationId xmlns:p14="http://schemas.microsoft.com/office/powerpoint/2010/main" val="2195223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FBA9E-A1C5-4A24-8836-B77083802AEF}"/>
              </a:ext>
            </a:extLst>
          </p:cNvPr>
          <p:cNvSpPr>
            <a:spLocks noGrp="1"/>
          </p:cNvSpPr>
          <p:nvPr>
            <p:ph type="title"/>
          </p:nvPr>
        </p:nvSpPr>
        <p:spPr/>
        <p:txBody>
          <a:bodyPr/>
          <a:lstStyle/>
          <a:p>
            <a:r>
              <a:rPr lang="en-US" dirty="0"/>
              <a:t>Winch Construction</a:t>
            </a:r>
          </a:p>
        </p:txBody>
      </p:sp>
      <p:sp>
        <p:nvSpPr>
          <p:cNvPr id="3" name="Content Placeholder 2">
            <a:extLst>
              <a:ext uri="{FF2B5EF4-FFF2-40B4-BE49-F238E27FC236}">
                <a16:creationId xmlns:a16="http://schemas.microsoft.com/office/drawing/2014/main" id="{988CF7C9-3EC3-4A8A-87F0-82DB659BA25B}"/>
              </a:ext>
            </a:extLst>
          </p:cNvPr>
          <p:cNvSpPr>
            <a:spLocks noGrp="1"/>
          </p:cNvSpPr>
          <p:nvPr>
            <p:ph idx="1"/>
          </p:nvPr>
        </p:nvSpPr>
        <p:spPr>
          <a:xfrm>
            <a:off x="670826" y="1338608"/>
            <a:ext cx="4514238" cy="4351338"/>
          </a:xfrm>
        </p:spPr>
        <p:txBody>
          <a:bodyPr>
            <a:normAutofit/>
          </a:bodyPr>
          <a:lstStyle/>
          <a:p>
            <a:r>
              <a:rPr lang="en-US" dirty="0"/>
              <a:t>PVC pipe winch drum. </a:t>
            </a:r>
          </a:p>
          <a:p>
            <a:r>
              <a:rPr lang="en-US" dirty="0"/>
              <a:t>Aluminum shaft was also cut on the bandsaw and was drilled and tapped for 8-32 screws.</a:t>
            </a:r>
          </a:p>
          <a:p>
            <a:r>
              <a:rPr lang="en-US" dirty="0"/>
              <a:t>Aluminum brackets secure the winch to the winch plate.</a:t>
            </a:r>
          </a:p>
          <a:p>
            <a:r>
              <a:rPr lang="en-US" dirty="0"/>
              <a:t>The Delrin bushings were cut on the bandsaw.  </a:t>
            </a:r>
          </a:p>
        </p:txBody>
      </p:sp>
      <p:pic>
        <p:nvPicPr>
          <p:cNvPr id="4" name="Picture 3">
            <a:extLst>
              <a:ext uri="{FF2B5EF4-FFF2-40B4-BE49-F238E27FC236}">
                <a16:creationId xmlns:a16="http://schemas.microsoft.com/office/drawing/2014/main" id="{86562F50-FC08-4045-A514-6D3E9DC4E6D6}"/>
              </a:ext>
            </a:extLst>
          </p:cNvPr>
          <p:cNvPicPr>
            <a:picLocks noChangeAspect="1"/>
          </p:cNvPicPr>
          <p:nvPr/>
        </p:nvPicPr>
        <p:blipFill>
          <a:blip r:embed="rId3"/>
          <a:stretch>
            <a:fillRect/>
          </a:stretch>
        </p:blipFill>
        <p:spPr>
          <a:xfrm>
            <a:off x="5659464" y="592425"/>
            <a:ext cx="3756965" cy="2697639"/>
          </a:xfrm>
          <a:prstGeom prst="rect">
            <a:avLst/>
          </a:prstGeom>
        </p:spPr>
      </p:pic>
      <p:pic>
        <p:nvPicPr>
          <p:cNvPr id="5" name="Picture 4">
            <a:extLst>
              <a:ext uri="{FF2B5EF4-FFF2-40B4-BE49-F238E27FC236}">
                <a16:creationId xmlns:a16="http://schemas.microsoft.com/office/drawing/2014/main" id="{EAFF4D5A-5231-4AC5-BA4C-8D1F15FF50EA}"/>
              </a:ext>
            </a:extLst>
          </p:cNvPr>
          <p:cNvPicPr>
            <a:picLocks noChangeAspect="1"/>
          </p:cNvPicPr>
          <p:nvPr/>
        </p:nvPicPr>
        <p:blipFill>
          <a:blip r:embed="rId4"/>
          <a:stretch>
            <a:fillRect/>
          </a:stretch>
        </p:blipFill>
        <p:spPr>
          <a:xfrm>
            <a:off x="6648135" y="3307902"/>
            <a:ext cx="1822862" cy="493819"/>
          </a:xfrm>
          <a:prstGeom prst="rect">
            <a:avLst/>
          </a:prstGeom>
        </p:spPr>
      </p:pic>
      <p:pic>
        <p:nvPicPr>
          <p:cNvPr id="6" name="Picture 5">
            <a:extLst>
              <a:ext uri="{FF2B5EF4-FFF2-40B4-BE49-F238E27FC236}">
                <a16:creationId xmlns:a16="http://schemas.microsoft.com/office/drawing/2014/main" id="{18514F3F-0A7C-4168-9B26-7286E6CD9C36}"/>
              </a:ext>
            </a:extLst>
          </p:cNvPr>
          <p:cNvPicPr>
            <a:picLocks noChangeAspect="1"/>
          </p:cNvPicPr>
          <p:nvPr/>
        </p:nvPicPr>
        <p:blipFill>
          <a:blip r:embed="rId5"/>
          <a:stretch>
            <a:fillRect/>
          </a:stretch>
        </p:blipFill>
        <p:spPr>
          <a:xfrm>
            <a:off x="9676902" y="1068715"/>
            <a:ext cx="2272911" cy="2439434"/>
          </a:xfrm>
          <a:prstGeom prst="rect">
            <a:avLst/>
          </a:prstGeom>
        </p:spPr>
      </p:pic>
      <p:sp>
        <p:nvSpPr>
          <p:cNvPr id="8" name="Rectangle 7">
            <a:extLst>
              <a:ext uri="{FF2B5EF4-FFF2-40B4-BE49-F238E27FC236}">
                <a16:creationId xmlns:a16="http://schemas.microsoft.com/office/drawing/2014/main" id="{8F9614E9-FDFB-40CC-87A8-EAC122F9067D}"/>
              </a:ext>
            </a:extLst>
          </p:cNvPr>
          <p:cNvSpPr/>
          <p:nvPr/>
        </p:nvSpPr>
        <p:spPr>
          <a:xfrm>
            <a:off x="9676902" y="3643435"/>
            <a:ext cx="2641281" cy="646331"/>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Motor bracket holding the line drum</a:t>
            </a:r>
            <a:endParaRPr lang="en-US" dirty="0"/>
          </a:p>
        </p:txBody>
      </p:sp>
      <p:pic>
        <p:nvPicPr>
          <p:cNvPr id="11" name="Picture 10">
            <a:extLst>
              <a:ext uri="{FF2B5EF4-FFF2-40B4-BE49-F238E27FC236}">
                <a16:creationId xmlns:a16="http://schemas.microsoft.com/office/drawing/2014/main" id="{3E84BAA1-E6C1-49F6-997C-74F325D06EEA}"/>
              </a:ext>
            </a:extLst>
          </p:cNvPr>
          <p:cNvPicPr>
            <a:picLocks noChangeAspect="1"/>
          </p:cNvPicPr>
          <p:nvPr/>
        </p:nvPicPr>
        <p:blipFill>
          <a:blip r:embed="rId6"/>
          <a:stretch>
            <a:fillRect/>
          </a:stretch>
        </p:blipFill>
        <p:spPr>
          <a:xfrm>
            <a:off x="6831031" y="5295035"/>
            <a:ext cx="1457070" cy="499915"/>
          </a:xfrm>
          <a:prstGeom prst="rect">
            <a:avLst/>
          </a:prstGeom>
        </p:spPr>
      </p:pic>
      <p:pic>
        <p:nvPicPr>
          <p:cNvPr id="12" name="Picture 11">
            <a:extLst>
              <a:ext uri="{FF2B5EF4-FFF2-40B4-BE49-F238E27FC236}">
                <a16:creationId xmlns:a16="http://schemas.microsoft.com/office/drawing/2014/main" id="{17515D10-41BF-47D2-A1CC-D5A2987B4FA6}"/>
              </a:ext>
            </a:extLst>
          </p:cNvPr>
          <p:cNvPicPr>
            <a:picLocks noChangeAspect="1"/>
          </p:cNvPicPr>
          <p:nvPr/>
        </p:nvPicPr>
        <p:blipFill rotWithShape="1">
          <a:blip r:embed="rId7"/>
          <a:srcRect l="29533" t="7117" r="22606"/>
          <a:stretch/>
        </p:blipFill>
        <p:spPr>
          <a:xfrm rot="16200000">
            <a:off x="6832100" y="2691306"/>
            <a:ext cx="1454932" cy="3752526"/>
          </a:xfrm>
          <a:prstGeom prst="rect">
            <a:avLst/>
          </a:prstGeom>
        </p:spPr>
      </p:pic>
      <p:pic>
        <p:nvPicPr>
          <p:cNvPr id="13" name="Picture 12">
            <a:extLst>
              <a:ext uri="{FF2B5EF4-FFF2-40B4-BE49-F238E27FC236}">
                <a16:creationId xmlns:a16="http://schemas.microsoft.com/office/drawing/2014/main" id="{420BDA74-E398-4C3E-8321-81D93E7971FB}"/>
              </a:ext>
            </a:extLst>
          </p:cNvPr>
          <p:cNvPicPr>
            <a:picLocks noChangeAspect="1"/>
          </p:cNvPicPr>
          <p:nvPr/>
        </p:nvPicPr>
        <p:blipFill rotWithShape="1">
          <a:blip r:embed="rId8"/>
          <a:srcRect l="16053" t="25946" r="8048" b="23368"/>
          <a:stretch/>
        </p:blipFill>
        <p:spPr>
          <a:xfrm>
            <a:off x="9989314" y="4289766"/>
            <a:ext cx="1648086" cy="1226128"/>
          </a:xfrm>
          <a:prstGeom prst="rect">
            <a:avLst/>
          </a:prstGeom>
        </p:spPr>
      </p:pic>
      <p:sp>
        <p:nvSpPr>
          <p:cNvPr id="14" name="TextBox 13">
            <a:extLst>
              <a:ext uri="{FF2B5EF4-FFF2-40B4-BE49-F238E27FC236}">
                <a16:creationId xmlns:a16="http://schemas.microsoft.com/office/drawing/2014/main" id="{5790C7B5-5B35-4876-A18A-308890EB6A57}"/>
              </a:ext>
            </a:extLst>
          </p:cNvPr>
          <p:cNvSpPr txBox="1"/>
          <p:nvPr/>
        </p:nvSpPr>
        <p:spPr>
          <a:xfrm>
            <a:off x="9989314" y="5685674"/>
            <a:ext cx="1724891"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Delrin bushing</a:t>
            </a:r>
          </a:p>
        </p:txBody>
      </p:sp>
    </p:spTree>
    <p:extLst>
      <p:ext uri="{BB962C8B-B14F-4D97-AF65-F5344CB8AC3E}">
        <p14:creationId xmlns:p14="http://schemas.microsoft.com/office/powerpoint/2010/main" val="583444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E2C2-C80D-48F9-883C-B8086387D243}"/>
              </a:ext>
            </a:extLst>
          </p:cNvPr>
          <p:cNvSpPr>
            <a:spLocks noGrp="1"/>
          </p:cNvSpPr>
          <p:nvPr>
            <p:ph type="title"/>
          </p:nvPr>
        </p:nvSpPr>
        <p:spPr/>
        <p:txBody>
          <a:bodyPr/>
          <a:lstStyle/>
          <a:p>
            <a:r>
              <a:rPr lang="en-US" dirty="0"/>
              <a:t>Winch Construction (Continued)</a:t>
            </a:r>
          </a:p>
        </p:txBody>
      </p:sp>
      <p:sp>
        <p:nvSpPr>
          <p:cNvPr id="3" name="Content Placeholder 2">
            <a:extLst>
              <a:ext uri="{FF2B5EF4-FFF2-40B4-BE49-F238E27FC236}">
                <a16:creationId xmlns:a16="http://schemas.microsoft.com/office/drawing/2014/main" id="{A24CD8D7-C6BC-4083-B109-60C6113FE634}"/>
              </a:ext>
            </a:extLst>
          </p:cNvPr>
          <p:cNvSpPr>
            <a:spLocks noGrp="1"/>
          </p:cNvSpPr>
          <p:nvPr>
            <p:ph idx="1"/>
          </p:nvPr>
        </p:nvSpPr>
        <p:spPr>
          <a:xfrm>
            <a:off x="670826" y="1338608"/>
            <a:ext cx="4108992" cy="4351338"/>
          </a:xfrm>
        </p:spPr>
        <p:txBody>
          <a:bodyPr/>
          <a:lstStyle/>
          <a:p>
            <a:r>
              <a:rPr lang="en-US" dirty="0"/>
              <a:t>Lathed aluminum shaft adapter. </a:t>
            </a:r>
          </a:p>
          <a:p>
            <a:r>
              <a:rPr lang="en-US" dirty="0"/>
              <a:t>Set screws secure the adapter to the motor shaft. </a:t>
            </a:r>
          </a:p>
          <a:p>
            <a:r>
              <a:rPr lang="en-US" dirty="0"/>
              <a:t>Holes were milled onto the aluminum bracket to allow bolts to secure the motor onto the bracket. </a:t>
            </a:r>
          </a:p>
        </p:txBody>
      </p:sp>
      <p:pic>
        <p:nvPicPr>
          <p:cNvPr id="4" name="Picture 3">
            <a:extLst>
              <a:ext uri="{FF2B5EF4-FFF2-40B4-BE49-F238E27FC236}">
                <a16:creationId xmlns:a16="http://schemas.microsoft.com/office/drawing/2014/main" id="{2CDC6D84-35E9-4A62-812B-F9FC48F364B8}"/>
              </a:ext>
            </a:extLst>
          </p:cNvPr>
          <p:cNvPicPr>
            <a:picLocks noChangeAspect="1"/>
          </p:cNvPicPr>
          <p:nvPr/>
        </p:nvPicPr>
        <p:blipFill>
          <a:blip r:embed="rId3"/>
          <a:stretch>
            <a:fillRect/>
          </a:stretch>
        </p:blipFill>
        <p:spPr>
          <a:xfrm>
            <a:off x="7539159" y="1203671"/>
            <a:ext cx="2851749" cy="3815865"/>
          </a:xfrm>
          <a:prstGeom prst="rect">
            <a:avLst/>
          </a:prstGeom>
        </p:spPr>
      </p:pic>
      <p:pic>
        <p:nvPicPr>
          <p:cNvPr id="5" name="Picture 4">
            <a:extLst>
              <a:ext uri="{FF2B5EF4-FFF2-40B4-BE49-F238E27FC236}">
                <a16:creationId xmlns:a16="http://schemas.microsoft.com/office/drawing/2014/main" id="{B161A388-9313-4C48-B5FC-8DA30DA59C4B}"/>
              </a:ext>
            </a:extLst>
          </p:cNvPr>
          <p:cNvPicPr>
            <a:picLocks noChangeAspect="1"/>
          </p:cNvPicPr>
          <p:nvPr/>
        </p:nvPicPr>
        <p:blipFill>
          <a:blip r:embed="rId4"/>
          <a:stretch>
            <a:fillRect/>
          </a:stretch>
        </p:blipFill>
        <p:spPr>
          <a:xfrm>
            <a:off x="8317505" y="5019536"/>
            <a:ext cx="1646063" cy="493819"/>
          </a:xfrm>
          <a:prstGeom prst="rect">
            <a:avLst/>
          </a:prstGeom>
        </p:spPr>
      </p:pic>
    </p:spTree>
    <p:extLst>
      <p:ext uri="{BB962C8B-B14F-4D97-AF65-F5344CB8AC3E}">
        <p14:creationId xmlns:p14="http://schemas.microsoft.com/office/powerpoint/2010/main" val="2264116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C85C-787D-4ACE-A86C-C52FC6875D21}"/>
              </a:ext>
            </a:extLst>
          </p:cNvPr>
          <p:cNvSpPr>
            <a:spLocks noGrp="1"/>
          </p:cNvSpPr>
          <p:nvPr>
            <p:ph type="title"/>
          </p:nvPr>
        </p:nvSpPr>
        <p:spPr/>
        <p:txBody>
          <a:bodyPr/>
          <a:lstStyle/>
          <a:p>
            <a:r>
              <a:rPr lang="en-US" dirty="0"/>
              <a:t>Level Wind Construction</a:t>
            </a:r>
          </a:p>
        </p:txBody>
      </p:sp>
      <p:sp>
        <p:nvSpPr>
          <p:cNvPr id="3" name="Content Placeholder 2">
            <a:extLst>
              <a:ext uri="{FF2B5EF4-FFF2-40B4-BE49-F238E27FC236}">
                <a16:creationId xmlns:a16="http://schemas.microsoft.com/office/drawing/2014/main" id="{198B074D-50ED-4E69-89A3-58E09C8B9CA7}"/>
              </a:ext>
            </a:extLst>
          </p:cNvPr>
          <p:cNvSpPr>
            <a:spLocks noGrp="1"/>
          </p:cNvSpPr>
          <p:nvPr>
            <p:ph idx="1"/>
          </p:nvPr>
        </p:nvSpPr>
        <p:spPr>
          <a:xfrm>
            <a:off x="670826" y="1338608"/>
            <a:ext cx="4742838" cy="4351338"/>
          </a:xfrm>
        </p:spPr>
        <p:txBody>
          <a:bodyPr/>
          <a:lstStyle/>
          <a:p>
            <a:r>
              <a:rPr lang="en-US" dirty="0"/>
              <a:t>Aluminum brackets secure the level wind to the winch plate. </a:t>
            </a:r>
          </a:p>
          <a:p>
            <a:r>
              <a:rPr lang="en-US" dirty="0"/>
              <a:t>The shaft is aluminum that has been cut on the bandsaw to allow the attachment of the double helical screw. </a:t>
            </a:r>
          </a:p>
        </p:txBody>
      </p:sp>
      <p:pic>
        <p:nvPicPr>
          <p:cNvPr id="4" name="Picture 3">
            <a:extLst>
              <a:ext uri="{FF2B5EF4-FFF2-40B4-BE49-F238E27FC236}">
                <a16:creationId xmlns:a16="http://schemas.microsoft.com/office/drawing/2014/main" id="{11472E65-8894-497A-93AF-821D474BBA2A}"/>
              </a:ext>
            </a:extLst>
          </p:cNvPr>
          <p:cNvPicPr>
            <a:picLocks noChangeAspect="1"/>
          </p:cNvPicPr>
          <p:nvPr/>
        </p:nvPicPr>
        <p:blipFill>
          <a:blip r:embed="rId3"/>
          <a:stretch>
            <a:fillRect/>
          </a:stretch>
        </p:blipFill>
        <p:spPr>
          <a:xfrm>
            <a:off x="6632776" y="236191"/>
            <a:ext cx="1964750" cy="2964210"/>
          </a:xfrm>
          <a:prstGeom prst="rect">
            <a:avLst/>
          </a:prstGeom>
        </p:spPr>
      </p:pic>
      <p:pic>
        <p:nvPicPr>
          <p:cNvPr id="5" name="Picture 4">
            <a:extLst>
              <a:ext uri="{FF2B5EF4-FFF2-40B4-BE49-F238E27FC236}">
                <a16:creationId xmlns:a16="http://schemas.microsoft.com/office/drawing/2014/main" id="{A2811C05-DA5D-4E2B-8C21-0F41B53934A5}"/>
              </a:ext>
            </a:extLst>
          </p:cNvPr>
          <p:cNvPicPr>
            <a:picLocks noChangeAspect="1"/>
          </p:cNvPicPr>
          <p:nvPr/>
        </p:nvPicPr>
        <p:blipFill>
          <a:blip r:embed="rId4"/>
          <a:stretch>
            <a:fillRect/>
          </a:stretch>
        </p:blipFill>
        <p:spPr>
          <a:xfrm>
            <a:off x="6632776" y="3897638"/>
            <a:ext cx="2190476" cy="2000000"/>
          </a:xfrm>
          <a:prstGeom prst="rect">
            <a:avLst/>
          </a:prstGeom>
        </p:spPr>
      </p:pic>
      <p:pic>
        <p:nvPicPr>
          <p:cNvPr id="6" name="Picture 5">
            <a:extLst>
              <a:ext uri="{FF2B5EF4-FFF2-40B4-BE49-F238E27FC236}">
                <a16:creationId xmlns:a16="http://schemas.microsoft.com/office/drawing/2014/main" id="{B6D3AF7F-2A63-467B-B556-5F8F09110086}"/>
              </a:ext>
            </a:extLst>
          </p:cNvPr>
          <p:cNvPicPr>
            <a:picLocks noChangeAspect="1"/>
          </p:cNvPicPr>
          <p:nvPr/>
        </p:nvPicPr>
        <p:blipFill>
          <a:blip r:embed="rId5"/>
          <a:stretch>
            <a:fillRect/>
          </a:stretch>
        </p:blipFill>
        <p:spPr>
          <a:xfrm>
            <a:off x="10062504" y="906967"/>
            <a:ext cx="1114286" cy="4095238"/>
          </a:xfrm>
          <a:prstGeom prst="rect">
            <a:avLst/>
          </a:prstGeom>
        </p:spPr>
      </p:pic>
      <p:sp>
        <p:nvSpPr>
          <p:cNvPr id="7" name="TextBox 6">
            <a:extLst>
              <a:ext uri="{FF2B5EF4-FFF2-40B4-BE49-F238E27FC236}">
                <a16:creationId xmlns:a16="http://schemas.microsoft.com/office/drawing/2014/main" id="{2D5C51BA-B549-473E-BC4D-46B036D7B90D}"/>
              </a:ext>
            </a:extLst>
          </p:cNvPr>
          <p:cNvSpPr txBox="1"/>
          <p:nvPr/>
        </p:nvSpPr>
        <p:spPr>
          <a:xfrm>
            <a:off x="6632776" y="3251307"/>
            <a:ext cx="1964750"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Bracket for Level Wind</a:t>
            </a:r>
          </a:p>
        </p:txBody>
      </p:sp>
      <p:sp>
        <p:nvSpPr>
          <p:cNvPr id="8" name="TextBox 7">
            <a:extLst>
              <a:ext uri="{FF2B5EF4-FFF2-40B4-BE49-F238E27FC236}">
                <a16:creationId xmlns:a16="http://schemas.microsoft.com/office/drawing/2014/main" id="{913085A6-4CDC-4D98-B32D-8594DBEB4453}"/>
              </a:ext>
            </a:extLst>
          </p:cNvPr>
          <p:cNvSpPr txBox="1"/>
          <p:nvPr/>
        </p:nvSpPr>
        <p:spPr>
          <a:xfrm>
            <a:off x="6836127" y="5878405"/>
            <a:ext cx="178377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Delrin Bushing</a:t>
            </a:r>
          </a:p>
        </p:txBody>
      </p:sp>
      <p:sp>
        <p:nvSpPr>
          <p:cNvPr id="9" name="TextBox 8">
            <a:extLst>
              <a:ext uri="{FF2B5EF4-FFF2-40B4-BE49-F238E27FC236}">
                <a16:creationId xmlns:a16="http://schemas.microsoft.com/office/drawing/2014/main" id="{6CC8D1C1-077C-4569-84D3-42F07C1B0191}"/>
              </a:ext>
            </a:extLst>
          </p:cNvPr>
          <p:cNvSpPr txBox="1"/>
          <p:nvPr/>
        </p:nvSpPr>
        <p:spPr>
          <a:xfrm>
            <a:off x="9809018" y="5114243"/>
            <a:ext cx="193270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Aluminum Shaft</a:t>
            </a:r>
          </a:p>
        </p:txBody>
      </p:sp>
    </p:spTree>
    <p:extLst>
      <p:ext uri="{BB962C8B-B14F-4D97-AF65-F5344CB8AC3E}">
        <p14:creationId xmlns:p14="http://schemas.microsoft.com/office/powerpoint/2010/main" val="4286030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ADBE-9225-4A40-BB39-2A794945A200}"/>
              </a:ext>
            </a:extLst>
          </p:cNvPr>
          <p:cNvSpPr>
            <a:spLocks noGrp="1"/>
          </p:cNvSpPr>
          <p:nvPr>
            <p:ph type="title"/>
          </p:nvPr>
        </p:nvSpPr>
        <p:spPr/>
        <p:txBody>
          <a:bodyPr/>
          <a:lstStyle/>
          <a:p>
            <a:r>
              <a:rPr lang="en-US" dirty="0"/>
              <a:t>Level Wind Construction (Continued)</a:t>
            </a:r>
          </a:p>
        </p:txBody>
      </p:sp>
      <p:sp>
        <p:nvSpPr>
          <p:cNvPr id="3" name="Content Placeholder 2">
            <a:extLst>
              <a:ext uri="{FF2B5EF4-FFF2-40B4-BE49-F238E27FC236}">
                <a16:creationId xmlns:a16="http://schemas.microsoft.com/office/drawing/2014/main" id="{D9FBADE4-A5F7-48BF-99DE-D4C4A5FBBEF0}"/>
              </a:ext>
            </a:extLst>
          </p:cNvPr>
          <p:cNvSpPr>
            <a:spLocks noGrp="1"/>
          </p:cNvSpPr>
          <p:nvPr>
            <p:ph idx="1"/>
          </p:nvPr>
        </p:nvSpPr>
        <p:spPr>
          <a:xfrm>
            <a:off x="670826" y="1338608"/>
            <a:ext cx="6384601" cy="4351338"/>
          </a:xfrm>
        </p:spPr>
        <p:txBody>
          <a:bodyPr/>
          <a:lstStyle/>
          <a:p>
            <a:r>
              <a:rPr lang="en-US" dirty="0"/>
              <a:t>Double helical screw and pawl were 3D printed. </a:t>
            </a:r>
          </a:p>
          <a:p>
            <a:r>
              <a:rPr lang="en-US" dirty="0"/>
              <a:t>The double helical screw has 12 revolutions. </a:t>
            </a:r>
          </a:p>
          <a:p>
            <a:r>
              <a:rPr lang="en-US" dirty="0"/>
              <a:t>The pawl was designed to have a U shaped tip.</a:t>
            </a:r>
          </a:p>
        </p:txBody>
      </p:sp>
      <p:pic>
        <p:nvPicPr>
          <p:cNvPr id="4" name="Picture 3">
            <a:extLst>
              <a:ext uri="{FF2B5EF4-FFF2-40B4-BE49-F238E27FC236}">
                <a16:creationId xmlns:a16="http://schemas.microsoft.com/office/drawing/2014/main" id="{38865950-E2D7-449E-8F7A-2BFEDE3AD8CF}"/>
              </a:ext>
            </a:extLst>
          </p:cNvPr>
          <p:cNvPicPr>
            <a:picLocks noChangeAspect="1"/>
          </p:cNvPicPr>
          <p:nvPr/>
        </p:nvPicPr>
        <p:blipFill>
          <a:blip r:embed="rId3"/>
          <a:stretch>
            <a:fillRect/>
          </a:stretch>
        </p:blipFill>
        <p:spPr>
          <a:xfrm rot="16200000">
            <a:off x="2824571" y="2354352"/>
            <a:ext cx="1752381" cy="4790476"/>
          </a:xfrm>
          <a:prstGeom prst="rect">
            <a:avLst/>
          </a:prstGeom>
        </p:spPr>
      </p:pic>
      <p:pic>
        <p:nvPicPr>
          <p:cNvPr id="5" name="Picture 4">
            <a:extLst>
              <a:ext uri="{FF2B5EF4-FFF2-40B4-BE49-F238E27FC236}">
                <a16:creationId xmlns:a16="http://schemas.microsoft.com/office/drawing/2014/main" id="{D244B813-5E6A-4425-9733-7F75F0B739C7}"/>
              </a:ext>
            </a:extLst>
          </p:cNvPr>
          <p:cNvPicPr>
            <a:picLocks noChangeAspect="1"/>
          </p:cNvPicPr>
          <p:nvPr/>
        </p:nvPicPr>
        <p:blipFill>
          <a:blip r:embed="rId4"/>
          <a:stretch>
            <a:fillRect/>
          </a:stretch>
        </p:blipFill>
        <p:spPr>
          <a:xfrm rot="10800000">
            <a:off x="8575051" y="906967"/>
            <a:ext cx="2217906" cy="4662841"/>
          </a:xfrm>
          <a:prstGeom prst="rect">
            <a:avLst/>
          </a:prstGeom>
        </p:spPr>
      </p:pic>
      <p:sp>
        <p:nvSpPr>
          <p:cNvPr id="6" name="TextBox 5">
            <a:extLst>
              <a:ext uri="{FF2B5EF4-FFF2-40B4-BE49-F238E27FC236}">
                <a16:creationId xmlns:a16="http://schemas.microsoft.com/office/drawing/2014/main" id="{1086367C-6E22-4770-9F3E-CE24F3C351C8}"/>
              </a:ext>
            </a:extLst>
          </p:cNvPr>
          <p:cNvSpPr txBox="1"/>
          <p:nvPr/>
        </p:nvSpPr>
        <p:spPr>
          <a:xfrm>
            <a:off x="1951199" y="5689946"/>
            <a:ext cx="3823854" cy="369332"/>
          </a:xfrm>
          <a:prstGeom prst="rect">
            <a:avLst/>
          </a:prstGeom>
          <a:noFill/>
        </p:spPr>
        <p:txBody>
          <a:bodyPr wrap="square" rtlCol="0">
            <a:spAutoFit/>
          </a:bodyPr>
          <a:lstStyle/>
          <a:p>
            <a:r>
              <a:rPr lang="en-US" b="1" dirty="0">
                <a:latin typeface="+mj-lt"/>
                <a:cs typeface="Times New Roman" panose="02020603050405020304" pitchFamily="18" charset="0"/>
              </a:rPr>
              <a:t>Double helical level wind screw </a:t>
            </a:r>
          </a:p>
        </p:txBody>
      </p:sp>
      <p:sp>
        <p:nvSpPr>
          <p:cNvPr id="7" name="TextBox 6">
            <a:extLst>
              <a:ext uri="{FF2B5EF4-FFF2-40B4-BE49-F238E27FC236}">
                <a16:creationId xmlns:a16="http://schemas.microsoft.com/office/drawing/2014/main" id="{E558ECD5-8CCE-453B-BB9B-8D7415D35749}"/>
              </a:ext>
            </a:extLst>
          </p:cNvPr>
          <p:cNvSpPr txBox="1"/>
          <p:nvPr/>
        </p:nvSpPr>
        <p:spPr>
          <a:xfrm>
            <a:off x="9322937" y="5625781"/>
            <a:ext cx="1724891" cy="369332"/>
          </a:xfrm>
          <a:prstGeom prst="rect">
            <a:avLst/>
          </a:prstGeom>
          <a:noFill/>
        </p:spPr>
        <p:txBody>
          <a:bodyPr wrap="square" rtlCol="0">
            <a:spAutoFit/>
          </a:bodyPr>
          <a:lstStyle/>
          <a:p>
            <a:r>
              <a:rPr lang="en-US" b="1" dirty="0">
                <a:latin typeface="+mj-lt"/>
                <a:cs typeface="Times New Roman" panose="02020603050405020304" pitchFamily="18" charset="0"/>
              </a:rPr>
              <a:t>Pawl</a:t>
            </a:r>
          </a:p>
        </p:txBody>
      </p:sp>
    </p:spTree>
    <p:extLst>
      <p:ext uri="{BB962C8B-B14F-4D97-AF65-F5344CB8AC3E}">
        <p14:creationId xmlns:p14="http://schemas.microsoft.com/office/powerpoint/2010/main" val="1887112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AE0D5-DB1E-4395-99D5-5B7F4464989C}"/>
              </a:ext>
            </a:extLst>
          </p:cNvPr>
          <p:cNvSpPr>
            <a:spLocks noGrp="1"/>
          </p:cNvSpPr>
          <p:nvPr>
            <p:ph type="title"/>
          </p:nvPr>
        </p:nvSpPr>
        <p:spPr/>
        <p:txBody>
          <a:bodyPr/>
          <a:lstStyle/>
          <a:p>
            <a:r>
              <a:rPr lang="en-US" dirty="0"/>
              <a:t>Level Wind Construction (Continued)</a:t>
            </a:r>
          </a:p>
        </p:txBody>
      </p:sp>
      <p:sp>
        <p:nvSpPr>
          <p:cNvPr id="3" name="Content Placeholder 2">
            <a:extLst>
              <a:ext uri="{FF2B5EF4-FFF2-40B4-BE49-F238E27FC236}">
                <a16:creationId xmlns:a16="http://schemas.microsoft.com/office/drawing/2014/main" id="{2ABB3E13-9339-4327-82A4-DD690A83A5DC}"/>
              </a:ext>
            </a:extLst>
          </p:cNvPr>
          <p:cNvSpPr>
            <a:spLocks noGrp="1"/>
          </p:cNvSpPr>
          <p:nvPr>
            <p:ph idx="1"/>
          </p:nvPr>
        </p:nvSpPr>
        <p:spPr>
          <a:xfrm>
            <a:off x="670826" y="1338608"/>
            <a:ext cx="5168865" cy="4351338"/>
          </a:xfrm>
        </p:spPr>
        <p:txBody>
          <a:bodyPr/>
          <a:lstStyle/>
          <a:p>
            <a:r>
              <a:rPr lang="en-US" dirty="0"/>
              <a:t>3D printed ABS channel guide.</a:t>
            </a:r>
          </a:p>
          <a:p>
            <a:r>
              <a:rPr lang="en-US" dirty="0"/>
              <a:t>3D printed resin line guide. </a:t>
            </a:r>
          </a:p>
        </p:txBody>
      </p:sp>
      <p:pic>
        <p:nvPicPr>
          <p:cNvPr id="4" name="Picture 3">
            <a:extLst>
              <a:ext uri="{FF2B5EF4-FFF2-40B4-BE49-F238E27FC236}">
                <a16:creationId xmlns:a16="http://schemas.microsoft.com/office/drawing/2014/main" id="{210C3EE9-A152-41C9-B3D0-7F526CE17574}"/>
              </a:ext>
            </a:extLst>
          </p:cNvPr>
          <p:cNvPicPr>
            <a:picLocks noChangeAspect="1"/>
          </p:cNvPicPr>
          <p:nvPr/>
        </p:nvPicPr>
        <p:blipFill>
          <a:blip r:embed="rId3"/>
          <a:stretch>
            <a:fillRect/>
          </a:stretch>
        </p:blipFill>
        <p:spPr>
          <a:xfrm>
            <a:off x="1547328" y="3882026"/>
            <a:ext cx="4066667" cy="1942857"/>
          </a:xfrm>
          <a:prstGeom prst="rect">
            <a:avLst/>
          </a:prstGeom>
        </p:spPr>
      </p:pic>
      <p:pic>
        <p:nvPicPr>
          <p:cNvPr id="5" name="Picture 4">
            <a:extLst>
              <a:ext uri="{FF2B5EF4-FFF2-40B4-BE49-F238E27FC236}">
                <a16:creationId xmlns:a16="http://schemas.microsoft.com/office/drawing/2014/main" id="{DA0DE33A-0955-4028-A27D-3D8A0B2C439F}"/>
              </a:ext>
            </a:extLst>
          </p:cNvPr>
          <p:cNvPicPr>
            <a:picLocks noChangeAspect="1"/>
          </p:cNvPicPr>
          <p:nvPr/>
        </p:nvPicPr>
        <p:blipFill>
          <a:blip r:embed="rId4"/>
          <a:stretch>
            <a:fillRect/>
          </a:stretch>
        </p:blipFill>
        <p:spPr>
          <a:xfrm>
            <a:off x="8395854" y="1203671"/>
            <a:ext cx="2473037" cy="4155147"/>
          </a:xfrm>
          <a:prstGeom prst="rect">
            <a:avLst/>
          </a:prstGeom>
        </p:spPr>
      </p:pic>
      <p:sp>
        <p:nvSpPr>
          <p:cNvPr id="6" name="TextBox 5">
            <a:extLst>
              <a:ext uri="{FF2B5EF4-FFF2-40B4-BE49-F238E27FC236}">
                <a16:creationId xmlns:a16="http://schemas.microsoft.com/office/drawing/2014/main" id="{0EB02E24-D855-4DDE-A801-22D267CCC09D}"/>
              </a:ext>
            </a:extLst>
          </p:cNvPr>
          <p:cNvSpPr txBox="1"/>
          <p:nvPr/>
        </p:nvSpPr>
        <p:spPr>
          <a:xfrm>
            <a:off x="8977745" y="5505280"/>
            <a:ext cx="2248818"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Line guide</a:t>
            </a:r>
          </a:p>
        </p:txBody>
      </p:sp>
      <p:sp>
        <p:nvSpPr>
          <p:cNvPr id="7" name="TextBox 6">
            <a:extLst>
              <a:ext uri="{FF2B5EF4-FFF2-40B4-BE49-F238E27FC236}">
                <a16:creationId xmlns:a16="http://schemas.microsoft.com/office/drawing/2014/main" id="{499347E0-D0BB-477B-9D80-68D30EB49894}"/>
              </a:ext>
            </a:extLst>
          </p:cNvPr>
          <p:cNvSpPr txBox="1"/>
          <p:nvPr/>
        </p:nvSpPr>
        <p:spPr>
          <a:xfrm>
            <a:off x="2639291" y="5905785"/>
            <a:ext cx="310688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Channel guide</a:t>
            </a:r>
          </a:p>
        </p:txBody>
      </p:sp>
    </p:spTree>
    <p:extLst>
      <p:ext uri="{BB962C8B-B14F-4D97-AF65-F5344CB8AC3E}">
        <p14:creationId xmlns:p14="http://schemas.microsoft.com/office/powerpoint/2010/main" val="784548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D81A-2280-47F2-BF65-E9CAD4FB6956}"/>
              </a:ext>
            </a:extLst>
          </p:cNvPr>
          <p:cNvSpPr>
            <a:spLocks noGrp="1"/>
          </p:cNvSpPr>
          <p:nvPr>
            <p:ph type="title"/>
          </p:nvPr>
        </p:nvSpPr>
        <p:spPr/>
        <p:txBody>
          <a:bodyPr/>
          <a:lstStyle/>
          <a:p>
            <a:r>
              <a:rPr lang="en-US" dirty="0"/>
              <a:t>System Requirements</a:t>
            </a:r>
          </a:p>
        </p:txBody>
      </p:sp>
      <p:sp>
        <p:nvSpPr>
          <p:cNvPr id="3" name="Content Placeholder 2">
            <a:extLst>
              <a:ext uri="{FF2B5EF4-FFF2-40B4-BE49-F238E27FC236}">
                <a16:creationId xmlns:a16="http://schemas.microsoft.com/office/drawing/2014/main" id="{AF54E9C1-6A0B-4319-B890-547CBE794E71}"/>
              </a:ext>
            </a:extLst>
          </p:cNvPr>
          <p:cNvSpPr>
            <a:spLocks noGrp="1"/>
          </p:cNvSpPr>
          <p:nvPr>
            <p:ph idx="1"/>
          </p:nvPr>
        </p:nvSpPr>
        <p:spPr/>
        <p:txBody>
          <a:bodyPr>
            <a:normAutofit/>
          </a:bodyPr>
          <a:lstStyle/>
          <a:p>
            <a:pPr marL="514350" indent="-514350">
              <a:buFont typeface="+mj-lt"/>
              <a:buAutoNum type="arabicPeriod"/>
            </a:pPr>
            <a:r>
              <a:rPr lang="en-US" sz="2400" dirty="0"/>
              <a:t>The ASV shall be navigate to target location.</a:t>
            </a:r>
          </a:p>
          <a:p>
            <a:pPr marL="971550" lvl="1" indent="-514350">
              <a:buFont typeface="+mj-lt"/>
              <a:buAutoNum type="arabicPeriod"/>
            </a:pPr>
            <a:r>
              <a:rPr lang="en-US" sz="2400" dirty="0"/>
              <a:t>Set anchor and hold. </a:t>
            </a:r>
          </a:p>
          <a:p>
            <a:pPr marL="971550" lvl="1" indent="-514350">
              <a:buFont typeface="+mj-lt"/>
              <a:buAutoNum type="arabicPeriod"/>
            </a:pPr>
            <a:r>
              <a:rPr lang="en-US" sz="2400" dirty="0"/>
              <a:t>Retrieve anchor.  </a:t>
            </a:r>
          </a:p>
          <a:p>
            <a:pPr marL="514350" indent="-514350">
              <a:buFont typeface="+mj-lt"/>
              <a:buAutoNum type="arabicPeriod"/>
            </a:pPr>
            <a:r>
              <a:rPr lang="en-US" sz="2400" dirty="0"/>
              <a:t>Requirement 1 + travel to a second point and repeat the operation.</a:t>
            </a:r>
          </a:p>
          <a:p>
            <a:pPr marL="514350" indent="-514350">
              <a:buFont typeface="+mj-lt"/>
              <a:buAutoNum type="arabicPeriod"/>
            </a:pPr>
            <a:r>
              <a:rPr lang="en-US" sz="2400" dirty="0"/>
              <a:t>Requirement 2 + the operation must take place at sea.</a:t>
            </a:r>
          </a:p>
          <a:p>
            <a:endParaRPr lang="en-US" dirty="0"/>
          </a:p>
        </p:txBody>
      </p:sp>
      <p:sp>
        <p:nvSpPr>
          <p:cNvPr id="5" name="Slide Number Placeholder 3">
            <a:extLst>
              <a:ext uri="{FF2B5EF4-FFF2-40B4-BE49-F238E27FC236}">
                <a16:creationId xmlns:a16="http://schemas.microsoft.com/office/drawing/2014/main" id="{AF44A747-EA42-4F19-B5E3-A87CE61B0285}"/>
              </a:ext>
            </a:extLst>
          </p:cNvPr>
          <p:cNvSpPr>
            <a:spLocks noGrp="1"/>
          </p:cNvSpPr>
          <p:nvPr>
            <p:ph type="sldNum" sz="quarter" idx="4"/>
          </p:nvPr>
        </p:nvSpPr>
        <p:spPr/>
        <p:txBody>
          <a:bodyPr/>
          <a:lstStyle/>
          <a:p>
            <a:fld id="{6A64E2AA-70EE-4EDB-ADAE-C1CF90266418}" type="slidenum">
              <a:rPr lang="en-US" smtClean="0"/>
              <a:t>5</a:t>
            </a:fld>
            <a:endParaRPr lang="en-US" dirty="0"/>
          </a:p>
        </p:txBody>
      </p:sp>
      <p:pic>
        <p:nvPicPr>
          <p:cNvPr id="7" name="Audio 6">
            <a:hlinkClick r:id="" action="ppaction://media"/>
            <a:extLst>
              <a:ext uri="{FF2B5EF4-FFF2-40B4-BE49-F238E27FC236}">
                <a16:creationId xmlns:a16="http://schemas.microsoft.com/office/drawing/2014/main" id="{36CB4CCE-8464-4AD1-B055-D9D9D60C8A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18394061"/>
      </p:ext>
    </p:extLst>
  </p:cSld>
  <p:clrMapOvr>
    <a:masterClrMapping/>
  </p:clrMapOvr>
  <mc:AlternateContent xmlns:mc="http://schemas.openxmlformats.org/markup-compatibility/2006">
    <mc:Choice xmlns:p14="http://schemas.microsoft.com/office/powerpoint/2010/main" Requires="p14">
      <p:transition spd="slow" p14:dur="2000" advTm="35298"/>
    </mc:Choice>
    <mc:Fallback>
      <p:transition spd="slow" advTm="35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5CAC-FA35-4885-9FD7-30B653E3FE0B}"/>
              </a:ext>
            </a:extLst>
          </p:cNvPr>
          <p:cNvSpPr>
            <a:spLocks noGrp="1"/>
          </p:cNvSpPr>
          <p:nvPr>
            <p:ph type="title"/>
          </p:nvPr>
        </p:nvSpPr>
        <p:spPr/>
        <p:txBody>
          <a:bodyPr/>
          <a:lstStyle/>
          <a:p>
            <a:r>
              <a:rPr lang="en-US" dirty="0">
                <a:latin typeface="+mn-lt"/>
              </a:rPr>
              <a:t>Electrical Testing Results and Analysis</a:t>
            </a:r>
          </a:p>
        </p:txBody>
      </p:sp>
      <p:pic>
        <p:nvPicPr>
          <p:cNvPr id="7170" name="Picture 1">
            <a:extLst>
              <a:ext uri="{FF2B5EF4-FFF2-40B4-BE49-F238E27FC236}">
                <a16:creationId xmlns:a16="http://schemas.microsoft.com/office/drawing/2014/main" id="{E74DDEF3-B6CA-41A3-8598-4686F0D06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530" y="1541883"/>
            <a:ext cx="5412623" cy="40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E43C482-F1F9-4A9A-833C-3DB9B60E852C}"/>
              </a:ext>
            </a:extLst>
          </p:cNvPr>
          <p:cNvSpPr/>
          <p:nvPr/>
        </p:nvSpPr>
        <p:spPr>
          <a:xfrm>
            <a:off x="7804457" y="5759091"/>
            <a:ext cx="1838965" cy="369332"/>
          </a:xfrm>
          <a:prstGeom prst="rect">
            <a:avLst/>
          </a:prstGeom>
        </p:spPr>
        <p:txBody>
          <a:bodyPr wrap="none">
            <a:spAutoFit/>
          </a:bodyPr>
          <a:lstStyle/>
          <a:p>
            <a:r>
              <a:rPr lang="en-US" b="1" dirty="0">
                <a:ea typeface="Times New Roman" panose="02020603050405020304" pitchFamily="18" charset="0"/>
              </a:rPr>
              <a:t>T100 Thrusters</a:t>
            </a:r>
            <a:endParaRPr lang="en-US" dirty="0"/>
          </a:p>
        </p:txBody>
      </p:sp>
      <p:pic>
        <p:nvPicPr>
          <p:cNvPr id="7171" name="Picture 1">
            <a:extLst>
              <a:ext uri="{FF2B5EF4-FFF2-40B4-BE49-F238E27FC236}">
                <a16:creationId xmlns:a16="http://schemas.microsoft.com/office/drawing/2014/main" id="{A0A7BFF6-C312-42F8-97D3-6C3B5455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66862" y="1003200"/>
            <a:ext cx="2760369" cy="369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A0819ED-5ABC-49AA-AD4F-09CBE5DE7F81}"/>
              </a:ext>
            </a:extLst>
          </p:cNvPr>
          <p:cNvSpPr/>
          <p:nvPr/>
        </p:nvSpPr>
        <p:spPr>
          <a:xfrm>
            <a:off x="1097428" y="4395797"/>
            <a:ext cx="2747419" cy="369332"/>
          </a:xfrm>
          <a:prstGeom prst="rect">
            <a:avLst/>
          </a:prstGeom>
        </p:spPr>
        <p:txBody>
          <a:bodyPr wrap="none">
            <a:spAutoFit/>
          </a:bodyPr>
          <a:lstStyle/>
          <a:p>
            <a:r>
              <a:rPr lang="en-US" b="1" dirty="0">
                <a:ea typeface="Times New Roman" panose="02020603050405020304" pitchFamily="18" charset="0"/>
              </a:rPr>
              <a:t>Winch Motor Controller</a:t>
            </a:r>
            <a:endParaRPr lang="en-US" dirty="0"/>
          </a:p>
        </p:txBody>
      </p:sp>
      <p:sp>
        <p:nvSpPr>
          <p:cNvPr id="7" name="Slide Number Placeholder 3">
            <a:extLst>
              <a:ext uri="{FF2B5EF4-FFF2-40B4-BE49-F238E27FC236}">
                <a16:creationId xmlns:a16="http://schemas.microsoft.com/office/drawing/2014/main" id="{8E4CF2BD-861A-4879-B109-5D9BB84088E7}"/>
              </a:ext>
            </a:extLst>
          </p:cNvPr>
          <p:cNvSpPr>
            <a:spLocks noGrp="1"/>
          </p:cNvSpPr>
          <p:nvPr>
            <p:ph type="sldNum" sz="quarter" idx="4"/>
          </p:nvPr>
        </p:nvSpPr>
        <p:spPr>
          <a:xfrm>
            <a:off x="9198429" y="245138"/>
            <a:ext cx="2743200" cy="365125"/>
          </a:xfrm>
        </p:spPr>
        <p:txBody>
          <a:bodyPr/>
          <a:lstStyle/>
          <a:p>
            <a:fld id="{6A64E2AA-70EE-4EDB-ADAE-C1CF90266418}" type="slidenum">
              <a:rPr lang="en-US" smtClean="0"/>
              <a:t>50</a:t>
            </a:fld>
            <a:endParaRPr lang="en-US" dirty="0"/>
          </a:p>
        </p:txBody>
      </p:sp>
    </p:spTree>
    <p:extLst>
      <p:ext uri="{BB962C8B-B14F-4D97-AF65-F5344CB8AC3E}">
        <p14:creationId xmlns:p14="http://schemas.microsoft.com/office/powerpoint/2010/main" val="84587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5139-E625-4716-9F15-B2B5C6C6BB8E}"/>
              </a:ext>
            </a:extLst>
          </p:cNvPr>
          <p:cNvSpPr>
            <a:spLocks noGrp="1"/>
          </p:cNvSpPr>
          <p:nvPr>
            <p:ph type="title"/>
          </p:nvPr>
        </p:nvSpPr>
        <p:spPr/>
        <p:txBody>
          <a:bodyPr/>
          <a:lstStyle/>
          <a:p>
            <a:r>
              <a:rPr lang="en-US" dirty="0"/>
              <a:t>Software Testing Results and Analysis</a:t>
            </a:r>
          </a:p>
        </p:txBody>
      </p:sp>
      <p:pic>
        <p:nvPicPr>
          <p:cNvPr id="7" name="Picture 1">
            <a:extLst>
              <a:ext uri="{FF2B5EF4-FFF2-40B4-BE49-F238E27FC236}">
                <a16:creationId xmlns:a16="http://schemas.microsoft.com/office/drawing/2014/main" id="{88695772-A92B-41C3-828F-DC7343BAA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12" y="1675182"/>
            <a:ext cx="2797175"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20069D9-5CEA-41C4-A7BF-C3A8D0434EA7}"/>
              </a:ext>
            </a:extLst>
          </p:cNvPr>
          <p:cNvSpPr/>
          <p:nvPr/>
        </p:nvSpPr>
        <p:spPr>
          <a:xfrm>
            <a:off x="648312" y="1305850"/>
            <a:ext cx="633507"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GPS</a:t>
            </a:r>
            <a:endParaRPr lang="en-US" dirty="0"/>
          </a:p>
        </p:txBody>
      </p:sp>
      <p:sp>
        <p:nvSpPr>
          <p:cNvPr id="4" name="Rectangle 4">
            <a:extLst>
              <a:ext uri="{FF2B5EF4-FFF2-40B4-BE49-F238E27FC236}">
                <a16:creationId xmlns:a16="http://schemas.microsoft.com/office/drawing/2014/main" id="{47D829F4-0B25-4595-B1DD-460A3165D96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3" name="Picture 3">
            <a:extLst>
              <a:ext uri="{FF2B5EF4-FFF2-40B4-BE49-F238E27FC236}">
                <a16:creationId xmlns:a16="http://schemas.microsoft.com/office/drawing/2014/main" id="{F9315296-B8C7-4658-A93E-98FFED9AD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630" y="1305850"/>
            <a:ext cx="5516534" cy="41345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5E8C3B37-9C71-46A7-B77D-74B09D813434}"/>
              </a:ext>
            </a:extLst>
          </p:cNvPr>
          <p:cNvSpPr>
            <a:spLocks noChangeArrowheads="1"/>
          </p:cNvSpPr>
          <p:nvPr/>
        </p:nvSpPr>
        <p:spPr bwMode="auto">
          <a:xfrm>
            <a:off x="8724001" y="11458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Slide Number Placeholder 3">
            <a:extLst>
              <a:ext uri="{FF2B5EF4-FFF2-40B4-BE49-F238E27FC236}">
                <a16:creationId xmlns:a16="http://schemas.microsoft.com/office/drawing/2014/main" id="{AF3B4A3E-0B24-43C2-BB6A-DB6722B1E10F}"/>
              </a:ext>
            </a:extLst>
          </p:cNvPr>
          <p:cNvSpPr>
            <a:spLocks noGrp="1"/>
          </p:cNvSpPr>
          <p:nvPr>
            <p:ph type="sldNum" sz="quarter" idx="4"/>
          </p:nvPr>
        </p:nvSpPr>
        <p:spPr>
          <a:xfrm>
            <a:off x="9198429" y="245138"/>
            <a:ext cx="2743200" cy="365125"/>
          </a:xfrm>
        </p:spPr>
        <p:txBody>
          <a:bodyPr/>
          <a:lstStyle/>
          <a:p>
            <a:fld id="{6A64E2AA-70EE-4EDB-ADAE-C1CF90266418}" type="slidenum">
              <a:rPr lang="en-US" smtClean="0"/>
              <a:t>51</a:t>
            </a:fld>
            <a:endParaRPr lang="en-US" dirty="0"/>
          </a:p>
        </p:txBody>
      </p:sp>
    </p:spTree>
    <p:extLst>
      <p:ext uri="{BB962C8B-B14F-4D97-AF65-F5344CB8AC3E}">
        <p14:creationId xmlns:p14="http://schemas.microsoft.com/office/powerpoint/2010/main" val="398511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7B7C-49D2-4C54-AEA2-EFE043C644BF}"/>
              </a:ext>
            </a:extLst>
          </p:cNvPr>
          <p:cNvSpPr>
            <a:spLocks noGrp="1"/>
          </p:cNvSpPr>
          <p:nvPr>
            <p:ph type="title"/>
          </p:nvPr>
        </p:nvSpPr>
        <p:spPr/>
        <p:txBody>
          <a:bodyPr/>
          <a:lstStyle/>
          <a:p>
            <a:r>
              <a:rPr lang="en-US" dirty="0"/>
              <a:t>Mechanical Testing Results and Analysis</a:t>
            </a:r>
          </a:p>
        </p:txBody>
      </p:sp>
      <p:sp>
        <p:nvSpPr>
          <p:cNvPr id="3" name="Content Placeholder 2">
            <a:extLst>
              <a:ext uri="{FF2B5EF4-FFF2-40B4-BE49-F238E27FC236}">
                <a16:creationId xmlns:a16="http://schemas.microsoft.com/office/drawing/2014/main" id="{8A22F282-5365-44E8-8D30-7F4447C63C84}"/>
              </a:ext>
            </a:extLst>
          </p:cNvPr>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Unfortunately our campus was closed due to the Covid-19 pandemic and we were unable to complete our testing process. </a:t>
            </a:r>
          </a:p>
        </p:txBody>
      </p:sp>
      <p:sp>
        <p:nvSpPr>
          <p:cNvPr id="5" name="Slide Number Placeholder 3">
            <a:extLst>
              <a:ext uri="{FF2B5EF4-FFF2-40B4-BE49-F238E27FC236}">
                <a16:creationId xmlns:a16="http://schemas.microsoft.com/office/drawing/2014/main" id="{7D4199E1-1325-4FB5-9DC7-EC94DB583D9C}"/>
              </a:ext>
            </a:extLst>
          </p:cNvPr>
          <p:cNvSpPr>
            <a:spLocks noGrp="1"/>
          </p:cNvSpPr>
          <p:nvPr>
            <p:ph type="sldNum" sz="quarter" idx="4"/>
          </p:nvPr>
        </p:nvSpPr>
        <p:spPr>
          <a:xfrm>
            <a:off x="9198429" y="245138"/>
            <a:ext cx="2743200" cy="365125"/>
          </a:xfrm>
        </p:spPr>
        <p:txBody>
          <a:bodyPr/>
          <a:lstStyle/>
          <a:p>
            <a:fld id="{6A64E2AA-70EE-4EDB-ADAE-C1CF90266418}" type="slidenum">
              <a:rPr lang="en-US" smtClean="0"/>
              <a:t>52</a:t>
            </a:fld>
            <a:endParaRPr lang="en-US" dirty="0"/>
          </a:p>
        </p:txBody>
      </p:sp>
      <p:pic>
        <p:nvPicPr>
          <p:cNvPr id="6" name="buoyancy_test">
            <a:hlinkClick r:id="" action="ppaction://media"/>
            <a:extLst>
              <a:ext uri="{FF2B5EF4-FFF2-40B4-BE49-F238E27FC236}">
                <a16:creationId xmlns:a16="http://schemas.microsoft.com/office/drawing/2014/main" id="{0745153C-A633-457A-9F66-A182772426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8963" y="1338608"/>
            <a:ext cx="6232849" cy="3505978"/>
          </a:xfrm>
          <a:prstGeom prst="rect">
            <a:avLst/>
          </a:prstGeom>
        </p:spPr>
      </p:pic>
    </p:spTree>
    <p:extLst>
      <p:ext uri="{BB962C8B-B14F-4D97-AF65-F5344CB8AC3E}">
        <p14:creationId xmlns:p14="http://schemas.microsoft.com/office/powerpoint/2010/main" val="73047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B0BED-0935-477B-8769-438A096FF024}"/>
              </a:ext>
            </a:extLst>
          </p:cNvPr>
          <p:cNvSpPr>
            <a:spLocks noGrp="1"/>
          </p:cNvSpPr>
          <p:nvPr>
            <p:ph type="title"/>
          </p:nvPr>
        </p:nvSpPr>
        <p:spPr/>
        <p:txBody>
          <a:bodyPr/>
          <a:lstStyle/>
          <a:p>
            <a:r>
              <a:rPr lang="en-US" dirty="0"/>
              <a:t>Future Improvement</a:t>
            </a:r>
          </a:p>
        </p:txBody>
      </p:sp>
      <p:sp>
        <p:nvSpPr>
          <p:cNvPr id="3" name="Content Placeholder 2">
            <a:extLst>
              <a:ext uri="{FF2B5EF4-FFF2-40B4-BE49-F238E27FC236}">
                <a16:creationId xmlns:a16="http://schemas.microsoft.com/office/drawing/2014/main" id="{3E8A8038-4D21-4A4B-BBB4-67077B8E0089}"/>
              </a:ext>
            </a:extLst>
          </p:cNvPr>
          <p:cNvSpPr>
            <a:spLocks noGrp="1"/>
          </p:cNvSpPr>
          <p:nvPr>
            <p:ph idx="1"/>
          </p:nvPr>
        </p:nvSpPr>
        <p:spPr/>
        <p:txBody>
          <a:bodyPr/>
          <a:lstStyle/>
          <a:p>
            <a:r>
              <a:rPr lang="en-US" dirty="0"/>
              <a:t>Mechanical:</a:t>
            </a:r>
          </a:p>
          <a:p>
            <a:pPr lvl="1"/>
            <a:r>
              <a:rPr lang="en-US" dirty="0"/>
              <a:t>Increased communication with machinist during to design phase to avoid any redesigning during construction.</a:t>
            </a:r>
          </a:p>
          <a:p>
            <a:pPr lvl="1"/>
            <a:r>
              <a:rPr lang="en-US" dirty="0"/>
              <a:t>Thorough testing of the </a:t>
            </a:r>
            <a:r>
              <a:rPr lang="en-US" dirty="0" err="1"/>
              <a:t>levelwind</a:t>
            </a:r>
            <a:r>
              <a:rPr lang="en-US" dirty="0"/>
              <a:t> would be required in any further project development.</a:t>
            </a:r>
          </a:p>
          <a:p>
            <a:r>
              <a:rPr lang="en-US" dirty="0"/>
              <a:t>Electrical:</a:t>
            </a:r>
          </a:p>
          <a:p>
            <a:pPr lvl="1"/>
            <a:r>
              <a:rPr lang="en-US" dirty="0"/>
              <a:t>Order parts early to accommodate any unanticipated delays. </a:t>
            </a:r>
          </a:p>
          <a:p>
            <a:pPr lvl="1"/>
            <a:r>
              <a:rPr lang="en-US" dirty="0"/>
              <a:t>Be sure that all members are on the same page with regards to project design.</a:t>
            </a:r>
          </a:p>
          <a:p>
            <a:pPr lvl="1"/>
            <a:r>
              <a:rPr lang="en-US" dirty="0"/>
              <a:t>Formalize clear project requirements early on in the design phase. </a:t>
            </a:r>
          </a:p>
          <a:p>
            <a:r>
              <a:rPr lang="en-US" dirty="0"/>
              <a:t>Software:</a:t>
            </a:r>
          </a:p>
          <a:p>
            <a:pPr lvl="1"/>
            <a:r>
              <a:rPr lang="en-US" dirty="0"/>
              <a:t>Completion of the anchor deployment and retrieval code. </a:t>
            </a:r>
          </a:p>
          <a:p>
            <a:pPr lvl="1"/>
            <a:r>
              <a:rPr lang="en-US" dirty="0"/>
              <a:t>Completion of the GPS code to determine if the AASV is dragging the anchor.</a:t>
            </a:r>
          </a:p>
        </p:txBody>
      </p:sp>
      <p:sp>
        <p:nvSpPr>
          <p:cNvPr id="4" name="Slide Number Placeholder 3">
            <a:extLst>
              <a:ext uri="{FF2B5EF4-FFF2-40B4-BE49-F238E27FC236}">
                <a16:creationId xmlns:a16="http://schemas.microsoft.com/office/drawing/2014/main" id="{5F631A87-B402-42C3-A298-9376BB1E4457}"/>
              </a:ext>
            </a:extLst>
          </p:cNvPr>
          <p:cNvSpPr>
            <a:spLocks noGrp="1"/>
          </p:cNvSpPr>
          <p:nvPr>
            <p:ph type="sldNum" sz="quarter" idx="4"/>
          </p:nvPr>
        </p:nvSpPr>
        <p:spPr>
          <a:xfrm>
            <a:off x="9198429" y="245138"/>
            <a:ext cx="2743200" cy="365125"/>
          </a:xfrm>
        </p:spPr>
        <p:txBody>
          <a:bodyPr/>
          <a:lstStyle/>
          <a:p>
            <a:fld id="{6A64E2AA-70EE-4EDB-ADAE-C1CF90266418}" type="slidenum">
              <a:rPr lang="en-US" smtClean="0"/>
              <a:t>53</a:t>
            </a:fld>
            <a:endParaRPr lang="en-US" dirty="0"/>
          </a:p>
        </p:txBody>
      </p:sp>
    </p:spTree>
    <p:extLst>
      <p:ext uri="{BB962C8B-B14F-4D97-AF65-F5344CB8AC3E}">
        <p14:creationId xmlns:p14="http://schemas.microsoft.com/office/powerpoint/2010/main" val="168372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D797-8B2A-4092-BF3E-817B0A69BFEB}"/>
              </a:ext>
            </a:extLst>
          </p:cNvPr>
          <p:cNvSpPr>
            <a:spLocks noGrp="1"/>
          </p:cNvSpPr>
          <p:nvPr>
            <p:ph type="title"/>
          </p:nvPr>
        </p:nvSpPr>
        <p:spPr/>
        <p:txBody>
          <a:bodyPr/>
          <a:lstStyle/>
          <a:p>
            <a:r>
              <a:rPr lang="en-US" dirty="0"/>
              <a:t>Mechanical Budget</a:t>
            </a:r>
          </a:p>
        </p:txBody>
      </p:sp>
      <p:pic>
        <p:nvPicPr>
          <p:cNvPr id="6" name="Content Placeholder 5">
            <a:extLst>
              <a:ext uri="{FF2B5EF4-FFF2-40B4-BE49-F238E27FC236}">
                <a16:creationId xmlns:a16="http://schemas.microsoft.com/office/drawing/2014/main" id="{4A1DF1F9-8BE2-4636-9B9B-4A80A368A321}"/>
              </a:ext>
            </a:extLst>
          </p:cNvPr>
          <p:cNvPicPr>
            <a:picLocks noGrp="1" noChangeAspect="1"/>
          </p:cNvPicPr>
          <p:nvPr>
            <p:ph idx="1"/>
          </p:nvPr>
        </p:nvPicPr>
        <p:blipFill>
          <a:blip r:embed="rId3"/>
          <a:stretch>
            <a:fillRect/>
          </a:stretch>
        </p:blipFill>
        <p:spPr>
          <a:xfrm>
            <a:off x="3274461" y="1207415"/>
            <a:ext cx="7338686" cy="5358406"/>
          </a:xfrm>
          <a:prstGeom prst="rect">
            <a:avLst/>
          </a:prstGeom>
        </p:spPr>
      </p:pic>
    </p:spTree>
    <p:extLst>
      <p:ext uri="{BB962C8B-B14F-4D97-AF65-F5344CB8AC3E}">
        <p14:creationId xmlns:p14="http://schemas.microsoft.com/office/powerpoint/2010/main" val="14114193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F86BE-74B1-49CA-982D-C192E48DE4FD}"/>
              </a:ext>
            </a:extLst>
          </p:cNvPr>
          <p:cNvSpPr>
            <a:spLocks noGrp="1"/>
          </p:cNvSpPr>
          <p:nvPr>
            <p:ph type="title"/>
          </p:nvPr>
        </p:nvSpPr>
        <p:spPr/>
        <p:txBody>
          <a:bodyPr>
            <a:normAutofit/>
          </a:bodyPr>
          <a:lstStyle/>
          <a:p>
            <a:r>
              <a:rPr lang="en-US" dirty="0"/>
              <a:t>Electrical Budget</a:t>
            </a:r>
          </a:p>
        </p:txBody>
      </p:sp>
      <p:pic>
        <p:nvPicPr>
          <p:cNvPr id="7" name="Content Placeholder 6">
            <a:extLst>
              <a:ext uri="{FF2B5EF4-FFF2-40B4-BE49-F238E27FC236}">
                <a16:creationId xmlns:a16="http://schemas.microsoft.com/office/drawing/2014/main" id="{AEBA70F0-F0EA-4F73-AFEB-E27E212F0562}"/>
              </a:ext>
            </a:extLst>
          </p:cNvPr>
          <p:cNvPicPr>
            <a:picLocks noGrp="1" noChangeAspect="1"/>
          </p:cNvPicPr>
          <p:nvPr>
            <p:ph idx="1"/>
          </p:nvPr>
        </p:nvPicPr>
        <p:blipFill>
          <a:blip r:embed="rId3"/>
          <a:stretch>
            <a:fillRect/>
          </a:stretch>
        </p:blipFill>
        <p:spPr>
          <a:xfrm>
            <a:off x="2042426" y="2161891"/>
            <a:ext cx="8107148" cy="2534217"/>
          </a:xfrm>
          <a:prstGeom prst="rect">
            <a:avLst/>
          </a:prstGeom>
        </p:spPr>
      </p:pic>
    </p:spTree>
    <p:extLst>
      <p:ext uri="{BB962C8B-B14F-4D97-AF65-F5344CB8AC3E}">
        <p14:creationId xmlns:p14="http://schemas.microsoft.com/office/powerpoint/2010/main" val="980772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1CEEE-5B67-40C9-9F5B-CA05D4EFF07B}"/>
              </a:ext>
            </a:extLst>
          </p:cNvPr>
          <p:cNvSpPr>
            <a:spLocks noGrp="1"/>
          </p:cNvSpPr>
          <p:nvPr>
            <p:ph type="title"/>
          </p:nvPr>
        </p:nvSpPr>
        <p:spPr>
          <a:xfrm>
            <a:off x="670826" y="628924"/>
            <a:ext cx="9886338" cy="593408"/>
          </a:xfrm>
        </p:spPr>
        <p:txBody>
          <a:bodyPr>
            <a:normAutofit/>
          </a:bodyPr>
          <a:lstStyle/>
          <a:p>
            <a:r>
              <a:rPr lang="en-US" dirty="0"/>
              <a:t>Donated Parts</a:t>
            </a:r>
          </a:p>
        </p:txBody>
      </p:sp>
      <p:pic>
        <p:nvPicPr>
          <p:cNvPr id="4" name="Content Placeholder 3">
            <a:extLst>
              <a:ext uri="{FF2B5EF4-FFF2-40B4-BE49-F238E27FC236}">
                <a16:creationId xmlns:a16="http://schemas.microsoft.com/office/drawing/2014/main" id="{A8D2E746-F1C2-47E9-9ACA-A9423C469A36}"/>
              </a:ext>
            </a:extLst>
          </p:cNvPr>
          <p:cNvPicPr>
            <a:picLocks noGrp="1" noChangeAspect="1"/>
          </p:cNvPicPr>
          <p:nvPr>
            <p:ph idx="1"/>
          </p:nvPr>
        </p:nvPicPr>
        <p:blipFill>
          <a:blip r:embed="rId3"/>
          <a:stretch>
            <a:fillRect/>
          </a:stretch>
        </p:blipFill>
        <p:spPr>
          <a:xfrm>
            <a:off x="4402031" y="628924"/>
            <a:ext cx="5440682" cy="5455000"/>
          </a:xfrm>
          <a:prstGeom prst="rect">
            <a:avLst/>
          </a:prstGeom>
        </p:spPr>
      </p:pic>
      <p:pic>
        <p:nvPicPr>
          <p:cNvPr id="3" name="Picture 2">
            <a:extLst>
              <a:ext uri="{FF2B5EF4-FFF2-40B4-BE49-F238E27FC236}">
                <a16:creationId xmlns:a16="http://schemas.microsoft.com/office/drawing/2014/main" id="{954C6202-3467-47AD-B735-11D49CFDF118}"/>
              </a:ext>
            </a:extLst>
          </p:cNvPr>
          <p:cNvPicPr>
            <a:picLocks noChangeAspect="1"/>
          </p:cNvPicPr>
          <p:nvPr/>
        </p:nvPicPr>
        <p:blipFill>
          <a:blip r:embed="rId4"/>
          <a:stretch>
            <a:fillRect/>
          </a:stretch>
        </p:blipFill>
        <p:spPr>
          <a:xfrm>
            <a:off x="223855" y="4963202"/>
            <a:ext cx="3706689" cy="1597290"/>
          </a:xfrm>
          <a:prstGeom prst="rect">
            <a:avLst/>
          </a:prstGeom>
        </p:spPr>
      </p:pic>
    </p:spTree>
    <p:extLst>
      <p:ext uri="{BB962C8B-B14F-4D97-AF65-F5344CB8AC3E}">
        <p14:creationId xmlns:p14="http://schemas.microsoft.com/office/powerpoint/2010/main" val="24832778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7FE-C4B9-4326-BE01-8C8DB682CAFE}"/>
              </a:ext>
            </a:extLst>
          </p:cNvPr>
          <p:cNvSpPr>
            <a:spLocks noGrp="1"/>
          </p:cNvSpPr>
          <p:nvPr>
            <p:ph type="title"/>
          </p:nvPr>
        </p:nvSpPr>
        <p:spPr/>
        <p:txBody>
          <a:bodyPr/>
          <a:lstStyle/>
          <a:p>
            <a:r>
              <a:rPr lang="en-US" dirty="0"/>
              <a:t>Budget</a:t>
            </a:r>
          </a:p>
        </p:txBody>
      </p:sp>
      <p:sp>
        <p:nvSpPr>
          <p:cNvPr id="5" name="Slide Number Placeholder 3">
            <a:extLst>
              <a:ext uri="{FF2B5EF4-FFF2-40B4-BE49-F238E27FC236}">
                <a16:creationId xmlns:a16="http://schemas.microsoft.com/office/drawing/2014/main" id="{C5E76E91-A0BB-479D-861E-F37E4DF461CE}"/>
              </a:ext>
            </a:extLst>
          </p:cNvPr>
          <p:cNvSpPr>
            <a:spLocks noGrp="1"/>
          </p:cNvSpPr>
          <p:nvPr>
            <p:ph type="sldNum" sz="quarter" idx="4"/>
          </p:nvPr>
        </p:nvSpPr>
        <p:spPr/>
        <p:txBody>
          <a:bodyPr/>
          <a:lstStyle/>
          <a:p>
            <a:fld id="{6A64E2AA-70EE-4EDB-ADAE-C1CF90266418}" type="slidenum">
              <a:rPr lang="en-US" smtClean="0"/>
              <a:t>57</a:t>
            </a:fld>
            <a:endParaRPr lang="en-US" dirty="0"/>
          </a:p>
        </p:txBody>
      </p:sp>
      <p:sp>
        <p:nvSpPr>
          <p:cNvPr id="8" name="TextBox 7">
            <a:extLst>
              <a:ext uri="{FF2B5EF4-FFF2-40B4-BE49-F238E27FC236}">
                <a16:creationId xmlns:a16="http://schemas.microsoft.com/office/drawing/2014/main" id="{2F90B35D-EDC6-4F72-9F9F-535A256CD66A}"/>
              </a:ext>
            </a:extLst>
          </p:cNvPr>
          <p:cNvSpPr txBox="1"/>
          <p:nvPr/>
        </p:nvSpPr>
        <p:spPr>
          <a:xfrm>
            <a:off x="1534454" y="3202909"/>
            <a:ext cx="912642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Received a $1200 Grant from the Office of Undergraduate Research and Inquiry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Items such as T-100 Thrusters, GPS, OS-5000 Compass, and other electrical components were provided by the department from previous Senior Design Projects.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Mechanical hardware was donated by Broward Bolts of Pompano Beach, Florida.</a:t>
            </a:r>
          </a:p>
          <a:p>
            <a:r>
              <a:rPr lang="en-US" dirty="0"/>
              <a:t> </a:t>
            </a:r>
          </a:p>
        </p:txBody>
      </p:sp>
      <p:pic>
        <p:nvPicPr>
          <p:cNvPr id="4" name="Picture 3">
            <a:extLst>
              <a:ext uri="{FF2B5EF4-FFF2-40B4-BE49-F238E27FC236}">
                <a16:creationId xmlns:a16="http://schemas.microsoft.com/office/drawing/2014/main" id="{C658DF08-B577-4A76-8D82-E21AD5AE7A52}"/>
              </a:ext>
            </a:extLst>
          </p:cNvPr>
          <p:cNvPicPr>
            <a:picLocks noChangeAspect="1"/>
          </p:cNvPicPr>
          <p:nvPr/>
        </p:nvPicPr>
        <p:blipFill>
          <a:blip r:embed="rId3"/>
          <a:stretch>
            <a:fillRect/>
          </a:stretch>
        </p:blipFill>
        <p:spPr>
          <a:xfrm>
            <a:off x="1531121" y="1833580"/>
            <a:ext cx="9129758" cy="965511"/>
          </a:xfrm>
          <a:prstGeom prst="rect">
            <a:avLst/>
          </a:prstGeom>
        </p:spPr>
      </p:pic>
      <p:pic>
        <p:nvPicPr>
          <p:cNvPr id="3" name="Picture 2">
            <a:extLst>
              <a:ext uri="{FF2B5EF4-FFF2-40B4-BE49-F238E27FC236}">
                <a16:creationId xmlns:a16="http://schemas.microsoft.com/office/drawing/2014/main" id="{9BC454AA-33DD-40BC-812D-B8ED72662543}"/>
              </a:ext>
            </a:extLst>
          </p:cNvPr>
          <p:cNvPicPr>
            <a:picLocks noChangeAspect="1"/>
          </p:cNvPicPr>
          <p:nvPr/>
        </p:nvPicPr>
        <p:blipFill>
          <a:blip r:embed="rId4"/>
          <a:stretch>
            <a:fillRect/>
          </a:stretch>
        </p:blipFill>
        <p:spPr>
          <a:xfrm>
            <a:off x="297602" y="5234234"/>
            <a:ext cx="3859478" cy="1326428"/>
          </a:xfrm>
          <a:prstGeom prst="rect">
            <a:avLst/>
          </a:prstGeom>
        </p:spPr>
      </p:pic>
    </p:spTree>
    <p:extLst>
      <p:ext uri="{BB962C8B-B14F-4D97-AF65-F5344CB8AC3E}">
        <p14:creationId xmlns:p14="http://schemas.microsoft.com/office/powerpoint/2010/main" val="328107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2D9EC-0ADA-4845-AC35-CBD916549796}"/>
              </a:ext>
            </a:extLst>
          </p:cNvPr>
          <p:cNvSpPr>
            <a:spLocks noGrp="1"/>
          </p:cNvSpPr>
          <p:nvPr>
            <p:ph type="title"/>
          </p:nvPr>
        </p:nvSpPr>
        <p:spPr/>
        <p:txBody>
          <a:bodyPr/>
          <a:lstStyle/>
          <a:p>
            <a:r>
              <a:rPr lang="en-US" dirty="0"/>
              <a:t>Achievements</a:t>
            </a:r>
          </a:p>
        </p:txBody>
      </p:sp>
      <p:sp>
        <p:nvSpPr>
          <p:cNvPr id="3" name="Content Placeholder 2">
            <a:extLst>
              <a:ext uri="{FF2B5EF4-FFF2-40B4-BE49-F238E27FC236}">
                <a16:creationId xmlns:a16="http://schemas.microsoft.com/office/drawing/2014/main" id="{8C651B85-FEFF-4E02-A832-EDFBF5AB3EF5}"/>
              </a:ext>
            </a:extLst>
          </p:cNvPr>
          <p:cNvSpPr>
            <a:spLocks noGrp="1"/>
          </p:cNvSpPr>
          <p:nvPr>
            <p:ph idx="1"/>
          </p:nvPr>
        </p:nvSpPr>
        <p:spPr/>
        <p:txBody>
          <a:bodyPr/>
          <a:lstStyle/>
          <a:p>
            <a:r>
              <a:rPr lang="en-US" dirty="0"/>
              <a:t>Gained a greater understanding of the importance of details in the design process. </a:t>
            </a:r>
          </a:p>
          <a:p>
            <a:r>
              <a:rPr lang="en-US" dirty="0"/>
              <a:t>Learned to plan, structure, and develop a relatively involved software program.</a:t>
            </a:r>
          </a:p>
          <a:p>
            <a:r>
              <a:rPr lang="en-US" dirty="0"/>
              <a:t>Verified RC remote control functioning properly and correctly coding a program for it.</a:t>
            </a:r>
          </a:p>
          <a:p>
            <a:r>
              <a:rPr lang="en-US" dirty="0"/>
              <a:t>Became more comfortable fabricating parts. </a:t>
            </a:r>
          </a:p>
        </p:txBody>
      </p:sp>
      <p:sp>
        <p:nvSpPr>
          <p:cNvPr id="4" name="Slide Number Placeholder 3">
            <a:extLst>
              <a:ext uri="{FF2B5EF4-FFF2-40B4-BE49-F238E27FC236}">
                <a16:creationId xmlns:a16="http://schemas.microsoft.com/office/drawing/2014/main" id="{F9918FBC-B94C-42A3-9921-3D731E954049}"/>
              </a:ext>
            </a:extLst>
          </p:cNvPr>
          <p:cNvSpPr>
            <a:spLocks noGrp="1"/>
          </p:cNvSpPr>
          <p:nvPr>
            <p:ph type="sldNum" sz="quarter" idx="4"/>
          </p:nvPr>
        </p:nvSpPr>
        <p:spPr>
          <a:xfrm>
            <a:off x="9198429" y="245138"/>
            <a:ext cx="2743200" cy="365125"/>
          </a:xfrm>
        </p:spPr>
        <p:txBody>
          <a:bodyPr/>
          <a:lstStyle/>
          <a:p>
            <a:fld id="{6A64E2AA-70EE-4EDB-ADAE-C1CF90266418}" type="slidenum">
              <a:rPr lang="en-US" smtClean="0"/>
              <a:t>58</a:t>
            </a:fld>
            <a:endParaRPr lang="en-US" dirty="0"/>
          </a:p>
        </p:txBody>
      </p:sp>
    </p:spTree>
    <p:extLst>
      <p:ext uri="{BB962C8B-B14F-4D97-AF65-F5344CB8AC3E}">
        <p14:creationId xmlns:p14="http://schemas.microsoft.com/office/powerpoint/2010/main" val="42493089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FF814-DB08-43C9-8C61-E4FCCAC52309}"/>
              </a:ext>
            </a:extLst>
          </p:cNvPr>
          <p:cNvSpPr>
            <a:spLocks noGrp="1"/>
          </p:cNvSpPr>
          <p:nvPr>
            <p:ph type="title"/>
          </p:nvPr>
        </p:nvSpPr>
        <p:spPr>
          <a:xfrm>
            <a:off x="683691" y="245138"/>
            <a:ext cx="9886338" cy="593408"/>
          </a:xfrm>
        </p:spPr>
        <p:txBody>
          <a:bodyPr/>
          <a:lstStyle/>
          <a:p>
            <a:r>
              <a:rPr lang="en-US" dirty="0"/>
              <a:t>Flowchart for Spring Semester</a:t>
            </a:r>
          </a:p>
        </p:txBody>
      </p:sp>
      <p:sp>
        <p:nvSpPr>
          <p:cNvPr id="5" name="Slide Number Placeholder 3">
            <a:extLst>
              <a:ext uri="{FF2B5EF4-FFF2-40B4-BE49-F238E27FC236}">
                <a16:creationId xmlns:a16="http://schemas.microsoft.com/office/drawing/2014/main" id="{3214DBD8-BBE4-4219-910E-44314D2A46D6}"/>
              </a:ext>
            </a:extLst>
          </p:cNvPr>
          <p:cNvSpPr>
            <a:spLocks noGrp="1"/>
          </p:cNvSpPr>
          <p:nvPr>
            <p:ph type="sldNum" sz="quarter" idx="4"/>
          </p:nvPr>
        </p:nvSpPr>
        <p:spPr/>
        <p:txBody>
          <a:bodyPr/>
          <a:lstStyle/>
          <a:p>
            <a:fld id="{6A64E2AA-70EE-4EDB-ADAE-C1CF90266418}" type="slidenum">
              <a:rPr lang="en-US" smtClean="0"/>
              <a:t>59</a:t>
            </a:fld>
            <a:endParaRPr lang="en-US" dirty="0"/>
          </a:p>
        </p:txBody>
      </p:sp>
      <p:pic>
        <p:nvPicPr>
          <p:cNvPr id="3" name="Picture 2">
            <a:extLst>
              <a:ext uri="{FF2B5EF4-FFF2-40B4-BE49-F238E27FC236}">
                <a16:creationId xmlns:a16="http://schemas.microsoft.com/office/drawing/2014/main" id="{0A8CA831-CFC2-4724-A2A4-1E85536D2F3E}"/>
              </a:ext>
            </a:extLst>
          </p:cNvPr>
          <p:cNvPicPr>
            <a:picLocks noChangeAspect="1"/>
          </p:cNvPicPr>
          <p:nvPr/>
        </p:nvPicPr>
        <p:blipFill rotWithShape="1">
          <a:blip r:embed="rId3"/>
          <a:srcRect l="34588"/>
          <a:stretch/>
        </p:blipFill>
        <p:spPr>
          <a:xfrm>
            <a:off x="130356" y="718824"/>
            <a:ext cx="2983230" cy="2937404"/>
          </a:xfrm>
          <a:prstGeom prst="rect">
            <a:avLst/>
          </a:prstGeom>
        </p:spPr>
      </p:pic>
      <p:pic>
        <p:nvPicPr>
          <p:cNvPr id="4" name="Picture 3">
            <a:extLst>
              <a:ext uri="{FF2B5EF4-FFF2-40B4-BE49-F238E27FC236}">
                <a16:creationId xmlns:a16="http://schemas.microsoft.com/office/drawing/2014/main" id="{765F33E1-558B-4FCD-8092-1D5D04B13537}"/>
              </a:ext>
            </a:extLst>
          </p:cNvPr>
          <p:cNvPicPr>
            <a:picLocks noChangeAspect="1"/>
          </p:cNvPicPr>
          <p:nvPr/>
        </p:nvPicPr>
        <p:blipFill rotWithShape="1">
          <a:blip r:embed="rId4"/>
          <a:srcRect l="15806"/>
          <a:stretch/>
        </p:blipFill>
        <p:spPr>
          <a:xfrm>
            <a:off x="3252318" y="718824"/>
            <a:ext cx="4816340" cy="4927596"/>
          </a:xfrm>
          <a:prstGeom prst="rect">
            <a:avLst/>
          </a:prstGeom>
        </p:spPr>
      </p:pic>
      <p:pic>
        <p:nvPicPr>
          <p:cNvPr id="6" name="Picture 5">
            <a:extLst>
              <a:ext uri="{FF2B5EF4-FFF2-40B4-BE49-F238E27FC236}">
                <a16:creationId xmlns:a16="http://schemas.microsoft.com/office/drawing/2014/main" id="{CD079AFD-FD1C-4BCE-AF45-D8069E600B28}"/>
              </a:ext>
            </a:extLst>
          </p:cNvPr>
          <p:cNvPicPr>
            <a:picLocks noChangeAspect="1"/>
          </p:cNvPicPr>
          <p:nvPr/>
        </p:nvPicPr>
        <p:blipFill rotWithShape="1">
          <a:blip r:embed="rId5"/>
          <a:srcRect l="15580"/>
          <a:stretch/>
        </p:blipFill>
        <p:spPr>
          <a:xfrm>
            <a:off x="8207390" y="431800"/>
            <a:ext cx="3489310" cy="5599069"/>
          </a:xfrm>
          <a:prstGeom prst="rect">
            <a:avLst/>
          </a:prstGeom>
        </p:spPr>
      </p:pic>
      <p:pic>
        <p:nvPicPr>
          <p:cNvPr id="9" name="Picture 8">
            <a:extLst>
              <a:ext uri="{FF2B5EF4-FFF2-40B4-BE49-F238E27FC236}">
                <a16:creationId xmlns:a16="http://schemas.microsoft.com/office/drawing/2014/main" id="{365C760F-66BB-43D5-9450-108914BD3327}"/>
              </a:ext>
            </a:extLst>
          </p:cNvPr>
          <p:cNvPicPr>
            <a:picLocks noChangeAspect="1"/>
          </p:cNvPicPr>
          <p:nvPr/>
        </p:nvPicPr>
        <p:blipFill rotWithShape="1">
          <a:blip r:embed="rId6"/>
          <a:srcRect b="1219"/>
          <a:stretch/>
        </p:blipFill>
        <p:spPr>
          <a:xfrm>
            <a:off x="244475" y="3656228"/>
            <a:ext cx="2400211" cy="1433297"/>
          </a:xfrm>
          <a:prstGeom prst="rect">
            <a:avLst/>
          </a:prstGeom>
        </p:spPr>
      </p:pic>
    </p:spTree>
    <p:extLst>
      <p:ext uri="{BB962C8B-B14F-4D97-AF65-F5344CB8AC3E}">
        <p14:creationId xmlns:p14="http://schemas.microsoft.com/office/powerpoint/2010/main" val="2437878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F0C8-B6F1-4BA0-90FF-0C35341ED84A}"/>
              </a:ext>
            </a:extLst>
          </p:cNvPr>
          <p:cNvSpPr>
            <a:spLocks noGrp="1"/>
          </p:cNvSpPr>
          <p:nvPr>
            <p:ph type="title"/>
          </p:nvPr>
        </p:nvSpPr>
        <p:spPr/>
        <p:txBody>
          <a:bodyPr/>
          <a:lstStyle/>
          <a:p>
            <a:r>
              <a:rPr lang="en-US" dirty="0"/>
              <a:t>Constraints and Assumptions</a:t>
            </a:r>
          </a:p>
        </p:txBody>
      </p:sp>
      <p:sp>
        <p:nvSpPr>
          <p:cNvPr id="3" name="Content Placeholder 2">
            <a:extLst>
              <a:ext uri="{FF2B5EF4-FFF2-40B4-BE49-F238E27FC236}">
                <a16:creationId xmlns:a16="http://schemas.microsoft.com/office/drawing/2014/main" id="{F923C708-A7E2-46C1-9C14-530D4BFE4FE0}"/>
              </a:ext>
            </a:extLst>
          </p:cNvPr>
          <p:cNvSpPr>
            <a:spLocks noGrp="1"/>
          </p:cNvSpPr>
          <p:nvPr>
            <p:ph idx="1"/>
          </p:nvPr>
        </p:nvSpPr>
        <p:spPr>
          <a:xfrm>
            <a:off x="1394746" y="1562792"/>
            <a:ext cx="7741655" cy="4351338"/>
          </a:xfrm>
        </p:spPr>
        <p:txBody>
          <a:bodyPr>
            <a:normAutofit/>
          </a:bodyPr>
          <a:lstStyle/>
          <a:p>
            <a:pPr marL="139700" lvl="0" indent="0">
              <a:spcBef>
                <a:spcPts val="0"/>
              </a:spcBef>
              <a:buClr>
                <a:schemeClr val="dk1"/>
              </a:buClr>
              <a:buSzPts val="1400"/>
              <a:buNone/>
            </a:pPr>
            <a:r>
              <a:rPr lang="en-US" sz="2400" dirty="0">
                <a:solidFill>
                  <a:schemeClr val="dk1"/>
                </a:solidFill>
                <a:ea typeface="Times New Roman"/>
                <a:cs typeface="Times New Roman"/>
                <a:sym typeface="Times New Roman"/>
              </a:rPr>
              <a:t>Assumptions:</a:t>
            </a:r>
          </a:p>
          <a:p>
            <a:pPr marL="482600" lvl="0" indent="-342900">
              <a:spcBef>
                <a:spcPts val="0"/>
              </a:spcBef>
              <a:buClr>
                <a:schemeClr val="dk1"/>
              </a:buClr>
              <a:buSzPts val="1400"/>
              <a:buFont typeface="+mj-lt"/>
              <a:buAutoNum type="arabicPeriod"/>
            </a:pPr>
            <a:r>
              <a:rPr lang="en-US" sz="2400" dirty="0">
                <a:solidFill>
                  <a:schemeClr val="dk1"/>
                </a:solidFill>
                <a:ea typeface="Times New Roman"/>
                <a:cs typeface="Times New Roman"/>
                <a:sym typeface="Times New Roman"/>
              </a:rPr>
              <a:t>Constant Seafloor of Sand or Mud</a:t>
            </a:r>
          </a:p>
          <a:p>
            <a:pPr marL="482600" lvl="0" indent="-342900">
              <a:spcBef>
                <a:spcPts val="0"/>
              </a:spcBef>
              <a:buClr>
                <a:schemeClr val="dk1"/>
              </a:buClr>
              <a:buSzPts val="1400"/>
              <a:buFont typeface="+mj-lt"/>
              <a:buAutoNum type="arabicPeriod"/>
            </a:pPr>
            <a:r>
              <a:rPr lang="en-US" sz="2400" dirty="0">
                <a:solidFill>
                  <a:schemeClr val="dk1"/>
                </a:solidFill>
                <a:ea typeface="Times New Roman"/>
                <a:cs typeface="Times New Roman"/>
                <a:sym typeface="Times New Roman"/>
              </a:rPr>
              <a:t>No Obstacles While Traveling</a:t>
            </a:r>
          </a:p>
          <a:p>
            <a:pPr marL="482600" lvl="0" indent="-342900">
              <a:spcBef>
                <a:spcPts val="0"/>
              </a:spcBef>
              <a:buClr>
                <a:schemeClr val="dk1"/>
              </a:buClr>
              <a:buSzPts val="1400"/>
              <a:buFont typeface="+mj-lt"/>
              <a:buAutoNum type="arabicPeriod"/>
            </a:pPr>
            <a:r>
              <a:rPr lang="en-US" sz="2400" dirty="0">
                <a:solidFill>
                  <a:schemeClr val="dk1"/>
                </a:solidFill>
                <a:ea typeface="Times New Roman"/>
                <a:cs typeface="Times New Roman"/>
                <a:sym typeface="Times New Roman"/>
              </a:rPr>
              <a:t>1 m/s Current, 10m/s Maximum Sustained wind</a:t>
            </a:r>
          </a:p>
          <a:p>
            <a:pPr marL="139700" lvl="0" indent="0">
              <a:spcBef>
                <a:spcPts val="0"/>
              </a:spcBef>
              <a:buClr>
                <a:schemeClr val="dk1"/>
              </a:buClr>
              <a:buSzPts val="1400"/>
              <a:buNone/>
            </a:pPr>
            <a:endParaRPr lang="en-US" sz="2400" dirty="0">
              <a:solidFill>
                <a:schemeClr val="dk1"/>
              </a:solidFill>
              <a:ea typeface="Times New Roman"/>
              <a:cs typeface="Times New Roman"/>
              <a:sym typeface="Times New Roman"/>
            </a:endParaRPr>
          </a:p>
        </p:txBody>
      </p:sp>
      <p:sp>
        <p:nvSpPr>
          <p:cNvPr id="5" name="Slide Number Placeholder 3">
            <a:extLst>
              <a:ext uri="{FF2B5EF4-FFF2-40B4-BE49-F238E27FC236}">
                <a16:creationId xmlns:a16="http://schemas.microsoft.com/office/drawing/2014/main" id="{C98E1A68-A9EC-4517-B744-9B1ACEBB0135}"/>
              </a:ext>
            </a:extLst>
          </p:cNvPr>
          <p:cNvSpPr>
            <a:spLocks noGrp="1"/>
          </p:cNvSpPr>
          <p:nvPr>
            <p:ph type="sldNum" sz="quarter" idx="4"/>
          </p:nvPr>
        </p:nvSpPr>
        <p:spPr/>
        <p:txBody>
          <a:bodyPr/>
          <a:lstStyle/>
          <a:p>
            <a:fld id="{6A64E2AA-70EE-4EDB-ADAE-C1CF90266418}" type="slidenum">
              <a:rPr lang="en-US" smtClean="0"/>
              <a:t>6</a:t>
            </a:fld>
            <a:endParaRPr lang="en-US" dirty="0"/>
          </a:p>
        </p:txBody>
      </p:sp>
      <p:sp>
        <p:nvSpPr>
          <p:cNvPr id="7" name="Content Placeholder 2">
            <a:extLst>
              <a:ext uri="{FF2B5EF4-FFF2-40B4-BE49-F238E27FC236}">
                <a16:creationId xmlns:a16="http://schemas.microsoft.com/office/drawing/2014/main" id="{42ECCD07-A1E4-4B20-B10E-6B4E09C61159}"/>
              </a:ext>
            </a:extLst>
          </p:cNvPr>
          <p:cNvSpPr txBox="1">
            <a:spLocks/>
          </p:cNvSpPr>
          <p:nvPr/>
        </p:nvSpPr>
        <p:spPr>
          <a:xfrm>
            <a:off x="1413405" y="3057066"/>
            <a:ext cx="7040868" cy="2857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39700" indent="0">
              <a:spcBef>
                <a:spcPts val="0"/>
              </a:spcBef>
              <a:buClr>
                <a:schemeClr val="dk1"/>
              </a:buClr>
              <a:buSzPts val="1400"/>
              <a:buNone/>
            </a:pPr>
            <a:endParaRPr lang="en-US" sz="2400" dirty="0">
              <a:solidFill>
                <a:schemeClr val="dk1"/>
              </a:solidFill>
              <a:ea typeface="Times New Roman"/>
              <a:cs typeface="Times New Roman"/>
              <a:sym typeface="Times New Roman"/>
            </a:endParaRPr>
          </a:p>
          <a:p>
            <a:pPr marL="139700" indent="0">
              <a:spcBef>
                <a:spcPts val="0"/>
              </a:spcBef>
              <a:buClr>
                <a:schemeClr val="dk1"/>
              </a:buClr>
              <a:buSzPts val="1400"/>
              <a:buFont typeface="Arial"/>
              <a:buNone/>
            </a:pPr>
            <a:r>
              <a:rPr lang="en-US" sz="2400" dirty="0">
                <a:solidFill>
                  <a:schemeClr val="dk1"/>
                </a:solidFill>
                <a:ea typeface="Times New Roman"/>
                <a:cs typeface="Times New Roman"/>
                <a:sym typeface="Times New Roman"/>
              </a:rPr>
              <a:t>Constraints:</a:t>
            </a:r>
          </a:p>
          <a:p>
            <a:pPr marL="457200" indent="-317500">
              <a:spcBef>
                <a:spcPts val="0"/>
              </a:spcBef>
              <a:buClr>
                <a:schemeClr val="dk1"/>
              </a:buClr>
              <a:buSzPts val="1400"/>
              <a:buFont typeface="Arial"/>
              <a:buAutoNum type="arabicPeriod"/>
            </a:pPr>
            <a:r>
              <a:rPr lang="en-US" sz="2400" dirty="0">
                <a:solidFill>
                  <a:schemeClr val="dk1"/>
                </a:solidFill>
                <a:ea typeface="Times New Roman"/>
                <a:cs typeface="Times New Roman"/>
                <a:sym typeface="Times New Roman"/>
              </a:rPr>
              <a:t>Budget of $1500 plus donated parts and grants</a:t>
            </a:r>
          </a:p>
          <a:p>
            <a:pPr marL="457200" indent="-317500">
              <a:spcBef>
                <a:spcPts val="0"/>
              </a:spcBef>
              <a:buClr>
                <a:schemeClr val="dk1"/>
              </a:buClr>
              <a:buSzPts val="1400"/>
              <a:buFont typeface="Arial"/>
              <a:buAutoNum type="arabicPeriod"/>
            </a:pPr>
            <a:r>
              <a:rPr lang="en-US" sz="2400" dirty="0">
                <a:solidFill>
                  <a:schemeClr val="dk1"/>
                </a:solidFill>
                <a:ea typeface="Times New Roman"/>
                <a:cs typeface="Times New Roman"/>
                <a:sym typeface="Times New Roman"/>
              </a:rPr>
              <a:t>Deadline of May 2020</a:t>
            </a:r>
          </a:p>
          <a:p>
            <a:pPr marL="457200" indent="-317500">
              <a:spcBef>
                <a:spcPts val="0"/>
              </a:spcBef>
              <a:buClr>
                <a:schemeClr val="dk1"/>
              </a:buClr>
              <a:buSzPts val="1400"/>
              <a:buFont typeface="Arial"/>
              <a:buAutoNum type="arabicPeriod"/>
            </a:pPr>
            <a:r>
              <a:rPr lang="en-US" sz="2400" dirty="0">
                <a:solidFill>
                  <a:schemeClr val="dk1"/>
                </a:solidFill>
                <a:ea typeface="Times New Roman"/>
                <a:cs typeface="Times New Roman"/>
                <a:sym typeface="Times New Roman"/>
              </a:rPr>
              <a:t>Battery Life</a:t>
            </a:r>
          </a:p>
          <a:p>
            <a:pPr marL="457200" indent="-317500">
              <a:spcBef>
                <a:spcPts val="0"/>
              </a:spcBef>
              <a:buClr>
                <a:schemeClr val="dk1"/>
              </a:buClr>
              <a:buSzPts val="1400"/>
              <a:buFont typeface="Arial"/>
              <a:buAutoNum type="arabicPeriod"/>
            </a:pPr>
            <a:r>
              <a:rPr lang="en-US" sz="2400" dirty="0">
                <a:solidFill>
                  <a:schemeClr val="dk1"/>
                </a:solidFill>
                <a:ea typeface="Times New Roman"/>
                <a:cs typeface="Times New Roman"/>
                <a:sym typeface="Times New Roman"/>
              </a:rPr>
              <a:t>Testing Schedule Around R/V Ray McAllister</a:t>
            </a:r>
          </a:p>
          <a:p>
            <a:pPr marL="457200" indent="-317500">
              <a:spcBef>
                <a:spcPts val="0"/>
              </a:spcBef>
              <a:buClr>
                <a:schemeClr val="dk1"/>
              </a:buClr>
              <a:buSzPts val="1400"/>
              <a:buFont typeface="Arial"/>
              <a:buAutoNum type="arabicPeriod"/>
            </a:pPr>
            <a:r>
              <a:rPr lang="en-US" sz="2400" dirty="0">
                <a:solidFill>
                  <a:schemeClr val="dk1"/>
                </a:solidFill>
                <a:ea typeface="Times New Roman"/>
                <a:cs typeface="Times New Roman"/>
                <a:sym typeface="Times New Roman"/>
              </a:rPr>
              <a:t>In-House Fabrication at FAU Boca Raton and SeaTech</a:t>
            </a:r>
            <a:endParaRPr lang="en-US" sz="2400" dirty="0"/>
          </a:p>
          <a:p>
            <a:endParaRPr lang="en-US" dirty="0"/>
          </a:p>
        </p:txBody>
      </p:sp>
    </p:spTree>
    <p:extLst>
      <p:ext uri="{BB962C8B-B14F-4D97-AF65-F5344CB8AC3E}">
        <p14:creationId xmlns:p14="http://schemas.microsoft.com/office/powerpoint/2010/main" val="2084774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3848-0587-4F24-9D2D-2C7FBEAB45F3}"/>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F16F8FA-7E2B-49FD-98A3-D42B1F50D9CB}"/>
              </a:ext>
            </a:extLst>
          </p:cNvPr>
          <p:cNvSpPr>
            <a:spLocks noGrp="1"/>
          </p:cNvSpPr>
          <p:nvPr>
            <p:ph idx="1"/>
          </p:nvPr>
        </p:nvSpPr>
        <p:spPr>
          <a:xfrm>
            <a:off x="670827" y="1338607"/>
            <a:ext cx="7080472" cy="4565803"/>
          </a:xfrm>
        </p:spPr>
        <p:txBody>
          <a:bodyPr numCol="1">
            <a:normAutofit fontScale="85000" lnSpcReduction="20000"/>
          </a:bodyPr>
          <a:lstStyle/>
          <a:p>
            <a:r>
              <a:rPr lang="en-US" sz="2000" dirty="0"/>
              <a:t>Dr. </a:t>
            </a:r>
            <a:r>
              <a:rPr lang="en-US" sz="2000" dirty="0" err="1"/>
              <a:t>Beaujean</a:t>
            </a:r>
            <a:r>
              <a:rPr lang="en-US" sz="2000" dirty="0"/>
              <a:t> </a:t>
            </a:r>
          </a:p>
          <a:p>
            <a:r>
              <a:rPr lang="en-US" sz="2000" dirty="0"/>
              <a:t>FAU Office of Undergraduate Research and Inquiry</a:t>
            </a:r>
          </a:p>
          <a:p>
            <a:r>
              <a:rPr lang="en-US" sz="2000" dirty="0"/>
              <a:t>Dr. Verma</a:t>
            </a:r>
          </a:p>
          <a:p>
            <a:r>
              <a:rPr lang="en-US" sz="2000" dirty="0"/>
              <a:t>Mr. Henderson</a:t>
            </a:r>
          </a:p>
          <a:p>
            <a:r>
              <a:rPr lang="en-US" sz="2000" dirty="0"/>
              <a:t>Mr. Kielbasa</a:t>
            </a:r>
          </a:p>
          <a:p>
            <a:r>
              <a:rPr lang="en-US" sz="2000" dirty="0"/>
              <a:t>Mr. Coulson</a:t>
            </a:r>
          </a:p>
          <a:p>
            <a:r>
              <a:rPr lang="en-US" sz="2000" dirty="0"/>
              <a:t>Mr. Knapp</a:t>
            </a:r>
          </a:p>
          <a:p>
            <a:r>
              <a:rPr lang="en-US" sz="2000" dirty="0"/>
              <a:t>Mr. </a:t>
            </a:r>
            <a:r>
              <a:rPr lang="en-US" sz="2000" dirty="0" err="1"/>
              <a:t>Frankenfield</a:t>
            </a:r>
            <a:endParaRPr lang="en-US" sz="2000" dirty="0"/>
          </a:p>
          <a:p>
            <a:r>
              <a:rPr lang="en-US" sz="2000" dirty="0"/>
              <a:t>Dr. </a:t>
            </a:r>
            <a:r>
              <a:rPr lang="en-US" sz="2000" dirty="0" err="1"/>
              <a:t>Mahfuz</a:t>
            </a:r>
            <a:endParaRPr lang="en-US" sz="2000" dirty="0"/>
          </a:p>
          <a:p>
            <a:r>
              <a:rPr lang="en-US" sz="2000" dirty="0"/>
              <a:t>Dr. An</a:t>
            </a:r>
          </a:p>
          <a:p>
            <a:r>
              <a:rPr lang="en-US" sz="2000" dirty="0"/>
              <a:t>Dr. </a:t>
            </a:r>
            <a:r>
              <a:rPr lang="en-US" sz="2000" dirty="0" err="1"/>
              <a:t>Glegg</a:t>
            </a:r>
            <a:endParaRPr lang="en-US" sz="2000" dirty="0"/>
          </a:p>
          <a:p>
            <a:r>
              <a:rPr lang="en-US" sz="2000" dirty="0"/>
              <a:t>Dr. Sarah Du</a:t>
            </a:r>
          </a:p>
          <a:p>
            <a:r>
              <a:rPr lang="en-US" sz="2000" dirty="0"/>
              <a:t>Broward Bolts of Pompano Beach</a:t>
            </a:r>
          </a:p>
          <a:p>
            <a:r>
              <a:rPr lang="en-US" sz="2000" dirty="0"/>
              <a:t>Boca Bearings</a:t>
            </a:r>
          </a:p>
          <a:p>
            <a:pPr marL="0" indent="0">
              <a:buNone/>
            </a:pPr>
            <a:endParaRPr lang="en-US" sz="2000" dirty="0"/>
          </a:p>
        </p:txBody>
      </p:sp>
      <p:sp>
        <p:nvSpPr>
          <p:cNvPr id="5" name="Slide Number Placeholder 3">
            <a:extLst>
              <a:ext uri="{FF2B5EF4-FFF2-40B4-BE49-F238E27FC236}">
                <a16:creationId xmlns:a16="http://schemas.microsoft.com/office/drawing/2014/main" id="{A171CA7E-12EF-4F93-A76C-DF3E4AA19E0D}"/>
              </a:ext>
            </a:extLst>
          </p:cNvPr>
          <p:cNvSpPr>
            <a:spLocks noGrp="1"/>
          </p:cNvSpPr>
          <p:nvPr>
            <p:ph type="sldNum" sz="quarter" idx="4"/>
          </p:nvPr>
        </p:nvSpPr>
        <p:spPr/>
        <p:txBody>
          <a:bodyPr/>
          <a:lstStyle/>
          <a:p>
            <a:fld id="{6A64E2AA-70EE-4EDB-ADAE-C1CF90266418}" type="slidenum">
              <a:rPr lang="en-US" smtClean="0"/>
              <a:t>60</a:t>
            </a:fld>
            <a:endParaRPr lang="en-US" dirty="0"/>
          </a:p>
        </p:txBody>
      </p:sp>
    </p:spTree>
    <p:extLst>
      <p:ext uri="{BB962C8B-B14F-4D97-AF65-F5344CB8AC3E}">
        <p14:creationId xmlns:p14="http://schemas.microsoft.com/office/powerpoint/2010/main" val="872343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6F2BA2-4B2E-4789-ACBA-2222446F2CDB}"/>
              </a:ext>
            </a:extLst>
          </p:cNvPr>
          <p:cNvSpPr>
            <a:spLocks noGrp="1"/>
          </p:cNvSpPr>
          <p:nvPr>
            <p:ph type="title"/>
          </p:nvPr>
        </p:nvSpPr>
        <p:spPr>
          <a:xfrm>
            <a:off x="2078284" y="2835592"/>
            <a:ext cx="5729285" cy="1252314"/>
          </a:xfrm>
        </p:spPr>
        <p:txBody>
          <a:bodyPr>
            <a:normAutofit/>
          </a:bodyPr>
          <a:lstStyle/>
          <a:p>
            <a:r>
              <a:rPr lang="en-US" sz="4000" dirty="0"/>
              <a:t>Self-Reflection</a:t>
            </a:r>
          </a:p>
        </p:txBody>
      </p:sp>
    </p:spTree>
    <p:extLst>
      <p:ext uri="{BB962C8B-B14F-4D97-AF65-F5344CB8AC3E}">
        <p14:creationId xmlns:p14="http://schemas.microsoft.com/office/powerpoint/2010/main" val="24825992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284" y="2835592"/>
            <a:ext cx="4878328" cy="1252314"/>
          </a:xfrm>
        </p:spPr>
        <p:txBody>
          <a:bodyPr>
            <a:normAutofit/>
          </a:bodyPr>
          <a:lstStyle/>
          <a:p>
            <a:r>
              <a:rPr lang="en-US" sz="4000" dirty="0"/>
              <a:t>Thank you</a:t>
            </a:r>
          </a:p>
        </p:txBody>
      </p:sp>
    </p:spTree>
    <p:extLst>
      <p:ext uri="{BB962C8B-B14F-4D97-AF65-F5344CB8AC3E}">
        <p14:creationId xmlns:p14="http://schemas.microsoft.com/office/powerpoint/2010/main" val="1721371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3453007-DEB1-4653-8536-5B2D523A5DD6}"/>
              </a:ext>
            </a:extLst>
          </p:cNvPr>
          <p:cNvPicPr>
            <a:picLocks noChangeAspect="1"/>
          </p:cNvPicPr>
          <p:nvPr/>
        </p:nvPicPr>
        <p:blipFill>
          <a:blip r:embed="rId5"/>
          <a:stretch>
            <a:fillRect/>
          </a:stretch>
        </p:blipFill>
        <p:spPr>
          <a:xfrm>
            <a:off x="7286102" y="1119490"/>
            <a:ext cx="3770330" cy="4355272"/>
          </a:xfrm>
          <a:prstGeom prst="rect">
            <a:avLst/>
          </a:prstGeom>
        </p:spPr>
      </p:pic>
      <p:sp>
        <p:nvSpPr>
          <p:cNvPr id="2" name="Title 1">
            <a:extLst>
              <a:ext uri="{FF2B5EF4-FFF2-40B4-BE49-F238E27FC236}">
                <a16:creationId xmlns:a16="http://schemas.microsoft.com/office/drawing/2014/main" id="{3E396CC8-1A3A-4A16-A11F-98A8C25B6F31}"/>
              </a:ext>
            </a:extLst>
          </p:cNvPr>
          <p:cNvSpPr>
            <a:spLocks noGrp="1"/>
          </p:cNvSpPr>
          <p:nvPr>
            <p:ph type="title"/>
          </p:nvPr>
        </p:nvSpPr>
        <p:spPr/>
        <p:txBody>
          <a:bodyPr/>
          <a:lstStyle/>
          <a:p>
            <a:r>
              <a:rPr lang="en-US" dirty="0"/>
              <a:t>Mission Overview</a:t>
            </a:r>
          </a:p>
        </p:txBody>
      </p:sp>
      <p:sp>
        <p:nvSpPr>
          <p:cNvPr id="3" name="Content Placeholder 2">
            <a:extLst>
              <a:ext uri="{FF2B5EF4-FFF2-40B4-BE49-F238E27FC236}">
                <a16:creationId xmlns:a16="http://schemas.microsoft.com/office/drawing/2014/main" id="{C24412FC-23D6-47EF-94AF-7A2F71125041}"/>
              </a:ext>
            </a:extLst>
          </p:cNvPr>
          <p:cNvSpPr>
            <a:spLocks noGrp="1"/>
          </p:cNvSpPr>
          <p:nvPr>
            <p:ph idx="1"/>
          </p:nvPr>
        </p:nvSpPr>
        <p:spPr>
          <a:xfrm>
            <a:off x="679535" y="1338606"/>
            <a:ext cx="4993803" cy="5216103"/>
          </a:xfrm>
        </p:spPr>
        <p:txBody>
          <a:bodyPr>
            <a:normAutofit fontScale="92500" lnSpcReduction="20000"/>
          </a:bodyPr>
          <a:lstStyle/>
          <a:p>
            <a:pPr marL="0" indent="0">
              <a:buNone/>
            </a:pPr>
            <a:r>
              <a:rPr lang="en-US" b="1" dirty="0"/>
              <a:t>Pre-Mission</a:t>
            </a:r>
          </a:p>
          <a:p>
            <a:r>
              <a:rPr lang="en-US" dirty="0"/>
              <a:t>Test subsystem functionality in laboratory</a:t>
            </a:r>
          </a:p>
          <a:p>
            <a:r>
              <a:rPr lang="en-US" dirty="0"/>
              <a:t>Deploy the system</a:t>
            </a:r>
          </a:p>
          <a:p>
            <a:r>
              <a:rPr lang="en-US" dirty="0"/>
              <a:t>Test total systems functionality at the dock. </a:t>
            </a:r>
          </a:p>
          <a:p>
            <a:endParaRPr lang="en-US" dirty="0"/>
          </a:p>
          <a:p>
            <a:pPr marL="0" indent="0">
              <a:buNone/>
            </a:pPr>
            <a:r>
              <a:rPr lang="en-US" b="1" dirty="0"/>
              <a:t>Mission Profile (~20 mins)</a:t>
            </a:r>
          </a:p>
          <a:p>
            <a:r>
              <a:rPr lang="en-US" dirty="0"/>
              <a:t>Vehicle travels to Anchor Site</a:t>
            </a:r>
          </a:p>
          <a:p>
            <a:r>
              <a:rPr lang="en-US" dirty="0"/>
              <a:t>Drops anchor and lets out line</a:t>
            </a:r>
          </a:p>
          <a:p>
            <a:r>
              <a:rPr lang="en-US" dirty="0"/>
              <a:t>Remains anchored for 15 minutes</a:t>
            </a:r>
          </a:p>
          <a:p>
            <a:r>
              <a:rPr lang="en-US" dirty="0"/>
              <a:t>Retrieves anchor</a:t>
            </a:r>
          </a:p>
          <a:p>
            <a:r>
              <a:rPr lang="en-US" dirty="0"/>
              <a:t>Vehicle returns to dock. </a:t>
            </a:r>
          </a:p>
          <a:p>
            <a:endParaRPr lang="en-US" dirty="0"/>
          </a:p>
          <a:p>
            <a:pPr marL="0" indent="0">
              <a:buNone/>
            </a:pPr>
            <a:r>
              <a:rPr lang="en-US" b="1" dirty="0"/>
              <a:t>Repeat Mission</a:t>
            </a:r>
          </a:p>
          <a:p>
            <a:r>
              <a:rPr lang="en-US" dirty="0"/>
              <a:t>For Requirement</a:t>
            </a:r>
          </a:p>
          <a:p>
            <a:endParaRPr lang="en-US" dirty="0"/>
          </a:p>
          <a:p>
            <a:pPr marL="0" indent="0">
              <a:buNone/>
            </a:pPr>
            <a:r>
              <a:rPr lang="en-US" b="1" dirty="0"/>
              <a:t>Post-Mission</a:t>
            </a:r>
          </a:p>
          <a:p>
            <a:r>
              <a:rPr lang="en-US" dirty="0"/>
              <a:t>Shutdown and stowage of vehicle</a:t>
            </a:r>
          </a:p>
          <a:p>
            <a:endParaRPr lang="en-US" dirty="0"/>
          </a:p>
        </p:txBody>
      </p:sp>
      <p:sp>
        <p:nvSpPr>
          <p:cNvPr id="5" name="Slide Number Placeholder 3">
            <a:extLst>
              <a:ext uri="{FF2B5EF4-FFF2-40B4-BE49-F238E27FC236}">
                <a16:creationId xmlns:a16="http://schemas.microsoft.com/office/drawing/2014/main" id="{E9894924-3E34-43F3-93AE-79033DDC2839}"/>
              </a:ext>
            </a:extLst>
          </p:cNvPr>
          <p:cNvSpPr>
            <a:spLocks noGrp="1"/>
          </p:cNvSpPr>
          <p:nvPr>
            <p:ph type="sldNum" sz="quarter" idx="4"/>
          </p:nvPr>
        </p:nvSpPr>
        <p:spPr/>
        <p:txBody>
          <a:bodyPr/>
          <a:lstStyle/>
          <a:p>
            <a:fld id="{6A64E2AA-70EE-4EDB-ADAE-C1CF90266418}" type="slidenum">
              <a:rPr lang="en-US" smtClean="0"/>
              <a:t>7</a:t>
            </a:fld>
            <a:endParaRPr lang="en-US" dirty="0"/>
          </a:p>
        </p:txBody>
      </p:sp>
      <p:sp>
        <p:nvSpPr>
          <p:cNvPr id="7" name="Star: 5 Points 6">
            <a:extLst>
              <a:ext uri="{FF2B5EF4-FFF2-40B4-BE49-F238E27FC236}">
                <a16:creationId xmlns:a16="http://schemas.microsoft.com/office/drawing/2014/main" id="{3F3D5A7B-8CA2-48B2-B5E5-E7424505F4AD}"/>
              </a:ext>
            </a:extLst>
          </p:cNvPr>
          <p:cNvSpPr/>
          <p:nvPr/>
        </p:nvSpPr>
        <p:spPr>
          <a:xfrm>
            <a:off x="8142136" y="3938253"/>
            <a:ext cx="327380" cy="298764"/>
          </a:xfrm>
          <a:prstGeom prst="star5">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0B2D298-EEBF-4132-9F9D-A7391B4D6378}"/>
              </a:ext>
            </a:extLst>
          </p:cNvPr>
          <p:cNvSpPr txBox="1"/>
          <p:nvPr/>
        </p:nvSpPr>
        <p:spPr>
          <a:xfrm>
            <a:off x="8488706" y="3912107"/>
            <a:ext cx="1593574" cy="307777"/>
          </a:xfrm>
          <a:prstGeom prst="rect">
            <a:avLst/>
          </a:prstGeom>
          <a:noFill/>
        </p:spPr>
        <p:txBody>
          <a:bodyPr wrap="square" rtlCol="0">
            <a:spAutoFit/>
          </a:bodyPr>
          <a:lstStyle/>
          <a:p>
            <a:r>
              <a:rPr lang="en-US" sz="1400" dirty="0">
                <a:solidFill>
                  <a:schemeClr val="accent4"/>
                </a:solidFill>
              </a:rPr>
              <a:t>Dock Location</a:t>
            </a:r>
          </a:p>
        </p:txBody>
      </p:sp>
      <p:sp>
        <p:nvSpPr>
          <p:cNvPr id="12" name="TextBox 11">
            <a:extLst>
              <a:ext uri="{FF2B5EF4-FFF2-40B4-BE49-F238E27FC236}">
                <a16:creationId xmlns:a16="http://schemas.microsoft.com/office/drawing/2014/main" id="{8DF049B0-2A68-49A3-987F-622540BADA9A}"/>
              </a:ext>
            </a:extLst>
          </p:cNvPr>
          <p:cNvSpPr txBox="1"/>
          <p:nvPr/>
        </p:nvSpPr>
        <p:spPr>
          <a:xfrm>
            <a:off x="7523311" y="1224534"/>
            <a:ext cx="1930790" cy="523220"/>
          </a:xfrm>
          <a:prstGeom prst="rect">
            <a:avLst/>
          </a:prstGeom>
          <a:noFill/>
        </p:spPr>
        <p:txBody>
          <a:bodyPr wrap="square" rtlCol="0">
            <a:spAutoFit/>
          </a:bodyPr>
          <a:lstStyle/>
          <a:p>
            <a:r>
              <a:rPr lang="en-US" sz="1400" dirty="0">
                <a:solidFill>
                  <a:schemeClr val="accent4"/>
                </a:solidFill>
              </a:rPr>
              <a:t>Anchor </a:t>
            </a:r>
            <a:r>
              <a:rPr lang="en-US" sz="1200" dirty="0">
                <a:solidFill>
                  <a:schemeClr val="accent4"/>
                </a:solidFill>
              </a:rPr>
              <a:t>Deployment</a:t>
            </a:r>
            <a:r>
              <a:rPr lang="en-US" sz="1400" dirty="0">
                <a:solidFill>
                  <a:schemeClr val="accent4"/>
                </a:solidFill>
              </a:rPr>
              <a:t> Location</a:t>
            </a:r>
          </a:p>
        </p:txBody>
      </p:sp>
      <p:sp>
        <p:nvSpPr>
          <p:cNvPr id="17" name="Flowchart: Summing Junction 16">
            <a:extLst>
              <a:ext uri="{FF2B5EF4-FFF2-40B4-BE49-F238E27FC236}">
                <a16:creationId xmlns:a16="http://schemas.microsoft.com/office/drawing/2014/main" id="{A5E898D5-D6CF-4998-8827-3201181D7330}"/>
              </a:ext>
            </a:extLst>
          </p:cNvPr>
          <p:cNvSpPr/>
          <p:nvPr/>
        </p:nvSpPr>
        <p:spPr>
          <a:xfrm>
            <a:off x="8305826" y="1549287"/>
            <a:ext cx="398477" cy="396935"/>
          </a:xfrm>
          <a:prstGeom prst="flowChartSummingJunction">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A3896C9-4D9F-4BC9-9911-965F152F90E8}"/>
              </a:ext>
            </a:extLst>
          </p:cNvPr>
          <p:cNvSpPr txBox="1"/>
          <p:nvPr/>
        </p:nvSpPr>
        <p:spPr>
          <a:xfrm>
            <a:off x="7885568" y="2484228"/>
            <a:ext cx="674887" cy="307777"/>
          </a:xfrm>
          <a:prstGeom prst="rect">
            <a:avLst/>
          </a:prstGeom>
          <a:noFill/>
        </p:spPr>
        <p:txBody>
          <a:bodyPr wrap="square" rtlCol="0">
            <a:spAutoFit/>
          </a:bodyPr>
          <a:lstStyle/>
          <a:p>
            <a:r>
              <a:rPr lang="en-US" sz="1400" dirty="0">
                <a:solidFill>
                  <a:schemeClr val="accent4"/>
                </a:solidFill>
              </a:rPr>
              <a:t>25 m</a:t>
            </a:r>
          </a:p>
        </p:txBody>
      </p:sp>
      <p:pic>
        <p:nvPicPr>
          <p:cNvPr id="6" name="Audio 5">
            <a:hlinkClick r:id="" action="ppaction://media"/>
            <a:extLst>
              <a:ext uri="{FF2B5EF4-FFF2-40B4-BE49-F238E27FC236}">
                <a16:creationId xmlns:a16="http://schemas.microsoft.com/office/drawing/2014/main" id="{66857F1D-C83F-40E5-BA32-E0882A9022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05009747"/>
      </p:ext>
    </p:extLst>
  </p:cSld>
  <p:clrMapOvr>
    <a:masterClrMapping/>
  </p:clrMapOvr>
  <mc:AlternateContent xmlns:mc="http://schemas.openxmlformats.org/markup-compatibility/2006">
    <mc:Choice xmlns:p14="http://schemas.microsoft.com/office/powerpoint/2010/main" Requires="p14">
      <p:transition spd="slow" p14:dur="2000" advTm="40468"/>
    </mc:Choice>
    <mc:Fallback>
      <p:transition spd="slow" advTm="40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9F408-39E2-4EB7-9C34-132A34089153}"/>
              </a:ext>
            </a:extLst>
          </p:cNvPr>
          <p:cNvSpPr>
            <a:spLocks noGrp="1"/>
          </p:cNvSpPr>
          <p:nvPr>
            <p:ph type="title"/>
          </p:nvPr>
        </p:nvSpPr>
        <p:spPr/>
        <p:txBody>
          <a:bodyPr/>
          <a:lstStyle/>
          <a:p>
            <a:r>
              <a:rPr lang="en-US" dirty="0"/>
              <a:t>Physical Map</a:t>
            </a:r>
          </a:p>
        </p:txBody>
      </p:sp>
      <p:sp>
        <p:nvSpPr>
          <p:cNvPr id="17" name="Slide Number Placeholder 3">
            <a:extLst>
              <a:ext uri="{FF2B5EF4-FFF2-40B4-BE49-F238E27FC236}">
                <a16:creationId xmlns:a16="http://schemas.microsoft.com/office/drawing/2014/main" id="{8C6612F6-0A65-43FE-9897-E906B6A0C734}"/>
              </a:ext>
            </a:extLst>
          </p:cNvPr>
          <p:cNvSpPr>
            <a:spLocks noGrp="1"/>
          </p:cNvSpPr>
          <p:nvPr>
            <p:ph type="sldNum" sz="quarter" idx="4"/>
          </p:nvPr>
        </p:nvSpPr>
        <p:spPr/>
        <p:txBody>
          <a:bodyPr/>
          <a:lstStyle/>
          <a:p>
            <a:fld id="{6A64E2AA-70EE-4EDB-ADAE-C1CF90266418}" type="slidenum">
              <a:rPr lang="en-US" smtClean="0"/>
              <a:t>8</a:t>
            </a:fld>
            <a:endParaRPr lang="en-US" dirty="0"/>
          </a:p>
        </p:txBody>
      </p:sp>
      <p:sp>
        <p:nvSpPr>
          <p:cNvPr id="4" name="Rectangle 3">
            <a:extLst>
              <a:ext uri="{FF2B5EF4-FFF2-40B4-BE49-F238E27FC236}">
                <a16:creationId xmlns:a16="http://schemas.microsoft.com/office/drawing/2014/main" id="{29AF5AB8-2251-46D5-8CF5-CE6CBB9536F5}"/>
              </a:ext>
            </a:extLst>
          </p:cNvPr>
          <p:cNvSpPr/>
          <p:nvPr/>
        </p:nvSpPr>
        <p:spPr>
          <a:xfrm>
            <a:off x="670826" y="2055137"/>
            <a:ext cx="10604601" cy="40050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7ECFA0A-439B-4B20-9779-97D3D8001E44}"/>
              </a:ext>
            </a:extLst>
          </p:cNvPr>
          <p:cNvSpPr/>
          <p:nvPr/>
        </p:nvSpPr>
        <p:spPr>
          <a:xfrm>
            <a:off x="3872892" y="3172547"/>
            <a:ext cx="7317191" cy="2832847"/>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C010276B-5776-4531-BA52-A6733FBE7949}"/>
              </a:ext>
            </a:extLst>
          </p:cNvPr>
          <p:cNvSpPr/>
          <p:nvPr/>
        </p:nvSpPr>
        <p:spPr>
          <a:xfrm>
            <a:off x="9648935" y="2310126"/>
            <a:ext cx="263611" cy="238897"/>
          </a:xfrm>
          <a:prstGeom prst="ellipse">
            <a:avLst/>
          </a:prstGeom>
          <a:solidFill>
            <a:srgbClr val="000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7">
            <a:extLst>
              <a:ext uri="{FF2B5EF4-FFF2-40B4-BE49-F238E27FC236}">
                <a16:creationId xmlns:a16="http://schemas.microsoft.com/office/drawing/2014/main" id="{9D2760E0-620A-4B15-9DB3-B49FCDA67B98}"/>
              </a:ext>
            </a:extLst>
          </p:cNvPr>
          <p:cNvSpPr/>
          <p:nvPr/>
        </p:nvSpPr>
        <p:spPr>
          <a:xfrm>
            <a:off x="793003" y="3442117"/>
            <a:ext cx="263611" cy="238897"/>
          </a:xfrm>
          <a:prstGeom prst="ellipse">
            <a:avLst/>
          </a:prstGeom>
          <a:solidFill>
            <a:srgbClr val="000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9" name="Oval 8">
            <a:extLst>
              <a:ext uri="{FF2B5EF4-FFF2-40B4-BE49-F238E27FC236}">
                <a16:creationId xmlns:a16="http://schemas.microsoft.com/office/drawing/2014/main" id="{A99370EE-3FA6-4FEA-B40E-FCA7C2C55435}"/>
              </a:ext>
            </a:extLst>
          </p:cNvPr>
          <p:cNvSpPr/>
          <p:nvPr/>
        </p:nvSpPr>
        <p:spPr>
          <a:xfrm>
            <a:off x="4574629" y="2310126"/>
            <a:ext cx="263611" cy="238897"/>
          </a:xfrm>
          <a:prstGeom prst="ellipse">
            <a:avLst/>
          </a:prstGeom>
          <a:solidFill>
            <a:srgbClr val="000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0" name="Oval 9">
            <a:extLst>
              <a:ext uri="{FF2B5EF4-FFF2-40B4-BE49-F238E27FC236}">
                <a16:creationId xmlns:a16="http://schemas.microsoft.com/office/drawing/2014/main" id="{1001FFED-7FBA-49DD-A413-6E3975AA79EF}"/>
              </a:ext>
            </a:extLst>
          </p:cNvPr>
          <p:cNvSpPr/>
          <p:nvPr/>
        </p:nvSpPr>
        <p:spPr>
          <a:xfrm>
            <a:off x="793003" y="3982866"/>
            <a:ext cx="263611" cy="238897"/>
          </a:xfrm>
          <a:prstGeom prst="ellipse">
            <a:avLst/>
          </a:prstGeom>
          <a:solidFill>
            <a:srgbClr val="000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TextBox 10">
            <a:extLst>
              <a:ext uri="{FF2B5EF4-FFF2-40B4-BE49-F238E27FC236}">
                <a16:creationId xmlns:a16="http://schemas.microsoft.com/office/drawing/2014/main" id="{FFC0E356-984C-48A7-9426-16C250CC9062}"/>
              </a:ext>
            </a:extLst>
          </p:cNvPr>
          <p:cNvSpPr txBox="1"/>
          <p:nvPr/>
        </p:nvSpPr>
        <p:spPr>
          <a:xfrm>
            <a:off x="1056614" y="3387401"/>
            <a:ext cx="2698175" cy="923330"/>
          </a:xfrm>
          <a:prstGeom prst="rect">
            <a:avLst/>
          </a:prstGeom>
          <a:noFill/>
        </p:spPr>
        <p:txBody>
          <a:bodyPr wrap="none" rtlCol="0">
            <a:spAutoFit/>
          </a:bodyPr>
          <a:lstStyle/>
          <a:p>
            <a:r>
              <a:rPr lang="en-US" dirty="0"/>
              <a:t>Anchor Drop Location</a:t>
            </a:r>
          </a:p>
          <a:p>
            <a:endParaRPr lang="en-US" dirty="0"/>
          </a:p>
          <a:p>
            <a:r>
              <a:rPr lang="en-US" dirty="0"/>
              <a:t>Anchor Holding Location</a:t>
            </a:r>
          </a:p>
        </p:txBody>
      </p:sp>
      <p:pic>
        <p:nvPicPr>
          <p:cNvPr id="1026" name="Picture 2" descr="Picture 1 of 6">
            <a:extLst>
              <a:ext uri="{FF2B5EF4-FFF2-40B4-BE49-F238E27FC236}">
                <a16:creationId xmlns:a16="http://schemas.microsoft.com/office/drawing/2014/main" id="{642F89F5-2BE2-4D31-8A02-58D88B33646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505" b="98348" l="813" r="98250"/>
                    </a14:imgEffect>
                  </a14:imgLayer>
                </a14:imgProps>
              </a:ext>
              <a:ext uri="{28A0092B-C50C-407E-A947-70E740481C1C}">
                <a14:useLocalDpi xmlns:a14="http://schemas.microsoft.com/office/drawing/2010/main" val="0"/>
              </a:ext>
            </a:extLst>
          </a:blip>
          <a:srcRect/>
          <a:stretch>
            <a:fillRect/>
          </a:stretch>
        </p:blipFill>
        <p:spPr bwMode="auto">
          <a:xfrm rot="5400000" flipH="1">
            <a:off x="9680901" y="3156803"/>
            <a:ext cx="704034" cy="3137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icture 1 of 6">
            <a:extLst>
              <a:ext uri="{FF2B5EF4-FFF2-40B4-BE49-F238E27FC236}">
                <a16:creationId xmlns:a16="http://schemas.microsoft.com/office/drawing/2014/main" id="{BCE776E3-C5E5-467D-946A-5A6966250C7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505" b="98348" l="813" r="98250"/>
                    </a14:imgEffect>
                  </a14:imgLayer>
                </a14:imgProps>
              </a:ext>
              <a:ext uri="{28A0092B-C50C-407E-A947-70E740481C1C}">
                <a14:useLocalDpi xmlns:a14="http://schemas.microsoft.com/office/drawing/2010/main" val="0"/>
              </a:ext>
            </a:extLst>
          </a:blip>
          <a:srcRect/>
          <a:stretch>
            <a:fillRect/>
          </a:stretch>
        </p:blipFill>
        <p:spPr bwMode="auto">
          <a:xfrm rot="21203257" flipH="1">
            <a:off x="9560529" y="5652103"/>
            <a:ext cx="704034" cy="313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6DD31A6-F6F2-42EF-BD74-2B315EB4097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7384" b="65950" l="0" r="100000"/>
                    </a14:imgEffect>
                    <a14:imgEffect>
                      <a14:brightnessContrast bright="20000"/>
                    </a14:imgEffect>
                  </a14:imgLayer>
                </a14:imgProps>
              </a:ext>
            </a:extLst>
          </a:blip>
          <a:srcRect t="20078" b="36326"/>
          <a:stretch/>
        </p:blipFill>
        <p:spPr>
          <a:xfrm flipH="1">
            <a:off x="4838240" y="2496701"/>
            <a:ext cx="1942425" cy="903788"/>
          </a:xfrm>
          <a:prstGeom prst="rect">
            <a:avLst/>
          </a:prstGeom>
        </p:spPr>
      </p:pic>
      <p:sp>
        <p:nvSpPr>
          <p:cNvPr id="6" name="Rectangle 5">
            <a:extLst>
              <a:ext uri="{FF2B5EF4-FFF2-40B4-BE49-F238E27FC236}">
                <a16:creationId xmlns:a16="http://schemas.microsoft.com/office/drawing/2014/main" id="{C857DEED-6C22-4153-B6B4-4AD70B401303}"/>
              </a:ext>
            </a:extLst>
          </p:cNvPr>
          <p:cNvSpPr/>
          <p:nvPr/>
        </p:nvSpPr>
        <p:spPr>
          <a:xfrm>
            <a:off x="3872892" y="5875986"/>
            <a:ext cx="7317191" cy="129408"/>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A331B6FB-95CE-45AB-ABA5-1D6A2EB3549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947794986"/>
      </p:ext>
    </p:extLst>
  </p:cSld>
  <p:clrMapOvr>
    <a:masterClrMapping/>
  </p:clrMapOvr>
  <mc:AlternateContent xmlns:mc="http://schemas.openxmlformats.org/markup-compatibility/2006">
    <mc:Choice xmlns:p14="http://schemas.microsoft.com/office/powerpoint/2010/main" Requires="p14">
      <p:transition spd="slow" p14:dur="2000" advTm="39389"/>
    </mc:Choice>
    <mc:Fallback>
      <p:transition spd="slow" advTm="39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42" presetClass="path" presetSubtype="0" accel="50000" decel="50000" fill="hold" nodeType="afterEffect">
                                  <p:stCondLst>
                                    <p:cond delay="0"/>
                                  </p:stCondLst>
                                  <p:childTnLst>
                                    <p:animMotion origin="layout" path="M -4.16667E-6 -1.11111E-6 L 0.32097 -0.00069 " pathEditMode="relative" rAng="0" ptsTypes="AA">
                                      <p:cBhvr>
                                        <p:cTn id="12" dur="5000" fill="hold"/>
                                        <p:tgtEl>
                                          <p:spTgt spid="19"/>
                                        </p:tgtEl>
                                        <p:attrNameLst>
                                          <p:attrName>ppt_x</p:attrName>
                                          <p:attrName>ppt_y</p:attrName>
                                        </p:attrNameLst>
                                      </p:cBhvr>
                                      <p:rCtr x="15990" y="-347"/>
                                    </p:animMotion>
                                  </p:childTnLst>
                                </p:cTn>
                              </p:par>
                            </p:childTnLst>
                          </p:cTn>
                        </p:par>
                        <p:par>
                          <p:cTn id="13" fill="hold">
                            <p:stCondLst>
                              <p:cond delay="5000"/>
                            </p:stCondLst>
                            <p:childTnLst>
                              <p:par>
                                <p:cTn id="14" presetID="1"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par>
                          <p:cTn id="16" fill="hold">
                            <p:stCondLst>
                              <p:cond delay="5000"/>
                            </p:stCondLst>
                            <p:childTnLst>
                              <p:par>
                                <p:cTn id="17" presetID="42" presetClass="path" presetSubtype="0" accel="50000" decel="50000" fill="hold" nodeType="afterEffect">
                                  <p:stCondLst>
                                    <p:cond delay="200"/>
                                  </p:stCondLst>
                                  <p:childTnLst>
                                    <p:animMotion origin="layout" path="M 0.00208 -1.85185E-6 L -0.00573 0.35162 " pathEditMode="relative" rAng="0" ptsTypes="AA">
                                      <p:cBhvr>
                                        <p:cTn id="18" dur="3000" fill="hold"/>
                                        <p:tgtEl>
                                          <p:spTgt spid="1026"/>
                                        </p:tgtEl>
                                        <p:attrNameLst>
                                          <p:attrName>ppt_x</p:attrName>
                                          <p:attrName>ppt_y</p:attrName>
                                        </p:attrNameLst>
                                      </p:cBhvr>
                                      <p:rCtr x="-391" y="17569"/>
                                    </p:animMotion>
                                  </p:childTnLst>
                                </p:cTn>
                              </p:par>
                            </p:childTnLst>
                          </p:cTn>
                        </p:par>
                        <p:par>
                          <p:cTn id="19" fill="hold">
                            <p:stCondLst>
                              <p:cond delay="8200"/>
                            </p:stCondLst>
                            <p:childTnLst>
                              <p:par>
                                <p:cTn id="20" presetID="42" presetClass="path" presetSubtype="0" accel="50000" decel="50000" fill="hold" nodeType="afterEffect">
                                  <p:stCondLst>
                                    <p:cond delay="0"/>
                                  </p:stCondLst>
                                  <p:childTnLst>
                                    <p:animMotion origin="layout" path="M 0.32096 -0.0007 L -0.08919 0.0007 " pathEditMode="relative" rAng="0" ptsTypes="AA">
                                      <p:cBhvr>
                                        <p:cTn id="21" dur="5000" fill="hold"/>
                                        <p:tgtEl>
                                          <p:spTgt spid="19"/>
                                        </p:tgtEl>
                                        <p:attrNameLst>
                                          <p:attrName>ppt_x</p:attrName>
                                          <p:attrName>ppt_y</p:attrName>
                                        </p:attrNameLst>
                                      </p:cBhvr>
                                      <p:rCtr x="-20937" y="-278"/>
                                    </p:animMotion>
                                  </p:childTnLst>
                                </p:cTn>
                              </p:par>
                            </p:childTnLst>
                          </p:cTn>
                        </p:par>
                        <p:par>
                          <p:cTn id="22" fill="hold">
                            <p:stCondLst>
                              <p:cond delay="13200"/>
                            </p:stCondLst>
                            <p:childTnLst>
                              <p:par>
                                <p:cTn id="23" presetID="1" presetClass="exit" presetSubtype="0" fill="hold" nodeType="afterEffect">
                                  <p:stCondLst>
                                    <p:cond delay="0"/>
                                  </p:stCondLst>
                                  <p:childTnLst>
                                    <p:set>
                                      <p:cBhvr>
                                        <p:cTn id="24" dur="1" fill="hold">
                                          <p:stCondLst>
                                            <p:cond delay="0"/>
                                          </p:stCondLst>
                                        </p:cTn>
                                        <p:tgtEl>
                                          <p:spTgt spid="1026"/>
                                        </p:tgtEl>
                                        <p:attrNameLst>
                                          <p:attrName>style.visibility</p:attrName>
                                        </p:attrNameLst>
                                      </p:cBhvr>
                                      <p:to>
                                        <p:strVal val="hidden"/>
                                      </p:to>
                                    </p:set>
                                  </p:childTnLst>
                                </p:cTn>
                              </p:par>
                            </p:childTnLst>
                          </p:cTn>
                        </p:par>
                        <p:par>
                          <p:cTn id="25" fill="hold">
                            <p:stCondLst>
                              <p:cond delay="13200"/>
                            </p:stCondLst>
                            <p:childTnLst>
                              <p:par>
                                <p:cTn id="26" presetID="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0892 0.00069 L 0.3668 -0.00116 " pathEditMode="relative" rAng="0" ptsTypes="AA">
                                      <p:cBhvr>
                                        <p:cTn id="31" dur="5000" fill="hold"/>
                                        <p:tgtEl>
                                          <p:spTgt spid="19"/>
                                        </p:tgtEl>
                                        <p:attrNameLst>
                                          <p:attrName>ppt_x</p:attrName>
                                          <p:attrName>ppt_y</p:attrName>
                                        </p:attrNameLst>
                                      </p:cBhvr>
                                      <p:rCtr x="22682" y="-370"/>
                                    </p:animMotion>
                                  </p:childTnLst>
                                </p:cTn>
                              </p:par>
                            </p:childTnLst>
                          </p:cTn>
                        </p:par>
                        <p:par>
                          <p:cTn id="32" fill="hold">
                            <p:stCondLst>
                              <p:cond delay="5000"/>
                            </p:stCondLst>
                            <p:childTnLst>
                              <p:par>
                                <p:cTn id="33" presetID="42" presetClass="path" presetSubtype="0" accel="50000" decel="50000" fill="hold" nodeType="afterEffect">
                                  <p:stCondLst>
                                    <p:cond delay="0"/>
                                  </p:stCondLst>
                                  <p:childTnLst>
                                    <p:animMotion origin="layout" path="M -8.33333E-7 -2.59259E-6 L 0.04414 -0.38449 " pathEditMode="relative" rAng="0" ptsTypes="AA">
                                      <p:cBhvr>
                                        <p:cTn id="34" dur="3000" fill="hold"/>
                                        <p:tgtEl>
                                          <p:spTgt spid="16"/>
                                        </p:tgtEl>
                                        <p:attrNameLst>
                                          <p:attrName>ppt_x</p:attrName>
                                          <p:attrName>ppt_y</p:attrName>
                                        </p:attrNameLst>
                                      </p:cBhvr>
                                      <p:rCtr x="2201" y="-19329"/>
                                    </p:animMotion>
                                  </p:childTnLst>
                                </p:cTn>
                              </p:par>
                            </p:childTnLst>
                          </p:cTn>
                        </p:par>
                        <p:par>
                          <p:cTn id="35" fill="hold">
                            <p:stCondLst>
                              <p:cond delay="8000"/>
                            </p:stCondLst>
                            <p:childTnLst>
                              <p:par>
                                <p:cTn id="36" presetID="1" presetClass="exit" presetSubtype="0" fill="hold" nodeType="afterEffect">
                                  <p:stCondLst>
                                    <p:cond delay="0"/>
                                  </p:stCondLst>
                                  <p:childTnLst>
                                    <p:set>
                                      <p:cBhvr>
                                        <p:cTn id="37" dur="1" fill="hold">
                                          <p:stCondLst>
                                            <p:cond delay="0"/>
                                          </p:stCondLst>
                                        </p:cTn>
                                        <p:tgtEl>
                                          <p:spTgt spid="16"/>
                                        </p:tgtEl>
                                        <p:attrNameLst>
                                          <p:attrName>style.visibility</p:attrName>
                                        </p:attrNameLst>
                                      </p:cBhvr>
                                      <p:to>
                                        <p:strVal val="hidden"/>
                                      </p:to>
                                    </p:set>
                                  </p:childTnLst>
                                </p:cTn>
                              </p:par>
                            </p:childTnLst>
                          </p:cTn>
                        </p:par>
                        <p:par>
                          <p:cTn id="38" fill="hold">
                            <p:stCondLst>
                              <p:cond delay="8000"/>
                            </p:stCondLst>
                            <p:childTnLst>
                              <p:par>
                                <p:cTn id="39" presetID="10" presetClass="exit" presetSubtype="0" fill="hold" nodeType="after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2FBBAB-4488-4A97-9979-C32952DB0133}"/>
              </a:ext>
            </a:extLst>
          </p:cNvPr>
          <p:cNvPicPr>
            <a:picLocks noChangeAspect="1"/>
          </p:cNvPicPr>
          <p:nvPr/>
        </p:nvPicPr>
        <p:blipFill>
          <a:blip r:embed="rId3"/>
          <a:stretch>
            <a:fillRect/>
          </a:stretch>
        </p:blipFill>
        <p:spPr>
          <a:xfrm>
            <a:off x="3318078" y="1191491"/>
            <a:ext cx="2815026" cy="1598244"/>
          </a:xfrm>
          <a:prstGeom prst="rect">
            <a:avLst/>
          </a:prstGeom>
        </p:spPr>
      </p:pic>
      <p:pic>
        <p:nvPicPr>
          <p:cNvPr id="6" name="Picture 5">
            <a:extLst>
              <a:ext uri="{FF2B5EF4-FFF2-40B4-BE49-F238E27FC236}">
                <a16:creationId xmlns:a16="http://schemas.microsoft.com/office/drawing/2014/main" id="{06905C41-AE36-45CF-AD90-DD2AF2DA0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1758" y="147603"/>
            <a:ext cx="2590708" cy="2715373"/>
          </a:xfrm>
          <a:prstGeom prst="rect">
            <a:avLst/>
          </a:prstGeom>
        </p:spPr>
      </p:pic>
      <p:sp>
        <p:nvSpPr>
          <p:cNvPr id="2" name="Title 1">
            <a:extLst>
              <a:ext uri="{FF2B5EF4-FFF2-40B4-BE49-F238E27FC236}">
                <a16:creationId xmlns:a16="http://schemas.microsoft.com/office/drawing/2014/main" id="{B2E8A055-D9B1-4D4A-A3F0-C5F7E4FEB26F}"/>
              </a:ext>
            </a:extLst>
          </p:cNvPr>
          <p:cNvSpPr>
            <a:spLocks noGrp="1"/>
          </p:cNvSpPr>
          <p:nvPr>
            <p:ph type="title"/>
          </p:nvPr>
        </p:nvSpPr>
        <p:spPr/>
        <p:txBody>
          <a:bodyPr/>
          <a:lstStyle/>
          <a:p>
            <a:r>
              <a:rPr lang="en-US" dirty="0"/>
              <a:t>Early Conceptual Designs</a:t>
            </a:r>
          </a:p>
        </p:txBody>
      </p:sp>
      <p:sp>
        <p:nvSpPr>
          <p:cNvPr id="8" name="Slide Number Placeholder 3">
            <a:extLst>
              <a:ext uri="{FF2B5EF4-FFF2-40B4-BE49-F238E27FC236}">
                <a16:creationId xmlns:a16="http://schemas.microsoft.com/office/drawing/2014/main" id="{BE6D822C-1724-44BB-87C8-134A781697D9}"/>
              </a:ext>
            </a:extLst>
          </p:cNvPr>
          <p:cNvSpPr>
            <a:spLocks noGrp="1"/>
          </p:cNvSpPr>
          <p:nvPr>
            <p:ph type="sldNum" sz="quarter" idx="4"/>
          </p:nvPr>
        </p:nvSpPr>
        <p:spPr/>
        <p:txBody>
          <a:bodyPr/>
          <a:lstStyle/>
          <a:p>
            <a:fld id="{6A64E2AA-70EE-4EDB-ADAE-C1CF90266418}" type="slidenum">
              <a:rPr lang="en-US" smtClean="0"/>
              <a:t>9</a:t>
            </a:fld>
            <a:endParaRPr lang="en-US" dirty="0"/>
          </a:p>
        </p:txBody>
      </p:sp>
      <p:pic>
        <p:nvPicPr>
          <p:cNvPr id="7" name="Picture 6">
            <a:extLst>
              <a:ext uri="{FF2B5EF4-FFF2-40B4-BE49-F238E27FC236}">
                <a16:creationId xmlns:a16="http://schemas.microsoft.com/office/drawing/2014/main" id="{2B8A19F6-94A0-46FA-93E6-0B82599496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120" y="147603"/>
            <a:ext cx="2963527" cy="2715373"/>
          </a:xfrm>
          <a:prstGeom prst="rect">
            <a:avLst/>
          </a:prstGeom>
        </p:spPr>
      </p:pic>
      <p:pic>
        <p:nvPicPr>
          <p:cNvPr id="11" name="Picture 10">
            <a:extLst>
              <a:ext uri="{FF2B5EF4-FFF2-40B4-BE49-F238E27FC236}">
                <a16:creationId xmlns:a16="http://schemas.microsoft.com/office/drawing/2014/main" id="{C23DED5D-5C65-438A-965A-0D93B50FBF58}"/>
              </a:ext>
            </a:extLst>
          </p:cNvPr>
          <p:cNvPicPr>
            <a:picLocks noChangeAspect="1"/>
          </p:cNvPicPr>
          <p:nvPr/>
        </p:nvPicPr>
        <p:blipFill>
          <a:blip r:embed="rId6"/>
          <a:stretch>
            <a:fillRect/>
          </a:stretch>
        </p:blipFill>
        <p:spPr>
          <a:xfrm>
            <a:off x="182880" y="2735275"/>
            <a:ext cx="11758749" cy="3877587"/>
          </a:xfrm>
          <a:prstGeom prst="rect">
            <a:avLst/>
          </a:prstGeom>
        </p:spPr>
      </p:pic>
    </p:spTree>
    <p:extLst>
      <p:ext uri="{BB962C8B-B14F-4D97-AF65-F5344CB8AC3E}">
        <p14:creationId xmlns:p14="http://schemas.microsoft.com/office/powerpoint/2010/main" val="38970503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2907</TotalTime>
  <Words>8089</Words>
  <Application>Microsoft Office PowerPoint</Application>
  <PresentationFormat>Widescreen</PresentationFormat>
  <Paragraphs>734</Paragraphs>
  <Slides>62</Slides>
  <Notes>62</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Cambria Math</vt:lpstr>
      <vt:lpstr>Times New Roman</vt:lpstr>
      <vt:lpstr>Office Theme</vt:lpstr>
      <vt:lpstr>Autonomous Anchoring Surface Vessel</vt:lpstr>
      <vt:lpstr>Team Organization</vt:lpstr>
      <vt:lpstr>Project Goals and Objectives</vt:lpstr>
      <vt:lpstr>Existing Related Technologies</vt:lpstr>
      <vt:lpstr>System Requirements</vt:lpstr>
      <vt:lpstr>Constraints and Assumptions</vt:lpstr>
      <vt:lpstr>Mission Overview</vt:lpstr>
      <vt:lpstr>Physical Map</vt:lpstr>
      <vt:lpstr>Early Conceptual Designs</vt:lpstr>
      <vt:lpstr>Risk Assessment </vt:lpstr>
      <vt:lpstr>Detailed Design and Analysis - ME</vt:lpstr>
      <vt:lpstr>Detailed Design and Analysis - ME</vt:lpstr>
      <vt:lpstr>Hull Analytical Hierarchy Process</vt:lpstr>
      <vt:lpstr>Path Keeping Fin</vt:lpstr>
      <vt:lpstr>Anchor Choice– Polymer Plow Anchor</vt:lpstr>
      <vt:lpstr>Level Wind</vt:lpstr>
      <vt:lpstr>Buoyancy Analysis</vt:lpstr>
      <vt:lpstr>Transverse Stability</vt:lpstr>
      <vt:lpstr>Righting Moment</vt:lpstr>
      <vt:lpstr>Drag on the AASV </vt:lpstr>
      <vt:lpstr>Tension on the AASV due to Catenary of Anchor Line </vt:lpstr>
      <vt:lpstr>Deck Analysis </vt:lpstr>
      <vt:lpstr>Deck Analysis</vt:lpstr>
      <vt:lpstr>PowerPoint Presentation</vt:lpstr>
      <vt:lpstr>PowerPoint Presentation</vt:lpstr>
      <vt:lpstr>Electronics Overview</vt:lpstr>
      <vt:lpstr>Detailed Design and Analysis-EE</vt:lpstr>
      <vt:lpstr>Printed Circuit Board Design</vt:lpstr>
      <vt:lpstr>Printed Circuit Board Fabrication</vt:lpstr>
      <vt:lpstr>Electronics Box Overview/ Components</vt:lpstr>
      <vt:lpstr>Electronics Box Actual Layout</vt:lpstr>
      <vt:lpstr>Electronics Box External Connectors</vt:lpstr>
      <vt:lpstr>R/C and Wireless Communication</vt:lpstr>
      <vt:lpstr>Health Monitoring</vt:lpstr>
      <vt:lpstr>Power Budget</vt:lpstr>
      <vt:lpstr>Power Budget for Mission States</vt:lpstr>
      <vt:lpstr>Power Budget Continued</vt:lpstr>
      <vt:lpstr>Finite State Machine Diagrams – High Level</vt:lpstr>
      <vt:lpstr>Transfer Function Derivation</vt:lpstr>
      <vt:lpstr>Dynamics Motion Modeling and Simulation</vt:lpstr>
      <vt:lpstr>Main Functions</vt:lpstr>
      <vt:lpstr>Hull Construction Process</vt:lpstr>
      <vt:lpstr>Construction Process</vt:lpstr>
      <vt:lpstr>Thruster Mount Construction</vt:lpstr>
      <vt:lpstr>Winch Construction</vt:lpstr>
      <vt:lpstr>Winch Construction (Continued)</vt:lpstr>
      <vt:lpstr>Level Wind Construction</vt:lpstr>
      <vt:lpstr>Level Wind Construction (Continued)</vt:lpstr>
      <vt:lpstr>Level Wind Construction (Continued)</vt:lpstr>
      <vt:lpstr>Electrical Testing Results and Analysis</vt:lpstr>
      <vt:lpstr>Software Testing Results and Analysis</vt:lpstr>
      <vt:lpstr>Mechanical Testing Results and Analysis</vt:lpstr>
      <vt:lpstr>Future Improvement</vt:lpstr>
      <vt:lpstr>Mechanical Budget</vt:lpstr>
      <vt:lpstr>Electrical Budget</vt:lpstr>
      <vt:lpstr>Donated Parts</vt:lpstr>
      <vt:lpstr>Budget</vt:lpstr>
      <vt:lpstr>Achievements</vt:lpstr>
      <vt:lpstr>Flowchart for Spring Semester</vt:lpstr>
      <vt:lpstr>Acknowledgements</vt:lpstr>
      <vt:lpstr>Self-Reflection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Martine Montgomery</cp:lastModifiedBy>
  <cp:revision>428</cp:revision>
  <dcterms:created xsi:type="dcterms:W3CDTF">2019-04-17T14:47:58Z</dcterms:created>
  <dcterms:modified xsi:type="dcterms:W3CDTF">2020-04-24T05:34:32Z</dcterms:modified>
</cp:coreProperties>
</file>