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2" r:id="rId5"/>
  </p:sldMasterIdLst>
  <p:notesMasterIdLst>
    <p:notesMasterId r:id="rId58"/>
  </p:notesMasterIdLst>
  <p:sldIdLst>
    <p:sldId id="544" r:id="rId6"/>
    <p:sldId id="273" r:id="rId7"/>
    <p:sldId id="546" r:id="rId8"/>
    <p:sldId id="625" r:id="rId9"/>
    <p:sldId id="615" r:id="rId10"/>
    <p:sldId id="379" r:id="rId11"/>
    <p:sldId id="362" r:id="rId12"/>
    <p:sldId id="626" r:id="rId13"/>
    <p:sldId id="545" r:id="rId14"/>
    <p:sldId id="564" r:id="rId15"/>
    <p:sldId id="301" r:id="rId16"/>
    <p:sldId id="568" r:id="rId17"/>
    <p:sldId id="569" r:id="rId18"/>
    <p:sldId id="570" r:id="rId19"/>
    <p:sldId id="571" r:id="rId20"/>
    <p:sldId id="572" r:id="rId21"/>
    <p:sldId id="573" r:id="rId22"/>
    <p:sldId id="574" r:id="rId23"/>
    <p:sldId id="575" r:id="rId24"/>
    <p:sldId id="576" r:id="rId25"/>
    <p:sldId id="577" r:id="rId26"/>
    <p:sldId id="578" r:id="rId27"/>
    <p:sldId id="579" r:id="rId28"/>
    <p:sldId id="580" r:id="rId29"/>
    <p:sldId id="581" r:id="rId30"/>
    <p:sldId id="624" r:id="rId31"/>
    <p:sldId id="619" r:id="rId32"/>
    <p:sldId id="620" r:id="rId33"/>
    <p:sldId id="621" r:id="rId34"/>
    <p:sldId id="622" r:id="rId35"/>
    <p:sldId id="558" r:id="rId36"/>
    <p:sldId id="599" r:id="rId37"/>
    <p:sldId id="600" r:id="rId38"/>
    <p:sldId id="614" r:id="rId39"/>
    <p:sldId id="403" r:id="rId40"/>
    <p:sldId id="607" r:id="rId41"/>
    <p:sldId id="604" r:id="rId42"/>
    <p:sldId id="595" r:id="rId43"/>
    <p:sldId id="605" r:id="rId44"/>
    <p:sldId id="606" r:id="rId45"/>
    <p:sldId id="495" r:id="rId46"/>
    <p:sldId id="433" r:id="rId47"/>
    <p:sldId id="407" r:id="rId48"/>
    <p:sldId id="609" r:id="rId49"/>
    <p:sldId id="610" r:id="rId50"/>
    <p:sldId id="613" r:id="rId51"/>
    <p:sldId id="612" r:id="rId52"/>
    <p:sldId id="592" r:id="rId53"/>
    <p:sldId id="596" r:id="rId54"/>
    <p:sldId id="597" r:id="rId55"/>
    <p:sldId id="623" r:id="rId56"/>
    <p:sldId id="48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nuel Roig" initials="ER" lastIdx="1" clrIdx="0">
    <p:extLst>
      <p:ext uri="{19B8F6BF-5375-455C-9EA6-DF929625EA0E}">
        <p15:presenceInfo xmlns:p15="http://schemas.microsoft.com/office/powerpoint/2012/main" userId="S::eroig2017@fau.edu::19cd5677-c4a7-4897-aa99-665e07dfa5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0"/>
    <a:srgbClr val="043D63"/>
    <a:srgbClr val="E9EBF5"/>
    <a:srgbClr val="CFD5EA"/>
    <a:srgbClr val="4472C4"/>
    <a:srgbClr val="8497B0"/>
    <a:srgbClr val="BE3856"/>
    <a:srgbClr val="003A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68"/>
    <p:restoredTop sz="76369"/>
  </p:normalViewPr>
  <p:slideViewPr>
    <p:cSldViewPr snapToGrid="0" snapToObjects="1">
      <p:cViewPr varScale="1">
        <p:scale>
          <a:sx n="61" d="100"/>
          <a:sy n="61" d="100"/>
        </p:scale>
        <p:origin x="248" y="6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2T02:11:27.217"/>
    </inkml:context>
    <inkml:brush xml:id="br0">
      <inkml:brushProperty name="width" value="0.05" units="cm"/>
      <inkml:brushProperty name="height" value="0.05" units="cm"/>
      <inkml:brushProperty name="color" value="#FFFFFF"/>
      <inkml:brushProperty name="ignorePressure" value="1"/>
    </inkml:brush>
  </inkml:definitions>
  <inkml:trace contextRef="#ctx0" brushRef="#br0">1233 351,'0'0</inkml:trace>
  <inkml:trace contextRef="#ctx0" brushRef="#br0" timeOffset="364.35">1233 351,'0'0</inkml:trace>
  <inkml:trace contextRef="#ctx0" brushRef="#br0" timeOffset="1245.25">1233 351,'-23'-23,"1"-2,-9-14,19 22,-1 0,-1 1,0 1,-1 0,-1 2,0-1,-10-5,-130-77,143 90,-1-1,1 2,-1 0,0 1,-1 0,1 1,-1 0,0 1,-10 0,-1 1,0 1,1 1,-6 2,20-1,0 0,-1 1,1 0,1 1,-1 0,1 1,-1 0,1 1,1 0,-1 0,1 1,0 0,0 1,-2 4,-17 18,2 1,1 1,-8 16,22-32,-46 70,4 3,-18 48,16-36,35-66,1 1,1 0,2 2,-7 27,22-61,0 0,0 0,0 0,1 0,-1 0,1 0,0 0,0 0,0 1,1 1,0-5,-1 0,1 0,0 1,-1-1,1 0,0 0,0 0,0 0,0 0,0 0,0 0,0 0,0 0,0 0,0 0,0-1,1 1,-1 0,0-1,0 1,1-1,-1 0,1 1,-1-1,0 0,1 0,-1 0,1 0,-1 0,0 0,1 0,-1 0,1-1,16-1,0 0,0-2,0 0,0-1,0-1,87-36,-101 40,59-29,-2-3,-2-3,30-25,-60 42,19-12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7:05.541"/>
    </inkml:context>
    <inkml:brush xml:id="br0">
      <inkml:brushProperty name="width" value="0.025" units="cm"/>
      <inkml:brushProperty name="height" value="0.025" units="cm"/>
      <inkml:brushProperty name="ignorePressure" value="1"/>
    </inkml:brush>
  </inkml:definitions>
  <inkml:trace contextRef="#ctx0" brushRef="#br0">0 27,'0'-4,"0"-2</inkml:trace>
  <inkml:trace contextRef="#ctx0" brushRef="#br0" timeOffset="1">0 0,'5'0,"2"0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2T02:11:44.289"/>
    </inkml:context>
    <inkml:brush xml:id="br0">
      <inkml:brushProperty name="width" value="0.35" units="cm"/>
      <inkml:brushProperty name="height" value="0.35" units="cm"/>
      <inkml:brushProperty name="color" value="#FFFFFF"/>
      <inkml:brushProperty name="ignorePressure" value="1"/>
    </inkml:brush>
  </inkml:definitions>
  <inkml:trace contextRef="#ctx0" brushRef="#br0">973 803,'-28'-4,"17"5,1 1,0 0,0 1,0 0,0 1,0 0,1 0,-1 1,1 0,1 1,-1 0,1 0,0 1,0 1,-14 12,1 2,2 1,0 0,-3 8,0 0,2 2,1 0,2 1,1 1,1 0,3 1,0 2,7-20,0 1,2 0,0 0,1 0,1 0,0 0,2 1,0-1,1 0,1 0,1 0,1-1,0 1,8 15,-11-28,1 0,1-1,-1 1,1-1,0 1,0-1,0 0,1 0,0-1,0 1,0-1,0 0,1-1,-1 1,1-1,4 2,-1-2,-1-1,1 0,0 0,-1 0,1-1,0-1,0 1,0-2,0 1,0-1,4-1,9-3,-1 0,0-2,0 0,-1-2,0 0,0-1,-1-1,0-1,10-8,-17 10,0 0,0 0,-1-1,-1-1,0 0,0 0,-1-1,-1 0,0-1,-1 0,-1 0,0 0,0-1,-2 0,0 0,0 0,-2 0,0-1,0 1,-2-1,0 0,-1 1,0-1,-1 1,-1-1,0 1,-1 0,-1 0,0 1,-1-1,-2 0,2 3,-1 0,0 1,-1 0,0 0,-1 1,0 0,0 0,-1 1,0 1,-1 0,0 0,0 1,-8-4,10 7,0 0,0 0,-1 1,1 0,-1 1,0 0,1 0,-1 1,0 1,0-1,0 2,0-1,1 1,-1 1,0 0,1 0,-1 1,-7 3,3 0,1 1,-1 1,1 0,1 1,-1 0,1 1,1 0,0 1,1 0,0 1,0 0,1 1,1 0,0 0,1 1,0-1,1 2,1-1,-3 13,4-15,1 1,1 0,0 0,1 0,0 0,1 0,0 0,1 0,1 0,0 0,0-1,1 1,1 0,1-1,-1 0,2 0,0-1,0 1,1-1,0 0,1-1,0 0,5 5,-5-8,1 0,-1 0,1-1,1 0,-1-1,1 0,0 0,0-1,0 0,1-1,-1 0,1-1,0 0,0 0,0-1,6-1,-9 0,-1 0,1 0,0-1,-1-1,1 1,-1-1,0 0,0-1,0 1,0-2,0 1,0-1,-1 0,1 0,-1 0,0-1,-1 0,1-1,-1 1,0-1,0 0,-1 0,0 0,1-2,0-2,-1-1,0 1,-1-1,0 1,-1-1,0 0,-1 0,0 0,0 0,-1 0,-1 0,0 0,0 0,-1 0,-1 1,0-1,0 0,-1 1,-1-2,-4-8,0 0,-2 1,0 1,-1 0,-1 0,0 1,-2 1,0 0,-7-5,8 9,0 1,-1 0,0 1,-1 1,0 0,0 1,-1 1,0 0,0 2,-1 0,1 0,-13 0,15 3,0 1,0 1,0 0,0 1,0 1,0 0,0 1,1 1,-1 0,1 1,0 0,0 1,1 1,0 0,-7 5,3 0,1 1,0 0,1 1,0 1,1 0,0 1,2 1,-9 14,15-20,-1 0,2 1,0 0,0 0,1 1,-2 11,5-16,-1 0,2 0,-1 0,1 0,0 1,1-1,0 0,0 0,1 0,0 0,0 0,1 0,0-1,1 0,0 0,0 0,0 0,1-1,0 1,0-1,0 0,1-1,0 1,1 0,3 1,0 0,0-1,1 0,0-1,0 0,0 0,1-2,1 1,0 0,0-1,1-1,-1 0,1-1,0 0,0-1,-1 0,1-2,0 1,-1-2,1 0,-1 0,0-1,11-5,-19 6,0 1,-1-1,1 0,0 0,-1-1,0 0,0 1,0-1,0 0,-1-1,1 1,-1-1,0 0,-1 1,1-1,-1-1,1-2,0 1,-1-2,-1 1,1 0,-1 0,0 0,-1-1,0 1,-1 0,0-2,-2-14,-2 0,-1 0,-1 1,-1 0,-1 0,-11-19,-12-17,-2 1,-3 2,-25-28,-136-149,82 111,183 186,275 274,-15-14,16-20,-333-296,6 5,0 0,1-1,1-1,0 0,1-1,-2-6,-17-4,0 0,0 0,1 0,-1 0,0 0,0-1,1 1,-1 0,0 0,0 0,0 0,0 0,1 0,-1-1,0 1,0 0,0 0,0 0,0-1,1 1,-1 0,0 0,0 0,0-1,0 1,0 0,0 0,0 0,0-1,0 1,0 0,0 0,0-1,0 1,0 0,0 0,0-1,-1-2,0 0,0-1,-1 1,1 0,-1 0,1 0,-1 0,-1-1,-62-88,-4 3,-14-8,-159-160,35 56,-227-168,423 360,-11-10,18 17,11 12,85 82,151 143,608 597,-796-777,1 2,2-2,2-3,20 10,-64-51,-10-9,-9-7,-515-520,337 348,107 104,-545-560,605 618,-1-1,1-1,0 0,-1-4,12 14,5 7,12 10,577 485,-263-221,41 6,-355-270,6 5,1-1,1 0,15 6,-27-18,-8-5,-9-12,-36-42,-2 2,-38-36,49 56,-370-360,-24 27,229 209,690 553,10-19,-500-375,80 61,200 143,-146-112,18 2,-96-66,-51-28,-10-5,-13-11,16 16,-216-162,111 86,-187-140,-484-347,430 329,206 148,-80-33,212 116,10 4,15 11,-11-9,169 122,409 284,-459-325,238 156,8-23,-364-213,70 35,25 8,-77-38,0 0,1-2,-1 0,2-2,-1-1,13 1,-35-5,0 0,1 0,-1 0,0 0,0 0,0-1,1 1,1-2,-5 2,0 0,1 0,-1 0,0-1,1 1,-1 0,0 0,1-1,-1 1,0 0,1 0,-1-1,0 1,0 0,0-1,1 1,-1 0,0-1,0 1,0-1,0 1,0 0,1-1,-1 1,0-1,-6-14,-18-14,0 0,-2 2,-1 1,-1 2,-16-11,-44-33,-3 4,-29-11,-200-105,226 129,-359-188,228 132,-16 5,215 92,15 7,0-1,0 0,1-1,0 0,0-1,0 0,-2-2,7 0,12 8,18 7,-24-7,204 77,47 31,-81-33,503 199,16-40,-449-170,-193-54,1-3,0-1,0-2,2-3,-44-1,16-1,-21-3,-12-3,-148-67,-116-36,60 27,-203-99,-287-109,575 245,-160-54,180 67,-77-11,166 40,11 2,0 0,0 0,-1 1,1 0,0 0,0 1,-1 0,-7 2,17-1,0-1,1 1,-1-1,0 1,0 0,1-1,-1 1,0-1,0 1,1 0,-1-1,1 1,-1-1,0 1,1-1,-1 0,1 1,-1-1,1 1,0-1,-1 0,1 1,-1-1,1 0,43 28,1-1,1-3,19 7,-3-2,281 132,78 12,-257-114,4-7,1-7,137 16,-61-34,-185-24,1-3,-1-2,4-4,-64 6,0 0,0 0,0 0,0 0,0 0,0 0,0 0,0 0,0 0,0 0,0 0,0 0,0 0,0 0,0 0,-1 0,1 0,0-1,0 1,0 0,0 0,0 0,0 0,0 0,0 0,0 0,0 0,0 0,0 0,0 0,0 0,0 0,0 0,0-1,0 1,0 0,0 0,0 0,0 0,0 0,1 0,-1 0,0 0,0 0,0 0,0 0,0 0,0 0,0 0,0 0,0 0,0 0,0 0,0 0,0 0,0 0,0-1,0 1,0 0,1 0,-1 0,0 0,0 0,-10-5,-15-5,-431-180,11 5,205 93,-432-178,613 246,32 13,-1-1,2-1,-19-12,57 32,1-1,0 0,0-1,5 2,17 6,230 83,101 16,282 55,-639-164,85 20,632 139,-690-156,-3 1,1-2,-1-1,1-2,5-1,-110-1,0-2,0-4,-31-7,-220-50,-178-67,158 38,243 66,-44-11,-129-15,249 50,22 2,4 1,39 7,328 36,21-16,-157-15,180 13,-259-10,99 25,-216-33,0 2,-1 2,0 2,-2 1,14 8,-75-3,11-12,-1-1,0 0,0-1,0-1,-1-1,0 0,0-1,-5-1,-33 2,-51-3,86-2,-83-3,0-4,-19-9,-203-45,-14-2,89 19,229 41,-6-2,0 1,-1 1,0 1,1 2,-12 1,123-15,38 8,1 6,7 6,247 26,505 83,-768-98,50-2,-36-4,87 21,-150-18,-13-2,-52-11,0 0,0 0,0 0,0 0,0 0,0 0,0 1,1-1,-1 0,0 0,0 0,0 0,0 0,0 0,0 0,0 0,0 0,0 0,0 0,0 0,0 0,0 0,0 0,0 1,0-1,0 0,0 0,0 0,0 0,0 0,0 0,0 0,0 0,0 0,0 0,0 1,0-1,0 0,0 0,0 0,0 0,0 0,0 0,0 0,0 0,0 0,0 0,0 0,0 0,0 1,0-1,0 0,0 0,0 0,0 0,-1 0,1 0,0 0,0 0,0 0,0 0,0 0,0 0,0 0,0 0,0 0,-10 7,-12 5,1-4,0-1,-1-1,0-1,0-1,0-1,-1 0,1-2,-1-1,1-1,-21-3,-33-8,0-3,-39-14,46 10,-466-102,362 91,-2 8,-21 6,169 14,13 1,0 0,0 1,0 1,-12 1,35-3,0 0,0 1,0 0,5 1,16 0,71-2,-45-2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22T02:11:57.187"/>
    </inkml:context>
    <inkml:brush xml:id="br0">
      <inkml:brushProperty name="width" value="0.35" units="cm"/>
      <inkml:brushProperty name="height" value="0.35" units="cm"/>
      <inkml:brushProperty name="color" value="#FFFFFF"/>
      <inkml:brushProperty name="ignorePressure" value="1"/>
    </inkml:brush>
  </inkml:definitions>
  <inkml:trace contextRef="#ctx0" brushRef="#br0">2649 459,'2'-2,"0"1,-1-1,1 0,0 0,-1 1,1-1,-1 0,0 0,2-3,-2 2,2 0,-1-1,1 0,0 0,-1 0,0 0,0-1,0 1,0-4,-1 7,-1 0,0 0,0-1,0 1,0 0,0 0,-1-1,1 1,0 0,0 0,-1 0,1 0,-1-1,1 1,-1 0,0 0,1 0,-1 0,0 0,0 0,1 0,-1 0,0 1,0-1,0 0,0 0,0 1,0-1,-1 1,1-1,0 1,0-1,-10-3,1 0,-1 1,0 0,0 0,0 1,0 1,0 0,0 1,-1 0,1 0,-25 3,0 1,-16 4,-3 5,0 3,-52 21,33-10,-4-3,52-17,-1-1,0-2,0 0,-26-1,22-4,-1-1,1-2,0-1,-24-7,-120-42,93 26,-31-3,-84-6,-90-1,135 19,-163-31,309 50,1-1,-1-1,1 1,0-1,-1 0,1 0,0 0,0-1,0 0,1 0,-1 0,1-1,-1 1,0-2,6 3,-1 1,1 0,0 0,0 0,0 1,0-1,0 0,0 0,0 0,0 1,0-1,0 1,0-1,1 1,-1-1,16-6,0 2,0-1,1 2,-1 0,1 2,0 0,0 0,10 2,36 2,48 8,-72-6,281 40,-304-41,33 7,47 2,89-1,146 11,-184-5,-35-4,61-2,40-11,-282-4,0-2,-52-13,31 5,-22 2,34 7,-212-16,-33-17,-27-12,225 37,-103 4,-115 22,281-8,1-2,-3-4,122 2,-1-2,0-3,6-4,176-33,-150 24,-39 10,-1 1,1 3,0 2,8 3,50 6,43 11,310 39,-267-35,-26-9,67-8,-158-5,-63 0,0-1,-1 2,1 0,0 0,-1 2,1 0,-1 0,0 1,-1 1,1 0,-1 1,0 1,-1 0,2 2,-7-6,0 1,0-2,0 1,1-1,-1 0,1-1,0 1,30 11,-2 3,1-1,0-2,1-1,17 2,-38-11,1-1,-1-1,1-1,0 0,0-1,-1-1,1-1,0 0,-1-2,1 0,1-1,58-21,27-14,-94 35,-2 3,-7 15,-1-9,1-3,-1 0,0 1,0-1,0 1,0-1,0 0,0 1,-1-1,1 1,0-1,-1 0,1 1,-1-1,1 0,-1 1,0-1,0 0,1 0,-1 0,0 0,0 0,0 0,0 0,0 0,-1 0,-1 0,0 0,-1 0,1 0,-1-1,0 1,1-1,-1 0,1 0,-3-1,-34 0,0-2,0-2,0-2,1-1,-28-6,1 4,-14 1,-136-4,164 10,-13 2,41 1,0 0,0-1,0-2,0 0,1-2,-12-3,33 7,1 1,0-1,0 1,0-1,-1 1,1-1,0 0,0 1,0-1,0 0,0 0,0 0,0 0,1 0,0 1,-1 0,1-1,0 1,0 0,0-1,0 1,0 0,0-1,0 1,0-1,0 1,0 0,0-1,0 1,0-1,0 1,0 0,0-1,0 1,0 0,1-1,-1 1,0 0,0-1,0 1,1-1,1-1,1-1,0 1,0 0,0 0,0 0,0 0,0 0,2 0,12-6,0 2,1 0,0 0,0 2,4 0,95-12,-81 13,296-27,22 14,-239 19,1 4,23 10,-103-13,-17 0,-19-1,-10 3,-2-1,0 0,-1-1,0-1,0 0,0-1,-11 1,-22 0,-16-3,-12 1,-224 10,-23-14,196-6,36 2,-4 4,50 1,1-2,0-1,-2-3,-12-2,-13 2,15 2,0-4,-39-11,33 6,16 5,14 2,-1 1,-1 2,1 1,-29 0,47 4,1 0,-1-1,0-1,0 0,154 22,-9 10,-63-13,1-2,4-4,57-2,121-8,-110-3,221-9,-165 3,-135 7,99-7,-75 7,-62 1,0 0,0-1,10-3,-24 1,0 0,-1 0,1-1,-1 0,0-1,0 0,0-1,-1 0,1-2,-49-17,29 21,1 1,0 0,-1 1,0 0,1 0,-1 1,-6 0,-73 3,35 0,-31 2,-16 5,21-2,-35-2,59-3,0 1,-48 11,45-8,0-2,-27-3,17 0,-11 1,-144 6,12 2,212-10,-22 1,1 1,0 1,0 1,0 1,-4 3,-36 13,-4 4,65-24,-63 22,-43 9,78-25,1 2,-1 1,-2 3,23-10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6:35.324"/>
    </inkml:context>
    <inkml:brush xml:id="br0">
      <inkml:brushProperty name="width" value="0.025" units="cm"/>
      <inkml:brushProperty name="height" value="0.025" units="cm"/>
      <inkml:brushProperty name="ignorePressure" value="1"/>
    </inkml:brush>
  </inkml:definitions>
  <inkml:trace contextRef="#ctx0" brushRef="#br0">1 0</inkml:trace>
  <inkml:trace contextRef="#ctx0" brushRef="#br0" timeOffset="369.16">1 0</inkml:trace>
  <inkml:trace contextRef="#ctx0" brushRef="#br0" timeOffset="731.8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6:59.725"/>
    </inkml:context>
    <inkml:brush xml:id="br0">
      <inkml:brushProperty name="width" value="0.025" units="cm"/>
      <inkml:brushProperty name="height" value="0.025" units="cm"/>
      <inkml:brushProperty name="ignorePressure" value="1"/>
    </inkml:brush>
  </inkml:definitions>
  <inkml:trace contextRef="#ctx0" brushRef="#br0">0 1,'5'0,"2"0</inkml:trace>
  <inkml:trace contextRef="#ctx0" brushRef="#br0" timeOffset="501.05">29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7:03.135"/>
    </inkml:context>
    <inkml:brush xml:id="br0">
      <inkml:brushProperty name="width" value="0.025" units="cm"/>
      <inkml:brushProperty name="height" value="0.025" units="cm"/>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7:04.385"/>
    </inkml:context>
    <inkml:brush xml:id="br0">
      <inkml:brushProperty name="width" value="0.025" units="cm"/>
      <inkml:brushProperty name="height" value="0.025" units="cm"/>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7:04.801"/>
    </inkml:context>
    <inkml:brush xml:id="br0">
      <inkml:brushProperty name="width" value="0.025" units="cm"/>
      <inkml:brushProperty name="height" value="0.025" units="cm"/>
      <inkml:brushProperty name="ignorePressure" value="1"/>
    </inkml:brush>
  </inkml:definitions>
  <inkml:trace contextRef="#ctx0" brushRef="#br0">1 0,'4'0,"7"0,2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30T20:17:05.171"/>
    </inkml:context>
    <inkml:brush xml:id="br0">
      <inkml:brushProperty name="width" value="0.025" units="cm"/>
      <inkml:brushProperty name="height" value="0.025" units="cm"/>
      <inkml:brushProperty name="ignorePressure" value="1"/>
    </inkml:brush>
  </inkml:definitions>
  <inkml:trace contextRef="#ctx0" brushRef="#br0">0 12,'0'-5,"0"-2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00B20-5C14-4DC2-9BEE-49AAEDD4028B}" type="datetimeFigureOut">
              <a:rPr lang="en-US" smtClean="0"/>
              <a:t>4/24/20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E05D-F005-437A-B9DF-F456D326BB9C}" type="slidenum">
              <a:rPr lang="en-US" smtClean="0"/>
              <a:t>‹#›</a:t>
            </a:fld>
            <a:endParaRPr lang="en-US"/>
          </a:p>
        </p:txBody>
      </p:sp>
    </p:spTree>
    <p:extLst>
      <p:ext uri="{BB962C8B-B14F-4D97-AF65-F5344CB8AC3E}">
        <p14:creationId xmlns:p14="http://schemas.microsoft.com/office/powerpoint/2010/main" val="382641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this is the senior </a:t>
            </a:r>
            <a:r>
              <a:rPr lang="en-US">
                <a:solidFill>
                  <a:srgbClr val="002060"/>
                </a:solidFill>
                <a:latin typeface="Times New Roman"/>
                <a:ea typeface="Times New Roman"/>
                <a:cs typeface="Times New Roman"/>
                <a:sym typeface="Times New Roman"/>
              </a:rPr>
              <a:t>Design final Review presentation for the </a:t>
            </a:r>
            <a:r>
              <a:rPr lang="en-US"/>
              <a:t>wave-Powered Autonomous Surface vehicle</a:t>
            </a:r>
          </a:p>
        </p:txBody>
      </p:sp>
      <p:sp>
        <p:nvSpPr>
          <p:cNvPr id="4" name="Slide Number Placeholder 3"/>
          <p:cNvSpPr>
            <a:spLocks noGrp="1"/>
          </p:cNvSpPr>
          <p:nvPr>
            <p:ph type="sldNum" sz="quarter" idx="5"/>
          </p:nvPr>
        </p:nvSpPr>
        <p:spPr/>
        <p:txBody>
          <a:bodyPr/>
          <a:lstStyle/>
          <a:p>
            <a:fld id="{F0C4E05D-F005-437A-B9DF-F456D326BB9C}" type="slidenum">
              <a:rPr lang="en-US" smtClean="0"/>
              <a:t>1</a:t>
            </a:fld>
            <a:endParaRPr lang="en-US"/>
          </a:p>
        </p:txBody>
      </p:sp>
    </p:spTree>
    <p:extLst>
      <p:ext uri="{BB962C8B-B14F-4D97-AF65-F5344CB8AC3E}">
        <p14:creationId xmlns:p14="http://schemas.microsoft.com/office/powerpoint/2010/main" val="3214919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a:p>
            <a:pPr marL="285750" indent="-285750"/>
            <a:r>
              <a:rPr lang="en-US" sz="1200" b="0" i="0" u="none" strike="noStrike" kern="1200">
                <a:solidFill>
                  <a:schemeClr val="tx1"/>
                </a:solidFill>
                <a:effectLst/>
                <a:latin typeface="+mn-lt"/>
                <a:ea typeface="+mn-ea"/>
                <a:cs typeface="+mn-cs"/>
              </a:rPr>
              <a:t>Since there is not a wave buoy close to Dania Beach Florida, which is the operating location of the ASV missions. In order to get the most accurate operating conditions for our Simulink simulation, which I will describe in the upcoming slides, our team conducted an at sea experiment on a day where the waves were at an average height of 1m. Our team used a wave gage to measure different Characteristics of the wave. After analyzing the data collected and creating a wave spectrum our team concluded that the ASV will be operating in </a:t>
            </a:r>
          </a:p>
          <a:p>
            <a:pPr marL="285750" indent="-285750"/>
            <a:r>
              <a:rPr lang="en-US"/>
              <a:t>Deep water waves</a:t>
            </a:r>
          </a:p>
          <a:p>
            <a:pPr marL="285750" indent="-285750"/>
            <a:r>
              <a:rPr lang="en-US"/>
              <a:t>At a Depth of 14 meters</a:t>
            </a:r>
          </a:p>
          <a:p>
            <a:pPr marL="285750" indent="-285750"/>
            <a:r>
              <a:rPr lang="en-US"/>
              <a:t>Waves with Period of 3 seconds</a:t>
            </a:r>
          </a:p>
          <a:p>
            <a:pPr marL="285750" indent="-285750"/>
            <a:r>
              <a:rPr lang="en-US"/>
              <a:t>And wave height of 1 meter</a:t>
            </a:r>
          </a:p>
          <a:p>
            <a:pPr marL="285750" indent="-285750"/>
            <a:endParaRPr lang="en-US"/>
          </a:p>
          <a:p>
            <a:pPr marL="285750" indent="-285750"/>
            <a:r>
              <a:rPr lang="en-US"/>
              <a:t>One thing that I would like to note is that our ASV is designed in a way where we can tune it to operate in various wave heights</a:t>
            </a:r>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a:p>
            <a:endParaRPr lang="en-US" b="0"/>
          </a:p>
        </p:txBody>
      </p:sp>
      <p:sp>
        <p:nvSpPr>
          <p:cNvPr id="4" name="Slide Number Placeholder 3"/>
          <p:cNvSpPr>
            <a:spLocks noGrp="1"/>
          </p:cNvSpPr>
          <p:nvPr>
            <p:ph type="sldNum" sz="quarter" idx="5"/>
          </p:nvPr>
        </p:nvSpPr>
        <p:spPr/>
        <p:txBody>
          <a:bodyPr/>
          <a:lstStyle/>
          <a:p>
            <a:fld id="{F0C4E05D-F005-437A-B9DF-F456D326BB9C}" type="slidenum">
              <a:rPr lang="en-US" smtClean="0"/>
              <a:t>10</a:t>
            </a:fld>
            <a:endParaRPr lang="en-US"/>
          </a:p>
        </p:txBody>
      </p:sp>
    </p:spTree>
    <p:extLst>
      <p:ext uri="{BB962C8B-B14F-4D97-AF65-F5344CB8AC3E}">
        <p14:creationId xmlns:p14="http://schemas.microsoft.com/office/powerpoint/2010/main" val="3618999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simulate how the ASV will behave in the wave with the characteristics described in the previous slide our team had to make a few assumptions to simplify the equation of motion.</a:t>
            </a:r>
          </a:p>
          <a:p>
            <a:endParaRPr lang="en-US"/>
          </a:p>
          <a:p>
            <a:r>
              <a:rPr lang="en-US"/>
              <a:t>The assumptions made are that the :</a:t>
            </a:r>
          </a:p>
          <a:p>
            <a:pPr marL="285750" indent="-285750"/>
            <a:r>
              <a:rPr lang="en-US" sz="1200"/>
              <a:t>The ASV will be exposed to a perfect undistrubed sinusoidal water wave</a:t>
            </a:r>
          </a:p>
          <a:p>
            <a:pPr marL="285750" indent="-285750"/>
            <a:r>
              <a:rPr lang="en-US" sz="1200"/>
              <a:t>Only Two degrees of freedom will be considered. Those are the pitching motion of the hull and the rotational motion of the spinning mass</a:t>
            </a:r>
          </a:p>
          <a:p>
            <a:pPr marL="285750" indent="-285750"/>
            <a:r>
              <a:rPr lang="en-US" sz="1200"/>
              <a:t>Our last assumption is that the ASV will follow the wave, which means that the ASV and the wave will be inphase</a:t>
            </a:r>
          </a:p>
          <a:p>
            <a:pPr marL="285750" indent="-285750"/>
            <a:endParaRPr lang="en-US" sz="1200"/>
          </a:p>
          <a:p>
            <a:pPr marL="285750" indent="-285750"/>
            <a:r>
              <a:rPr lang="en-US" sz="1200"/>
              <a:t>A FBD is shown here to give a visual represenataion of how the ASV will behave:</a:t>
            </a:r>
          </a:p>
          <a:p>
            <a:pPr marL="285750" indent="-285750"/>
            <a:r>
              <a:rPr lang="en-US" sz="1200"/>
              <a:t>It can be seen that at time 0 the ASV is still and the mast is point straight upwards towards the sky. And at some time i the ASV is exposed to motion, where now the mast or point O is at an agle Psi</a:t>
            </a:r>
          </a:p>
          <a:p>
            <a:pPr marL="285750" indent="-285750"/>
            <a:r>
              <a:rPr lang="en-US" sz="1200"/>
              <a:t>The input parameters to the simulink simulation are the wave frequency.</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a:t>A= Amplitude of displacement of point O</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a:t>The length of the Boom</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a:t>And the mass of the spinning pendulum</a:t>
            </a:r>
          </a:p>
          <a:p>
            <a:pPr marL="285750" indent="-285750"/>
            <a:endParaRPr lang="en-US"/>
          </a:p>
          <a:p>
            <a:endParaRPr lang="en-US"/>
          </a:p>
        </p:txBody>
      </p:sp>
      <p:sp>
        <p:nvSpPr>
          <p:cNvPr id="4" name="Slide Number Placeholder 3"/>
          <p:cNvSpPr>
            <a:spLocks noGrp="1"/>
          </p:cNvSpPr>
          <p:nvPr>
            <p:ph type="sldNum" sz="quarter" idx="5"/>
          </p:nvPr>
        </p:nvSpPr>
        <p:spPr/>
        <p:txBody>
          <a:bodyPr/>
          <a:lstStyle/>
          <a:p>
            <a:fld id="{F0C4E05D-F005-437A-B9DF-F456D326BB9C}" type="slidenum">
              <a:rPr lang="en-US" smtClean="0"/>
              <a:t>11</a:t>
            </a:fld>
            <a:endParaRPr lang="en-US"/>
          </a:p>
        </p:txBody>
      </p:sp>
    </p:spTree>
    <p:extLst>
      <p:ext uri="{BB962C8B-B14F-4D97-AF65-F5344CB8AC3E}">
        <p14:creationId xmlns:p14="http://schemas.microsoft.com/office/powerpoint/2010/main" val="257695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analysis that was conducted was stability (static &amp; dynamic) **read the parameters and variables given**</a:t>
            </a:r>
          </a:p>
        </p:txBody>
      </p:sp>
      <p:sp>
        <p:nvSpPr>
          <p:cNvPr id="4" name="Slide Number Placeholder 3"/>
          <p:cNvSpPr>
            <a:spLocks noGrp="1"/>
          </p:cNvSpPr>
          <p:nvPr>
            <p:ph type="sldNum" sz="quarter" idx="10"/>
          </p:nvPr>
        </p:nvSpPr>
        <p:spPr/>
        <p:txBody>
          <a:bodyPr/>
          <a:lstStyle/>
          <a:p>
            <a:fld id="{F0C4E05D-F005-437A-B9DF-F456D326BB9C}" type="slidenum">
              <a:rPr lang="en-US" smtClean="0"/>
              <a:t>12</a:t>
            </a:fld>
            <a:endParaRPr lang="en-US"/>
          </a:p>
        </p:txBody>
      </p:sp>
    </p:spTree>
    <p:extLst>
      <p:ext uri="{BB962C8B-B14F-4D97-AF65-F5344CB8AC3E}">
        <p14:creationId xmlns:p14="http://schemas.microsoft.com/office/powerpoint/2010/main" val="107390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Read variables on slides* stability equation &gt;0 = positive &lt;0 = negative etc.</a:t>
            </a:r>
          </a:p>
        </p:txBody>
      </p:sp>
      <p:sp>
        <p:nvSpPr>
          <p:cNvPr id="4" name="Slide Number Placeholder 3"/>
          <p:cNvSpPr>
            <a:spLocks noGrp="1"/>
          </p:cNvSpPr>
          <p:nvPr>
            <p:ph type="sldNum" sz="quarter" idx="5"/>
          </p:nvPr>
        </p:nvSpPr>
        <p:spPr/>
        <p:txBody>
          <a:bodyPr/>
          <a:lstStyle/>
          <a:p>
            <a:fld id="{F0C4E05D-F005-437A-B9DF-F456D326BB9C}" type="slidenum">
              <a:rPr lang="en-US" smtClean="0"/>
              <a:t>13</a:t>
            </a:fld>
            <a:endParaRPr lang="en-US"/>
          </a:p>
        </p:txBody>
      </p:sp>
    </p:spTree>
    <p:extLst>
      <p:ext uri="{BB962C8B-B14F-4D97-AF65-F5344CB8AC3E}">
        <p14:creationId xmlns:p14="http://schemas.microsoft.com/office/powerpoint/2010/main" val="405544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p:txBody>
      </p:sp>
      <p:sp>
        <p:nvSpPr>
          <p:cNvPr id="4" name="Slide Number Placeholder 3"/>
          <p:cNvSpPr>
            <a:spLocks noGrp="1"/>
          </p:cNvSpPr>
          <p:nvPr>
            <p:ph type="sldNum" sz="quarter" idx="5"/>
          </p:nvPr>
        </p:nvSpPr>
        <p:spPr/>
        <p:txBody>
          <a:bodyPr/>
          <a:lstStyle/>
          <a:p>
            <a:fld id="{F0C4E05D-F005-437A-B9DF-F456D326BB9C}" type="slidenum">
              <a:rPr lang="en-US" smtClean="0"/>
              <a:t>14</a:t>
            </a:fld>
            <a:endParaRPr lang="en-US"/>
          </a:p>
        </p:txBody>
      </p:sp>
    </p:spTree>
    <p:extLst>
      <p:ext uri="{BB962C8B-B14F-4D97-AF65-F5344CB8AC3E}">
        <p14:creationId xmlns:p14="http://schemas.microsoft.com/office/powerpoint/2010/main" val="3495161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from the left to right</a:t>
            </a:r>
          </a:p>
        </p:txBody>
      </p:sp>
      <p:sp>
        <p:nvSpPr>
          <p:cNvPr id="4" name="Slide Number Placeholder 3"/>
          <p:cNvSpPr>
            <a:spLocks noGrp="1"/>
          </p:cNvSpPr>
          <p:nvPr>
            <p:ph type="sldNum" sz="quarter" idx="5"/>
          </p:nvPr>
        </p:nvSpPr>
        <p:spPr/>
        <p:txBody>
          <a:bodyPr/>
          <a:lstStyle/>
          <a:p>
            <a:fld id="{F0C4E05D-F005-437A-B9DF-F456D326BB9C}" type="slidenum">
              <a:rPr lang="en-US" smtClean="0"/>
              <a:t>15</a:t>
            </a:fld>
            <a:endParaRPr lang="en-US"/>
          </a:p>
        </p:txBody>
      </p:sp>
    </p:spTree>
    <p:extLst>
      <p:ext uri="{BB962C8B-B14F-4D97-AF65-F5344CB8AC3E}">
        <p14:creationId xmlns:p14="http://schemas.microsoft.com/office/powerpoint/2010/main" val="3787809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and say our ASV is statically stable at the end</a:t>
            </a:r>
          </a:p>
        </p:txBody>
      </p:sp>
      <p:sp>
        <p:nvSpPr>
          <p:cNvPr id="4" name="Slide Number Placeholder 3"/>
          <p:cNvSpPr>
            <a:spLocks noGrp="1"/>
          </p:cNvSpPr>
          <p:nvPr>
            <p:ph type="sldNum" sz="quarter" idx="5"/>
          </p:nvPr>
        </p:nvSpPr>
        <p:spPr/>
        <p:txBody>
          <a:bodyPr/>
          <a:lstStyle/>
          <a:p>
            <a:fld id="{F0C4E05D-F005-437A-B9DF-F456D326BB9C}" type="slidenum">
              <a:rPr lang="en-US" smtClean="0"/>
              <a:t>16</a:t>
            </a:fld>
            <a:endParaRPr lang="en-US"/>
          </a:p>
        </p:txBody>
      </p:sp>
    </p:spTree>
    <p:extLst>
      <p:ext uri="{BB962C8B-B14F-4D97-AF65-F5344CB8AC3E}">
        <p14:creationId xmlns:p14="http://schemas.microsoft.com/office/powerpoint/2010/main" val="768787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wave parameters then from left to right about how to model the wave etc.</a:t>
            </a:r>
          </a:p>
        </p:txBody>
      </p:sp>
      <p:sp>
        <p:nvSpPr>
          <p:cNvPr id="4" name="Slide Number Placeholder 3"/>
          <p:cNvSpPr>
            <a:spLocks noGrp="1"/>
          </p:cNvSpPr>
          <p:nvPr>
            <p:ph type="sldNum" sz="quarter" idx="5"/>
          </p:nvPr>
        </p:nvSpPr>
        <p:spPr/>
        <p:txBody>
          <a:bodyPr/>
          <a:lstStyle/>
          <a:p>
            <a:fld id="{F0C4E05D-F005-437A-B9DF-F456D326BB9C}" type="slidenum">
              <a:rPr lang="en-US" smtClean="0"/>
              <a:t>17</a:t>
            </a:fld>
            <a:endParaRPr lang="en-US"/>
          </a:p>
        </p:txBody>
      </p:sp>
    </p:spTree>
    <p:extLst>
      <p:ext uri="{BB962C8B-B14F-4D97-AF65-F5344CB8AC3E}">
        <p14:creationId xmlns:p14="http://schemas.microsoft.com/office/powerpoint/2010/main" val="4133924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p:txBody>
      </p:sp>
      <p:sp>
        <p:nvSpPr>
          <p:cNvPr id="4" name="Slide Number Placeholder 3"/>
          <p:cNvSpPr>
            <a:spLocks noGrp="1"/>
          </p:cNvSpPr>
          <p:nvPr>
            <p:ph type="sldNum" sz="quarter" idx="5"/>
          </p:nvPr>
        </p:nvSpPr>
        <p:spPr/>
        <p:txBody>
          <a:bodyPr/>
          <a:lstStyle/>
          <a:p>
            <a:fld id="{F0C4E05D-F005-437A-B9DF-F456D326BB9C}" type="slidenum">
              <a:rPr lang="en-US" smtClean="0"/>
              <a:t>18</a:t>
            </a:fld>
            <a:endParaRPr lang="en-US"/>
          </a:p>
        </p:txBody>
      </p:sp>
    </p:spTree>
    <p:extLst>
      <p:ext uri="{BB962C8B-B14F-4D97-AF65-F5344CB8AC3E}">
        <p14:creationId xmlns:p14="http://schemas.microsoft.com/office/powerpoint/2010/main" val="174509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Solution for k (wavenumber) from the dispersion relation</a:t>
            </a:r>
          </a:p>
        </p:txBody>
      </p:sp>
      <p:sp>
        <p:nvSpPr>
          <p:cNvPr id="4" name="Slide Number Placeholder 3"/>
          <p:cNvSpPr>
            <a:spLocks noGrp="1"/>
          </p:cNvSpPr>
          <p:nvPr>
            <p:ph type="sldNum" sz="quarter" idx="5"/>
          </p:nvPr>
        </p:nvSpPr>
        <p:spPr/>
        <p:txBody>
          <a:bodyPr/>
          <a:lstStyle/>
          <a:p>
            <a:fld id="{F0C4E05D-F005-437A-B9DF-F456D326BB9C}" type="slidenum">
              <a:rPr lang="en-US" smtClean="0"/>
              <a:t>19</a:t>
            </a:fld>
            <a:endParaRPr lang="en-US"/>
          </a:p>
        </p:txBody>
      </p:sp>
    </p:spTree>
    <p:extLst>
      <p:ext uri="{BB962C8B-B14F-4D97-AF65-F5344CB8AC3E}">
        <p14:creationId xmlns:p14="http://schemas.microsoft.com/office/powerpoint/2010/main" val="124733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My name is Emmanuel Roig and I am the team leader of the group, along with the position of a software engineer. To the right of me is Carlton Jones, another software engineer and the person in charge of progress tracking. Following is Derek Hooker an electrical engineer and the electronic shop coordinator. In the bottom left is Luis Julian Velasques, another electrical engineering and the person in charge of Environmental Hazards and Saftey. Following to the right is Logan Riley a Mechanical engineering and the person incharge of purchasing and budgeting. The last student in the group is Tanner Reynolds he is part of the mechanical engineering team and the persong in charge of coordinating the machine shop.</a:t>
            </a:r>
          </a:p>
          <a:p>
            <a:endParaRPr lang="en-US"/>
          </a:p>
        </p:txBody>
      </p:sp>
      <p:sp>
        <p:nvSpPr>
          <p:cNvPr id="4" name="Slide Number Placeholder 3"/>
          <p:cNvSpPr>
            <a:spLocks noGrp="1"/>
          </p:cNvSpPr>
          <p:nvPr>
            <p:ph type="sldNum" sz="quarter" idx="5"/>
          </p:nvPr>
        </p:nvSpPr>
        <p:spPr/>
        <p:txBody>
          <a:bodyPr/>
          <a:lstStyle/>
          <a:p>
            <a:fld id="{F0C4E05D-F005-437A-B9DF-F456D326BB9C}" type="slidenum">
              <a:rPr lang="en-US" smtClean="0"/>
              <a:t>2</a:t>
            </a:fld>
            <a:endParaRPr lang="en-US"/>
          </a:p>
        </p:txBody>
      </p:sp>
    </p:spTree>
    <p:extLst>
      <p:ext uri="{BB962C8B-B14F-4D97-AF65-F5344CB8AC3E}">
        <p14:creationId xmlns:p14="http://schemas.microsoft.com/office/powerpoint/2010/main" val="3992709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from top to bottom from left to right to find the steepest angle on the wave itself</a:t>
            </a:r>
          </a:p>
        </p:txBody>
      </p:sp>
      <p:sp>
        <p:nvSpPr>
          <p:cNvPr id="4" name="Slide Number Placeholder 3"/>
          <p:cNvSpPr>
            <a:spLocks noGrp="1"/>
          </p:cNvSpPr>
          <p:nvPr>
            <p:ph type="sldNum" sz="quarter" idx="5"/>
          </p:nvPr>
        </p:nvSpPr>
        <p:spPr/>
        <p:txBody>
          <a:bodyPr/>
          <a:lstStyle/>
          <a:p>
            <a:fld id="{F0C4E05D-F005-437A-B9DF-F456D326BB9C}" type="slidenum">
              <a:rPr lang="en-US" smtClean="0"/>
              <a:t>20</a:t>
            </a:fld>
            <a:endParaRPr lang="en-US"/>
          </a:p>
        </p:txBody>
      </p:sp>
    </p:spTree>
    <p:extLst>
      <p:ext uri="{BB962C8B-B14F-4D97-AF65-F5344CB8AC3E}">
        <p14:creationId xmlns:p14="http://schemas.microsoft.com/office/powerpoint/2010/main" val="117209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steepest angle relative to the wave the ASV can roll at before capsizing (Read the slide after saying this)</a:t>
            </a:r>
          </a:p>
        </p:txBody>
      </p:sp>
      <p:sp>
        <p:nvSpPr>
          <p:cNvPr id="4" name="Slide Number Placeholder 3"/>
          <p:cNvSpPr>
            <a:spLocks noGrp="1"/>
          </p:cNvSpPr>
          <p:nvPr>
            <p:ph type="sldNum" sz="quarter" idx="5"/>
          </p:nvPr>
        </p:nvSpPr>
        <p:spPr/>
        <p:txBody>
          <a:bodyPr/>
          <a:lstStyle/>
          <a:p>
            <a:fld id="{F0C4E05D-F005-437A-B9DF-F456D326BB9C}" type="slidenum">
              <a:rPr lang="en-US" smtClean="0"/>
              <a:t>21</a:t>
            </a:fld>
            <a:endParaRPr lang="en-US"/>
          </a:p>
        </p:txBody>
      </p:sp>
    </p:spTree>
    <p:extLst>
      <p:ext uri="{BB962C8B-B14F-4D97-AF65-F5344CB8AC3E}">
        <p14:creationId xmlns:p14="http://schemas.microsoft.com/office/powerpoint/2010/main" val="3411985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Geometry of the ASV based on center of buoyancy Center of gravity, and half of the beam width</a:t>
            </a:r>
          </a:p>
        </p:txBody>
      </p:sp>
      <p:sp>
        <p:nvSpPr>
          <p:cNvPr id="4" name="Slide Number Placeholder 3"/>
          <p:cNvSpPr>
            <a:spLocks noGrp="1"/>
          </p:cNvSpPr>
          <p:nvPr>
            <p:ph type="sldNum" sz="quarter" idx="5"/>
          </p:nvPr>
        </p:nvSpPr>
        <p:spPr/>
        <p:txBody>
          <a:bodyPr/>
          <a:lstStyle/>
          <a:p>
            <a:fld id="{F0C4E05D-F005-437A-B9DF-F456D326BB9C}" type="slidenum">
              <a:rPr lang="en-US" smtClean="0"/>
              <a:t>22</a:t>
            </a:fld>
            <a:endParaRPr lang="en-US"/>
          </a:p>
        </p:txBody>
      </p:sp>
    </p:spTree>
    <p:extLst>
      <p:ext uri="{BB962C8B-B14F-4D97-AF65-F5344CB8AC3E}">
        <p14:creationId xmlns:p14="http://schemas.microsoft.com/office/powerpoint/2010/main" val="2258303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the model the angle alpha can be found base don the parameters</a:t>
            </a:r>
          </a:p>
        </p:txBody>
      </p:sp>
      <p:sp>
        <p:nvSpPr>
          <p:cNvPr id="4" name="Slide Number Placeholder 3"/>
          <p:cNvSpPr>
            <a:spLocks noGrp="1"/>
          </p:cNvSpPr>
          <p:nvPr>
            <p:ph type="sldNum" sz="quarter" idx="5"/>
          </p:nvPr>
        </p:nvSpPr>
        <p:spPr/>
        <p:txBody>
          <a:bodyPr/>
          <a:lstStyle/>
          <a:p>
            <a:fld id="{F0C4E05D-F005-437A-B9DF-F456D326BB9C}" type="slidenum">
              <a:rPr lang="en-US" smtClean="0"/>
              <a:t>23</a:t>
            </a:fld>
            <a:endParaRPr lang="en-US"/>
          </a:p>
        </p:txBody>
      </p:sp>
    </p:spTree>
    <p:extLst>
      <p:ext uri="{BB962C8B-B14F-4D97-AF65-F5344CB8AC3E}">
        <p14:creationId xmlns:p14="http://schemas.microsoft.com/office/powerpoint/2010/main" val="409871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Angle found was… (read the slide) using trigonometry</a:t>
            </a:r>
          </a:p>
        </p:txBody>
      </p:sp>
      <p:sp>
        <p:nvSpPr>
          <p:cNvPr id="4" name="Slide Number Placeholder 3"/>
          <p:cNvSpPr>
            <a:spLocks noGrp="1"/>
          </p:cNvSpPr>
          <p:nvPr>
            <p:ph type="sldNum" sz="quarter" idx="5"/>
          </p:nvPr>
        </p:nvSpPr>
        <p:spPr/>
        <p:txBody>
          <a:bodyPr/>
          <a:lstStyle/>
          <a:p>
            <a:fld id="{F0C4E05D-F005-437A-B9DF-F456D326BB9C}" type="slidenum">
              <a:rPr lang="en-US" smtClean="0"/>
              <a:t>24</a:t>
            </a:fld>
            <a:endParaRPr lang="en-US"/>
          </a:p>
        </p:txBody>
      </p:sp>
    </p:spTree>
    <p:extLst>
      <p:ext uri="{BB962C8B-B14F-4D97-AF65-F5344CB8AC3E}">
        <p14:creationId xmlns:p14="http://schemas.microsoft.com/office/powerpoint/2010/main" val="1197590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Given the shifting weight vector pointing downwards as the vessel rolls, Beta is steepest angle relative to the wave when the Asv is at the steepest angle on the wave and theta is steepest angle on the wave. Therefore Beta equals (given in the slide) to find the steepest angle relative to the wave the vessel can roll before capsizing.</a:t>
            </a:r>
          </a:p>
        </p:txBody>
      </p:sp>
      <p:sp>
        <p:nvSpPr>
          <p:cNvPr id="4" name="Slide Number Placeholder 3"/>
          <p:cNvSpPr>
            <a:spLocks noGrp="1"/>
          </p:cNvSpPr>
          <p:nvPr>
            <p:ph type="sldNum" sz="quarter" idx="5"/>
          </p:nvPr>
        </p:nvSpPr>
        <p:spPr/>
        <p:txBody>
          <a:bodyPr/>
          <a:lstStyle/>
          <a:p>
            <a:fld id="{F0C4E05D-F005-437A-B9DF-F456D326BB9C}" type="slidenum">
              <a:rPr lang="en-US" smtClean="0"/>
              <a:t>25</a:t>
            </a:fld>
            <a:endParaRPr lang="en-US"/>
          </a:p>
        </p:txBody>
      </p:sp>
    </p:spTree>
    <p:extLst>
      <p:ext uri="{BB962C8B-B14F-4D97-AF65-F5344CB8AC3E}">
        <p14:creationId xmlns:p14="http://schemas.microsoft.com/office/powerpoint/2010/main" val="2156396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final dimension of the ASV</a:t>
            </a:r>
          </a:p>
          <a:p>
            <a:r>
              <a:rPr lang="en-US"/>
              <a:t>9 ft long</a:t>
            </a:r>
          </a:p>
          <a:p>
            <a:r>
              <a:rPr lang="en-US"/>
              <a:t>3.2 ft wide</a:t>
            </a:r>
          </a:p>
          <a:p>
            <a:r>
              <a:rPr lang="en-US"/>
              <a:t>Overal height of 7.4ft </a:t>
            </a:r>
          </a:p>
        </p:txBody>
      </p:sp>
      <p:sp>
        <p:nvSpPr>
          <p:cNvPr id="4" name="Slide Number Placeholder 3"/>
          <p:cNvSpPr>
            <a:spLocks noGrp="1"/>
          </p:cNvSpPr>
          <p:nvPr>
            <p:ph type="sldNum" sz="quarter" idx="5"/>
          </p:nvPr>
        </p:nvSpPr>
        <p:spPr/>
        <p:txBody>
          <a:bodyPr/>
          <a:lstStyle/>
          <a:p>
            <a:fld id="{F0C4E05D-F005-437A-B9DF-F456D326BB9C}" type="slidenum">
              <a:rPr lang="en-US" smtClean="0"/>
              <a:t>26</a:t>
            </a:fld>
            <a:endParaRPr lang="en-US"/>
          </a:p>
        </p:txBody>
      </p:sp>
    </p:spTree>
    <p:extLst>
      <p:ext uri="{BB962C8B-B14F-4D97-AF65-F5344CB8AC3E}">
        <p14:creationId xmlns:p14="http://schemas.microsoft.com/office/powerpoint/2010/main" val="1950995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ASV is deployed the rotating mass will spin around clockwise and counterclockwise because of the waves. The rotating mass is connected to a vertical shaft and supported by the aluminum superstructure. The vertical shaft connects to the gear box on the other side which transfers the energy to the motors. The motor mounts are extended so that the thrusters do not come out of the water when transitioning through the waves. The keel has a removable cap to add or remove weight to make sure that the ASV will be stable and calibrated to get the most energy without capsizing. The safety cage was added around the rotating mass to avoid injury when deploying and retrieving the ASV.</a:t>
            </a:r>
          </a:p>
          <a:p>
            <a:endParaRPr lang="en-US"/>
          </a:p>
        </p:txBody>
      </p:sp>
      <p:sp>
        <p:nvSpPr>
          <p:cNvPr id="4" name="Slide Number Placeholder 3"/>
          <p:cNvSpPr>
            <a:spLocks noGrp="1"/>
          </p:cNvSpPr>
          <p:nvPr>
            <p:ph type="sldNum" sz="quarter" idx="5"/>
          </p:nvPr>
        </p:nvSpPr>
        <p:spPr/>
        <p:txBody>
          <a:bodyPr/>
          <a:lstStyle/>
          <a:p>
            <a:fld id="{F0C4E05D-F005-437A-B9DF-F456D326BB9C}" type="slidenum">
              <a:rPr lang="en-US" smtClean="0"/>
              <a:t>27</a:t>
            </a:fld>
            <a:endParaRPr lang="en-US"/>
          </a:p>
        </p:txBody>
      </p:sp>
    </p:spTree>
    <p:extLst>
      <p:ext uri="{BB962C8B-B14F-4D97-AF65-F5344CB8AC3E}">
        <p14:creationId xmlns:p14="http://schemas.microsoft.com/office/powerpoint/2010/main" val="81716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rotating mass has a cap so the weight can be adjusted also the length of the boom arm can be changed to find the best combination for the highest average rpms for the conditions. The boom arm is pinned to the vertical shaft which is mounted inside the pipe of the superstructure. The shaft his held sturdy with two mounted ball bearings and a mounted piece of Delrin. The vertical shaft is connected to the gear box with a flexible coupling to allow for slight misalignment. </a:t>
            </a:r>
          </a:p>
          <a:p>
            <a:endParaRPr lang="en-US" dirty="0"/>
          </a:p>
        </p:txBody>
      </p:sp>
      <p:sp>
        <p:nvSpPr>
          <p:cNvPr id="4" name="Slide Number Placeholder 3"/>
          <p:cNvSpPr>
            <a:spLocks noGrp="1"/>
          </p:cNvSpPr>
          <p:nvPr>
            <p:ph type="sldNum" sz="quarter" idx="5"/>
          </p:nvPr>
        </p:nvSpPr>
        <p:spPr/>
        <p:txBody>
          <a:bodyPr/>
          <a:lstStyle/>
          <a:p>
            <a:fld id="{F0C4E05D-F005-437A-B9DF-F456D326BB9C}" type="slidenum">
              <a:rPr lang="en-US" smtClean="0"/>
              <a:t>28</a:t>
            </a:fld>
            <a:endParaRPr lang="en-US"/>
          </a:p>
        </p:txBody>
      </p:sp>
    </p:spTree>
    <p:extLst>
      <p:ext uri="{BB962C8B-B14F-4D97-AF65-F5344CB8AC3E}">
        <p14:creationId xmlns:p14="http://schemas.microsoft.com/office/powerpoint/2010/main" val="1685011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gear of the gear box rotates clockwise and counter clockwise with the vertical shaft. There are two gears that mesh to the main gear which are on one-way bearings. This is so that when the main shaft is rotating clockwise it will only engage one of the secondary shafts that go to one motor and vise-versa. so regardless of the </a:t>
            </a:r>
            <a:r>
              <a:rPr lang="en-US" dirty="0" err="1"/>
              <a:t>rotaing</a:t>
            </a:r>
            <a:r>
              <a:rPr lang="en-US" dirty="0"/>
              <a:t> direction of the spinning mass energy will continue to be harnessed. The gear ratio from the main gear to the gear on the DC generators is a 1:10 ratio on both sides of the symmetrical gear box. The shafts are held in place with mounted flange roller bearings. The two gears on the motors are made of nylon, and all the other gears are carbon steel. All the fasteners are stainless steel and the rest of the gearbox components are aluminum. Here are the two DC brushless generators.</a:t>
            </a:r>
          </a:p>
          <a:p>
            <a:endParaRPr lang="en-US" dirty="0"/>
          </a:p>
        </p:txBody>
      </p:sp>
      <p:sp>
        <p:nvSpPr>
          <p:cNvPr id="4" name="Slide Number Placeholder 3"/>
          <p:cNvSpPr>
            <a:spLocks noGrp="1"/>
          </p:cNvSpPr>
          <p:nvPr>
            <p:ph type="sldNum" sz="quarter" idx="5"/>
          </p:nvPr>
        </p:nvSpPr>
        <p:spPr/>
        <p:txBody>
          <a:bodyPr/>
          <a:lstStyle/>
          <a:p>
            <a:fld id="{F0C4E05D-F005-437A-B9DF-F456D326BB9C}" type="slidenum">
              <a:rPr lang="en-US" smtClean="0"/>
              <a:t>29</a:t>
            </a:fld>
            <a:endParaRPr lang="en-US"/>
          </a:p>
        </p:txBody>
      </p:sp>
    </p:spTree>
    <p:extLst>
      <p:ext uri="{BB962C8B-B14F-4D97-AF65-F5344CB8AC3E}">
        <p14:creationId xmlns:p14="http://schemas.microsoft.com/office/powerpoint/2010/main" val="15827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Existing Technologies and Methods to harness wave energy.</a:t>
            </a:r>
          </a:p>
          <a:p>
            <a:endParaRPr lang="en-US"/>
          </a:p>
          <a:p>
            <a:r>
              <a:rPr lang="en-US"/>
              <a:t>Click Here we have a point absorber. A </a:t>
            </a:r>
            <a:r>
              <a:rPr lang="en-US" sz="1200" b="0" i="0" u="none" strike="noStrike" kern="1200">
                <a:solidFill>
                  <a:schemeClr val="tx1"/>
                </a:solidFill>
                <a:effectLst/>
                <a:latin typeface="+mn-lt"/>
                <a:ea typeface="+mn-ea"/>
                <a:cs typeface="+mn-cs"/>
              </a:rPr>
              <a:t>point absorber is a floating structure which is moored to the seafloor and absorbs energy from all directions through its movements near the water surface. The vertical motion of the buoy is used to activate a power system</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Click Here is an attenuator.</a:t>
            </a:r>
          </a:p>
          <a:p>
            <a:r>
              <a:rPr lang="en-US" sz="1200" b="0" i="0" u="none" strike="noStrike" kern="1200">
                <a:solidFill>
                  <a:schemeClr val="tx1"/>
                </a:solidFill>
                <a:effectLst/>
                <a:latin typeface="+mn-lt"/>
                <a:ea typeface="+mn-ea"/>
                <a:cs typeface="+mn-cs"/>
              </a:rPr>
              <a:t>An attenuator is a floating device which operates parallel to the </a:t>
            </a:r>
            <a:r>
              <a:rPr lang="en-US" sz="1200" b="1" i="0" u="none" strike="noStrike" kern="1200">
                <a:solidFill>
                  <a:schemeClr val="tx1"/>
                </a:solidFill>
                <a:effectLst/>
                <a:latin typeface="+mn-lt"/>
                <a:ea typeface="+mn-ea"/>
                <a:cs typeface="+mn-cs"/>
              </a:rPr>
              <a:t>wave</a:t>
            </a:r>
            <a:r>
              <a:rPr lang="en-US" sz="1200" b="0" i="0" u="none" strike="noStrike" kern="1200">
                <a:solidFill>
                  <a:schemeClr val="tx1"/>
                </a:solidFill>
                <a:effectLst/>
                <a:latin typeface="+mn-lt"/>
                <a:ea typeface="+mn-ea"/>
                <a:cs typeface="+mn-cs"/>
              </a:rPr>
              <a:t> direction and effectively rides the </a:t>
            </a:r>
            <a:r>
              <a:rPr lang="en-US" sz="1200" b="1" i="0" u="none" strike="noStrike" kern="1200">
                <a:solidFill>
                  <a:schemeClr val="tx1"/>
                </a:solidFill>
                <a:effectLst/>
                <a:latin typeface="+mn-lt"/>
                <a:ea typeface="+mn-ea"/>
                <a:cs typeface="+mn-cs"/>
              </a:rPr>
              <a:t>waves</a:t>
            </a:r>
            <a:r>
              <a:rPr lang="en-US" sz="1200" b="0" i="0" u="none" strike="noStrike" kern="1200">
                <a:solidFill>
                  <a:schemeClr val="tx1"/>
                </a:solidFill>
                <a:effectLst/>
                <a:latin typeface="+mn-lt"/>
                <a:ea typeface="+mn-ea"/>
                <a:cs typeface="+mn-cs"/>
              </a:rPr>
              <a:t>. These devices capture </a:t>
            </a:r>
            <a:r>
              <a:rPr lang="en-US" sz="1200" b="1" i="0" u="none" strike="noStrike" kern="1200">
                <a:solidFill>
                  <a:schemeClr val="tx1"/>
                </a:solidFill>
                <a:effectLst/>
                <a:latin typeface="+mn-lt"/>
                <a:ea typeface="+mn-ea"/>
                <a:cs typeface="+mn-cs"/>
              </a:rPr>
              <a:t>energy</a:t>
            </a:r>
            <a:r>
              <a:rPr lang="en-US" sz="1200" b="0" i="0" u="none" strike="noStrike" kern="1200">
                <a:solidFill>
                  <a:schemeClr val="tx1"/>
                </a:solidFill>
                <a:effectLst/>
                <a:latin typeface="+mn-lt"/>
                <a:ea typeface="+mn-ea"/>
                <a:cs typeface="+mn-cs"/>
              </a:rPr>
              <a:t> from the relative motion of the two arms as the </a:t>
            </a:r>
            <a:r>
              <a:rPr lang="en-US" sz="1200" b="1" i="0" u="none" strike="noStrike" kern="1200">
                <a:solidFill>
                  <a:schemeClr val="tx1"/>
                </a:solidFill>
                <a:effectLst/>
                <a:latin typeface="+mn-lt"/>
                <a:ea typeface="+mn-ea"/>
                <a:cs typeface="+mn-cs"/>
              </a:rPr>
              <a:t>wave</a:t>
            </a:r>
            <a:r>
              <a:rPr lang="en-US" sz="1200" b="0" i="0" u="none" strike="noStrike" kern="1200">
                <a:solidFill>
                  <a:schemeClr val="tx1"/>
                </a:solidFill>
                <a:effectLst/>
                <a:latin typeface="+mn-lt"/>
                <a:ea typeface="+mn-ea"/>
                <a:cs typeface="+mn-cs"/>
              </a:rPr>
              <a:t> passes them.</a:t>
            </a:r>
          </a:p>
          <a:p>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Another existing technology to harness wave enrgy is the Oscillating Water Column: </a:t>
            </a: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Oscillating water columns is a type of Wave Energy Converter that harnesses energy from the oscillation of the seawater inside a chamber caused by the action of waves. As Air is driven in and out of the chamber this will drive a turbine to genergate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C4E05D-F005-437A-B9DF-F456D326BB9C}" type="slidenum">
              <a:rPr lang="en-US" smtClean="0"/>
              <a:t>3</a:t>
            </a:fld>
            <a:endParaRPr lang="en-US"/>
          </a:p>
        </p:txBody>
      </p:sp>
    </p:spTree>
    <p:extLst>
      <p:ext uri="{BB962C8B-B14F-4D97-AF65-F5344CB8AC3E}">
        <p14:creationId xmlns:p14="http://schemas.microsoft.com/office/powerpoint/2010/main" val="938722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Linear actuator for the brake system is mounted on the bottom side of the superstructure plate. A brake cable runs from the actuator through mounted cable holders to the caliper for the disc brake. When the system is being deployed the brake will be engaged. Once the ASV is ready to harvest energy the linear actuator will release the tension on the cable allowing the mass to rotate. When the sufficient amount of energy has been harvested the hall sensor will detect the magnet on the main gear and engage the brake when the boom arm is parallel with the keel, so then ASV can transit safely. </a:t>
            </a:r>
          </a:p>
          <a:p>
            <a:endParaRPr lang="en-US" dirty="0"/>
          </a:p>
        </p:txBody>
      </p:sp>
      <p:sp>
        <p:nvSpPr>
          <p:cNvPr id="4" name="Slide Number Placeholder 3"/>
          <p:cNvSpPr>
            <a:spLocks noGrp="1"/>
          </p:cNvSpPr>
          <p:nvPr>
            <p:ph type="sldNum" sz="quarter" idx="5"/>
          </p:nvPr>
        </p:nvSpPr>
        <p:spPr/>
        <p:txBody>
          <a:bodyPr/>
          <a:lstStyle/>
          <a:p>
            <a:fld id="{F0C4E05D-F005-437A-B9DF-F456D326BB9C}" type="slidenum">
              <a:rPr lang="en-US" smtClean="0"/>
              <a:t>30</a:t>
            </a:fld>
            <a:endParaRPr lang="en-US"/>
          </a:p>
        </p:txBody>
      </p:sp>
    </p:spTree>
    <p:extLst>
      <p:ext uri="{BB962C8B-B14F-4D97-AF65-F5344CB8AC3E}">
        <p14:creationId xmlns:p14="http://schemas.microsoft.com/office/powerpoint/2010/main" val="537746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 have a picture with our PCB fully populated. These components were carefully soldered and place on the board at the electronics shop on campus. Each component plays an important role for making this system work. On the board we also have connectors which is basically were the electrical wires are connected to and from components. Our PCB board is powered by a 12v SLA battery which is connected to a bus bar which distributes to the components on and off the board.</a:t>
            </a:r>
          </a:p>
        </p:txBody>
      </p:sp>
      <p:sp>
        <p:nvSpPr>
          <p:cNvPr id="4" name="Slide Number Placeholder 3"/>
          <p:cNvSpPr>
            <a:spLocks noGrp="1"/>
          </p:cNvSpPr>
          <p:nvPr>
            <p:ph type="sldNum" sz="quarter" idx="5"/>
          </p:nvPr>
        </p:nvSpPr>
        <p:spPr/>
        <p:txBody>
          <a:bodyPr/>
          <a:lstStyle/>
          <a:p>
            <a:fld id="{F0C4E05D-F005-437A-B9DF-F456D326BB9C}" type="slidenum">
              <a:rPr lang="en-US" smtClean="0"/>
              <a:t>31</a:t>
            </a:fld>
            <a:endParaRPr lang="en-US"/>
          </a:p>
        </p:txBody>
      </p:sp>
    </p:spTree>
    <p:extLst>
      <p:ext uri="{BB962C8B-B14F-4D97-AF65-F5344CB8AC3E}">
        <p14:creationId xmlns:p14="http://schemas.microsoft.com/office/powerpoint/2010/main" val="2174524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electric motor chosen to produce energy is Anaheim automation</a:t>
            </a:r>
          </a:p>
        </p:txBody>
      </p:sp>
      <p:sp>
        <p:nvSpPr>
          <p:cNvPr id="4" name="Slide Number Placeholder 3"/>
          <p:cNvSpPr>
            <a:spLocks noGrp="1"/>
          </p:cNvSpPr>
          <p:nvPr>
            <p:ph type="sldNum" sz="quarter" idx="5"/>
          </p:nvPr>
        </p:nvSpPr>
        <p:spPr/>
        <p:txBody>
          <a:bodyPr/>
          <a:lstStyle/>
          <a:p>
            <a:fld id="{F0C4E05D-F005-437A-B9DF-F456D326BB9C}" type="slidenum">
              <a:rPr lang="en-US" smtClean="0"/>
              <a:t>32</a:t>
            </a:fld>
            <a:endParaRPr lang="en-US"/>
          </a:p>
        </p:txBody>
      </p:sp>
    </p:spTree>
    <p:extLst>
      <p:ext uri="{BB962C8B-B14F-4D97-AF65-F5344CB8AC3E}">
        <p14:creationId xmlns:p14="http://schemas.microsoft.com/office/powerpoint/2010/main" val="154507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Communication between the vehicle</a:t>
            </a:r>
            <a:r>
              <a:rPr lang="en-US" baseline="0"/>
              <a:t> and the ground station will be done through the use of two Xbee Pro radio frequency modules to send packets of information.</a:t>
            </a:r>
          </a:p>
          <a:p>
            <a:pPr marL="171450" indent="-171450">
              <a:buFont typeface="Arial" panose="020B0604020202020204" pitchFamily="34" charset="0"/>
              <a:buChar char="•"/>
            </a:pPr>
            <a:r>
              <a:rPr lang="en-US" baseline="0"/>
              <a:t>The ground station will send things like mission parameters to the vehicle, while the vehicle will send its bearing and distance to target to the ground station. In RC mode, joystick inputs will be sent through the Xbees.</a:t>
            </a:r>
            <a:endParaRPr lang="en-US"/>
          </a:p>
        </p:txBody>
      </p:sp>
      <p:sp>
        <p:nvSpPr>
          <p:cNvPr id="4" name="Slide Number Placeholder 3"/>
          <p:cNvSpPr>
            <a:spLocks noGrp="1"/>
          </p:cNvSpPr>
          <p:nvPr>
            <p:ph type="sldNum" sz="quarter" idx="10"/>
          </p:nvPr>
        </p:nvSpPr>
        <p:spPr/>
        <p:txBody>
          <a:bodyPr/>
          <a:lstStyle/>
          <a:p>
            <a:fld id="{F0C4E05D-F005-437A-B9DF-F456D326BB9C}" type="slidenum">
              <a:rPr lang="en-US" smtClean="0"/>
              <a:t>35</a:t>
            </a:fld>
            <a:endParaRPr lang="en-US"/>
          </a:p>
        </p:txBody>
      </p:sp>
    </p:spTree>
    <p:extLst>
      <p:ext uri="{BB962C8B-B14F-4D97-AF65-F5344CB8AC3E}">
        <p14:creationId xmlns:p14="http://schemas.microsoft.com/office/powerpoint/2010/main" val="140515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Controller design for the ASV will be a proportional controller to help control the vehicles heading during the transit phase</a:t>
            </a:r>
          </a:p>
        </p:txBody>
      </p:sp>
      <p:sp>
        <p:nvSpPr>
          <p:cNvPr id="4" name="Slide Number Placeholder 3"/>
          <p:cNvSpPr>
            <a:spLocks noGrp="1"/>
          </p:cNvSpPr>
          <p:nvPr>
            <p:ph type="sldNum" sz="quarter" idx="5"/>
          </p:nvPr>
        </p:nvSpPr>
        <p:spPr/>
        <p:txBody>
          <a:bodyPr/>
          <a:lstStyle/>
          <a:p>
            <a:fld id="{F0C4E05D-F005-437A-B9DF-F456D326BB9C}" type="slidenum">
              <a:rPr lang="en-US" smtClean="0"/>
              <a:t>41</a:t>
            </a:fld>
            <a:endParaRPr lang="en-US"/>
          </a:p>
        </p:txBody>
      </p:sp>
    </p:spTree>
    <p:extLst>
      <p:ext uri="{BB962C8B-B14F-4D97-AF65-F5344CB8AC3E}">
        <p14:creationId xmlns:p14="http://schemas.microsoft.com/office/powerpoint/2010/main" val="3069050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C4E05D-F005-437A-B9DF-F456D326BB9C}" type="slidenum">
              <a:rPr lang="en-US" smtClean="0"/>
              <a:t>42</a:t>
            </a:fld>
            <a:endParaRPr lang="en-US"/>
          </a:p>
        </p:txBody>
      </p:sp>
    </p:spTree>
    <p:extLst>
      <p:ext uri="{BB962C8B-B14F-4D97-AF65-F5344CB8AC3E}">
        <p14:creationId xmlns:p14="http://schemas.microsoft.com/office/powerpoint/2010/main" val="2549171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C4E05D-F005-437A-B9DF-F456D326BB9C}" type="slidenum">
              <a:rPr lang="en-US" smtClean="0"/>
              <a:t>43</a:t>
            </a:fld>
            <a:endParaRPr lang="en-US"/>
          </a:p>
        </p:txBody>
      </p:sp>
    </p:spTree>
    <p:extLst>
      <p:ext uri="{BB962C8B-B14F-4D97-AF65-F5344CB8AC3E}">
        <p14:creationId xmlns:p14="http://schemas.microsoft.com/office/powerpoint/2010/main" val="186569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software construction is Composed switch/Case statements. the 3 main states are  (0,1,2) </a:t>
            </a:r>
          </a:p>
          <a:p>
            <a:endParaRPr lang="en-US" dirty="0"/>
          </a:p>
          <a:p>
            <a:pPr marL="285750" indent="-285750">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getCommand</a:t>
            </a:r>
            <a:r>
              <a:rPr lang="en-US" sz="1200" dirty="0">
                <a:latin typeface="Times New Roman" panose="02020603050405020304" pitchFamily="18" charset="0"/>
                <a:cs typeface="Times New Roman" panose="02020603050405020304" pitchFamily="18" charset="0"/>
              </a:rPr>
              <a:t>() – function is composed of functions used to receive commands from the ground station to the ASV. These functions  that make up the </a:t>
            </a:r>
            <a:r>
              <a:rPr lang="en-US" sz="1200" dirty="0" err="1">
                <a:latin typeface="Times New Roman" panose="02020603050405020304" pitchFamily="18" charset="0"/>
                <a:cs typeface="Times New Roman" panose="02020603050405020304" pitchFamily="18" charset="0"/>
              </a:rPr>
              <a:t>getCommand</a:t>
            </a:r>
            <a:r>
              <a:rPr lang="en-US" sz="1200" dirty="0">
                <a:latin typeface="Times New Roman" panose="02020603050405020304" pitchFamily="18" charset="0"/>
                <a:cs typeface="Times New Roman" panose="02020603050405020304" pitchFamily="18" charset="0"/>
              </a:rPr>
              <a:t>() perform tasks, and to switch to the following state </a:t>
            </a:r>
          </a:p>
          <a:p>
            <a:endParaRPr lang="en-US" dirty="0"/>
          </a:p>
        </p:txBody>
      </p:sp>
      <p:sp>
        <p:nvSpPr>
          <p:cNvPr id="4" name="Slide Number Placeholder 3"/>
          <p:cNvSpPr>
            <a:spLocks noGrp="1"/>
          </p:cNvSpPr>
          <p:nvPr>
            <p:ph type="sldNum" sz="quarter" idx="5"/>
          </p:nvPr>
        </p:nvSpPr>
        <p:spPr/>
        <p:txBody>
          <a:bodyPr/>
          <a:lstStyle/>
          <a:p>
            <a:fld id="{F0C4E05D-F005-437A-B9DF-F456D326BB9C}" type="slidenum">
              <a:rPr lang="en-US" smtClean="0"/>
              <a:t>44</a:t>
            </a:fld>
            <a:endParaRPr lang="en-US"/>
          </a:p>
        </p:txBody>
      </p:sp>
    </p:spTree>
    <p:extLst>
      <p:ext uri="{BB962C8B-B14F-4D97-AF65-F5344CB8AC3E}">
        <p14:creationId xmlns:p14="http://schemas.microsoft.com/office/powerpoint/2010/main" val="2622861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p:txBody>
      </p:sp>
      <p:sp>
        <p:nvSpPr>
          <p:cNvPr id="4" name="Slide Number Placeholder 3"/>
          <p:cNvSpPr>
            <a:spLocks noGrp="1"/>
          </p:cNvSpPr>
          <p:nvPr>
            <p:ph type="sldNum" sz="quarter" idx="5"/>
          </p:nvPr>
        </p:nvSpPr>
        <p:spPr/>
        <p:txBody>
          <a:bodyPr/>
          <a:lstStyle/>
          <a:p>
            <a:fld id="{F0C4E05D-F005-437A-B9DF-F456D326BB9C}" type="slidenum">
              <a:rPr lang="en-US" smtClean="0"/>
              <a:t>45</a:t>
            </a:fld>
            <a:endParaRPr lang="en-US"/>
          </a:p>
        </p:txBody>
      </p:sp>
    </p:spTree>
    <p:extLst>
      <p:ext uri="{BB962C8B-B14F-4D97-AF65-F5344CB8AC3E}">
        <p14:creationId xmlns:p14="http://schemas.microsoft.com/office/powerpoint/2010/main" val="2071377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p:txBody>
      </p:sp>
      <p:sp>
        <p:nvSpPr>
          <p:cNvPr id="4" name="Slide Number Placeholder 3"/>
          <p:cNvSpPr>
            <a:spLocks noGrp="1"/>
          </p:cNvSpPr>
          <p:nvPr>
            <p:ph type="sldNum" sz="quarter" idx="5"/>
          </p:nvPr>
        </p:nvSpPr>
        <p:spPr/>
        <p:txBody>
          <a:bodyPr/>
          <a:lstStyle/>
          <a:p>
            <a:fld id="{F0C4E05D-F005-437A-B9DF-F456D326BB9C}" type="slidenum">
              <a:rPr lang="en-US" smtClean="0"/>
              <a:t>47</a:t>
            </a:fld>
            <a:endParaRPr lang="en-US"/>
          </a:p>
        </p:txBody>
      </p:sp>
    </p:spTree>
    <p:extLst>
      <p:ext uri="{BB962C8B-B14F-4D97-AF65-F5344CB8AC3E}">
        <p14:creationId xmlns:p14="http://schemas.microsoft.com/office/powerpoint/2010/main" val="192580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Objective and Requirmnets are:</a:t>
            </a:r>
          </a:p>
          <a:p>
            <a:endParaRPr lang="en-US"/>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be two-man deployable</a:t>
            </a:r>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harness wave energy in 0.3m-1m waves.</a:t>
            </a:r>
          </a:p>
          <a:p>
            <a:pPr marL="34290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travel 200 [m] to a waypoint in 600 seconds or less and 200[m] back to its initial position, all within a 5 [m] accuracy.</a:t>
            </a:r>
          </a:p>
          <a:p>
            <a:pPr marL="800100" lvl="1"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correct its position accordingly while navigating</a:t>
            </a:r>
          </a:p>
          <a:p>
            <a:pPr marL="34290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harnessing energy and measure and record the energy being stored.</a:t>
            </a:r>
          </a:p>
          <a:p>
            <a:pPr marL="800100" lvl="1"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store enough energy to complete the whole mission.</a:t>
            </a:r>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be tunable for trim and increased energy harvesting efficiency.</a:t>
            </a:r>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have the capability to repeat mission to increase the reliability of the system.</a:t>
            </a:r>
          </a:p>
          <a:p>
            <a:endParaRPr lang="en-US"/>
          </a:p>
        </p:txBody>
      </p:sp>
      <p:sp>
        <p:nvSpPr>
          <p:cNvPr id="4" name="Slide Number Placeholder 3"/>
          <p:cNvSpPr>
            <a:spLocks noGrp="1"/>
          </p:cNvSpPr>
          <p:nvPr>
            <p:ph type="sldNum" sz="quarter" idx="5"/>
          </p:nvPr>
        </p:nvSpPr>
        <p:spPr/>
        <p:txBody>
          <a:bodyPr/>
          <a:lstStyle/>
          <a:p>
            <a:fld id="{F0C4E05D-F005-437A-B9DF-F456D326BB9C}" type="slidenum">
              <a:rPr lang="en-US" smtClean="0"/>
              <a:t>4</a:t>
            </a:fld>
            <a:endParaRPr lang="en-US"/>
          </a:p>
        </p:txBody>
      </p:sp>
    </p:spTree>
    <p:extLst>
      <p:ext uri="{BB962C8B-B14F-4D97-AF65-F5344CB8AC3E}">
        <p14:creationId xmlns:p14="http://schemas.microsoft.com/office/powerpoint/2010/main" val="3566715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GPS: GPS was compared with google maps coordinates. Results showed average latitude error of 3.47% and average longitude error of 4.20%. Overall the sensor produces a less than 5% error and is accurate down to the 5</a:t>
            </a:r>
            <a:r>
              <a:rPr lang="en-US" baseline="30000"/>
              <a:t>th</a:t>
            </a:r>
            <a:r>
              <a:rPr lang="en-US"/>
              <a:t> decimal point. This sensor was also used along with verifying the functions such as CalcBearing() and CalcDistance() in the code, which use the GPS measured values and the input target values to calculate its overall trajectory. Once the distance calculated and bearing calculated were identical to the hand calculations performed, the test was concluded to be a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SD card: The SD card data storage was tested alongside with the GPS sensor to make sure the data was stored in the desired file format. In this test the GPS coordinates were saved as a .csv file</a:t>
            </a:r>
          </a:p>
        </p:txBody>
      </p:sp>
      <p:sp>
        <p:nvSpPr>
          <p:cNvPr id="4" name="Slide Number Placeholder 3"/>
          <p:cNvSpPr>
            <a:spLocks noGrp="1"/>
          </p:cNvSpPr>
          <p:nvPr>
            <p:ph type="sldNum" sz="quarter" idx="5"/>
          </p:nvPr>
        </p:nvSpPr>
        <p:spPr/>
        <p:txBody>
          <a:bodyPr/>
          <a:lstStyle/>
          <a:p>
            <a:fld id="{F0C4E05D-F005-437A-B9DF-F456D326BB9C}" type="slidenum">
              <a:rPr lang="en-US" smtClean="0"/>
              <a:t>48</a:t>
            </a:fld>
            <a:endParaRPr lang="en-US"/>
          </a:p>
        </p:txBody>
      </p:sp>
    </p:spTree>
    <p:extLst>
      <p:ext uri="{BB962C8B-B14F-4D97-AF65-F5344CB8AC3E}">
        <p14:creationId xmlns:p14="http://schemas.microsoft.com/office/powerpoint/2010/main" val="4263799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Price without</a:t>
            </a:r>
            <a:r>
              <a:rPr lang="en-US" baseline="0"/>
              <a:t> donations or pay is: $2429.10</a:t>
            </a:r>
          </a:p>
          <a:p>
            <a:r>
              <a:rPr lang="en-US" baseline="0"/>
              <a:t>Program liscences:</a:t>
            </a:r>
          </a:p>
          <a:p>
            <a:r>
              <a:rPr lang="en-US" baseline="0"/>
              <a:t>	- Solidwords: $4000 * 5</a:t>
            </a:r>
          </a:p>
          <a:p>
            <a:r>
              <a:rPr lang="en-US" baseline="0"/>
              <a:t>	- Microsoft Office : $50*7</a:t>
            </a:r>
          </a:p>
          <a:p>
            <a:r>
              <a:rPr lang="en-US" baseline="0"/>
              <a:t>	- MATLAB: $5000*7</a:t>
            </a:r>
          </a:p>
          <a:p>
            <a:r>
              <a:rPr lang="en-US" baseline="0"/>
              <a:t>	- ANSYS: $50,000 * 2</a:t>
            </a:r>
          </a:p>
          <a:p>
            <a:r>
              <a:rPr lang="en-US" baseline="0"/>
              <a:t>Machine Shop:</a:t>
            </a:r>
          </a:p>
          <a:p>
            <a:r>
              <a:rPr lang="en-US" baseline="0"/>
              <a:t>	$50 an Hour</a:t>
            </a:r>
          </a:p>
          <a:p>
            <a:r>
              <a:rPr lang="en-US" baseline="0"/>
              <a:t>	11 Days of work</a:t>
            </a:r>
          </a:p>
          <a:p>
            <a:r>
              <a:rPr lang="en-US" baseline="0"/>
              <a:t>Electrical Shop</a:t>
            </a:r>
          </a:p>
          <a:p>
            <a:r>
              <a:rPr lang="en-US" baseline="0"/>
              <a:t>	$50 Hour</a:t>
            </a:r>
          </a:p>
          <a:p>
            <a:r>
              <a:rPr lang="en-US" baseline="0"/>
              <a:t>	11 Days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4E05D-F005-437A-B9DF-F456D326B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06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Reqirment</a:t>
            </a:r>
            <a:r>
              <a:rPr lang="en-US" dirty="0"/>
              <a:t> adjustments: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Storing wave energy would involve in designing a charge controller.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Due to the time frame and complexity of the project, designing a charge controller would simply exceed the release date of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Therefore the electrical design of the project was done in a mater where inserting a charge controller will theoretically allow energy to be stored.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wave-Powered ASV will </a:t>
            </a:r>
            <a:r>
              <a:rPr lang="en-US" sz="1200" dirty="0">
                <a:solidFill>
                  <a:srgbClr val="FF0000"/>
                </a:solidFill>
                <a:latin typeface="Times New Roman" panose="02020603050405020304" pitchFamily="18" charset="0"/>
                <a:cs typeface="Times New Roman" panose="02020603050405020304" pitchFamily="18" charset="0"/>
              </a:rPr>
              <a:t>NOT</a:t>
            </a:r>
            <a:r>
              <a:rPr lang="en-US" sz="1200" dirty="0">
                <a:latin typeface="Times New Roman" panose="02020603050405020304" pitchFamily="18" charset="0"/>
                <a:cs typeface="Times New Roman" panose="02020603050405020304" pitchFamily="18" charset="0"/>
              </a:rPr>
              <a:t> store energy. Instead the energy harnessed will be lost through thermal energy with the use of a resistor.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 current sensor will be used to </a:t>
            </a:r>
            <a:r>
              <a:rPr lang="en-US" sz="1200" dirty="0">
                <a:solidFill>
                  <a:srgbClr val="FF0000"/>
                </a:solidFill>
                <a:latin typeface="Times New Roman" panose="02020603050405020304" pitchFamily="18" charset="0"/>
                <a:cs typeface="Times New Roman" panose="02020603050405020304" pitchFamily="18" charset="0"/>
              </a:rPr>
              <a:t>measure</a:t>
            </a:r>
            <a:r>
              <a:rPr lang="en-US" sz="1200" dirty="0">
                <a:latin typeface="Times New Roman" panose="02020603050405020304" pitchFamily="18" charset="0"/>
                <a:cs typeface="Times New Roman" panose="02020603050405020304" pitchFamily="18" charset="0"/>
              </a:rPr>
              <a:t> the power being produced by the ASV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C4E05D-F005-437A-B9DF-F456D326BB9C}" type="slidenum">
              <a:rPr lang="en-US" smtClean="0"/>
              <a:t>5</a:t>
            </a:fld>
            <a:endParaRPr lang="en-US"/>
          </a:p>
        </p:txBody>
      </p:sp>
    </p:spTree>
    <p:extLst>
      <p:ext uri="{BB962C8B-B14F-4D97-AF65-F5344CB8AC3E}">
        <p14:creationId xmlns:p14="http://schemas.microsoft.com/office/powerpoint/2010/main" val="70482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constraints that the wave-powered ASV team Had to deal with are that:</a:t>
            </a:r>
          </a:p>
          <a:p>
            <a:endParaRPr lang="en-US"/>
          </a:p>
          <a:p>
            <a:pPr marL="342900" indent="-228600">
              <a:lnSpc>
                <a:spcPct val="90000"/>
              </a:lnSpc>
              <a:spcAft>
                <a:spcPts val="600"/>
              </a:spcAft>
              <a:buFont typeface="Arial" panose="020B0604020202020204" pitchFamily="34" charset="0"/>
              <a:buChar char="•"/>
            </a:pPr>
            <a:r>
              <a:rPr lang="en-US" sz="1200"/>
              <a:t>The vehicle shall operate in 0.3-1.0 [m] waves</a:t>
            </a:r>
          </a:p>
          <a:p>
            <a:pPr marL="342900" indent="-228600">
              <a:lnSpc>
                <a:spcPct val="90000"/>
              </a:lnSpc>
              <a:spcAft>
                <a:spcPts val="600"/>
              </a:spcAft>
              <a:buFont typeface="Arial" panose="020B0604020202020204" pitchFamily="34" charset="0"/>
              <a:buChar char="•"/>
            </a:pPr>
            <a:r>
              <a:rPr lang="en-US" sz="1200"/>
              <a:t>The vehicle shall be two-person deployable from the R/V Ray McCallister</a:t>
            </a:r>
          </a:p>
          <a:p>
            <a:pPr marL="342900" indent="-228600">
              <a:lnSpc>
                <a:spcPct val="90000"/>
              </a:lnSpc>
              <a:spcAft>
                <a:spcPts val="600"/>
              </a:spcAft>
              <a:buFont typeface="Arial" panose="020B0604020202020204" pitchFamily="34" charset="0"/>
              <a:buChar char="•"/>
            </a:pPr>
            <a:r>
              <a:rPr lang="en-US" sz="1200"/>
              <a:t>Diver-less operations.</a:t>
            </a:r>
          </a:p>
          <a:p>
            <a:pPr marL="342900" indent="-228600">
              <a:lnSpc>
                <a:spcPct val="90000"/>
              </a:lnSpc>
              <a:spcAft>
                <a:spcPts val="600"/>
              </a:spcAft>
              <a:buFont typeface="Arial" panose="020B0604020202020204" pitchFamily="34" charset="0"/>
              <a:buChar char="•"/>
            </a:pPr>
            <a:r>
              <a:rPr lang="en-US" sz="1200"/>
              <a:t>The project shall not exceed a budget of $1500 of initial funding, plus $500 in scholarships.</a:t>
            </a:r>
          </a:p>
          <a:p>
            <a:pPr marL="342900" indent="-228600">
              <a:lnSpc>
                <a:spcPct val="90000"/>
              </a:lnSpc>
              <a:spcAft>
                <a:spcPts val="600"/>
              </a:spcAft>
              <a:buFont typeface="Arial" panose="020B0604020202020204" pitchFamily="34" charset="0"/>
              <a:buChar char="•"/>
            </a:pPr>
            <a:r>
              <a:rPr lang="en-US" sz="1200"/>
              <a:t>The vehicle shall be built at FAU Facilities.</a:t>
            </a:r>
          </a:p>
          <a:p>
            <a:pPr marL="342900" indent="-228600">
              <a:lnSpc>
                <a:spcPct val="90000"/>
              </a:lnSpc>
              <a:spcAft>
                <a:spcPts val="600"/>
              </a:spcAft>
              <a:buFont typeface="Arial" panose="020B0604020202020204" pitchFamily="34" charset="0"/>
              <a:buChar char="•"/>
            </a:pPr>
            <a:r>
              <a:rPr lang="en-US" sz="1200"/>
              <a:t>The vehicle shall be finished and meet all requirements by May 2020</a:t>
            </a:r>
          </a:p>
          <a:p>
            <a:endParaRPr lang="en-US"/>
          </a:p>
        </p:txBody>
      </p:sp>
      <p:sp>
        <p:nvSpPr>
          <p:cNvPr id="4" name="Slide Number Placeholder 3"/>
          <p:cNvSpPr>
            <a:spLocks noGrp="1"/>
          </p:cNvSpPr>
          <p:nvPr>
            <p:ph type="sldNum" sz="quarter" idx="10"/>
          </p:nvPr>
        </p:nvSpPr>
        <p:spPr/>
        <p:txBody>
          <a:bodyPr/>
          <a:lstStyle/>
          <a:p>
            <a:fld id="{F0C4E05D-F005-437A-B9DF-F456D326BB9C}" type="slidenum">
              <a:rPr lang="en-US" smtClean="0"/>
              <a:t>6</a:t>
            </a:fld>
            <a:endParaRPr lang="en-US"/>
          </a:p>
        </p:txBody>
      </p:sp>
    </p:spTree>
    <p:extLst>
      <p:ext uri="{BB962C8B-B14F-4D97-AF65-F5344CB8AC3E}">
        <p14:creationId xmlns:p14="http://schemas.microsoft.com/office/powerpoint/2010/main" val="90120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first semester of the project a trade studies was conducted.</a:t>
            </a:r>
          </a:p>
          <a:p>
            <a:endParaRPr lang="en-US"/>
          </a:p>
          <a:p>
            <a:r>
              <a:rPr lang="en-US"/>
              <a:t>Our team came up with 3 conceptual ideas.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first concept was the </a:t>
            </a:r>
            <a:r>
              <a:rPr lang="en-US">
                <a:latin typeface="Times New Roman" panose="02020603050405020304" pitchFamily="18" charset="0"/>
                <a:cs typeface="Times New Roman" panose="02020603050405020304" pitchFamily="18" charset="0"/>
              </a:rPr>
              <a:t>Air Piston Mechanism. This system would use two buoys attached to an ocilating shaft that would drive an air pump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This system would store mechanical energy in the form of compreesed air, which would then drive a compressed motor to provide thrust to the ASV.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Next we have the Rack and Pinion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This system uses the buoyant force of a bouy along with wave force to drive a rack and pinon up and down to produce electrical energy, which is stored in a battery.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The last concept our group came up with is the rotating mass: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The rotating mass uses the rocking motion of a vessel to spin an ofsetted mass to produced energy. This system takes into account the clockwise and counter clockwise spinning motion of the mass by using one way bearing to power two electric generators.</a:t>
            </a:r>
            <a:endParaRPr lang="en-US"/>
          </a:p>
        </p:txBody>
      </p:sp>
      <p:sp>
        <p:nvSpPr>
          <p:cNvPr id="4" name="Slide Number Placeholder 3"/>
          <p:cNvSpPr>
            <a:spLocks noGrp="1"/>
          </p:cNvSpPr>
          <p:nvPr>
            <p:ph type="sldNum" sz="quarter" idx="10"/>
          </p:nvPr>
        </p:nvSpPr>
        <p:spPr/>
        <p:txBody>
          <a:bodyPr/>
          <a:lstStyle/>
          <a:p>
            <a:fld id="{F0C4E05D-F005-437A-B9DF-F456D326BB9C}" type="slidenum">
              <a:rPr lang="en-US" smtClean="0"/>
              <a:t>7</a:t>
            </a:fld>
            <a:endParaRPr lang="en-US"/>
          </a:p>
        </p:txBody>
      </p:sp>
    </p:spTree>
    <p:extLst>
      <p:ext uri="{BB962C8B-B14F-4D97-AF65-F5344CB8AC3E}">
        <p14:creationId xmlns:p14="http://schemas.microsoft.com/office/powerpoint/2010/main" val="295813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Requirement Prioritization Matrix was done to get a weight of the relative importance of each system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 Analytical Hierarchy Process was used along with the weight of each requirement to finalize the best conceptual idea.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team gathered up and casted votes on how well each conceptual idea would operate with each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Finalizing all calulation it can be seen in yellow that the rotaing mass had the highest score of 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Therfore our team went with the rotaing mass concept.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C4E05D-F005-437A-B9DF-F456D326BB9C}" type="slidenum">
              <a:rPr lang="en-US" smtClean="0"/>
              <a:t>8</a:t>
            </a:fld>
            <a:endParaRPr lang="en-US"/>
          </a:p>
        </p:txBody>
      </p:sp>
    </p:spTree>
    <p:extLst>
      <p:ext uri="{BB962C8B-B14F-4D97-AF65-F5344CB8AC3E}">
        <p14:creationId xmlns:p14="http://schemas.microsoft.com/office/powerpoint/2010/main" val="392897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concept of operation will first start with Harnessing energy. </a:t>
            </a:r>
          </a:p>
          <a:p>
            <a:r>
              <a:rPr lang="en-US"/>
              <a:t>In this part the rotaing mass will spin the electric generators which will produce energy.</a:t>
            </a:r>
          </a:p>
          <a:p>
            <a:endParaRPr lang="en-US"/>
          </a:p>
          <a:p>
            <a:r>
              <a:rPr lang="en-US"/>
              <a:t>After suficent energy has been harnessed the ASV will navigate to waypoint B. Here the ASV will conduct a180 degree turn and head back to its initial position</a:t>
            </a:r>
          </a:p>
        </p:txBody>
      </p:sp>
      <p:sp>
        <p:nvSpPr>
          <p:cNvPr id="4" name="Slide Number Placeholder 3"/>
          <p:cNvSpPr>
            <a:spLocks noGrp="1"/>
          </p:cNvSpPr>
          <p:nvPr>
            <p:ph type="sldNum" sz="quarter" idx="5"/>
          </p:nvPr>
        </p:nvSpPr>
        <p:spPr/>
        <p:txBody>
          <a:bodyPr/>
          <a:lstStyle/>
          <a:p>
            <a:fld id="{F0C4E05D-F005-437A-B9DF-F456D326BB9C}" type="slidenum">
              <a:rPr lang="en-US" smtClean="0"/>
              <a:t>9</a:t>
            </a:fld>
            <a:endParaRPr lang="en-US"/>
          </a:p>
        </p:txBody>
      </p:sp>
    </p:spTree>
    <p:extLst>
      <p:ext uri="{BB962C8B-B14F-4D97-AF65-F5344CB8AC3E}">
        <p14:creationId xmlns:p14="http://schemas.microsoft.com/office/powerpoint/2010/main" val="300739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A35C-CA92-42B6-BD79-81A9E92C5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91E2FE-386B-4E00-A538-9FEDF0F10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235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F2EB-82BA-4AE7-A5E7-31F3F0977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0D915-A46C-4017-8580-7417F06FF7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9B3A5-AFEB-4796-A483-77E6020F5859}"/>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95DD6FDA-5FEF-4301-95B9-3E114D0B102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B05A4DED-F222-49B5-982A-774EA87DCD56}"/>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229904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E7329-4548-46FD-8253-1F3FFC068D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38D7C-6390-47C6-B520-2CFCAEDAA7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5706A-7C1F-4B6E-B1FA-1D67F269113D}"/>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35FEE39F-0D2C-427F-B834-3E76C176F20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6354983B-5BEC-4086-971D-91D25CF78A0E}"/>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584003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A35C-CA92-42B6-BD79-81A9E92C5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91E2FE-386B-4E00-A538-9FEDF0F10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16581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E4AB-DECB-4869-B7DE-5588E2E87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EA0D7C-B78E-4531-B99A-CAE3A274F9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B8375-68C5-467B-BA7E-9FA0E2B466A3}"/>
              </a:ext>
            </a:extLst>
          </p:cNvPr>
          <p:cNvSpPr>
            <a:spLocks noGrp="1"/>
          </p:cNvSpPr>
          <p:nvPr>
            <p:ph type="dt" sz="half" idx="10"/>
          </p:nvPr>
        </p:nvSpPr>
        <p:spPr>
          <a:xfrm>
            <a:off x="838200" y="6492874"/>
            <a:ext cx="2743200" cy="365126"/>
          </a:xfrm>
          <a:ln>
            <a:noFill/>
          </a:ln>
        </p:spPr>
        <p:txBody>
          <a:bodyPr/>
          <a:lstStyle/>
          <a:p>
            <a:r>
              <a:rPr lang="en-US"/>
              <a:t>4/24/2020</a:t>
            </a:r>
          </a:p>
        </p:txBody>
      </p:sp>
      <p:sp>
        <p:nvSpPr>
          <p:cNvPr id="5" name="Footer Placeholder 4">
            <a:extLst>
              <a:ext uri="{FF2B5EF4-FFF2-40B4-BE49-F238E27FC236}">
                <a16:creationId xmlns:a16="http://schemas.microsoft.com/office/drawing/2014/main" id="{98E4D3F2-3C35-4344-A209-22D5FC90E046}"/>
              </a:ext>
            </a:extLst>
          </p:cNvPr>
          <p:cNvSpPr>
            <a:spLocks noGrp="1"/>
          </p:cNvSpPr>
          <p:nvPr>
            <p:ph type="ftr" sz="quarter" idx="11"/>
          </p:nvPr>
        </p:nvSpPr>
        <p:spPr>
          <a:xfrm>
            <a:off x="4038600" y="6492872"/>
            <a:ext cx="4114800" cy="365127"/>
          </a:xfrm>
          <a:ln>
            <a:noFill/>
          </a:ln>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9CDDF4C0-B5AA-4BB4-8703-993E5E99188B}"/>
              </a:ext>
            </a:extLst>
          </p:cNvPr>
          <p:cNvSpPr>
            <a:spLocks noGrp="1"/>
          </p:cNvSpPr>
          <p:nvPr>
            <p:ph type="sldNum" sz="quarter" idx="12"/>
          </p:nvPr>
        </p:nvSpPr>
        <p:spPr>
          <a:xfrm>
            <a:off x="8610600" y="6492872"/>
            <a:ext cx="2743200" cy="365127"/>
          </a:xfrm>
          <a:ln>
            <a:noFill/>
          </a:ln>
        </p:spPr>
        <p:txBody>
          <a:bodyPr/>
          <a:lstStyle/>
          <a:p>
            <a:fld id="{92879F74-3B4C-4889-B03A-EAA9478B8F94}" type="slidenum">
              <a:rPr lang="en-US" smtClean="0"/>
              <a:t>‹#›</a:t>
            </a:fld>
            <a:endParaRPr lang="en-US"/>
          </a:p>
        </p:txBody>
      </p:sp>
      <p:cxnSp>
        <p:nvCxnSpPr>
          <p:cNvPr id="8" name="Straight Connector 7">
            <a:extLst>
              <a:ext uri="{FF2B5EF4-FFF2-40B4-BE49-F238E27FC236}">
                <a16:creationId xmlns:a16="http://schemas.microsoft.com/office/drawing/2014/main" id="{7DBAC618-F6B0-4EE9-AE09-7B14F507066D}"/>
              </a:ext>
            </a:extLst>
          </p:cNvPr>
          <p:cNvCxnSpPr>
            <a:cxnSpLocks/>
          </p:cNvCxnSpPr>
          <p:nvPr userDrawn="1"/>
        </p:nvCxnSpPr>
        <p:spPr>
          <a:xfrm>
            <a:off x="104042" y="1472126"/>
            <a:ext cx="11983915" cy="1"/>
          </a:xfrm>
          <a:prstGeom prst="line">
            <a:avLst/>
          </a:prstGeom>
          <a:ln w="38100">
            <a:solidFill>
              <a:srgbClr val="043D6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72709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1D21-ECE3-46F5-81B2-FD6363583A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6D6B55-DFC5-4D0A-A9DF-C21E63416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AFD8DB-02B6-491B-B822-BBE7A7E91691}"/>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FADBB78-EEC5-447A-A5EA-5BC8CF499FF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296EF5AE-0E8D-4E67-B88C-237EDC02A3B6}"/>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321623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3238-1C81-4CE2-B47C-FD43720C2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5CE1C-2199-4DF2-8086-A32043C466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F25C8-88C5-4F49-BE77-18FD7B2EF7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536C5-C23A-4FED-BD9C-D56C1A701AD3}"/>
              </a:ext>
            </a:extLst>
          </p:cNvPr>
          <p:cNvSpPr>
            <a:spLocks noGrp="1"/>
          </p:cNvSpPr>
          <p:nvPr>
            <p:ph type="dt" sz="half" idx="10"/>
          </p:nvPr>
        </p:nvSpPr>
        <p:spPr/>
        <p:txBody>
          <a:bodyPr/>
          <a:lstStyle/>
          <a:p>
            <a:r>
              <a:rPr lang="en-US"/>
              <a:t>4/24/2020</a:t>
            </a:r>
          </a:p>
        </p:txBody>
      </p:sp>
      <p:sp>
        <p:nvSpPr>
          <p:cNvPr id="6" name="Footer Placeholder 5">
            <a:extLst>
              <a:ext uri="{FF2B5EF4-FFF2-40B4-BE49-F238E27FC236}">
                <a16:creationId xmlns:a16="http://schemas.microsoft.com/office/drawing/2014/main" id="{892C0EAF-7B1A-4DB9-A003-0BA40007BD29}"/>
              </a:ext>
            </a:extLst>
          </p:cNvPr>
          <p:cNvSpPr>
            <a:spLocks noGrp="1"/>
          </p:cNvSpPr>
          <p:nvPr>
            <p:ph type="ftr" sz="quarter" idx="11"/>
          </p:nvPr>
        </p:nvSpPr>
        <p:spPr/>
        <p:txBody>
          <a:bodyPr/>
          <a:lstStyle/>
          <a:p>
            <a:r>
              <a:rPr lang="en-US"/>
              <a:t>EOC 4804L: OE Systems Control and Design </a:t>
            </a:r>
          </a:p>
        </p:txBody>
      </p:sp>
      <p:sp>
        <p:nvSpPr>
          <p:cNvPr id="7" name="Slide Number Placeholder 6">
            <a:extLst>
              <a:ext uri="{FF2B5EF4-FFF2-40B4-BE49-F238E27FC236}">
                <a16:creationId xmlns:a16="http://schemas.microsoft.com/office/drawing/2014/main" id="{12F073E5-8A1B-4958-8E7B-1FD40BCBD2CF}"/>
              </a:ext>
            </a:extLst>
          </p:cNvPr>
          <p:cNvSpPr>
            <a:spLocks noGrp="1"/>
          </p:cNvSpPr>
          <p:nvPr>
            <p:ph type="sldNum" sz="quarter" idx="12"/>
          </p:nvPr>
        </p:nvSpPr>
        <p:spPr/>
        <p:txBody>
          <a:bodyPr/>
          <a:lstStyle/>
          <a:p>
            <a:fld id="{92879F74-3B4C-4889-B03A-EAA9478B8F94}" type="slidenum">
              <a:rPr lang="en-US" smtClean="0"/>
              <a:t>‹#›</a:t>
            </a:fld>
            <a:endParaRPr lang="en-US"/>
          </a:p>
        </p:txBody>
      </p:sp>
      <p:cxnSp>
        <p:nvCxnSpPr>
          <p:cNvPr id="8" name="Straight Connector 7">
            <a:extLst>
              <a:ext uri="{FF2B5EF4-FFF2-40B4-BE49-F238E27FC236}">
                <a16:creationId xmlns:a16="http://schemas.microsoft.com/office/drawing/2014/main" id="{61780395-D769-4AF7-8B05-121396085484}"/>
              </a:ext>
            </a:extLst>
          </p:cNvPr>
          <p:cNvCxnSpPr>
            <a:cxnSpLocks/>
          </p:cNvCxnSpPr>
          <p:nvPr userDrawn="1"/>
        </p:nvCxnSpPr>
        <p:spPr>
          <a:xfrm>
            <a:off x="104042" y="1472126"/>
            <a:ext cx="11983915" cy="1"/>
          </a:xfrm>
          <a:prstGeom prst="line">
            <a:avLst/>
          </a:prstGeom>
          <a:ln w="38100">
            <a:solidFill>
              <a:srgbClr val="043D6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5103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9EDF-C2B5-4150-AA12-0D8470C26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97D012-4660-4206-9CC2-082B1BEB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533D52-EEB2-4752-A327-0B15878DA9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05048D-2006-4854-8ED8-8B945FF88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DB514C-0C8D-4347-BC8D-11F9FCB126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7D54ED-9522-4F28-A253-EC4906586B1B}"/>
              </a:ext>
            </a:extLst>
          </p:cNvPr>
          <p:cNvSpPr>
            <a:spLocks noGrp="1"/>
          </p:cNvSpPr>
          <p:nvPr>
            <p:ph type="dt" sz="half" idx="10"/>
          </p:nvPr>
        </p:nvSpPr>
        <p:spPr/>
        <p:txBody>
          <a:bodyPr/>
          <a:lstStyle/>
          <a:p>
            <a:r>
              <a:rPr lang="en-US"/>
              <a:t>4/24/2020</a:t>
            </a:r>
          </a:p>
        </p:txBody>
      </p:sp>
      <p:sp>
        <p:nvSpPr>
          <p:cNvPr id="8" name="Footer Placeholder 7">
            <a:extLst>
              <a:ext uri="{FF2B5EF4-FFF2-40B4-BE49-F238E27FC236}">
                <a16:creationId xmlns:a16="http://schemas.microsoft.com/office/drawing/2014/main" id="{81A13DB1-B41A-441D-8372-12008774CB57}"/>
              </a:ext>
            </a:extLst>
          </p:cNvPr>
          <p:cNvSpPr>
            <a:spLocks noGrp="1"/>
          </p:cNvSpPr>
          <p:nvPr>
            <p:ph type="ftr" sz="quarter" idx="11"/>
          </p:nvPr>
        </p:nvSpPr>
        <p:spPr/>
        <p:txBody>
          <a:bodyPr/>
          <a:lstStyle/>
          <a:p>
            <a:r>
              <a:rPr lang="en-US"/>
              <a:t>EOC 4804L: OE Systems Control and Design </a:t>
            </a:r>
          </a:p>
        </p:txBody>
      </p:sp>
      <p:sp>
        <p:nvSpPr>
          <p:cNvPr id="9" name="Slide Number Placeholder 8">
            <a:extLst>
              <a:ext uri="{FF2B5EF4-FFF2-40B4-BE49-F238E27FC236}">
                <a16:creationId xmlns:a16="http://schemas.microsoft.com/office/drawing/2014/main" id="{70A5D13B-8B7B-4177-B660-DE32BC9EB541}"/>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4224768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07D6-78B2-45DA-998C-4EDFD0597E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B261E-AE94-474E-929B-99B0926C56EB}"/>
              </a:ext>
            </a:extLst>
          </p:cNvPr>
          <p:cNvSpPr>
            <a:spLocks noGrp="1"/>
          </p:cNvSpPr>
          <p:nvPr>
            <p:ph type="dt" sz="half" idx="10"/>
          </p:nvPr>
        </p:nvSpPr>
        <p:spPr/>
        <p:txBody>
          <a:bodyPr/>
          <a:lstStyle/>
          <a:p>
            <a:r>
              <a:rPr lang="en-US"/>
              <a:t>4/24/2020</a:t>
            </a:r>
          </a:p>
        </p:txBody>
      </p:sp>
      <p:sp>
        <p:nvSpPr>
          <p:cNvPr id="4" name="Footer Placeholder 3">
            <a:extLst>
              <a:ext uri="{FF2B5EF4-FFF2-40B4-BE49-F238E27FC236}">
                <a16:creationId xmlns:a16="http://schemas.microsoft.com/office/drawing/2014/main" id="{0DC5677B-456C-46B4-A2F5-B8AD5AF3E8FA}"/>
              </a:ext>
            </a:extLst>
          </p:cNvPr>
          <p:cNvSpPr>
            <a:spLocks noGrp="1"/>
          </p:cNvSpPr>
          <p:nvPr>
            <p:ph type="ftr" sz="quarter" idx="11"/>
          </p:nvPr>
        </p:nvSpPr>
        <p:spPr/>
        <p:txBody>
          <a:bodyPr/>
          <a:lstStyle/>
          <a:p>
            <a:r>
              <a:rPr lang="en-US"/>
              <a:t>EOC 4804L: OE Systems Control and Design </a:t>
            </a:r>
          </a:p>
        </p:txBody>
      </p:sp>
      <p:sp>
        <p:nvSpPr>
          <p:cNvPr id="5" name="Slide Number Placeholder 4">
            <a:extLst>
              <a:ext uri="{FF2B5EF4-FFF2-40B4-BE49-F238E27FC236}">
                <a16:creationId xmlns:a16="http://schemas.microsoft.com/office/drawing/2014/main" id="{3A6DE5B8-28F5-46AE-BD04-009B11D328A8}"/>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4063933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3C8CB-0904-4DB9-A156-FFDB6997D9CF}"/>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B70A901F-AA78-4236-8D58-116645CECA0C}"/>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88C71613-02EF-43DD-93B6-8D705F7770FC}"/>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3690307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A1CF-68F3-4C99-AB00-FDABCD22A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80E2B8-AE51-4C74-A78D-42595284A4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E6F47-A622-4783-BAFF-F4B554D76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25FDEA-E5D4-4E4F-A7AB-CA9DB410B5E9}"/>
              </a:ext>
            </a:extLst>
          </p:cNvPr>
          <p:cNvSpPr>
            <a:spLocks noGrp="1"/>
          </p:cNvSpPr>
          <p:nvPr>
            <p:ph type="dt" sz="half" idx="10"/>
          </p:nvPr>
        </p:nvSpPr>
        <p:spPr/>
        <p:txBody>
          <a:bodyPr/>
          <a:lstStyle/>
          <a:p>
            <a:r>
              <a:rPr lang="en-US"/>
              <a:t>4/24/2020</a:t>
            </a:r>
          </a:p>
        </p:txBody>
      </p:sp>
      <p:sp>
        <p:nvSpPr>
          <p:cNvPr id="6" name="Footer Placeholder 5">
            <a:extLst>
              <a:ext uri="{FF2B5EF4-FFF2-40B4-BE49-F238E27FC236}">
                <a16:creationId xmlns:a16="http://schemas.microsoft.com/office/drawing/2014/main" id="{A1A40E64-3599-4C3E-AD2A-434391928FBB}"/>
              </a:ext>
            </a:extLst>
          </p:cNvPr>
          <p:cNvSpPr>
            <a:spLocks noGrp="1"/>
          </p:cNvSpPr>
          <p:nvPr>
            <p:ph type="ftr" sz="quarter" idx="11"/>
          </p:nvPr>
        </p:nvSpPr>
        <p:spPr/>
        <p:txBody>
          <a:bodyPr/>
          <a:lstStyle/>
          <a:p>
            <a:r>
              <a:rPr lang="en-US"/>
              <a:t>EOC 4804L: OE Systems Control and Design </a:t>
            </a:r>
          </a:p>
        </p:txBody>
      </p:sp>
      <p:sp>
        <p:nvSpPr>
          <p:cNvPr id="7" name="Slide Number Placeholder 6">
            <a:extLst>
              <a:ext uri="{FF2B5EF4-FFF2-40B4-BE49-F238E27FC236}">
                <a16:creationId xmlns:a16="http://schemas.microsoft.com/office/drawing/2014/main" id="{BE74053A-3E3F-4B2A-9277-E04232A45AB2}"/>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176425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E4AB-DECB-4869-B7DE-5588E2E87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EA0D7C-B78E-4531-B99A-CAE3A274F9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B8375-68C5-467B-BA7E-9FA0E2B466A3}"/>
              </a:ext>
            </a:extLst>
          </p:cNvPr>
          <p:cNvSpPr>
            <a:spLocks noGrp="1"/>
          </p:cNvSpPr>
          <p:nvPr>
            <p:ph type="dt" sz="half" idx="10"/>
          </p:nvPr>
        </p:nvSpPr>
        <p:spPr>
          <a:xfrm>
            <a:off x="838200" y="6492874"/>
            <a:ext cx="2743200" cy="365126"/>
          </a:xfrm>
          <a:ln>
            <a:noFill/>
          </a:ln>
        </p:spPr>
        <p:txBody>
          <a:bodyPr/>
          <a:lstStyle/>
          <a:p>
            <a:r>
              <a:rPr lang="en-US"/>
              <a:t>4/24/2020</a:t>
            </a:r>
          </a:p>
        </p:txBody>
      </p:sp>
      <p:sp>
        <p:nvSpPr>
          <p:cNvPr id="5" name="Footer Placeholder 4">
            <a:extLst>
              <a:ext uri="{FF2B5EF4-FFF2-40B4-BE49-F238E27FC236}">
                <a16:creationId xmlns:a16="http://schemas.microsoft.com/office/drawing/2014/main" id="{98E4D3F2-3C35-4344-A209-22D5FC90E046}"/>
              </a:ext>
            </a:extLst>
          </p:cNvPr>
          <p:cNvSpPr>
            <a:spLocks noGrp="1"/>
          </p:cNvSpPr>
          <p:nvPr>
            <p:ph type="ftr" sz="quarter" idx="11"/>
          </p:nvPr>
        </p:nvSpPr>
        <p:spPr>
          <a:xfrm>
            <a:off x="4038600" y="6492872"/>
            <a:ext cx="4114800" cy="365127"/>
          </a:xfrm>
          <a:ln>
            <a:noFill/>
          </a:ln>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9CDDF4C0-B5AA-4BB4-8703-993E5E99188B}"/>
              </a:ext>
            </a:extLst>
          </p:cNvPr>
          <p:cNvSpPr>
            <a:spLocks noGrp="1"/>
          </p:cNvSpPr>
          <p:nvPr>
            <p:ph type="sldNum" sz="quarter" idx="12"/>
          </p:nvPr>
        </p:nvSpPr>
        <p:spPr>
          <a:xfrm>
            <a:off x="8610600" y="6492872"/>
            <a:ext cx="2743200" cy="365127"/>
          </a:xfrm>
          <a:ln>
            <a:noFill/>
          </a:ln>
        </p:spPr>
        <p:txBody>
          <a:bodyPr/>
          <a:lstStyle/>
          <a:p>
            <a:fld id="{92879F74-3B4C-4889-B03A-EAA9478B8F94}" type="slidenum">
              <a:rPr lang="en-US" smtClean="0"/>
              <a:t>‹#›</a:t>
            </a:fld>
            <a:endParaRPr lang="en-US"/>
          </a:p>
        </p:txBody>
      </p:sp>
      <p:cxnSp>
        <p:nvCxnSpPr>
          <p:cNvPr id="8" name="Straight Connector 7">
            <a:extLst>
              <a:ext uri="{FF2B5EF4-FFF2-40B4-BE49-F238E27FC236}">
                <a16:creationId xmlns:a16="http://schemas.microsoft.com/office/drawing/2014/main" id="{7DBAC618-F6B0-4EE9-AE09-7B14F507066D}"/>
              </a:ext>
            </a:extLst>
          </p:cNvPr>
          <p:cNvCxnSpPr>
            <a:cxnSpLocks/>
          </p:cNvCxnSpPr>
          <p:nvPr userDrawn="1"/>
        </p:nvCxnSpPr>
        <p:spPr>
          <a:xfrm>
            <a:off x="104042" y="1472126"/>
            <a:ext cx="11983915" cy="1"/>
          </a:xfrm>
          <a:prstGeom prst="line">
            <a:avLst/>
          </a:prstGeom>
          <a:ln w="38100">
            <a:solidFill>
              <a:srgbClr val="043D6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8544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AB9E-8455-4986-9E66-0C611913E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D91BD-4456-4644-8BEE-8E4D359A3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A3204D-A683-4F45-B4D1-419850AA6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A852C4-2FF1-4252-954B-0F9116C0DE49}"/>
              </a:ext>
            </a:extLst>
          </p:cNvPr>
          <p:cNvSpPr>
            <a:spLocks noGrp="1"/>
          </p:cNvSpPr>
          <p:nvPr>
            <p:ph type="dt" sz="half" idx="10"/>
          </p:nvPr>
        </p:nvSpPr>
        <p:spPr/>
        <p:txBody>
          <a:bodyPr/>
          <a:lstStyle/>
          <a:p>
            <a:r>
              <a:rPr lang="en-US"/>
              <a:t>4/24/2020</a:t>
            </a:r>
          </a:p>
        </p:txBody>
      </p:sp>
      <p:sp>
        <p:nvSpPr>
          <p:cNvPr id="6" name="Footer Placeholder 5">
            <a:extLst>
              <a:ext uri="{FF2B5EF4-FFF2-40B4-BE49-F238E27FC236}">
                <a16:creationId xmlns:a16="http://schemas.microsoft.com/office/drawing/2014/main" id="{A07DBB11-EB8A-4AD3-8BAA-C05826476376}"/>
              </a:ext>
            </a:extLst>
          </p:cNvPr>
          <p:cNvSpPr>
            <a:spLocks noGrp="1"/>
          </p:cNvSpPr>
          <p:nvPr>
            <p:ph type="ftr" sz="quarter" idx="11"/>
          </p:nvPr>
        </p:nvSpPr>
        <p:spPr/>
        <p:txBody>
          <a:bodyPr/>
          <a:lstStyle/>
          <a:p>
            <a:r>
              <a:rPr lang="en-US"/>
              <a:t>EOC 4804L: OE Systems Control and Design </a:t>
            </a:r>
          </a:p>
        </p:txBody>
      </p:sp>
      <p:sp>
        <p:nvSpPr>
          <p:cNvPr id="7" name="Slide Number Placeholder 6">
            <a:extLst>
              <a:ext uri="{FF2B5EF4-FFF2-40B4-BE49-F238E27FC236}">
                <a16:creationId xmlns:a16="http://schemas.microsoft.com/office/drawing/2014/main" id="{0D7135C1-C069-44AC-B35F-C698CF92CD70}"/>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335099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F2EB-82BA-4AE7-A5E7-31F3F0977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0D915-A46C-4017-8580-7417F06FF7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9B3A5-AFEB-4796-A483-77E6020F5859}"/>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95DD6FDA-5FEF-4301-95B9-3E114D0B102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B05A4DED-F222-49B5-982A-774EA87DCD56}"/>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254748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E7329-4548-46FD-8253-1F3FFC068D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38D7C-6390-47C6-B520-2CFCAEDAA7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5706A-7C1F-4B6E-B1FA-1D67F269113D}"/>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35FEE39F-0D2C-427F-B834-3E76C176F20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6354983B-5BEC-4086-971D-91D25CF78A0E}"/>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279277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1D21-ECE3-46F5-81B2-FD6363583A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6D6B55-DFC5-4D0A-A9DF-C21E63416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AFD8DB-02B6-491B-B822-BBE7A7E91691}"/>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FADBB78-EEC5-447A-A5EA-5BC8CF499FF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296EF5AE-0E8D-4E67-B88C-237EDC02A3B6}"/>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364652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3238-1C81-4CE2-B47C-FD43720C2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5CE1C-2199-4DF2-8086-A32043C466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F25C8-88C5-4F49-BE77-18FD7B2EF7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536C5-C23A-4FED-BD9C-D56C1A701AD3}"/>
              </a:ext>
            </a:extLst>
          </p:cNvPr>
          <p:cNvSpPr>
            <a:spLocks noGrp="1"/>
          </p:cNvSpPr>
          <p:nvPr>
            <p:ph type="dt" sz="half" idx="10"/>
          </p:nvPr>
        </p:nvSpPr>
        <p:spPr/>
        <p:txBody>
          <a:bodyPr/>
          <a:lstStyle/>
          <a:p>
            <a:r>
              <a:rPr lang="en-US"/>
              <a:t>4/24/2020</a:t>
            </a:r>
          </a:p>
        </p:txBody>
      </p:sp>
      <p:sp>
        <p:nvSpPr>
          <p:cNvPr id="6" name="Footer Placeholder 5">
            <a:extLst>
              <a:ext uri="{FF2B5EF4-FFF2-40B4-BE49-F238E27FC236}">
                <a16:creationId xmlns:a16="http://schemas.microsoft.com/office/drawing/2014/main" id="{892C0EAF-7B1A-4DB9-A003-0BA40007BD29}"/>
              </a:ext>
            </a:extLst>
          </p:cNvPr>
          <p:cNvSpPr>
            <a:spLocks noGrp="1"/>
          </p:cNvSpPr>
          <p:nvPr>
            <p:ph type="ftr" sz="quarter" idx="11"/>
          </p:nvPr>
        </p:nvSpPr>
        <p:spPr/>
        <p:txBody>
          <a:bodyPr/>
          <a:lstStyle/>
          <a:p>
            <a:r>
              <a:rPr lang="en-US"/>
              <a:t>EOC 4804L: OE Systems Control and Design </a:t>
            </a:r>
          </a:p>
        </p:txBody>
      </p:sp>
      <p:sp>
        <p:nvSpPr>
          <p:cNvPr id="7" name="Slide Number Placeholder 6">
            <a:extLst>
              <a:ext uri="{FF2B5EF4-FFF2-40B4-BE49-F238E27FC236}">
                <a16:creationId xmlns:a16="http://schemas.microsoft.com/office/drawing/2014/main" id="{12F073E5-8A1B-4958-8E7B-1FD40BCBD2CF}"/>
              </a:ext>
            </a:extLst>
          </p:cNvPr>
          <p:cNvSpPr>
            <a:spLocks noGrp="1"/>
          </p:cNvSpPr>
          <p:nvPr>
            <p:ph type="sldNum" sz="quarter" idx="12"/>
          </p:nvPr>
        </p:nvSpPr>
        <p:spPr/>
        <p:txBody>
          <a:bodyPr/>
          <a:lstStyle/>
          <a:p>
            <a:fld id="{92879F74-3B4C-4889-B03A-EAA9478B8F94}" type="slidenum">
              <a:rPr lang="en-US" smtClean="0"/>
              <a:t>‹#›</a:t>
            </a:fld>
            <a:endParaRPr lang="en-US"/>
          </a:p>
        </p:txBody>
      </p:sp>
      <p:cxnSp>
        <p:nvCxnSpPr>
          <p:cNvPr id="8" name="Straight Connector 7">
            <a:extLst>
              <a:ext uri="{FF2B5EF4-FFF2-40B4-BE49-F238E27FC236}">
                <a16:creationId xmlns:a16="http://schemas.microsoft.com/office/drawing/2014/main" id="{61780395-D769-4AF7-8B05-121396085484}"/>
              </a:ext>
            </a:extLst>
          </p:cNvPr>
          <p:cNvCxnSpPr>
            <a:cxnSpLocks/>
          </p:cNvCxnSpPr>
          <p:nvPr userDrawn="1"/>
        </p:nvCxnSpPr>
        <p:spPr>
          <a:xfrm>
            <a:off x="104042" y="1472126"/>
            <a:ext cx="11983915" cy="1"/>
          </a:xfrm>
          <a:prstGeom prst="line">
            <a:avLst/>
          </a:prstGeom>
          <a:ln w="38100">
            <a:solidFill>
              <a:srgbClr val="043D6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697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9EDF-C2B5-4150-AA12-0D8470C26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97D012-4660-4206-9CC2-082B1BEB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533D52-EEB2-4752-A327-0B15878DA9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05048D-2006-4854-8ED8-8B945FF88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DB514C-0C8D-4347-BC8D-11F9FCB126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7D54ED-9522-4F28-A253-EC4906586B1B}"/>
              </a:ext>
            </a:extLst>
          </p:cNvPr>
          <p:cNvSpPr>
            <a:spLocks noGrp="1"/>
          </p:cNvSpPr>
          <p:nvPr>
            <p:ph type="dt" sz="half" idx="10"/>
          </p:nvPr>
        </p:nvSpPr>
        <p:spPr/>
        <p:txBody>
          <a:bodyPr/>
          <a:lstStyle/>
          <a:p>
            <a:r>
              <a:rPr lang="en-US"/>
              <a:t>4/24/2020</a:t>
            </a:r>
          </a:p>
        </p:txBody>
      </p:sp>
      <p:sp>
        <p:nvSpPr>
          <p:cNvPr id="8" name="Footer Placeholder 7">
            <a:extLst>
              <a:ext uri="{FF2B5EF4-FFF2-40B4-BE49-F238E27FC236}">
                <a16:creationId xmlns:a16="http://schemas.microsoft.com/office/drawing/2014/main" id="{81A13DB1-B41A-441D-8372-12008774CB57}"/>
              </a:ext>
            </a:extLst>
          </p:cNvPr>
          <p:cNvSpPr>
            <a:spLocks noGrp="1"/>
          </p:cNvSpPr>
          <p:nvPr>
            <p:ph type="ftr" sz="quarter" idx="11"/>
          </p:nvPr>
        </p:nvSpPr>
        <p:spPr/>
        <p:txBody>
          <a:bodyPr/>
          <a:lstStyle/>
          <a:p>
            <a:r>
              <a:rPr lang="en-US"/>
              <a:t>EOC 4804L: OE Systems Control and Design </a:t>
            </a:r>
          </a:p>
        </p:txBody>
      </p:sp>
      <p:sp>
        <p:nvSpPr>
          <p:cNvPr id="9" name="Slide Number Placeholder 8">
            <a:extLst>
              <a:ext uri="{FF2B5EF4-FFF2-40B4-BE49-F238E27FC236}">
                <a16:creationId xmlns:a16="http://schemas.microsoft.com/office/drawing/2014/main" id="{70A5D13B-8B7B-4177-B660-DE32BC9EB541}"/>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424091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07D6-78B2-45DA-998C-4EDFD0597E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B261E-AE94-474E-929B-99B0926C56EB}"/>
              </a:ext>
            </a:extLst>
          </p:cNvPr>
          <p:cNvSpPr>
            <a:spLocks noGrp="1"/>
          </p:cNvSpPr>
          <p:nvPr>
            <p:ph type="dt" sz="half" idx="10"/>
          </p:nvPr>
        </p:nvSpPr>
        <p:spPr/>
        <p:txBody>
          <a:bodyPr/>
          <a:lstStyle/>
          <a:p>
            <a:r>
              <a:rPr lang="en-US"/>
              <a:t>4/24/2020</a:t>
            </a:r>
          </a:p>
        </p:txBody>
      </p:sp>
      <p:sp>
        <p:nvSpPr>
          <p:cNvPr id="4" name="Footer Placeholder 3">
            <a:extLst>
              <a:ext uri="{FF2B5EF4-FFF2-40B4-BE49-F238E27FC236}">
                <a16:creationId xmlns:a16="http://schemas.microsoft.com/office/drawing/2014/main" id="{0DC5677B-456C-46B4-A2F5-B8AD5AF3E8FA}"/>
              </a:ext>
            </a:extLst>
          </p:cNvPr>
          <p:cNvSpPr>
            <a:spLocks noGrp="1"/>
          </p:cNvSpPr>
          <p:nvPr>
            <p:ph type="ftr" sz="quarter" idx="11"/>
          </p:nvPr>
        </p:nvSpPr>
        <p:spPr/>
        <p:txBody>
          <a:bodyPr/>
          <a:lstStyle/>
          <a:p>
            <a:r>
              <a:rPr lang="en-US"/>
              <a:t>EOC 4804L: OE Systems Control and Design </a:t>
            </a:r>
          </a:p>
        </p:txBody>
      </p:sp>
      <p:sp>
        <p:nvSpPr>
          <p:cNvPr id="5" name="Slide Number Placeholder 4">
            <a:extLst>
              <a:ext uri="{FF2B5EF4-FFF2-40B4-BE49-F238E27FC236}">
                <a16:creationId xmlns:a16="http://schemas.microsoft.com/office/drawing/2014/main" id="{3A6DE5B8-28F5-46AE-BD04-009B11D328A8}"/>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3235528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3C8CB-0904-4DB9-A156-FFDB6997D9CF}"/>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B70A901F-AA78-4236-8D58-116645CECA0C}"/>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88C71613-02EF-43DD-93B6-8D705F7770FC}"/>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205448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A1CF-68F3-4C99-AB00-FDABCD22A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80E2B8-AE51-4C74-A78D-42595284A4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E6F47-A622-4783-BAFF-F4B554D76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25FDEA-E5D4-4E4F-A7AB-CA9DB410B5E9}"/>
              </a:ext>
            </a:extLst>
          </p:cNvPr>
          <p:cNvSpPr>
            <a:spLocks noGrp="1"/>
          </p:cNvSpPr>
          <p:nvPr>
            <p:ph type="dt" sz="half" idx="10"/>
          </p:nvPr>
        </p:nvSpPr>
        <p:spPr/>
        <p:txBody>
          <a:bodyPr/>
          <a:lstStyle/>
          <a:p>
            <a:r>
              <a:rPr lang="en-US"/>
              <a:t>4/24/2020</a:t>
            </a:r>
          </a:p>
        </p:txBody>
      </p:sp>
      <p:sp>
        <p:nvSpPr>
          <p:cNvPr id="6" name="Footer Placeholder 5">
            <a:extLst>
              <a:ext uri="{FF2B5EF4-FFF2-40B4-BE49-F238E27FC236}">
                <a16:creationId xmlns:a16="http://schemas.microsoft.com/office/drawing/2014/main" id="{A1A40E64-3599-4C3E-AD2A-434391928FBB}"/>
              </a:ext>
            </a:extLst>
          </p:cNvPr>
          <p:cNvSpPr>
            <a:spLocks noGrp="1"/>
          </p:cNvSpPr>
          <p:nvPr>
            <p:ph type="ftr" sz="quarter" idx="11"/>
          </p:nvPr>
        </p:nvSpPr>
        <p:spPr/>
        <p:txBody>
          <a:bodyPr/>
          <a:lstStyle/>
          <a:p>
            <a:r>
              <a:rPr lang="en-US"/>
              <a:t>EOC 4804L: OE Systems Control and Design </a:t>
            </a:r>
          </a:p>
        </p:txBody>
      </p:sp>
      <p:sp>
        <p:nvSpPr>
          <p:cNvPr id="7" name="Slide Number Placeholder 6">
            <a:extLst>
              <a:ext uri="{FF2B5EF4-FFF2-40B4-BE49-F238E27FC236}">
                <a16:creationId xmlns:a16="http://schemas.microsoft.com/office/drawing/2014/main" id="{BE74053A-3E3F-4B2A-9277-E04232A45AB2}"/>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251179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AB9E-8455-4986-9E66-0C611913E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D91BD-4456-4644-8BEE-8E4D359A3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A3204D-A683-4F45-B4D1-419850AA6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A852C4-2FF1-4252-954B-0F9116C0DE49}"/>
              </a:ext>
            </a:extLst>
          </p:cNvPr>
          <p:cNvSpPr>
            <a:spLocks noGrp="1"/>
          </p:cNvSpPr>
          <p:nvPr>
            <p:ph type="dt" sz="half" idx="10"/>
          </p:nvPr>
        </p:nvSpPr>
        <p:spPr/>
        <p:txBody>
          <a:bodyPr/>
          <a:lstStyle/>
          <a:p>
            <a:r>
              <a:rPr lang="en-US"/>
              <a:t>4/24/2020</a:t>
            </a:r>
          </a:p>
        </p:txBody>
      </p:sp>
      <p:sp>
        <p:nvSpPr>
          <p:cNvPr id="6" name="Footer Placeholder 5">
            <a:extLst>
              <a:ext uri="{FF2B5EF4-FFF2-40B4-BE49-F238E27FC236}">
                <a16:creationId xmlns:a16="http://schemas.microsoft.com/office/drawing/2014/main" id="{A07DBB11-EB8A-4AD3-8BAA-C05826476376}"/>
              </a:ext>
            </a:extLst>
          </p:cNvPr>
          <p:cNvSpPr>
            <a:spLocks noGrp="1"/>
          </p:cNvSpPr>
          <p:nvPr>
            <p:ph type="ftr" sz="quarter" idx="11"/>
          </p:nvPr>
        </p:nvSpPr>
        <p:spPr/>
        <p:txBody>
          <a:bodyPr/>
          <a:lstStyle/>
          <a:p>
            <a:r>
              <a:rPr lang="en-US"/>
              <a:t>EOC 4804L: OE Systems Control and Design </a:t>
            </a:r>
          </a:p>
        </p:txBody>
      </p:sp>
      <p:sp>
        <p:nvSpPr>
          <p:cNvPr id="7" name="Slide Number Placeholder 6">
            <a:extLst>
              <a:ext uri="{FF2B5EF4-FFF2-40B4-BE49-F238E27FC236}">
                <a16:creationId xmlns:a16="http://schemas.microsoft.com/office/drawing/2014/main" id="{0D7135C1-C069-44AC-B35F-C698CF92CD70}"/>
              </a:ext>
            </a:extLst>
          </p:cNvPr>
          <p:cNvSpPr>
            <a:spLocks noGrp="1"/>
          </p:cNvSpPr>
          <p:nvPr>
            <p:ph type="sldNum" sz="quarter" idx="12"/>
          </p:nvPr>
        </p:nvSpPr>
        <p:spPr/>
        <p:txBody>
          <a:bodyPr/>
          <a:lstStyle/>
          <a:p>
            <a:fld id="{92879F74-3B4C-4889-B03A-EAA9478B8F94}" type="slidenum">
              <a:rPr lang="en-US" smtClean="0"/>
              <a:t>‹#›</a:t>
            </a:fld>
            <a:endParaRPr lang="en-US"/>
          </a:p>
        </p:txBody>
      </p:sp>
    </p:spTree>
    <p:extLst>
      <p:ext uri="{BB962C8B-B14F-4D97-AF65-F5344CB8AC3E}">
        <p14:creationId xmlns:p14="http://schemas.microsoft.com/office/powerpoint/2010/main" val="102747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A3FF94-6345-4868-BD82-451C509A24D4}"/>
              </a:ext>
            </a:extLst>
          </p:cNvPr>
          <p:cNvSpPr>
            <a:spLocks noGrp="1"/>
          </p:cNvSpPr>
          <p:nvPr>
            <p:ph type="title"/>
          </p:nvPr>
        </p:nvSpPr>
        <p:spPr>
          <a:xfrm>
            <a:off x="2209801" y="230190"/>
            <a:ext cx="7778262" cy="11522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8F30C5-B57F-42BE-9984-82ACE0E59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496D2-7E59-45E8-8675-6E16A1AA296F}"/>
              </a:ext>
            </a:extLst>
          </p:cNvPr>
          <p:cNvSpPr>
            <a:spLocks noGrp="1"/>
          </p:cNvSpPr>
          <p:nvPr>
            <p:ph type="dt" sz="half" idx="2"/>
          </p:nvPr>
        </p:nvSpPr>
        <p:spPr>
          <a:xfrm>
            <a:off x="838200" y="6492874"/>
            <a:ext cx="2743200" cy="365125"/>
          </a:xfrm>
          <a:prstGeom prst="rect">
            <a:avLst/>
          </a:prstGeom>
        </p:spPr>
        <p:txBody>
          <a:bodyPr vert="horz" lIns="91440" tIns="45720" rIns="91440" bIns="45720" rtlCol="0" anchor="t"/>
          <a:lstStyle>
            <a:lvl1pPr algn="l">
              <a:defRPr sz="1200">
                <a:solidFill>
                  <a:srgbClr val="002060"/>
                </a:solidFill>
                <a:latin typeface="Times New Roman" panose="02020603050405020304" pitchFamily="18" charset="0"/>
                <a:cs typeface="Times New Roman" panose="02020603050405020304" pitchFamily="18" charset="0"/>
              </a:defRPr>
            </a:lvl1pPr>
          </a:lstStyle>
          <a:p>
            <a:r>
              <a:rPr lang="en-US"/>
              <a:t>4/24/2020</a:t>
            </a:r>
          </a:p>
        </p:txBody>
      </p:sp>
      <p:sp>
        <p:nvSpPr>
          <p:cNvPr id="5" name="Footer Placeholder 4">
            <a:extLst>
              <a:ext uri="{FF2B5EF4-FFF2-40B4-BE49-F238E27FC236}">
                <a16:creationId xmlns:a16="http://schemas.microsoft.com/office/drawing/2014/main" id="{D8EF1F91-55E7-41FC-8945-C4AED77089E8}"/>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t"/>
          <a:lstStyle>
            <a:lvl1pPr algn="ctr">
              <a:defRPr sz="1200">
                <a:solidFill>
                  <a:srgbClr val="002060"/>
                </a:solidFill>
                <a:latin typeface="Times New Roman" panose="02020603050405020304" pitchFamily="18" charset="0"/>
                <a:cs typeface="Times New Roman" panose="02020603050405020304" pitchFamily="18" charset="0"/>
              </a:defRPr>
            </a:lvl1pPr>
          </a:lstStyle>
          <a:p>
            <a:r>
              <a:rPr lang="en-US"/>
              <a:t>EOC 4804L: OE Systems Control and Design </a:t>
            </a:r>
          </a:p>
        </p:txBody>
      </p:sp>
      <p:sp>
        <p:nvSpPr>
          <p:cNvPr id="6" name="Slide Number Placeholder 5">
            <a:extLst>
              <a:ext uri="{FF2B5EF4-FFF2-40B4-BE49-F238E27FC236}">
                <a16:creationId xmlns:a16="http://schemas.microsoft.com/office/drawing/2014/main" id="{1CF3BF9C-B72D-472D-9D63-882A55699D6B}"/>
              </a:ext>
            </a:extLst>
          </p:cNvPr>
          <p:cNvSpPr>
            <a:spLocks noGrp="1"/>
          </p:cNvSpPr>
          <p:nvPr>
            <p:ph type="sldNum" sz="quarter" idx="4"/>
          </p:nvPr>
        </p:nvSpPr>
        <p:spPr>
          <a:xfrm>
            <a:off x="8610600" y="6492874"/>
            <a:ext cx="2743200" cy="365125"/>
          </a:xfrm>
          <a:prstGeom prst="rect">
            <a:avLst/>
          </a:prstGeom>
        </p:spPr>
        <p:txBody>
          <a:bodyPr vert="horz" lIns="91440" tIns="45720" rIns="91440" bIns="45720" rtlCol="0" anchor="ctr"/>
          <a:lstStyle>
            <a:lvl1pPr algn="r">
              <a:defRPr sz="1200">
                <a:solidFill>
                  <a:srgbClr val="002060"/>
                </a:solidFill>
                <a:latin typeface="Times New Roman" panose="02020603050405020304" pitchFamily="18" charset="0"/>
                <a:cs typeface="Times New Roman" panose="02020603050405020304" pitchFamily="18" charset="0"/>
              </a:defRPr>
            </a:lvl1pPr>
          </a:lstStyle>
          <a:p>
            <a:fld id="{92879F74-3B4C-4889-B03A-EAA9478B8F94}" type="slidenum">
              <a:rPr lang="en-US" smtClean="0"/>
              <a:pPr/>
              <a:t>‹#›</a:t>
            </a:fld>
            <a:endParaRPr lang="en-US"/>
          </a:p>
        </p:txBody>
      </p:sp>
      <p:pic>
        <p:nvPicPr>
          <p:cNvPr id="10" name="Picture 9">
            <a:extLst>
              <a:ext uri="{FF2B5EF4-FFF2-40B4-BE49-F238E27FC236}">
                <a16:creationId xmlns:a16="http://schemas.microsoft.com/office/drawing/2014/main" id="{4C836C9B-26EB-447C-9F06-703C242349E1}"/>
              </a:ext>
            </a:extLst>
          </p:cNvPr>
          <p:cNvPicPr>
            <a:picLocks noChangeAspect="1"/>
          </p:cNvPicPr>
          <p:nvPr userDrawn="1"/>
        </p:nvPicPr>
        <p:blipFill>
          <a:blip r:embed="rId13"/>
          <a:stretch>
            <a:fillRect/>
          </a:stretch>
        </p:blipFill>
        <p:spPr>
          <a:xfrm>
            <a:off x="173560" y="230189"/>
            <a:ext cx="2036240" cy="1152244"/>
          </a:xfrm>
          <a:prstGeom prst="rect">
            <a:avLst/>
          </a:prstGeom>
        </p:spPr>
      </p:pic>
    </p:spTree>
    <p:extLst>
      <p:ext uri="{BB962C8B-B14F-4D97-AF65-F5344CB8AC3E}">
        <p14:creationId xmlns:p14="http://schemas.microsoft.com/office/powerpoint/2010/main" val="1020116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A3FF94-6345-4868-BD82-451C509A24D4}"/>
              </a:ext>
            </a:extLst>
          </p:cNvPr>
          <p:cNvSpPr>
            <a:spLocks noGrp="1"/>
          </p:cNvSpPr>
          <p:nvPr>
            <p:ph type="title"/>
          </p:nvPr>
        </p:nvSpPr>
        <p:spPr>
          <a:xfrm>
            <a:off x="2209801" y="230190"/>
            <a:ext cx="7778262" cy="11522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8F30C5-B57F-42BE-9984-82ACE0E59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496D2-7E59-45E8-8675-6E16A1AA296F}"/>
              </a:ext>
            </a:extLst>
          </p:cNvPr>
          <p:cNvSpPr>
            <a:spLocks noGrp="1"/>
          </p:cNvSpPr>
          <p:nvPr>
            <p:ph type="dt" sz="half" idx="2"/>
          </p:nvPr>
        </p:nvSpPr>
        <p:spPr>
          <a:xfrm>
            <a:off x="838200" y="6492874"/>
            <a:ext cx="2743200" cy="365125"/>
          </a:xfrm>
          <a:prstGeom prst="rect">
            <a:avLst/>
          </a:prstGeom>
        </p:spPr>
        <p:txBody>
          <a:bodyPr vert="horz" lIns="91440" tIns="45720" rIns="91440" bIns="45720" rtlCol="0" anchor="t"/>
          <a:lstStyle>
            <a:lvl1pPr algn="l">
              <a:defRPr sz="1200">
                <a:solidFill>
                  <a:srgbClr val="002060"/>
                </a:solidFill>
                <a:latin typeface="Times New Roman" panose="02020603050405020304" pitchFamily="18" charset="0"/>
                <a:cs typeface="Times New Roman" panose="02020603050405020304" pitchFamily="18" charset="0"/>
              </a:defRPr>
            </a:lvl1pPr>
          </a:lstStyle>
          <a:p>
            <a:r>
              <a:rPr lang="en-US"/>
              <a:t>4/24/2020</a:t>
            </a:r>
          </a:p>
        </p:txBody>
      </p:sp>
      <p:sp>
        <p:nvSpPr>
          <p:cNvPr id="5" name="Footer Placeholder 4">
            <a:extLst>
              <a:ext uri="{FF2B5EF4-FFF2-40B4-BE49-F238E27FC236}">
                <a16:creationId xmlns:a16="http://schemas.microsoft.com/office/drawing/2014/main" id="{D8EF1F91-55E7-41FC-8945-C4AED77089E8}"/>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t"/>
          <a:lstStyle>
            <a:lvl1pPr algn="ctr">
              <a:defRPr sz="1200">
                <a:solidFill>
                  <a:srgbClr val="002060"/>
                </a:solidFill>
                <a:latin typeface="Times New Roman" panose="02020603050405020304" pitchFamily="18" charset="0"/>
                <a:cs typeface="Times New Roman" panose="02020603050405020304" pitchFamily="18" charset="0"/>
              </a:defRPr>
            </a:lvl1pPr>
          </a:lstStyle>
          <a:p>
            <a:r>
              <a:rPr lang="en-US"/>
              <a:t>EOC 4804L: OE Systems Control and Design </a:t>
            </a:r>
          </a:p>
        </p:txBody>
      </p:sp>
      <p:sp>
        <p:nvSpPr>
          <p:cNvPr id="6" name="Slide Number Placeholder 5">
            <a:extLst>
              <a:ext uri="{FF2B5EF4-FFF2-40B4-BE49-F238E27FC236}">
                <a16:creationId xmlns:a16="http://schemas.microsoft.com/office/drawing/2014/main" id="{1CF3BF9C-B72D-472D-9D63-882A55699D6B}"/>
              </a:ext>
            </a:extLst>
          </p:cNvPr>
          <p:cNvSpPr>
            <a:spLocks noGrp="1"/>
          </p:cNvSpPr>
          <p:nvPr>
            <p:ph type="sldNum" sz="quarter" idx="4"/>
          </p:nvPr>
        </p:nvSpPr>
        <p:spPr>
          <a:xfrm>
            <a:off x="8610600" y="6492874"/>
            <a:ext cx="2743200" cy="365125"/>
          </a:xfrm>
          <a:prstGeom prst="rect">
            <a:avLst/>
          </a:prstGeom>
        </p:spPr>
        <p:txBody>
          <a:bodyPr vert="horz" lIns="91440" tIns="45720" rIns="91440" bIns="45720" rtlCol="0" anchor="ctr"/>
          <a:lstStyle>
            <a:lvl1pPr algn="r">
              <a:defRPr sz="1200">
                <a:solidFill>
                  <a:srgbClr val="002060"/>
                </a:solidFill>
                <a:latin typeface="Times New Roman" panose="02020603050405020304" pitchFamily="18" charset="0"/>
                <a:cs typeface="Times New Roman" panose="02020603050405020304" pitchFamily="18" charset="0"/>
              </a:defRPr>
            </a:lvl1pPr>
          </a:lstStyle>
          <a:p>
            <a:fld id="{92879F74-3B4C-4889-B03A-EAA9478B8F94}" type="slidenum">
              <a:rPr lang="en-US" smtClean="0"/>
              <a:pPr/>
              <a:t>‹#›</a:t>
            </a:fld>
            <a:endParaRPr lang="en-US"/>
          </a:p>
        </p:txBody>
      </p:sp>
      <p:pic>
        <p:nvPicPr>
          <p:cNvPr id="10" name="Picture 9">
            <a:extLst>
              <a:ext uri="{FF2B5EF4-FFF2-40B4-BE49-F238E27FC236}">
                <a16:creationId xmlns:a16="http://schemas.microsoft.com/office/drawing/2014/main" id="{4C836C9B-26EB-447C-9F06-703C242349E1}"/>
              </a:ext>
            </a:extLst>
          </p:cNvPr>
          <p:cNvPicPr>
            <a:picLocks noChangeAspect="1"/>
          </p:cNvPicPr>
          <p:nvPr userDrawn="1"/>
        </p:nvPicPr>
        <p:blipFill>
          <a:blip r:embed="rId13"/>
          <a:stretch>
            <a:fillRect/>
          </a:stretch>
        </p:blipFill>
        <p:spPr>
          <a:xfrm>
            <a:off x="173560" y="230189"/>
            <a:ext cx="2036240" cy="1152244"/>
          </a:xfrm>
          <a:prstGeom prst="rect">
            <a:avLst/>
          </a:prstGeom>
        </p:spPr>
      </p:pic>
    </p:spTree>
    <p:extLst>
      <p:ext uri="{BB962C8B-B14F-4D97-AF65-F5344CB8AC3E}">
        <p14:creationId xmlns:p14="http://schemas.microsoft.com/office/powerpoint/2010/main" val="3939899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ustomXml" Target="../ink/ink1.xm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customXml" Target="../ink/ink3.xml"/><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4.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notesSlide" Target="../notesSlides/notesSlide14.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customXml" Target="../ink/ink7.xml"/><Relationship Id="rId26"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customXml" Target="../ink/ink9.xml"/><Relationship Id="rId7" Type="http://schemas.openxmlformats.org/officeDocument/2006/relationships/image" Target="../media/image42.png"/><Relationship Id="rId12" Type="http://schemas.openxmlformats.org/officeDocument/2006/relationships/customXml" Target="../ink/ink4.xml"/><Relationship Id="rId17" Type="http://schemas.openxmlformats.org/officeDocument/2006/relationships/image" Target="../media/image49.png"/><Relationship Id="rId25" Type="http://schemas.openxmlformats.org/officeDocument/2006/relationships/image" Target="../media/image34.png"/><Relationship Id="rId2" Type="http://schemas.openxmlformats.org/officeDocument/2006/relationships/audio" Target="../media/media15.m4a"/><Relationship Id="rId16" Type="http://schemas.openxmlformats.org/officeDocument/2006/relationships/customXml" Target="../ink/ink6.xml"/><Relationship Id="rId20" Type="http://schemas.openxmlformats.org/officeDocument/2006/relationships/image" Target="../media/image50.png"/><Relationship Id="rId1" Type="http://schemas.microsoft.com/office/2007/relationships/media" Target="../media/media15.m4a"/><Relationship Id="rId6" Type="http://schemas.openxmlformats.org/officeDocument/2006/relationships/image" Target="../media/image41.png"/><Relationship Id="rId11" Type="http://schemas.openxmlformats.org/officeDocument/2006/relationships/image" Target="../media/image33.png"/><Relationship Id="rId24" Type="http://schemas.openxmlformats.org/officeDocument/2006/relationships/image" Target="../media/image52.png"/><Relationship Id="rId5" Type="http://schemas.openxmlformats.org/officeDocument/2006/relationships/image" Target="../media/image40.png"/><Relationship Id="rId15" Type="http://schemas.openxmlformats.org/officeDocument/2006/relationships/image" Target="../media/image48.png"/><Relationship Id="rId23" Type="http://schemas.openxmlformats.org/officeDocument/2006/relationships/customXml" Target="../ink/ink10.xml"/><Relationship Id="rId28" Type="http://schemas.openxmlformats.org/officeDocument/2006/relationships/image" Target="../media/image6.png"/><Relationship Id="rId10" Type="http://schemas.openxmlformats.org/officeDocument/2006/relationships/image" Target="../media/image29.png"/><Relationship Id="rId19" Type="http://schemas.openxmlformats.org/officeDocument/2006/relationships/customXml" Target="../ink/ink8.xml"/><Relationship Id="rId4" Type="http://schemas.openxmlformats.org/officeDocument/2006/relationships/notesSlide" Target="../notesSlides/notesSlide15.xml"/><Relationship Id="rId9" Type="http://schemas.openxmlformats.org/officeDocument/2006/relationships/image" Target="../media/image44.png"/><Relationship Id="rId14" Type="http://schemas.openxmlformats.org/officeDocument/2006/relationships/customXml" Target="../ink/ink5.xml"/><Relationship Id="rId22" Type="http://schemas.openxmlformats.org/officeDocument/2006/relationships/image" Target="../media/image51.png"/><Relationship Id="rId27"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notesSlide" Target="../notesSlides/notesSlide16.xml"/><Relationship Id="rId9" Type="http://schemas.openxmlformats.org/officeDocument/2006/relationships/image" Target="../media/image57.png"/><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png"/><Relationship Id="rId4" Type="http://schemas.openxmlformats.org/officeDocument/2006/relationships/notesSlide" Target="../notesSlides/notesSlide17.xml"/><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6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11" Type="http://schemas.openxmlformats.org/officeDocument/2006/relationships/image" Target="../media/image6.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0.png"/><Relationship Id="rId12" Type="http://schemas.openxmlformats.org/officeDocument/2006/relationships/image" Target="../media/image77.png"/><Relationship Id="rId17" Type="http://schemas.openxmlformats.org/officeDocument/2006/relationships/image" Target="../media/image6.png"/><Relationship Id="rId2" Type="http://schemas.openxmlformats.org/officeDocument/2006/relationships/audio" Target="../media/media20.m4a"/><Relationship Id="rId16" Type="http://schemas.openxmlformats.org/officeDocument/2006/relationships/image" Target="../media/image81.png"/><Relationship Id="rId1" Type="http://schemas.microsoft.com/office/2007/relationships/media" Target="../media/media20.m4a"/><Relationship Id="rId6" Type="http://schemas.openxmlformats.org/officeDocument/2006/relationships/image" Target="../media/image74.png"/><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notesSlide" Target="../notesSlides/notesSlide20.xml"/><Relationship Id="rId9" Type="http://schemas.openxmlformats.org/officeDocument/2006/relationships/image" Target="../media/image72.png"/><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8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8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7.xml"/><Relationship Id="rId7" Type="http://schemas.openxmlformats.org/officeDocument/2006/relationships/image" Target="../media/image8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9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6.png"/><Relationship Id="rId2" Type="http://schemas.microsoft.com/office/2007/relationships/media" Target="../media/media27.m4a"/><Relationship Id="rId1" Type="http://schemas.openxmlformats.org/officeDocument/2006/relationships/tags" Target="../tags/tag9.xml"/><Relationship Id="rId6" Type="http://schemas.openxmlformats.org/officeDocument/2006/relationships/image" Target="../media/image9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6.png"/><Relationship Id="rId2" Type="http://schemas.microsoft.com/office/2007/relationships/media" Target="../media/media28.m4a"/><Relationship Id="rId1" Type="http://schemas.openxmlformats.org/officeDocument/2006/relationships/tags" Target="../tags/tag10.xml"/><Relationship Id="rId6" Type="http://schemas.openxmlformats.org/officeDocument/2006/relationships/image" Target="../media/image92.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93.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media3.m4a"/><Relationship Id="rId7" Type="http://schemas.openxmlformats.org/officeDocument/2006/relationships/image" Target="../media/image14.gi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6.png"/><Relationship Id="rId2" Type="http://schemas.microsoft.com/office/2007/relationships/media" Target="../media/media30.m4a"/><Relationship Id="rId1" Type="http://schemas.openxmlformats.org/officeDocument/2006/relationships/tags" Target="../tags/tag12.xml"/><Relationship Id="rId6" Type="http://schemas.openxmlformats.org/officeDocument/2006/relationships/image" Target="../media/image94.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image" Target="../media/image9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2.m4a"/><Relationship Id="rId7" Type="http://schemas.openxmlformats.org/officeDocument/2006/relationships/image" Target="../media/image97.png"/><Relationship Id="rId2" Type="http://schemas.microsoft.com/office/2007/relationships/media" Target="../media/media32.m4a"/><Relationship Id="rId1" Type="http://schemas.openxmlformats.org/officeDocument/2006/relationships/tags" Target="../tags/tag13.xml"/><Relationship Id="rId6" Type="http://schemas.openxmlformats.org/officeDocument/2006/relationships/image" Target="../media/image96.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9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5.m4a"/><Relationship Id="rId7" Type="http://schemas.openxmlformats.org/officeDocument/2006/relationships/image" Target="../media/image101.png"/><Relationship Id="rId2" Type="http://schemas.microsoft.com/office/2007/relationships/media" Target="../media/media35.m4a"/><Relationship Id="rId1" Type="http://schemas.openxmlformats.org/officeDocument/2006/relationships/tags" Target="../tags/tag15.xml"/><Relationship Id="rId6" Type="http://schemas.openxmlformats.org/officeDocument/2006/relationships/image" Target="../media/image100.jpe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107.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108.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png"/><Relationship Id="rId5" Type="http://schemas.openxmlformats.org/officeDocument/2006/relationships/image" Target="../media/image109.jpe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110.pn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png"/><Relationship Id="rId5" Type="http://schemas.openxmlformats.org/officeDocument/2006/relationships/image" Target="../media/image111.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png"/><Relationship Id="rId5" Type="http://schemas.openxmlformats.org/officeDocument/2006/relationships/image" Target="../media/image112.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13.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6.pn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6.png"/><Relationship Id="rId4"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m4a"/><Relationship Id="rId7" Type="http://schemas.openxmlformats.org/officeDocument/2006/relationships/image" Target="../media/image19.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notesSlide" Target="../notesSlides/notesSlide7.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8.m4a"/><Relationship Id="rId7" Type="http://schemas.openxmlformats.org/officeDocument/2006/relationships/image" Target="../media/image22.e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1.em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0169-9B41-48FA-8DA9-6D8A9D44DB5F}"/>
              </a:ext>
            </a:extLst>
          </p:cNvPr>
          <p:cNvSpPr>
            <a:spLocks noGrp="1"/>
          </p:cNvSpPr>
          <p:nvPr>
            <p:ph type="title"/>
          </p:nvPr>
        </p:nvSpPr>
        <p:spPr/>
        <p:txBody>
          <a:bodyPr>
            <a:normAutofit fontScale="90000"/>
          </a:bodyPr>
          <a:lstStyle/>
          <a:p>
            <a:r>
              <a:rPr lang="en-US"/>
              <a:t>The Wave-Powered Autonomous Surface Vehicle</a:t>
            </a:r>
          </a:p>
        </p:txBody>
      </p:sp>
      <p:sp>
        <p:nvSpPr>
          <p:cNvPr id="3" name="Content Placeholder 2">
            <a:extLst>
              <a:ext uri="{FF2B5EF4-FFF2-40B4-BE49-F238E27FC236}">
                <a16:creationId xmlns:a16="http://schemas.microsoft.com/office/drawing/2014/main" id="{29741C57-D441-47AB-9209-9F62DF2D5AFA}"/>
              </a:ext>
            </a:extLst>
          </p:cNvPr>
          <p:cNvSpPr>
            <a:spLocks noGrp="1"/>
          </p:cNvSpPr>
          <p:nvPr>
            <p:ph idx="1"/>
          </p:nvPr>
        </p:nvSpPr>
        <p:spPr/>
        <p:txBody>
          <a:bodyPr/>
          <a:lstStyle/>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lvl="0" indent="0">
              <a:lnSpc>
                <a:spcPct val="100000"/>
              </a:lnSpc>
              <a:spcBef>
                <a:spcPts val="0"/>
              </a:spcBef>
              <a:buSzPct val="25000"/>
              <a:buNone/>
            </a:pPr>
            <a:endParaRPr lang="en-US" sz="1800">
              <a:solidFill>
                <a:prstClr val="black"/>
              </a:solidFill>
              <a:latin typeface="Times New Roman"/>
              <a:ea typeface="Times New Roman"/>
              <a:cs typeface="Times New Roman"/>
              <a:sym typeface="Times New Roman"/>
            </a:endParaRPr>
          </a:p>
          <a:p>
            <a:pPr marL="0" indent="0">
              <a:buNone/>
            </a:pPr>
            <a:endParaRPr lang="en-US"/>
          </a:p>
        </p:txBody>
      </p:sp>
      <p:sp>
        <p:nvSpPr>
          <p:cNvPr id="4" name="Date Placeholder 3">
            <a:extLst>
              <a:ext uri="{FF2B5EF4-FFF2-40B4-BE49-F238E27FC236}">
                <a16:creationId xmlns:a16="http://schemas.microsoft.com/office/drawing/2014/main" id="{0BC2BE34-4232-41E9-86C4-303F347A360C}"/>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ABAF3F4F-017C-46AB-8384-BF31C5C90F5B}"/>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FDFE5629-5764-483D-A41D-CA4D26707370}"/>
              </a:ext>
            </a:extLst>
          </p:cNvPr>
          <p:cNvSpPr>
            <a:spLocks noGrp="1"/>
          </p:cNvSpPr>
          <p:nvPr>
            <p:ph type="sldNum" sz="quarter" idx="12"/>
          </p:nvPr>
        </p:nvSpPr>
        <p:spPr/>
        <p:txBody>
          <a:bodyPr/>
          <a:lstStyle/>
          <a:p>
            <a:fld id="{92879F74-3B4C-4889-B03A-EAA9478B8F94}" type="slidenum">
              <a:rPr lang="en-US" smtClean="0"/>
              <a:t>1</a:t>
            </a:fld>
            <a:endParaRPr lang="en-US"/>
          </a:p>
        </p:txBody>
      </p:sp>
      <p:pic>
        <p:nvPicPr>
          <p:cNvPr id="15" name="Picture 14">
            <a:extLst>
              <a:ext uri="{FF2B5EF4-FFF2-40B4-BE49-F238E27FC236}">
                <a16:creationId xmlns:a16="http://schemas.microsoft.com/office/drawing/2014/main" id="{16EA0B6D-C01A-483E-8AF5-BFD5DB7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0054">
            <a:off x="4672012" y="1499796"/>
            <a:ext cx="2847975" cy="2905125"/>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23A704A2-5F90-45F8-A404-1FE87B002ACA}"/>
                  </a:ext>
                </a:extLst>
              </p14:cNvPr>
              <p14:cNvContentPartPr/>
              <p14:nvPr/>
            </p14:nvContentPartPr>
            <p14:xfrm>
              <a:off x="4779316" y="4500273"/>
              <a:ext cx="443880" cy="335880"/>
            </p14:xfrm>
          </p:contentPart>
        </mc:Choice>
        <mc:Fallback xmlns="">
          <p:pic>
            <p:nvPicPr>
              <p:cNvPr id="19" name="Ink 18">
                <a:extLst>
                  <a:ext uri="{FF2B5EF4-FFF2-40B4-BE49-F238E27FC236}">
                    <a16:creationId xmlns:a16="http://schemas.microsoft.com/office/drawing/2014/main" id="{23A704A2-5F90-45F8-A404-1FE87B002ACA}"/>
                  </a:ext>
                </a:extLst>
              </p:cNvPr>
              <p:cNvPicPr/>
              <p:nvPr/>
            </p:nvPicPr>
            <p:blipFill>
              <a:blip r:embed="rId7"/>
              <a:stretch>
                <a:fillRect/>
              </a:stretch>
            </p:blipFill>
            <p:spPr>
              <a:xfrm>
                <a:off x="4770316" y="4491273"/>
                <a:ext cx="46152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02825D01-2380-48E0-BA5C-D6C53718A102}"/>
                  </a:ext>
                </a:extLst>
              </p14:cNvPr>
              <p14:cNvContentPartPr/>
              <p14:nvPr/>
            </p14:nvContentPartPr>
            <p14:xfrm>
              <a:off x="4936859" y="4381990"/>
              <a:ext cx="1266840" cy="695520"/>
            </p14:xfrm>
          </p:contentPart>
        </mc:Choice>
        <mc:Fallback xmlns="">
          <p:pic>
            <p:nvPicPr>
              <p:cNvPr id="20" name="Ink 19">
                <a:extLst>
                  <a:ext uri="{FF2B5EF4-FFF2-40B4-BE49-F238E27FC236}">
                    <a16:creationId xmlns:a16="http://schemas.microsoft.com/office/drawing/2014/main" id="{02825D01-2380-48E0-BA5C-D6C53718A102}"/>
                  </a:ext>
                </a:extLst>
              </p:cNvPr>
              <p:cNvPicPr/>
              <p:nvPr/>
            </p:nvPicPr>
            <p:blipFill>
              <a:blip r:embed="rId9"/>
              <a:stretch>
                <a:fillRect/>
              </a:stretch>
            </p:blipFill>
            <p:spPr>
              <a:xfrm>
                <a:off x="4873859" y="4318990"/>
                <a:ext cx="1392480" cy="821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29887CFC-D71C-40F0-8949-D8ACAA847996}"/>
                  </a:ext>
                </a:extLst>
              </p14:cNvPr>
              <p14:cNvContentPartPr/>
              <p14:nvPr/>
            </p14:nvContentPartPr>
            <p14:xfrm>
              <a:off x="5256956" y="4385469"/>
              <a:ext cx="1295640" cy="179640"/>
            </p14:xfrm>
          </p:contentPart>
        </mc:Choice>
        <mc:Fallback xmlns="">
          <p:pic>
            <p:nvPicPr>
              <p:cNvPr id="21" name="Ink 20">
                <a:extLst>
                  <a:ext uri="{FF2B5EF4-FFF2-40B4-BE49-F238E27FC236}">
                    <a16:creationId xmlns:a16="http://schemas.microsoft.com/office/drawing/2014/main" id="{29887CFC-D71C-40F0-8949-D8ACAA847996}"/>
                  </a:ext>
                </a:extLst>
              </p:cNvPr>
              <p:cNvPicPr/>
              <p:nvPr/>
            </p:nvPicPr>
            <p:blipFill>
              <a:blip r:embed="rId11"/>
              <a:stretch>
                <a:fillRect/>
              </a:stretch>
            </p:blipFill>
            <p:spPr>
              <a:xfrm>
                <a:off x="5193956" y="4322469"/>
                <a:ext cx="1421280" cy="305280"/>
              </a:xfrm>
              <a:prstGeom prst="rect">
                <a:avLst/>
              </a:prstGeom>
            </p:spPr>
          </p:pic>
        </mc:Fallback>
      </mc:AlternateContent>
      <p:sp>
        <p:nvSpPr>
          <p:cNvPr id="9" name="TextBox 8">
            <a:extLst>
              <a:ext uri="{FF2B5EF4-FFF2-40B4-BE49-F238E27FC236}">
                <a16:creationId xmlns:a16="http://schemas.microsoft.com/office/drawing/2014/main" id="{A65304A2-5A83-4888-A56E-656F16DC695A}"/>
              </a:ext>
            </a:extLst>
          </p:cNvPr>
          <p:cNvSpPr txBox="1"/>
          <p:nvPr/>
        </p:nvSpPr>
        <p:spPr>
          <a:xfrm>
            <a:off x="1837439" y="4500273"/>
            <a:ext cx="8732519" cy="1477328"/>
          </a:xfrm>
          <a:prstGeom prst="rect">
            <a:avLst/>
          </a:prstGeom>
          <a:noFill/>
        </p:spPr>
        <p:txBody>
          <a:bodyPr wrap="square" rtlCol="0">
            <a:spAutoFit/>
          </a:bodyPr>
          <a:lstStyle/>
          <a:p>
            <a:pPr lvl="0" algn="ctr">
              <a:buSzPct val="25000"/>
            </a:pPr>
            <a:r>
              <a:rPr lang="en-US">
                <a:solidFill>
                  <a:srgbClr val="002060"/>
                </a:solidFill>
                <a:latin typeface="Times New Roman"/>
                <a:ea typeface="Times New Roman"/>
                <a:cs typeface="Times New Roman"/>
                <a:sym typeface="Times New Roman"/>
              </a:rPr>
              <a:t>Ocean Engineering Systems Design and Control Final Design Review</a:t>
            </a:r>
          </a:p>
          <a:p>
            <a:pPr lvl="0" algn="ctr">
              <a:buSzPct val="25000"/>
            </a:pPr>
            <a:r>
              <a:rPr lang="en-US">
                <a:solidFill>
                  <a:srgbClr val="002060"/>
                </a:solidFill>
                <a:latin typeface="Times New Roman"/>
                <a:ea typeface="Times New Roman"/>
                <a:cs typeface="Times New Roman"/>
                <a:sym typeface="Times New Roman"/>
              </a:rPr>
              <a:t>College of Engineering and Computer Science</a:t>
            </a:r>
          </a:p>
          <a:p>
            <a:pPr lvl="0" algn="ctr">
              <a:buSzPct val="25000"/>
            </a:pPr>
            <a:r>
              <a:rPr lang="en-US">
                <a:solidFill>
                  <a:srgbClr val="002060"/>
                </a:solidFill>
                <a:latin typeface="Times New Roman"/>
                <a:ea typeface="Times New Roman"/>
                <a:cs typeface="Times New Roman"/>
                <a:sym typeface="Times New Roman"/>
              </a:rPr>
              <a:t>Department of Ocean and Mechanical Engineering:</a:t>
            </a:r>
          </a:p>
          <a:p>
            <a:pPr lvl="0" algn="ctr">
              <a:buSzPct val="25000"/>
            </a:pPr>
            <a:r>
              <a:rPr lang="en-US">
                <a:solidFill>
                  <a:srgbClr val="002060"/>
                </a:solidFill>
                <a:latin typeface="Times New Roman"/>
                <a:ea typeface="Times New Roman"/>
                <a:cs typeface="Times New Roman"/>
                <a:sym typeface="Times New Roman"/>
              </a:rPr>
              <a:t>FAU SeaTech Campus</a:t>
            </a:r>
          </a:p>
          <a:p>
            <a:endParaRPr lang="en-US"/>
          </a:p>
        </p:txBody>
      </p:sp>
      <p:pic>
        <p:nvPicPr>
          <p:cNvPr id="11" name="Audio 10">
            <a:hlinkClick r:id="" action="ppaction://media"/>
            <a:extLst>
              <a:ext uri="{FF2B5EF4-FFF2-40B4-BE49-F238E27FC236}">
                <a16:creationId xmlns:a16="http://schemas.microsoft.com/office/drawing/2014/main" id="{9054B6C6-E23D-9B49-AFBF-E87D6481B9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22802681"/>
      </p:ext>
    </p:extLst>
  </p:cSld>
  <p:clrMapOvr>
    <a:masterClrMapping/>
  </p:clrMapOvr>
  <mc:AlternateContent xmlns:mc="http://schemas.openxmlformats.org/markup-compatibility/2006">
    <mc:Choice xmlns:p14="http://schemas.microsoft.com/office/powerpoint/2010/main" Requires="p14">
      <p:transition spd="slow" p14:dur="2000" advClick="0" advTm="8580"/>
    </mc:Choice>
    <mc:Fallback>
      <p:transition spd="slow" advClick="0" advTm="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E50A-0A54-4395-A338-70A676E31264}"/>
              </a:ext>
            </a:extLst>
          </p:cNvPr>
          <p:cNvSpPr>
            <a:spLocks noGrp="1"/>
          </p:cNvSpPr>
          <p:nvPr>
            <p:ph type="title"/>
          </p:nvPr>
        </p:nvSpPr>
        <p:spPr>
          <a:xfrm>
            <a:off x="2538574" y="209642"/>
            <a:ext cx="7778262" cy="1152244"/>
          </a:xfrm>
        </p:spPr>
        <p:txBody>
          <a:bodyPr/>
          <a:lstStyle/>
          <a:p>
            <a:r>
              <a:rPr lang="en-US"/>
              <a:t>Analysis of Operating Conditions</a:t>
            </a:r>
          </a:p>
        </p:txBody>
      </p:sp>
      <p:sp>
        <p:nvSpPr>
          <p:cNvPr id="3" name="Content Placeholder 2">
            <a:extLst>
              <a:ext uri="{FF2B5EF4-FFF2-40B4-BE49-F238E27FC236}">
                <a16:creationId xmlns:a16="http://schemas.microsoft.com/office/drawing/2014/main" id="{A2695BB0-A41D-4AB5-94E1-C8DA7E8E173F}"/>
              </a:ext>
            </a:extLst>
          </p:cNvPr>
          <p:cNvSpPr>
            <a:spLocks noGrp="1"/>
          </p:cNvSpPr>
          <p:nvPr>
            <p:ph idx="1"/>
          </p:nvPr>
        </p:nvSpPr>
        <p:spPr>
          <a:xfrm>
            <a:off x="152401" y="1825625"/>
            <a:ext cx="11868364" cy="4351338"/>
          </a:xfrm>
        </p:spPr>
        <p:txBody>
          <a:bodyPr/>
          <a:lstStyle/>
          <a:p>
            <a:pPr marL="0" indent="0" algn="ctr">
              <a:buNone/>
            </a:pPr>
            <a:r>
              <a:rPr lang="en-US" sz="2400" b="1" u="sng"/>
              <a:t>Average Wave Characteristics for a 1-meter Wave Height Deep water wave. Data </a:t>
            </a:r>
            <a:r>
              <a:rPr lang="en-US" sz="2400" b="1" u="sng" err="1"/>
              <a:t>Aquired</a:t>
            </a:r>
            <a:r>
              <a:rPr lang="en-US" sz="2400" b="1" u="sng"/>
              <a:t> From wave gage experiment conducted in Fall 2019:</a:t>
            </a:r>
          </a:p>
          <a:p>
            <a:pPr marL="285750" indent="-285750"/>
            <a:endParaRPr lang="en-US"/>
          </a:p>
          <a:p>
            <a:pPr marL="285750" indent="-285750"/>
            <a:r>
              <a:rPr lang="en-US"/>
              <a:t>Deep water wave</a:t>
            </a:r>
          </a:p>
          <a:p>
            <a:pPr marL="285750" indent="-285750"/>
            <a:r>
              <a:rPr lang="en-US"/>
              <a:t>Depth of 14 meters</a:t>
            </a:r>
          </a:p>
          <a:p>
            <a:pPr marL="285750" indent="-285750"/>
            <a:r>
              <a:rPr lang="en-US"/>
              <a:t>Period of 3 seconds</a:t>
            </a:r>
          </a:p>
          <a:p>
            <a:pPr marL="285750" indent="-285750"/>
            <a:r>
              <a:rPr lang="en-US"/>
              <a:t>Wave height of 1 meter</a:t>
            </a:r>
          </a:p>
          <a:p>
            <a:pPr marL="0" indent="0">
              <a:buNone/>
            </a:pPr>
            <a:endParaRPr lang="en-US"/>
          </a:p>
        </p:txBody>
      </p:sp>
      <p:sp>
        <p:nvSpPr>
          <p:cNvPr id="4" name="Date Placeholder 3">
            <a:extLst>
              <a:ext uri="{FF2B5EF4-FFF2-40B4-BE49-F238E27FC236}">
                <a16:creationId xmlns:a16="http://schemas.microsoft.com/office/drawing/2014/main" id="{8C590FA4-D2D1-404A-86FF-860B6501F04A}"/>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8FD9C9BD-99CB-4AE7-A6DA-BF6F9C19FF12}"/>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2FD992EC-7E7E-4AD3-A0C6-67CA2D01DF69}"/>
              </a:ext>
            </a:extLst>
          </p:cNvPr>
          <p:cNvSpPr>
            <a:spLocks noGrp="1"/>
          </p:cNvSpPr>
          <p:nvPr>
            <p:ph type="sldNum" sz="quarter" idx="12"/>
          </p:nvPr>
        </p:nvSpPr>
        <p:spPr/>
        <p:txBody>
          <a:bodyPr/>
          <a:lstStyle/>
          <a:p>
            <a:fld id="{92879F74-3B4C-4889-B03A-EAA9478B8F94}" type="slidenum">
              <a:rPr lang="en-US" smtClean="0"/>
              <a:t>10</a:t>
            </a:fld>
            <a:endParaRPr lang="en-US"/>
          </a:p>
        </p:txBody>
      </p:sp>
      <p:pic>
        <p:nvPicPr>
          <p:cNvPr id="7" name="Picture 6">
            <a:extLst>
              <a:ext uri="{FF2B5EF4-FFF2-40B4-BE49-F238E27FC236}">
                <a16:creationId xmlns:a16="http://schemas.microsoft.com/office/drawing/2014/main" id="{06B37926-0F05-426E-B1C3-0AB3BF0F8B3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5400000">
            <a:off x="5243618" y="2532115"/>
            <a:ext cx="3112135" cy="3426460"/>
          </a:xfrm>
          <a:prstGeom prst="rect">
            <a:avLst/>
          </a:prstGeom>
        </p:spPr>
      </p:pic>
      <p:sp>
        <p:nvSpPr>
          <p:cNvPr id="8" name="Rectangle 7">
            <a:extLst>
              <a:ext uri="{FF2B5EF4-FFF2-40B4-BE49-F238E27FC236}">
                <a16:creationId xmlns:a16="http://schemas.microsoft.com/office/drawing/2014/main" id="{6813367D-796B-444A-BEB1-9882E6288B99}"/>
              </a:ext>
            </a:extLst>
          </p:cNvPr>
          <p:cNvSpPr/>
          <p:nvPr/>
        </p:nvSpPr>
        <p:spPr>
          <a:xfrm>
            <a:off x="8951590" y="4245344"/>
            <a:ext cx="1365246" cy="369332"/>
          </a:xfrm>
          <a:prstGeom prst="rect">
            <a:avLst/>
          </a:prstGeom>
        </p:spPr>
        <p:txBody>
          <a:bodyPr wrap="none">
            <a:spAutoFit/>
          </a:bodyPr>
          <a:lstStyle/>
          <a:p>
            <a:r>
              <a:rPr lang="en-US">
                <a:latin typeface="Times New Roman" panose="02020603050405020304" pitchFamily="18" charset="0"/>
                <a:ea typeface="Times New Roman" panose="02020603050405020304" pitchFamily="18" charset="0"/>
              </a:rPr>
              <a:t>Wave Gauge</a:t>
            </a:r>
            <a:endParaRPr lang="en-US"/>
          </a:p>
        </p:txBody>
      </p:sp>
      <p:cxnSp>
        <p:nvCxnSpPr>
          <p:cNvPr id="9" name="Straight Arrow Connector 8">
            <a:extLst>
              <a:ext uri="{FF2B5EF4-FFF2-40B4-BE49-F238E27FC236}">
                <a16:creationId xmlns:a16="http://schemas.microsoft.com/office/drawing/2014/main" id="{DD4C6D6F-30AF-4516-ABD1-947FA7BCCA3B}"/>
              </a:ext>
            </a:extLst>
          </p:cNvPr>
          <p:cNvCxnSpPr>
            <a:cxnSpLocks/>
          </p:cNvCxnSpPr>
          <p:nvPr/>
        </p:nvCxnSpPr>
        <p:spPr>
          <a:xfrm flipH="1" flipV="1">
            <a:off x="7015247" y="3529686"/>
            <a:ext cx="2443713" cy="6212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C1B72C6B-8B2E-254A-8E7E-EC7A18B0866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2694580"/>
      </p:ext>
    </p:extLst>
  </p:cSld>
  <p:clrMapOvr>
    <a:masterClrMapping/>
  </p:clrMapOvr>
  <mc:AlternateContent xmlns:mc="http://schemas.openxmlformats.org/markup-compatibility/2006">
    <mc:Choice xmlns:p14="http://schemas.microsoft.com/office/powerpoint/2010/main" Requires="p14">
      <p:transition spd="slow" p14:dur="2000" advClick="0" advTm="59000"/>
    </mc:Choice>
    <mc:Fallback>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nodeType="withEffect">
                                  <p:stCondLst>
                                    <p:cond delay="26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261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262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EB74B-DD7B-4280-AA7E-10669BD6FDE0}"/>
              </a:ext>
            </a:extLst>
          </p:cNvPr>
          <p:cNvPicPr/>
          <p:nvPr/>
        </p:nvPicPr>
        <p:blipFill rotWithShape="1">
          <a:blip r:embed="rId5"/>
          <a:srcRect b="34888"/>
          <a:stretch/>
        </p:blipFill>
        <p:spPr>
          <a:xfrm>
            <a:off x="6659459" y="1513333"/>
            <a:ext cx="4739640" cy="2327676"/>
          </a:xfrm>
          <a:prstGeom prst="rect">
            <a:avLst/>
          </a:prstGeom>
        </p:spPr>
      </p:pic>
      <p:sp>
        <p:nvSpPr>
          <p:cNvPr id="2" name="Title 1">
            <a:extLst>
              <a:ext uri="{FF2B5EF4-FFF2-40B4-BE49-F238E27FC236}">
                <a16:creationId xmlns:a16="http://schemas.microsoft.com/office/drawing/2014/main" id="{3FB96D9D-82E5-4BB7-B6A3-574A4C65A945}"/>
              </a:ext>
            </a:extLst>
          </p:cNvPr>
          <p:cNvSpPr>
            <a:spLocks noGrp="1"/>
          </p:cNvSpPr>
          <p:nvPr>
            <p:ph type="title"/>
          </p:nvPr>
        </p:nvSpPr>
        <p:spPr>
          <a:xfrm>
            <a:off x="2231136" y="200393"/>
            <a:ext cx="7729728" cy="1188720"/>
          </a:xfrm>
        </p:spPr>
        <p:txBody>
          <a:bodyPr/>
          <a:lstStyle/>
          <a:p>
            <a:r>
              <a:rPr lang="en-US"/>
              <a:t>Simulation</a:t>
            </a:r>
          </a:p>
        </p:txBody>
      </p:sp>
      <p:sp>
        <p:nvSpPr>
          <p:cNvPr id="4" name="Slide Number Placeholder 3">
            <a:extLst>
              <a:ext uri="{FF2B5EF4-FFF2-40B4-BE49-F238E27FC236}">
                <a16:creationId xmlns:a16="http://schemas.microsoft.com/office/drawing/2014/main" id="{E5DE8730-6167-4261-B5C3-3B7D11B3264F}"/>
              </a:ext>
            </a:extLst>
          </p:cNvPr>
          <p:cNvSpPr>
            <a:spLocks noGrp="1"/>
          </p:cNvSpPr>
          <p:nvPr>
            <p:ph type="sldNum" sz="quarter" idx="12"/>
          </p:nvPr>
        </p:nvSpPr>
        <p:spPr/>
        <p:txBody>
          <a:bodyPr/>
          <a:lstStyle/>
          <a:p>
            <a:fld id="{8A7A6979-0714-4377-B894-6BE4C2D6E202}" type="slidenum">
              <a:rPr lang="en-US" smtClean="0"/>
              <a:pPr/>
              <a:t>11</a:t>
            </a:fld>
            <a:endParaRPr lang="en-US"/>
          </a:p>
        </p:txBody>
      </p:sp>
      <p:pic>
        <p:nvPicPr>
          <p:cNvPr id="5" name="Content Placeholder 4">
            <a:extLst>
              <a:ext uri="{FF2B5EF4-FFF2-40B4-BE49-F238E27FC236}">
                <a16:creationId xmlns:a16="http://schemas.microsoft.com/office/drawing/2014/main" id="{A90EE7FE-C832-453F-9E07-A6BBF7259BD7}"/>
              </a:ext>
            </a:extLst>
          </p:cNvPr>
          <p:cNvPicPr>
            <a:picLocks noGr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55295" y="3035165"/>
            <a:ext cx="5567442" cy="2051223"/>
          </a:xfrm>
          <a:prstGeom prst="rect">
            <a:avLst/>
          </a:prstGeom>
          <a:noFill/>
          <a:ln>
            <a:noFill/>
          </a:ln>
        </p:spPr>
      </p:pic>
      <p:sp>
        <p:nvSpPr>
          <p:cNvPr id="10" name="TextBox 9">
            <a:extLst>
              <a:ext uri="{FF2B5EF4-FFF2-40B4-BE49-F238E27FC236}">
                <a16:creationId xmlns:a16="http://schemas.microsoft.com/office/drawing/2014/main" id="{C112EE71-1FC9-4CC3-B37E-6474A5837AFB}"/>
              </a:ext>
            </a:extLst>
          </p:cNvPr>
          <p:cNvSpPr txBox="1"/>
          <p:nvPr/>
        </p:nvSpPr>
        <p:spPr>
          <a:xfrm>
            <a:off x="8765059" y="2237258"/>
            <a:ext cx="1344085" cy="369332"/>
          </a:xfrm>
          <a:prstGeom prst="rect">
            <a:avLst/>
          </a:prstGeom>
          <a:noFill/>
        </p:spPr>
        <p:txBody>
          <a:bodyPr wrap="square" rtlCol="0">
            <a:spAutoFit/>
          </a:bodyPr>
          <a:lstStyle/>
          <a:p>
            <a:r>
              <a:rPr lang="en-US"/>
              <a:t>2 DOF</a:t>
            </a:r>
          </a:p>
        </p:txBody>
      </p:sp>
      <p:sp>
        <p:nvSpPr>
          <p:cNvPr id="15" name="Arrow: Circular 14">
            <a:extLst>
              <a:ext uri="{FF2B5EF4-FFF2-40B4-BE49-F238E27FC236}">
                <a16:creationId xmlns:a16="http://schemas.microsoft.com/office/drawing/2014/main" id="{CB580EE9-07B9-4AB0-BD0F-568ACBDE99AD}"/>
              </a:ext>
            </a:extLst>
          </p:cNvPr>
          <p:cNvSpPr/>
          <p:nvPr/>
        </p:nvSpPr>
        <p:spPr>
          <a:xfrm rot="8342821">
            <a:off x="10937345" y="2832574"/>
            <a:ext cx="247135" cy="369332"/>
          </a:xfrm>
          <a:prstGeom prst="circular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Down 15">
            <a:extLst>
              <a:ext uri="{FF2B5EF4-FFF2-40B4-BE49-F238E27FC236}">
                <a16:creationId xmlns:a16="http://schemas.microsoft.com/office/drawing/2014/main" id="{75BB52E4-DD16-4D88-9B2A-7F348CD9B71B}"/>
              </a:ext>
            </a:extLst>
          </p:cNvPr>
          <p:cNvSpPr/>
          <p:nvPr/>
        </p:nvSpPr>
        <p:spPr>
          <a:xfrm>
            <a:off x="9855657" y="2481457"/>
            <a:ext cx="253085" cy="117628"/>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7CB3245A-BB00-4967-B45A-5F4427C63558}"/>
              </a:ext>
            </a:extLst>
          </p:cNvPr>
          <p:cNvSpPr txBox="1"/>
          <p:nvPr/>
        </p:nvSpPr>
        <p:spPr>
          <a:xfrm>
            <a:off x="6801078" y="4098656"/>
            <a:ext cx="4755576" cy="1466335"/>
          </a:xfrm>
          <a:prstGeom prst="rect">
            <a:avLst/>
          </a:prstGeom>
          <a:solidFill>
            <a:schemeClr val="bg1"/>
          </a:solidFill>
        </p:spPr>
        <p:txBody>
          <a:bodyPr wrap="square" rtlCol="0">
            <a:spAutoFit/>
          </a:bodyPr>
          <a:lstStyle/>
          <a:p>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7438D13-7E4C-4656-A03B-62A2B3B257A0}"/>
                  </a:ext>
                </a:extLst>
              </p:cNvPr>
              <p:cNvSpPr txBox="1"/>
              <p:nvPr/>
            </p:nvSpPr>
            <p:spPr>
              <a:xfrm>
                <a:off x="7060409" y="3468152"/>
                <a:ext cx="3698513" cy="3216265"/>
              </a:xfrm>
              <a:prstGeom prst="rect">
                <a:avLst/>
              </a:prstGeom>
              <a:noFill/>
            </p:spPr>
            <p:txBody>
              <a:bodyPr wrap="square" rtlCol="0">
                <a:spAutoFit/>
              </a:bodyPr>
              <a:lstStyle/>
              <a:p>
                <a:r>
                  <a:rPr lang="en-US"/>
                  <a:t>	</a:t>
                </a:r>
                <a:r>
                  <a:rPr lang="en-US" sz="1100" u="sng"/>
                  <a:t>Parameters</a:t>
                </a:r>
              </a:p>
              <a:p>
                <a:pPr marL="285750" indent="-285750">
                  <a:buFont typeface="Arial" panose="020B0604020202020204" pitchFamily="34" charset="0"/>
                  <a:buChar char="•"/>
                </a:pPr>
                <a:r>
                  <a:rPr lang="en-US" sz="1100"/>
                  <a:t>L=length of mast</a:t>
                </a:r>
              </a:p>
              <a:p>
                <a:pPr marL="285750" indent="-285750">
                  <a:buFont typeface="Arial" panose="020B0604020202020204" pitchFamily="34" charset="0"/>
                  <a:buChar char="•"/>
                </a:pPr>
                <a14:m>
                  <m:oMath xmlns:m="http://schemas.openxmlformats.org/officeDocument/2006/math">
                    <m:r>
                      <a:rPr lang="en-US" sz="1100" i="1">
                        <a:latin typeface="Cambria Math" panose="02040503050406030204" pitchFamily="18" charset="0"/>
                      </a:rPr>
                      <m:t>𝑙</m:t>
                    </m:r>
                  </m:oMath>
                </a14:m>
                <a:r>
                  <a:rPr lang="en-US" sz="1100"/>
                  <a:t>= length of boom</a:t>
                </a:r>
              </a:p>
              <a:p>
                <a:pPr marL="285750" indent="-285750">
                  <a:buFont typeface="Arial" panose="020B0604020202020204" pitchFamily="34" charset="0"/>
                  <a:buChar char="•"/>
                </a:pPr>
                <a:r>
                  <a:rPr lang="en-US" sz="1100"/>
                  <a:t>Angular Velocity</a:t>
                </a:r>
              </a:p>
              <a:p>
                <a:pPr marL="285750" indent="-285750">
                  <a:buFont typeface="Arial" panose="020B0604020202020204" pitchFamily="34" charset="0"/>
                  <a:buChar char="•"/>
                </a:pPr>
                <a14:m>
                  <m:oMath xmlns:m="http://schemas.openxmlformats.org/officeDocument/2006/math">
                    <m:r>
                      <a:rPr lang="en-US" sz="1100" i="1" smtClean="0">
                        <a:latin typeface="Cambria Math" panose="02040503050406030204" pitchFamily="18" charset="0"/>
                      </a:rPr>
                      <m:t>𝑚</m:t>
                    </m:r>
                  </m:oMath>
                </a14:m>
                <a:r>
                  <a:rPr lang="en-US" sz="1100"/>
                  <a:t>=mass of ball</a:t>
                </a:r>
              </a:p>
              <a:p>
                <a:pPr marL="285750" indent="-285750">
                  <a:buFont typeface="Arial" panose="020B0604020202020204" pitchFamily="34" charset="0"/>
                  <a:buChar char="•"/>
                </a:pPr>
                <a:r>
                  <a:rPr lang="en-US" sz="1100"/>
                  <a:t>O= Top of the mast</a:t>
                </a:r>
              </a:p>
              <a:p>
                <a:pPr marL="285750" indent="-285750">
                  <a:buFont typeface="Arial" panose="020B0604020202020204" pitchFamily="34" charset="0"/>
                  <a:buChar char="•"/>
                </a:pPr>
                <a14:m>
                  <m:oMath xmlns:m="http://schemas.openxmlformats.org/officeDocument/2006/math">
                    <m:r>
                      <a:rPr lang="en-US" sz="1100" i="1">
                        <a:latin typeface="Cambria Math" panose="02040503050406030204" pitchFamily="18" charset="0"/>
                      </a:rPr>
                      <m:t>𝛹</m:t>
                    </m:r>
                  </m:oMath>
                </a14:m>
                <a:r>
                  <a:rPr lang="en-US" sz="1100"/>
                  <a:t>=Angle of displacement caused by the wave</a:t>
                </a:r>
              </a:p>
              <a:p>
                <a:pPr marL="285750" indent="-285750">
                  <a:buFont typeface="Arial" panose="020B0604020202020204" pitchFamily="34" charset="0"/>
                  <a:buChar char="•"/>
                </a:pPr>
                <a:r>
                  <a:rPr lang="en-US" sz="1100"/>
                  <a:t>A= Amplitude of displacement of point O</a:t>
                </a:r>
              </a:p>
              <a:p>
                <a:endParaRPr lang="en-US"/>
              </a:p>
              <a:p>
                <a:endParaRPr lang="en-US"/>
              </a:p>
              <a:p>
                <a:endParaRPr lang="en-US"/>
              </a:p>
              <a:p>
                <a:endParaRPr lang="en-US"/>
              </a:p>
              <a:p>
                <a:endParaRPr lang="en-US"/>
              </a:p>
              <a:p>
                <a:endParaRPr lang="en-US"/>
              </a:p>
            </p:txBody>
          </p:sp>
        </mc:Choice>
        <mc:Fallback xmlns="">
          <p:sp>
            <p:nvSpPr>
              <p:cNvPr id="24" name="TextBox 23">
                <a:extLst>
                  <a:ext uri="{FF2B5EF4-FFF2-40B4-BE49-F238E27FC236}">
                    <a16:creationId xmlns:a16="http://schemas.microsoft.com/office/drawing/2014/main" id="{87438D13-7E4C-4656-A03B-62A2B3B257A0}"/>
                  </a:ext>
                </a:extLst>
              </p:cNvPr>
              <p:cNvSpPr txBox="1">
                <a:spLocks noRot="1" noChangeAspect="1" noMove="1" noResize="1" noEditPoints="1" noAdjustHandles="1" noChangeArrowheads="1" noChangeShapeType="1" noTextEdit="1"/>
              </p:cNvSpPr>
              <p:nvPr/>
            </p:nvSpPr>
            <p:spPr>
              <a:xfrm>
                <a:off x="7060409" y="3468152"/>
                <a:ext cx="3698513" cy="3216265"/>
              </a:xfrm>
              <a:prstGeom prst="rect">
                <a:avLst/>
              </a:prstGeom>
              <a:blipFill>
                <a:blip r:embed="rId7"/>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863D32E9-8613-4052-B6B2-74CFA335500F}"/>
              </a:ext>
            </a:extLst>
          </p:cNvPr>
          <p:cNvSpPr txBox="1"/>
          <p:nvPr/>
        </p:nvSpPr>
        <p:spPr>
          <a:xfrm>
            <a:off x="170310" y="1483374"/>
            <a:ext cx="6513264" cy="1754326"/>
          </a:xfrm>
          <a:prstGeom prst="rect">
            <a:avLst/>
          </a:prstGeom>
          <a:noFill/>
        </p:spPr>
        <p:txBody>
          <a:bodyPr wrap="square" rtlCol="0">
            <a:spAutoFit/>
          </a:bodyPr>
          <a:lstStyle/>
          <a:p>
            <a:pPr algn="ctr"/>
            <a:r>
              <a:rPr lang="en-US" u="sng"/>
              <a:t>Assumptions</a:t>
            </a:r>
          </a:p>
          <a:p>
            <a:pPr marL="285750" indent="-285750">
              <a:buFont typeface="Arial" panose="020B0604020202020204" pitchFamily="34" charset="0"/>
              <a:buChar char="•"/>
            </a:pPr>
            <a:r>
              <a:rPr lang="en-US"/>
              <a:t>The simulated wave is one perfect sinusoidal wave</a:t>
            </a:r>
          </a:p>
          <a:p>
            <a:pPr marL="285750" indent="-285750">
              <a:buFont typeface="Arial" panose="020B0604020202020204" pitchFamily="34" charset="0"/>
              <a:buChar char="•"/>
            </a:pPr>
            <a:r>
              <a:rPr lang="en-US"/>
              <a:t>Two degree of freedom ( Pitch / Rotational )</a:t>
            </a:r>
          </a:p>
          <a:p>
            <a:pPr marL="285750" indent="-285750">
              <a:buFont typeface="Arial" panose="020B0604020202020204" pitchFamily="34" charset="0"/>
              <a:buChar char="•"/>
            </a:pPr>
            <a:r>
              <a:rPr lang="en-US"/>
              <a:t>The ASV will follow the wave (</a:t>
            </a:r>
            <a:r>
              <a:rPr lang="el-GR"/>
              <a:t>φ = 0°</a:t>
            </a:r>
            <a:r>
              <a:rPr lang="en-US"/>
              <a:t>)</a:t>
            </a:r>
            <a:endParaRPr lang="en-US" u="sng"/>
          </a:p>
          <a:p>
            <a:endParaRPr lang="en-US" u="sng"/>
          </a:p>
          <a:p>
            <a:endParaRPr lang="en-US" u="sng"/>
          </a:p>
        </p:txBody>
      </p:sp>
      <p:sp>
        <p:nvSpPr>
          <p:cNvPr id="29" name="TextBox 28">
            <a:extLst>
              <a:ext uri="{FF2B5EF4-FFF2-40B4-BE49-F238E27FC236}">
                <a16:creationId xmlns:a16="http://schemas.microsoft.com/office/drawing/2014/main" id="{8E146DA3-9F9C-4A84-B491-B1DA64385CF3}"/>
              </a:ext>
            </a:extLst>
          </p:cNvPr>
          <p:cNvSpPr txBox="1"/>
          <p:nvPr/>
        </p:nvSpPr>
        <p:spPr>
          <a:xfrm>
            <a:off x="2944285" y="5200209"/>
            <a:ext cx="2446638" cy="2585323"/>
          </a:xfrm>
          <a:prstGeom prst="rect">
            <a:avLst/>
          </a:prstGeom>
          <a:noFill/>
        </p:spPr>
        <p:txBody>
          <a:bodyPr wrap="square" rtlCol="0">
            <a:spAutoFit/>
          </a:bodyPr>
          <a:lstStyle/>
          <a:p>
            <a:r>
              <a:rPr lang="en-US"/>
              <a:t>	</a:t>
            </a:r>
            <a:r>
              <a:rPr lang="en-US" u="sng">
                <a:latin typeface="Times New Roman" panose="02020603050405020304" pitchFamily="18" charset="0"/>
                <a:cs typeface="Times New Roman" panose="02020603050405020304" pitchFamily="18" charset="0"/>
              </a:rPr>
              <a:t>Outputs</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Power</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Torque</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Angular Velocity</a:t>
            </a:r>
          </a:p>
          <a:p>
            <a:endParaRPr lang="en-US"/>
          </a:p>
          <a:p>
            <a:endParaRPr lang="en-US"/>
          </a:p>
          <a:p>
            <a:endParaRPr lang="en-US"/>
          </a:p>
          <a:p>
            <a:endParaRPr lang="en-US"/>
          </a:p>
          <a:p>
            <a:endParaRPr lang="en-US"/>
          </a:p>
        </p:txBody>
      </p:sp>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88E0E8C9-86CE-4735-AD7C-39AD6BE90A2B}"/>
                  </a:ext>
                </a:extLst>
              </p:cNvPr>
              <p:cNvSpPr txBox="1">
                <a:spLocks/>
              </p:cNvSpPr>
              <p:nvPr/>
            </p:nvSpPr>
            <p:spPr>
              <a:xfrm>
                <a:off x="601993" y="5200209"/>
                <a:ext cx="2437023" cy="1928405"/>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300" u="sng"/>
                  <a:t>Inputs</a:t>
                </a:r>
              </a:p>
              <a:p>
                <a:pPr marL="285750" indent="-285750"/>
                <a:r>
                  <a:rPr lang="en-US" sz="3800"/>
                  <a:t>Wave Frequency</a:t>
                </a:r>
              </a:p>
              <a:p>
                <a:pPr marL="285750" indent="-285750"/>
                <a14:m>
                  <m:oMath xmlns:m="http://schemas.openxmlformats.org/officeDocument/2006/math">
                    <m:r>
                      <a:rPr lang="en-US" sz="3800" i="1">
                        <a:latin typeface="Cambria Math" panose="02040503050406030204" pitchFamily="18" charset="0"/>
                      </a:rPr>
                      <m:t>𝐴</m:t>
                    </m:r>
                    <m:r>
                      <a:rPr lang="en-US" sz="3800" i="1">
                        <a:latin typeface="Cambria Math" panose="02040503050406030204" pitchFamily="18" charset="0"/>
                      </a:rPr>
                      <m:t>=</m:t>
                    </m:r>
                    <m:r>
                      <a:rPr lang="en-US" sz="3800" i="1">
                        <a:latin typeface="Cambria Math" panose="02040503050406030204" pitchFamily="18" charset="0"/>
                      </a:rPr>
                      <m:t>𝐿𝑠𝑖𝑛</m:t>
                    </m:r>
                    <m:r>
                      <a:rPr lang="en-US" sz="3800" i="1">
                        <a:latin typeface="Cambria Math" panose="02040503050406030204" pitchFamily="18" charset="0"/>
                      </a:rPr>
                      <m:t>(</m:t>
                    </m:r>
                    <m:r>
                      <a:rPr lang="en-US" sz="3800" i="1">
                        <a:latin typeface="Cambria Math" panose="02040503050406030204" pitchFamily="18" charset="0"/>
                      </a:rPr>
                      <m:t>𝛹</m:t>
                    </m:r>
                  </m:oMath>
                </a14:m>
                <a:r>
                  <a:rPr lang="en-US" sz="3800"/>
                  <a:t>)</a:t>
                </a:r>
              </a:p>
              <a:p>
                <a:pPr marL="285750" indent="-285750"/>
                <a14:m>
                  <m:oMath xmlns:m="http://schemas.openxmlformats.org/officeDocument/2006/math">
                    <m:r>
                      <a:rPr lang="en-US" sz="3800" i="1">
                        <a:latin typeface="Cambria Math" panose="02040503050406030204" pitchFamily="18" charset="0"/>
                      </a:rPr>
                      <m:t>𝑙</m:t>
                    </m:r>
                  </m:oMath>
                </a14:m>
                <a:endParaRPr lang="en-US" sz="3800"/>
              </a:p>
              <a:p>
                <a:pPr marL="285750" indent="-285750"/>
                <a14:m>
                  <m:oMath xmlns:m="http://schemas.openxmlformats.org/officeDocument/2006/math">
                    <m:r>
                      <a:rPr lang="en-US" sz="3800" i="1">
                        <a:latin typeface="Cambria Math" panose="02040503050406030204" pitchFamily="18" charset="0"/>
                      </a:rPr>
                      <m:t>𝑚</m:t>
                    </m:r>
                  </m:oMath>
                </a14:m>
                <a:endParaRPr lang="en-US" sz="3800"/>
              </a:p>
              <a:p>
                <a:pPr marL="0" indent="0">
                  <a:buFont typeface="Arial" panose="020B0604020202020204" pitchFamily="34" charset="0"/>
                  <a:buNone/>
                </a:pPr>
                <a:r>
                  <a:rPr lang="en-US"/>
                  <a:t>	</a:t>
                </a:r>
              </a:p>
              <a:p>
                <a:endParaRPr lang="en-US"/>
              </a:p>
            </p:txBody>
          </p:sp>
        </mc:Choice>
        <mc:Fallback xmlns="">
          <p:sp>
            <p:nvSpPr>
              <p:cNvPr id="14" name="Content Placeholder 2">
                <a:extLst>
                  <a:ext uri="{FF2B5EF4-FFF2-40B4-BE49-F238E27FC236}">
                    <a16:creationId xmlns:a16="http://schemas.microsoft.com/office/drawing/2014/main" id="{88E0E8C9-86CE-4735-AD7C-39AD6BE90A2B}"/>
                  </a:ext>
                </a:extLst>
              </p:cNvPr>
              <p:cNvSpPr txBox="1">
                <a:spLocks noRot="1" noChangeAspect="1" noMove="1" noResize="1" noEditPoints="1" noAdjustHandles="1" noChangeArrowheads="1" noChangeShapeType="1" noTextEdit="1"/>
              </p:cNvSpPr>
              <p:nvPr/>
            </p:nvSpPr>
            <p:spPr>
              <a:xfrm>
                <a:off x="601993" y="5200209"/>
                <a:ext cx="2437023" cy="1928405"/>
              </a:xfrm>
              <a:prstGeom prst="rect">
                <a:avLst/>
              </a:prstGeom>
              <a:blipFill>
                <a:blip r:embed="rId8"/>
                <a:stretch>
                  <a:fillRect l="-1036" t="-3268"/>
                </a:stretch>
              </a:blipFill>
            </p:spPr>
            <p:txBody>
              <a:bodyPr/>
              <a:lstStyle/>
              <a:p>
                <a:r>
                  <a:rPr lang="en-US">
                    <a:noFill/>
                  </a:rPr>
                  <a:t> </a:t>
                </a:r>
              </a:p>
            </p:txBody>
          </p:sp>
        </mc:Fallback>
      </mc:AlternateContent>
      <p:pic>
        <p:nvPicPr>
          <p:cNvPr id="22" name="Audio 21">
            <a:hlinkClick r:id="" action="ppaction://media"/>
            <a:extLst>
              <a:ext uri="{FF2B5EF4-FFF2-40B4-BE49-F238E27FC236}">
                <a16:creationId xmlns:a16="http://schemas.microsoft.com/office/drawing/2014/main" id="{03241E40-1778-0647-BFDF-F0B000A7F4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
        <p:nvSpPr>
          <p:cNvPr id="3" name="Date Placeholder 2">
            <a:extLst>
              <a:ext uri="{FF2B5EF4-FFF2-40B4-BE49-F238E27FC236}">
                <a16:creationId xmlns:a16="http://schemas.microsoft.com/office/drawing/2014/main" id="{9B882224-B391-524C-A1AB-26C2DC229F27}"/>
              </a:ext>
            </a:extLst>
          </p:cNvPr>
          <p:cNvSpPr>
            <a:spLocks noGrp="1"/>
          </p:cNvSpPr>
          <p:nvPr>
            <p:ph type="dt" sz="half" idx="10"/>
          </p:nvPr>
        </p:nvSpPr>
        <p:spPr/>
        <p:txBody>
          <a:bodyPr/>
          <a:lstStyle/>
          <a:p>
            <a:r>
              <a:rPr lang="en-US"/>
              <a:t>4/24/2020</a:t>
            </a:r>
          </a:p>
        </p:txBody>
      </p:sp>
      <p:sp>
        <p:nvSpPr>
          <p:cNvPr id="7" name="Footer Placeholder 6">
            <a:extLst>
              <a:ext uri="{FF2B5EF4-FFF2-40B4-BE49-F238E27FC236}">
                <a16:creationId xmlns:a16="http://schemas.microsoft.com/office/drawing/2014/main" id="{3FE48A63-1D1E-D84E-8374-D3FC3005E427}"/>
              </a:ext>
            </a:extLst>
          </p:cNvPr>
          <p:cNvSpPr>
            <a:spLocks noGrp="1"/>
          </p:cNvSpPr>
          <p:nvPr>
            <p:ph type="ftr" sz="quarter" idx="11"/>
          </p:nvPr>
        </p:nvSpPr>
        <p:spPr/>
        <p:txBody>
          <a:bodyPr/>
          <a:lstStyle/>
          <a:p>
            <a:r>
              <a:rPr lang="en-US"/>
              <a:t>EOC 4804L: OE Systems Control and Design </a:t>
            </a:r>
          </a:p>
        </p:txBody>
      </p:sp>
    </p:spTree>
    <p:extLst>
      <p:ext uri="{BB962C8B-B14F-4D97-AF65-F5344CB8AC3E}">
        <p14:creationId xmlns:p14="http://schemas.microsoft.com/office/powerpoint/2010/main" val="2887692273"/>
      </p:ext>
    </p:extLst>
  </p:cSld>
  <p:clrMapOvr>
    <a:masterClrMapping/>
  </p:clrMapOvr>
  <mc:AlternateContent xmlns:mc="http://schemas.openxmlformats.org/markup-compatibility/2006">
    <mc:Choice xmlns:p14="http://schemas.microsoft.com/office/powerpoint/2010/main" Requires="p14">
      <p:transition spd="slow" p14:dur="2000" advClick="0" advTm="113220"/>
    </mc:Choice>
    <mc:Fallback>
      <p:transition spd="slow" advClick="0" advTm="11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0F39-83A1-49F8-A7BF-6ED063D078B3}"/>
              </a:ext>
            </a:extLst>
          </p:cNvPr>
          <p:cNvSpPr>
            <a:spLocks noGrp="1"/>
          </p:cNvSpPr>
          <p:nvPr>
            <p:ph type="title"/>
          </p:nvPr>
        </p:nvSpPr>
        <p:spPr/>
        <p:txBody>
          <a:bodyPr/>
          <a:lstStyle/>
          <a:p>
            <a:pPr algn="ctr"/>
            <a:r>
              <a:rPr lang="en-US">
                <a:latin typeface="Times New Roman" panose="02020603050405020304" pitchFamily="18" charset="0"/>
                <a:cs typeface="Times New Roman" panose="02020603050405020304" pitchFamily="18" charset="0"/>
              </a:rPr>
              <a:t>Mechanical Analysis</a:t>
            </a:r>
          </a:p>
        </p:txBody>
      </p:sp>
      <p:sp>
        <p:nvSpPr>
          <p:cNvPr id="4" name="Date Placeholder 3">
            <a:extLst>
              <a:ext uri="{FF2B5EF4-FFF2-40B4-BE49-F238E27FC236}">
                <a16:creationId xmlns:a16="http://schemas.microsoft.com/office/drawing/2014/main" id="{5E726B43-B7D2-4DA1-95F6-22D28A01E6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3A60"/>
                </a:solidFill>
              </a:rPr>
              <a:t>4/24/2020</a:t>
            </a:r>
            <a:endParaRPr kumimoji="0" lang="en-US" sz="1200" b="0" i="0" u="none" strike="noStrike" kern="1200" cap="none" spc="0" normalizeH="0" baseline="0" noProof="0">
              <a:ln>
                <a:noFill/>
              </a:ln>
              <a:solidFill>
                <a:srgbClr val="003A60"/>
              </a:solidFill>
              <a:effectLst/>
              <a:uLnTx/>
              <a:uFillTx/>
            </a:endParaRPr>
          </a:p>
        </p:txBody>
      </p:sp>
      <p:sp>
        <p:nvSpPr>
          <p:cNvPr id="5" name="Footer Placeholder 4">
            <a:extLst>
              <a:ext uri="{FF2B5EF4-FFF2-40B4-BE49-F238E27FC236}">
                <a16:creationId xmlns:a16="http://schemas.microsoft.com/office/drawing/2014/main" id="{18B7B7E0-DB96-4030-849A-C41F1D14DF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A60"/>
                </a:solidFill>
                <a:effectLst/>
                <a:uLnTx/>
                <a:uFillTx/>
                <a:latin typeface="Times New Roman" panose="02020603050405020304" pitchFamily="18" charset="0"/>
                <a:ea typeface="+mn-ea"/>
                <a:cs typeface="Times New Roman" panose="02020603050405020304" pitchFamily="18" charset="0"/>
              </a:rPr>
              <a:t>EOC 4804L: OE Systems Control and Design </a:t>
            </a:r>
          </a:p>
        </p:txBody>
      </p:sp>
      <p:sp>
        <p:nvSpPr>
          <p:cNvPr id="6" name="Slide Number Placeholder 5">
            <a:extLst>
              <a:ext uri="{FF2B5EF4-FFF2-40B4-BE49-F238E27FC236}">
                <a16:creationId xmlns:a16="http://schemas.microsoft.com/office/drawing/2014/main" id="{E6E4A724-A6E8-4364-9D82-DB83E7299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79F74-3B4C-4889-B03A-EAA9478B8F94}" type="slidenum">
              <a:rPr kumimoji="0" lang="en-US" sz="1200" b="0" i="0" u="none" strike="noStrike" kern="1200" cap="none" spc="0" normalizeH="0" baseline="0" noProof="0" smtClean="0">
                <a:ln>
                  <a:noFill/>
                </a:ln>
                <a:solidFill>
                  <a:srgbClr val="003A6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3A60"/>
              </a:solidFill>
              <a:effectLst/>
              <a:uLnTx/>
              <a:uFillTx/>
              <a:latin typeface="Times New Roman" panose="020206030504050203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FA9C0F39-83A1-49F8-A7BF-6ED063D078B3}"/>
              </a:ext>
            </a:extLst>
          </p:cNvPr>
          <p:cNvSpPr txBox="1">
            <a:spLocks/>
          </p:cNvSpPr>
          <p:nvPr/>
        </p:nvSpPr>
        <p:spPr>
          <a:xfrm>
            <a:off x="-1" y="1244870"/>
            <a:ext cx="4242859" cy="1152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10" name="Title 1">
            <a:extLst>
              <a:ext uri="{FF2B5EF4-FFF2-40B4-BE49-F238E27FC236}">
                <a16:creationId xmlns:a16="http://schemas.microsoft.com/office/drawing/2014/main" id="{FA9C0F39-83A1-49F8-A7BF-6ED063D078B3}"/>
              </a:ext>
            </a:extLst>
          </p:cNvPr>
          <p:cNvSpPr txBox="1">
            <a:spLocks/>
          </p:cNvSpPr>
          <p:nvPr/>
        </p:nvSpPr>
        <p:spPr>
          <a:xfrm>
            <a:off x="7966194" y="1258879"/>
            <a:ext cx="4225806" cy="1152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8" name="Title 1">
            <a:extLst>
              <a:ext uri="{FF2B5EF4-FFF2-40B4-BE49-F238E27FC236}">
                <a16:creationId xmlns:a16="http://schemas.microsoft.com/office/drawing/2014/main" id="{D66FF91B-AD99-41E0-B76D-C279579D8E9D}"/>
              </a:ext>
            </a:extLst>
          </p:cNvPr>
          <p:cNvSpPr>
            <a:spLocks noGrp="1"/>
          </p:cNvSpPr>
          <p:nvPr/>
        </p:nvSpPr>
        <p:spPr>
          <a:xfrm>
            <a:off x="1972826" y="1720455"/>
            <a:ext cx="8011160" cy="44434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u="sng">
                <a:latin typeface="Times New Roman" panose="02020603050405020304" pitchFamily="18" charset="0"/>
                <a:cs typeface="Times New Roman" panose="02020603050405020304" pitchFamily="18" charset="0"/>
              </a:rPr>
              <a:t>Static Stability Analysis</a:t>
            </a:r>
          </a:p>
        </p:txBody>
      </p:sp>
      <mc:AlternateContent xmlns:mc="http://schemas.openxmlformats.org/markup-compatibility/2006" xmlns:a14="http://schemas.microsoft.com/office/drawing/2010/main">
        <mc:Choice Requires="a14">
          <p:sp>
            <p:nvSpPr>
              <p:cNvPr id="11" name="Subtitle 2">
                <a:extLst>
                  <a:ext uri="{FF2B5EF4-FFF2-40B4-BE49-F238E27FC236}">
                    <a16:creationId xmlns:a16="http://schemas.microsoft.com/office/drawing/2014/main" id="{CF0E6BE8-3348-4CA4-91A2-08C360446E29}"/>
                  </a:ext>
                </a:extLst>
              </p:cNvPr>
              <p:cNvSpPr>
                <a:spLocks noGrp="1"/>
              </p:cNvSpPr>
              <p:nvPr/>
            </p:nvSpPr>
            <p:spPr>
              <a:xfrm>
                <a:off x="1103630" y="2311874"/>
                <a:ext cx="8878570" cy="4762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u="sng">
                    <a:latin typeface="Times New Roman" panose="02020603050405020304" pitchFamily="18" charset="0"/>
                    <a:cs typeface="Times New Roman" panose="02020603050405020304" pitchFamily="18" charset="0"/>
                  </a:rPr>
                  <a:t>Parameters:</a:t>
                </a:r>
                <a:r>
                  <a:rPr lang="en-US">
                    <a:latin typeface="Times New Roman" panose="02020603050405020304" pitchFamily="18" charset="0"/>
                    <a:cs typeface="Times New Roman" panose="02020603050405020304" pitchFamily="18" charset="0"/>
                  </a:rPr>
                  <a:t>						</a:t>
                </a:r>
                <a:r>
                  <a:rPr lang="en-US" u="sng">
                    <a:latin typeface="Times New Roman" panose="02020603050405020304" pitchFamily="18" charset="0"/>
                    <a:cs typeface="Times New Roman" panose="02020603050405020304" pitchFamily="18" charset="0"/>
                  </a:rPr>
                  <a:t>Reference Frame:</a:t>
                </a:r>
              </a:p>
              <a:p>
                <a:pPr algn="l"/>
                <a:endParaRPr lang="en-US" u="sng">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C= Center of buoyancy</a:t>
                </a:r>
              </a:p>
              <a:p>
                <a:pPr marL="342900" indent="-342900" algn="l">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G=Center of gravity</a:t>
                </a:r>
              </a:p>
              <a:p>
                <a:pPr marL="342900" indent="-342900" algn="l">
                  <a:buFont typeface="Arial" panose="020B0604020202020204" pitchFamily="34" charset="0"/>
                  <a:buChar char="•"/>
                </a:pPr>
                <a14:m>
                  <m:oMath xmlns:m="http://schemas.openxmlformats.org/officeDocument/2006/math">
                    <m:r>
                      <m:rPr>
                        <m:sty m:val="p"/>
                      </m:rPr>
                      <a:rPr lang="en-US" sz="2000">
                        <a:latin typeface="Cambria Math" panose="02040503050406030204" pitchFamily="18" charset="0"/>
                      </a:rPr>
                      <m:t>∇</m:t>
                    </m:r>
                  </m:oMath>
                </a14:m>
                <a:r>
                  <a:rPr lang="en-US" sz="2000">
                    <a:latin typeface="Times New Roman" panose="02020603050405020304" pitchFamily="18" charset="0"/>
                    <a:cs typeface="Times New Roman" panose="02020603050405020304" pitchFamily="18" charset="0"/>
                  </a:rPr>
                  <a:t>=Volume of displaced water</a:t>
                </a:r>
              </a:p>
              <a:p>
                <a:pPr marL="342900" indent="-342900" algn="l">
                  <a:buFont typeface="Arial" panose="020B0604020202020204" pitchFamily="34" charset="0"/>
                  <a:buChar char="•"/>
                </a:pPr>
                <a14:m>
                  <m:oMath xmlns:m="http://schemas.openxmlformats.org/officeDocument/2006/math">
                    <m:r>
                      <a:rPr lang="en-US" sz="2000" i="1">
                        <a:latin typeface="Cambria Math" panose="02040503050406030204" pitchFamily="18" charset="0"/>
                      </a:rPr>
                      <m:t>𝑙</m:t>
                    </m:r>
                  </m:oMath>
                </a14:m>
                <a:r>
                  <a:rPr lang="en-US" sz="2000">
                    <a:latin typeface="Times New Roman" panose="02020603050405020304" pitchFamily="18" charset="0"/>
                    <a:cs typeface="Times New Roman" panose="02020603050405020304" pitchFamily="18" charset="0"/>
                  </a:rPr>
                  <a:t>= Height of the waterline</a:t>
                </a:r>
              </a:p>
              <a:p>
                <a:pPr marL="342900" indent="-342900" algn="l">
                  <a:buFont typeface="Arial" panose="020B0604020202020204" pitchFamily="34" charset="0"/>
                  <a:buChar char="•"/>
                </a:pPr>
                <a14:m>
                  <m:oMath xmlns:m="http://schemas.openxmlformats.org/officeDocument/2006/math">
                    <m:r>
                      <a:rPr lang="en-US" sz="2000" b="0" i="1">
                        <a:latin typeface="Cambria Math" panose="02040503050406030204" pitchFamily="18" charset="0"/>
                      </a:rPr>
                      <m:t>𝐼</m:t>
                    </m:r>
                    <m:r>
                      <a:rPr lang="en-US" sz="2000" b="0" i="1" smtClean="0">
                        <a:latin typeface="Cambria Math" panose="02040503050406030204" pitchFamily="18" charset="0"/>
                      </a:rPr>
                      <m:t>=</m:t>
                    </m:r>
                  </m:oMath>
                </a14:m>
                <a:r>
                  <a:rPr lang="en-US" sz="2000" b="0">
                    <a:latin typeface="Times New Roman" panose="02020603050405020304" pitchFamily="18" charset="0"/>
                    <a:cs typeface="Times New Roman" panose="02020603050405020304" pitchFamily="18" charset="0"/>
                  </a:rPr>
                  <a:t>Second moment of area</a:t>
                </a:r>
              </a:p>
              <a:p>
                <a:pPr marL="342900" indent="-342900" algn="l">
                  <a:buFont typeface="Arial" panose="020B0604020202020204" pitchFamily="34" charset="0"/>
                  <a:buChar char="•"/>
                </a:pPr>
                <a14:m>
                  <m:oMath xmlns:m="http://schemas.openxmlformats.org/officeDocument/2006/math">
                    <m:r>
                      <a:rPr lang="en-US" i="1">
                        <a:latin typeface="Cambria Math" panose="02040503050406030204" pitchFamily="18" charset="0"/>
                      </a:rPr>
                      <m:t>𝑀</m:t>
                    </m:r>
                  </m:oMath>
                </a14:m>
                <a:r>
                  <a:rPr lang="en-US" sz="2000" b="0">
                    <a:latin typeface="Times New Roman" panose="02020603050405020304" pitchFamily="18" charset="0"/>
                  </a:rPr>
                  <a:t>= Metacenter</a:t>
                </a:r>
              </a:p>
              <a:p>
                <a:pPr marL="342900" indent="-342900" algn="l">
                  <a:buFont typeface="Arial" panose="020B0604020202020204" pitchFamily="34" charset="0"/>
                  <a:buChar char="•"/>
                </a:pPr>
                <a:r>
                  <a:rPr lang="en-US" sz="2000" b="0">
                    <a:latin typeface="Times New Roman" panose="02020603050405020304" pitchFamily="18" charset="0"/>
                  </a:rPr>
                  <a:t>K= Keel</a:t>
                </a:r>
              </a:p>
              <a:p>
                <a:pPr marL="342900" indent="-342900" algn="l">
                  <a:buFont typeface="Arial" panose="020B0604020202020204" pitchFamily="34" charset="0"/>
                  <a:buChar char="•"/>
                </a:pPr>
                <a:r>
                  <a:rPr lang="en-US" sz="2000">
                    <a:latin typeface="Times New Roman" panose="02020603050405020304" pitchFamily="18" charset="0"/>
                  </a:rPr>
                  <a:t>o= Origin</a:t>
                </a:r>
                <a:endParaRPr lang="en-US" sz="2000" b="0">
                  <a:latin typeface="Times New Roman" panose="02020603050405020304" pitchFamily="18" charset="0"/>
                </a:endParaRPr>
              </a:p>
              <a:p>
                <a:pPr algn="l"/>
                <a:endParaRPr lang="en-US" sz="3400">
                  <a:latin typeface="Times New Roman" panose="02020603050405020304" pitchFamily="18" charset="0"/>
                  <a:cs typeface="Times New Roman" panose="02020603050405020304" pitchFamily="18" charset="0"/>
                </a:endParaRPr>
              </a:p>
              <a:p>
                <a:pPr algn="l"/>
                <a:endParaRPr lang="en-US" sz="3400">
                  <a:latin typeface="Times New Roman" panose="02020603050405020304" pitchFamily="18" charset="0"/>
                  <a:cs typeface="Times New Roman" panose="02020603050405020304" pitchFamily="18" charset="0"/>
                </a:endParaRPr>
              </a:p>
            </p:txBody>
          </p:sp>
        </mc:Choice>
        <mc:Fallback xmlns="">
          <p:sp>
            <p:nvSpPr>
              <p:cNvPr id="11" name="Subtitle 2">
                <a:extLst>
                  <a:ext uri="{FF2B5EF4-FFF2-40B4-BE49-F238E27FC236}">
                    <a16:creationId xmlns:a16="http://schemas.microsoft.com/office/drawing/2014/main" id="{CF0E6BE8-3348-4CA4-91A2-08C360446E29}"/>
                  </a:ext>
                </a:extLst>
              </p:cNvPr>
              <p:cNvSpPr>
                <a:spLocks noGrp="1" noRot="1" noChangeAspect="1" noMove="1" noResize="1" noEditPoints="1" noAdjustHandles="1" noChangeArrowheads="1" noChangeShapeType="1" noTextEdit="1"/>
              </p:cNvSpPr>
              <p:nvPr/>
            </p:nvSpPr>
            <p:spPr>
              <a:xfrm>
                <a:off x="1103630" y="2311874"/>
                <a:ext cx="8878570" cy="4762659"/>
              </a:xfrm>
              <a:prstGeom prst="rect">
                <a:avLst/>
              </a:prstGeom>
              <a:blipFill>
                <a:blip r:embed="rId5"/>
                <a:stretch>
                  <a:fillRect l="-1000" t="-1596"/>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BC25181-A85D-496E-A7AF-5752FA2B451F}"/>
              </a:ext>
            </a:extLst>
          </p:cNvPr>
          <p:cNvPicPr>
            <a:picLocks noChangeAspect="1"/>
          </p:cNvPicPr>
          <p:nvPr/>
        </p:nvPicPr>
        <p:blipFill>
          <a:blip r:embed="rId6"/>
          <a:stretch>
            <a:fillRect/>
          </a:stretch>
        </p:blipFill>
        <p:spPr>
          <a:xfrm>
            <a:off x="5032494" y="2694381"/>
            <a:ext cx="5867400" cy="4105275"/>
          </a:xfrm>
          <a:prstGeom prst="rect">
            <a:avLst/>
          </a:prstGeom>
        </p:spPr>
      </p:pic>
      <p:pic>
        <p:nvPicPr>
          <p:cNvPr id="13" name="Audio 12">
            <a:hlinkClick r:id="" action="ppaction://media"/>
            <a:extLst>
              <a:ext uri="{FF2B5EF4-FFF2-40B4-BE49-F238E27FC236}">
                <a16:creationId xmlns:a16="http://schemas.microsoft.com/office/drawing/2014/main" id="{BA073274-4049-7046-B4B4-8322D7462C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3696146"/>
      </p:ext>
    </p:extLst>
  </p:cSld>
  <p:clrMapOvr>
    <a:masterClrMapping/>
  </p:clrMapOvr>
  <mc:AlternateContent xmlns:mc="http://schemas.openxmlformats.org/markup-compatibility/2006">
    <mc:Choice xmlns:p14="http://schemas.microsoft.com/office/powerpoint/2010/main" Requires="p14">
      <p:transition spd="slow" p14:dur="2000" advClick="0" advTm="28010"/>
    </mc:Choice>
    <mc:Fallback>
      <p:transition spd="slow" advClick="0" advTm="2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CEDCC-29E3-41D2-AC99-9CBDF6F9948A}"/>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E69CB6BF-14F0-46DE-B472-05CD3C8A6A38}"/>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92C1C96A-2E49-46F9-8181-63AEF86A6263}"/>
              </a:ext>
            </a:extLst>
          </p:cNvPr>
          <p:cNvSpPr>
            <a:spLocks noGrp="1"/>
          </p:cNvSpPr>
          <p:nvPr>
            <p:ph type="sldNum" sz="quarter" idx="12"/>
          </p:nvPr>
        </p:nvSpPr>
        <p:spPr/>
        <p:txBody>
          <a:bodyPr/>
          <a:lstStyle/>
          <a:p>
            <a:fld id="{92879F74-3B4C-4889-B03A-EAA9478B8F94}" type="slidenum">
              <a:rPr lang="en-US" smtClean="0"/>
              <a:t>13</a:t>
            </a:fld>
            <a:endParaRPr lang="en-US"/>
          </a:p>
        </p:txBody>
      </p:sp>
      <p:sp>
        <p:nvSpPr>
          <p:cNvPr id="5" name="Title 1">
            <a:extLst>
              <a:ext uri="{FF2B5EF4-FFF2-40B4-BE49-F238E27FC236}">
                <a16:creationId xmlns:a16="http://schemas.microsoft.com/office/drawing/2014/main" id="{0B4E2440-1B43-4187-A3A0-151DA7FF894C}"/>
              </a:ext>
            </a:extLst>
          </p:cNvPr>
          <p:cNvSpPr>
            <a:spLocks noGrp="1"/>
          </p:cNvSpPr>
          <p:nvPr/>
        </p:nvSpPr>
        <p:spPr>
          <a:xfrm>
            <a:off x="1600200" y="399533"/>
            <a:ext cx="10515600" cy="816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a:latin typeface="Times New Roman" panose="02020603050405020304" pitchFamily="18" charset="0"/>
                <a:cs typeface="Times New Roman" panose="02020603050405020304" pitchFamily="18" charset="0"/>
              </a:rPr>
              <a:t>Static Stability Equation &amp; Criteria</a:t>
            </a:r>
          </a:p>
        </p:txBody>
      </p:sp>
      <p:sp>
        <p:nvSpPr>
          <p:cNvPr id="6" name="Rectangle 5">
            <a:extLst>
              <a:ext uri="{FF2B5EF4-FFF2-40B4-BE49-F238E27FC236}">
                <a16:creationId xmlns:a16="http://schemas.microsoft.com/office/drawing/2014/main" id="{BA9B35B7-625F-4B29-8179-556B744311E3}"/>
              </a:ext>
            </a:extLst>
          </p:cNvPr>
          <p:cNvSpPr/>
          <p:nvPr/>
        </p:nvSpPr>
        <p:spPr>
          <a:xfrm>
            <a:off x="1676400" y="1802676"/>
            <a:ext cx="6096000" cy="1569660"/>
          </a:xfrm>
          <a:prstGeom prst="rect">
            <a:avLst/>
          </a:prstGeom>
        </p:spPr>
        <p:txBody>
          <a:bodyPr>
            <a:spAutoFit/>
          </a:bodyPr>
          <a:lstStyle/>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GM= Distance between G and M</a:t>
            </a: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CM= Distance between C and M</a:t>
            </a: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KC= Distance between K and C	</a:t>
            </a: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KG= Distance between K and G</a:t>
            </a:r>
          </a:p>
        </p:txBody>
      </p:sp>
      <p:sp>
        <p:nvSpPr>
          <p:cNvPr id="7" name="Rectangle 6">
            <a:extLst>
              <a:ext uri="{FF2B5EF4-FFF2-40B4-BE49-F238E27FC236}">
                <a16:creationId xmlns:a16="http://schemas.microsoft.com/office/drawing/2014/main" id="{2346E7FA-4F49-45DC-949A-8014731295A1}"/>
              </a:ext>
            </a:extLst>
          </p:cNvPr>
          <p:cNvSpPr/>
          <p:nvPr/>
        </p:nvSpPr>
        <p:spPr>
          <a:xfrm>
            <a:off x="2413561" y="3372336"/>
            <a:ext cx="7364878" cy="2677656"/>
          </a:xfrm>
          <a:prstGeom prst="rect">
            <a:avLst/>
          </a:prstGeom>
        </p:spPr>
        <p:txBody>
          <a:bodyPr wrap="square">
            <a:spAutoFit/>
          </a:bodyPr>
          <a:lstStyle/>
          <a:p>
            <a:pPr algn="ctr"/>
            <a:r>
              <a:rPr lang="en-US" sz="2800" u="sng">
                <a:latin typeface="Times New Roman" panose="02020603050405020304" pitchFamily="18" charset="0"/>
                <a:cs typeface="Times New Roman" panose="02020603050405020304" pitchFamily="18" charset="0"/>
              </a:rPr>
              <a:t>Stability Equation</a:t>
            </a:r>
            <a:r>
              <a:rPr lang="en-US" sz="2800">
                <a:latin typeface="Times New Roman" panose="02020603050405020304" pitchFamily="18" charset="0"/>
                <a:cs typeface="Times New Roman" panose="02020603050405020304" pitchFamily="18" charset="0"/>
              </a:rPr>
              <a:t>:</a:t>
            </a:r>
          </a:p>
          <a:p>
            <a:pPr algn="ctr"/>
            <a:r>
              <a:rPr lang="en-US" sz="2800">
                <a:latin typeface="Times New Roman" panose="02020603050405020304" pitchFamily="18" charset="0"/>
                <a:cs typeface="Times New Roman" panose="02020603050405020304" pitchFamily="18" charset="0"/>
              </a:rPr>
              <a:t>GM=CM+KC-KG</a:t>
            </a:r>
          </a:p>
          <a:p>
            <a:pPr algn="ctr"/>
            <a:r>
              <a:rPr lang="en-US" sz="2800" u="sng">
                <a:latin typeface="Times New Roman" panose="02020603050405020304" pitchFamily="18" charset="0"/>
                <a:cs typeface="Times New Roman" panose="02020603050405020304" pitchFamily="18" charset="0"/>
              </a:rPr>
              <a:t>Criteria:</a:t>
            </a:r>
          </a:p>
          <a:p>
            <a:pPr algn="ctr"/>
            <a:r>
              <a:rPr lang="en-US" sz="2800">
                <a:latin typeface="Times New Roman" panose="02020603050405020304" pitchFamily="18" charset="0"/>
                <a:cs typeface="Times New Roman" panose="02020603050405020304" pitchFamily="18" charset="0"/>
              </a:rPr>
              <a:t>GM&gt;0		Stable</a:t>
            </a:r>
          </a:p>
          <a:p>
            <a:pPr algn="ctr"/>
            <a:r>
              <a:rPr lang="en-US" sz="2800">
                <a:latin typeface="Times New Roman" panose="02020603050405020304" pitchFamily="18" charset="0"/>
                <a:cs typeface="Times New Roman" panose="02020603050405020304" pitchFamily="18" charset="0"/>
              </a:rPr>
              <a:t>   GM&lt;0	            Unstable</a:t>
            </a:r>
          </a:p>
          <a:p>
            <a:pPr algn="ctr"/>
            <a:r>
              <a:rPr lang="en-US" sz="2800">
                <a:latin typeface="Times New Roman" panose="02020603050405020304" pitchFamily="18" charset="0"/>
                <a:cs typeface="Times New Roman" panose="02020603050405020304" pitchFamily="18" charset="0"/>
              </a:rPr>
              <a:t> GM=0		Neutral</a:t>
            </a: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9E73BC6-4A8E-4BCD-8831-0AAF52A0599B}"/>
              </a:ext>
            </a:extLst>
          </p:cNvPr>
          <p:cNvPicPr>
            <a:picLocks noChangeAspect="1"/>
          </p:cNvPicPr>
          <p:nvPr/>
        </p:nvPicPr>
        <p:blipFill>
          <a:blip r:embed="rId5"/>
          <a:stretch>
            <a:fillRect/>
          </a:stretch>
        </p:blipFill>
        <p:spPr>
          <a:xfrm>
            <a:off x="5560631" y="4839269"/>
            <a:ext cx="1214589" cy="205453"/>
          </a:xfrm>
          <a:prstGeom prst="rect">
            <a:avLst/>
          </a:prstGeom>
        </p:spPr>
      </p:pic>
      <p:pic>
        <p:nvPicPr>
          <p:cNvPr id="11" name="Picture 10">
            <a:extLst>
              <a:ext uri="{FF2B5EF4-FFF2-40B4-BE49-F238E27FC236}">
                <a16:creationId xmlns:a16="http://schemas.microsoft.com/office/drawing/2014/main" id="{3C9A8FA6-3D05-44B3-AD6A-0CCBD35D9B2E}"/>
              </a:ext>
            </a:extLst>
          </p:cNvPr>
          <p:cNvPicPr>
            <a:picLocks noChangeAspect="1"/>
          </p:cNvPicPr>
          <p:nvPr/>
        </p:nvPicPr>
        <p:blipFill>
          <a:blip r:embed="rId5"/>
          <a:stretch>
            <a:fillRect/>
          </a:stretch>
        </p:blipFill>
        <p:spPr>
          <a:xfrm>
            <a:off x="5560631" y="5246873"/>
            <a:ext cx="1214589" cy="205453"/>
          </a:xfrm>
          <a:prstGeom prst="rect">
            <a:avLst/>
          </a:prstGeom>
        </p:spPr>
      </p:pic>
      <p:pic>
        <p:nvPicPr>
          <p:cNvPr id="12" name="Picture 11">
            <a:extLst>
              <a:ext uri="{FF2B5EF4-FFF2-40B4-BE49-F238E27FC236}">
                <a16:creationId xmlns:a16="http://schemas.microsoft.com/office/drawing/2014/main" id="{A5A380D4-1240-459F-AA7B-7E79C4F153F6}"/>
              </a:ext>
            </a:extLst>
          </p:cNvPr>
          <p:cNvPicPr>
            <a:picLocks noChangeAspect="1"/>
          </p:cNvPicPr>
          <p:nvPr/>
        </p:nvPicPr>
        <p:blipFill>
          <a:blip r:embed="rId5"/>
          <a:stretch>
            <a:fillRect/>
          </a:stretch>
        </p:blipFill>
        <p:spPr>
          <a:xfrm>
            <a:off x="5560630" y="5695754"/>
            <a:ext cx="1214589" cy="205453"/>
          </a:xfrm>
          <a:prstGeom prst="rect">
            <a:avLst/>
          </a:prstGeom>
        </p:spPr>
      </p:pic>
      <p:pic>
        <p:nvPicPr>
          <p:cNvPr id="10" name="Audio 9">
            <a:hlinkClick r:id="" action="ppaction://media"/>
            <a:extLst>
              <a:ext uri="{FF2B5EF4-FFF2-40B4-BE49-F238E27FC236}">
                <a16:creationId xmlns:a16="http://schemas.microsoft.com/office/drawing/2014/main" id="{6E05C64B-89D5-7749-9938-9D15124777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4310796"/>
      </p:ext>
    </p:extLst>
  </p:cSld>
  <p:clrMapOvr>
    <a:masterClrMapping/>
  </p:clrMapOvr>
  <mc:AlternateContent xmlns:mc="http://schemas.openxmlformats.org/markup-compatibility/2006">
    <mc:Choice xmlns:p14="http://schemas.microsoft.com/office/powerpoint/2010/main" Requires="p14">
      <p:transition spd="slow" p14:dur="2000" advClick="0" advTm="25370"/>
    </mc:Choice>
    <mc:Fallback>
      <p:transition spd="slow" advClick="0" advTm="2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F8259-7279-4115-9DB5-B65591DED6AE}"/>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04673E1A-485F-449E-9A19-2A1D5A25DEA7}"/>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6E827BA2-CE28-4EBC-B2A2-41684781D082}"/>
              </a:ext>
            </a:extLst>
          </p:cNvPr>
          <p:cNvSpPr>
            <a:spLocks noGrp="1"/>
          </p:cNvSpPr>
          <p:nvPr>
            <p:ph type="sldNum" sz="quarter" idx="12"/>
          </p:nvPr>
        </p:nvSpPr>
        <p:spPr/>
        <p:txBody>
          <a:bodyPr/>
          <a:lstStyle/>
          <a:p>
            <a:fld id="{92879F74-3B4C-4889-B03A-EAA9478B8F94}" type="slidenum">
              <a:rPr lang="en-US" smtClean="0"/>
              <a:t>14</a:t>
            </a:fld>
            <a:endParaRPr lang="en-US"/>
          </a:p>
        </p:txBody>
      </p:sp>
      <p:sp>
        <p:nvSpPr>
          <p:cNvPr id="5" name="Rectangle 4">
            <a:extLst>
              <a:ext uri="{FF2B5EF4-FFF2-40B4-BE49-F238E27FC236}">
                <a16:creationId xmlns:a16="http://schemas.microsoft.com/office/drawing/2014/main" id="{CD2770CC-7362-46B4-9EFC-A0AC9C9EB950}"/>
              </a:ext>
            </a:extLst>
          </p:cNvPr>
          <p:cNvSpPr/>
          <p:nvPr/>
        </p:nvSpPr>
        <p:spPr>
          <a:xfrm>
            <a:off x="2737433" y="1797335"/>
            <a:ext cx="6064481" cy="523220"/>
          </a:xfrm>
          <a:prstGeom prst="rect">
            <a:avLst/>
          </a:prstGeom>
        </p:spPr>
        <p:txBody>
          <a:bodyPr wrap="none">
            <a:spAutoFit/>
          </a:bodyPr>
          <a:lstStyle/>
          <a:p>
            <a:r>
              <a:rPr lang="en-US" sz="2800">
                <a:latin typeface="Times New Roman" panose="02020603050405020304" pitchFamily="18" charset="0"/>
                <a:cs typeface="Times New Roman" panose="02020603050405020304" pitchFamily="18" charset="0"/>
              </a:rPr>
              <a:t>Measuring from the bottom of the board:</a:t>
            </a:r>
            <a:endParaRPr lang="en-US" sz="280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0244463-A2B7-4DB5-B92D-967D4C6B0764}"/>
                  </a:ext>
                </a:extLst>
              </p:cNvPr>
              <p:cNvSpPr/>
              <p:nvPr/>
            </p:nvSpPr>
            <p:spPr>
              <a:xfrm>
                <a:off x="3103466" y="2438989"/>
                <a:ext cx="203959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𝐶</m:t>
                      </m:r>
                      <m:r>
                        <a:rPr lang="en-US" sz="2800" i="1">
                          <a:latin typeface="Cambria Math" panose="02040503050406030204" pitchFamily="18" charset="0"/>
                        </a:rPr>
                        <m:t>=0.14 </m:t>
                      </m:r>
                      <m:r>
                        <a:rPr lang="en-US" sz="2800" i="1">
                          <a:latin typeface="Cambria Math" panose="02040503050406030204" pitchFamily="18" charset="0"/>
                        </a:rPr>
                        <m:t>𝑖𝑛</m:t>
                      </m:r>
                    </m:oMath>
                  </m:oMathPara>
                </a14:m>
                <a:endParaRPr lang="en-US" sz="2800"/>
              </a:p>
            </p:txBody>
          </p:sp>
        </mc:Choice>
        <mc:Fallback xmlns="">
          <p:sp>
            <p:nvSpPr>
              <p:cNvPr id="6" name="Rectangle 5">
                <a:extLst>
                  <a:ext uri="{FF2B5EF4-FFF2-40B4-BE49-F238E27FC236}">
                    <a16:creationId xmlns:a16="http://schemas.microsoft.com/office/drawing/2014/main" id="{10244463-A2B7-4DB5-B92D-967D4C6B0764}"/>
                  </a:ext>
                </a:extLst>
              </p:cNvPr>
              <p:cNvSpPr>
                <a:spLocks noRot="1" noChangeAspect="1" noMove="1" noResize="1" noEditPoints="1" noAdjustHandles="1" noChangeArrowheads="1" noChangeShapeType="1" noTextEdit="1"/>
              </p:cNvSpPr>
              <p:nvPr/>
            </p:nvSpPr>
            <p:spPr>
              <a:xfrm>
                <a:off x="3103466" y="2438989"/>
                <a:ext cx="2039597" cy="523220"/>
              </a:xfrm>
              <a:prstGeom prst="rect">
                <a:avLst/>
              </a:prstGeom>
              <a:blipFill>
                <a:blip r:embed="rId5"/>
                <a:stretch>
                  <a:fillRect b="-19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2A20DC4-27C3-44F2-B217-5BA62B87E524}"/>
                  </a:ext>
                </a:extLst>
              </p:cNvPr>
              <p:cNvSpPr txBox="1">
                <a:spLocks/>
              </p:cNvSpPr>
              <p:nvPr/>
            </p:nvSpPr>
            <p:spPr>
              <a:xfrm>
                <a:off x="2946928" y="3006421"/>
                <a:ext cx="2352677" cy="73025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𝐺</m:t>
                      </m:r>
                      <m:r>
                        <a:rPr lang="en-US" sz="2800" i="1">
                          <a:latin typeface="Cambria Math" panose="02040503050406030204" pitchFamily="18" charset="0"/>
                        </a:rPr>
                        <m:t>=</m:t>
                      </m:r>
                      <m:r>
                        <a:rPr lang="en-US" sz="2800" b="0" i="1" smtClean="0">
                          <a:latin typeface="Cambria Math" panose="02040503050406030204" pitchFamily="18" charset="0"/>
                        </a:rPr>
                        <m:t>17.67 </m:t>
                      </m:r>
                      <m:r>
                        <a:rPr lang="en-US" sz="2800" i="1">
                          <a:latin typeface="Cambria Math" panose="02040503050406030204" pitchFamily="18" charset="0"/>
                        </a:rPr>
                        <m:t>𝑖𝑛</m:t>
                      </m:r>
                    </m:oMath>
                  </m:oMathPara>
                </a14:m>
                <a:br>
                  <a:rPr lang="en-US"/>
                </a:br>
                <a:endParaRPr lang="en-US"/>
              </a:p>
            </p:txBody>
          </p:sp>
        </mc:Choice>
        <mc:Fallback xmlns="">
          <p:sp>
            <p:nvSpPr>
              <p:cNvPr id="7" name="Title 1">
                <a:extLst>
                  <a:ext uri="{FF2B5EF4-FFF2-40B4-BE49-F238E27FC236}">
                    <a16:creationId xmlns:a16="http://schemas.microsoft.com/office/drawing/2014/main" id="{32A20DC4-27C3-44F2-B217-5BA62B87E524}"/>
                  </a:ext>
                </a:extLst>
              </p:cNvPr>
              <p:cNvSpPr txBox="1">
                <a:spLocks noRot="1" noChangeAspect="1" noMove="1" noResize="1" noEditPoints="1" noAdjustHandles="1" noChangeArrowheads="1" noChangeShapeType="1" noTextEdit="1"/>
              </p:cNvSpPr>
              <p:nvPr/>
            </p:nvSpPr>
            <p:spPr>
              <a:xfrm>
                <a:off x="2946928" y="3006421"/>
                <a:ext cx="2352677" cy="730250"/>
              </a:xfrm>
              <a:prstGeom prst="rect">
                <a:avLst/>
              </a:prstGeom>
              <a:blipFill>
                <a:blip r:embed="rId6"/>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3D23F8D0-35C1-4AD2-9FE9-8D3930053C33}"/>
                  </a:ext>
                </a:extLst>
              </p:cNvPr>
              <p:cNvSpPr txBox="1">
                <a:spLocks/>
              </p:cNvSpPr>
              <p:nvPr/>
            </p:nvSpPr>
            <p:spPr>
              <a:xfrm>
                <a:off x="2946927" y="3671603"/>
                <a:ext cx="2352677" cy="73025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𝑙</m:t>
                      </m:r>
                      <m:r>
                        <a:rPr lang="en-US" sz="2800" i="1" smtClean="0">
                          <a:latin typeface="Cambria Math" panose="02040503050406030204" pitchFamily="18" charset="0"/>
                        </a:rPr>
                        <m:t> =1.18 </m:t>
                      </m:r>
                      <m:r>
                        <a:rPr lang="en-US" sz="2800" i="1">
                          <a:latin typeface="Cambria Math" panose="02040503050406030204" pitchFamily="18" charset="0"/>
                        </a:rPr>
                        <m:t>𝑖𝑛</m:t>
                      </m:r>
                    </m:oMath>
                  </m:oMathPara>
                </a14:m>
                <a:br>
                  <a:rPr lang="en-US"/>
                </a:br>
                <a:endParaRPr lang="en-US"/>
              </a:p>
            </p:txBody>
          </p:sp>
        </mc:Choice>
        <mc:Fallback xmlns="">
          <p:sp>
            <p:nvSpPr>
              <p:cNvPr id="8" name="Title 1">
                <a:extLst>
                  <a:ext uri="{FF2B5EF4-FFF2-40B4-BE49-F238E27FC236}">
                    <a16:creationId xmlns:a16="http://schemas.microsoft.com/office/drawing/2014/main" id="{3D23F8D0-35C1-4AD2-9FE9-8D3930053C33}"/>
                  </a:ext>
                </a:extLst>
              </p:cNvPr>
              <p:cNvSpPr txBox="1">
                <a:spLocks noRot="1" noChangeAspect="1" noMove="1" noResize="1" noEditPoints="1" noAdjustHandles="1" noChangeArrowheads="1" noChangeShapeType="1" noTextEdit="1"/>
              </p:cNvSpPr>
              <p:nvPr/>
            </p:nvSpPr>
            <p:spPr>
              <a:xfrm>
                <a:off x="2946927" y="3671603"/>
                <a:ext cx="2352677" cy="730250"/>
              </a:xfrm>
              <a:prstGeom prst="rect">
                <a:avLst/>
              </a:prstGeom>
              <a:blipFill>
                <a:blip r:embed="rId7"/>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EDD35DF-5190-4111-AEBA-4FD8DB6793BB}"/>
              </a:ext>
            </a:extLst>
          </p:cNvPr>
          <p:cNvSpPr/>
          <p:nvPr/>
        </p:nvSpPr>
        <p:spPr>
          <a:xfrm>
            <a:off x="3864186" y="4424217"/>
            <a:ext cx="419773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panose="02020603050405020304" pitchFamily="18" charset="0"/>
                <a:cs typeface="Times New Roman" panose="02020603050405020304" pitchFamily="18" charset="0"/>
              </a:rPr>
              <a:t>Given System dimensions:</a:t>
            </a:r>
            <a:endParaRPr lang="en-US" sz="2800"/>
          </a:p>
        </p:txBody>
      </p:sp>
      <mc:AlternateContent xmlns:mc="http://schemas.openxmlformats.org/markup-compatibility/2006" xmlns:a14="http://schemas.microsoft.com/office/drawing/2010/main">
        <mc:Choice Requires="a14">
          <p:sp>
            <p:nvSpPr>
              <p:cNvPr id="10" name="Title 1">
                <a:extLst>
                  <a:ext uri="{FF2B5EF4-FFF2-40B4-BE49-F238E27FC236}">
                    <a16:creationId xmlns:a16="http://schemas.microsoft.com/office/drawing/2014/main" id="{B398552D-19D8-448F-A2C7-465A69E9F2F9}"/>
                  </a:ext>
                </a:extLst>
              </p:cNvPr>
              <p:cNvSpPr>
                <a:spLocks noGrp="1"/>
              </p:cNvSpPr>
              <p:nvPr/>
            </p:nvSpPr>
            <p:spPr>
              <a:xfrm>
                <a:off x="3864186" y="5107397"/>
                <a:ext cx="4862515" cy="57715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14:m>
                  <m:oMath xmlns:m="http://schemas.openxmlformats.org/officeDocument/2006/math">
                    <m:sSub>
                      <m:sSubPr>
                        <m:ctrlPr>
                          <a:rPr lang="en-US" sz="11200" i="1" smtClean="0">
                            <a:latin typeface="Cambria Math" panose="02040503050406030204" pitchFamily="18" charset="0"/>
                          </a:rPr>
                        </m:ctrlPr>
                      </m:sSubPr>
                      <m:e>
                        <m:r>
                          <a:rPr lang="en-US" sz="11200" i="1">
                            <a:latin typeface="Cambria Math" panose="02040503050406030204" pitchFamily="18" charset="0"/>
                          </a:rPr>
                          <m:t>𝐷</m:t>
                        </m:r>
                      </m:e>
                      <m:sub>
                        <m:r>
                          <a:rPr lang="en-US" sz="11200" i="1">
                            <a:latin typeface="Cambria Math" panose="02040503050406030204" pitchFamily="18" charset="0"/>
                          </a:rPr>
                          <m:t>𝑐𝑦𝑙</m:t>
                        </m:r>
                      </m:sub>
                    </m:sSub>
                    <m:r>
                      <a:rPr lang="en-US" sz="11200" b="0" i="1" smtClean="0">
                        <a:latin typeface="Cambria Math" panose="02040503050406030204" pitchFamily="18" charset="0"/>
                      </a:rPr>
                      <m:t>=4 </m:t>
                    </m:r>
                    <m:r>
                      <a:rPr lang="en-US" sz="11200" b="0" i="1" smtClean="0">
                        <a:latin typeface="Cambria Math" panose="02040503050406030204" pitchFamily="18" charset="0"/>
                      </a:rPr>
                      <m:t>𝑖𝑛</m:t>
                    </m:r>
                    <m:r>
                      <a:rPr lang="en-US" sz="11200" b="0" i="1" smtClean="0">
                        <a:latin typeface="Cambria Math" panose="02040503050406030204" pitchFamily="18" charset="0"/>
                      </a:rPr>
                      <m:t>∗</m:t>
                    </m:r>
                    <m:f>
                      <m:fPr>
                        <m:ctrlPr>
                          <a:rPr lang="en-US" sz="11200" b="0" i="1" smtClean="0">
                            <a:latin typeface="Cambria Math" panose="02040503050406030204" pitchFamily="18" charset="0"/>
                          </a:rPr>
                        </m:ctrlPr>
                      </m:fPr>
                      <m:num>
                        <m:r>
                          <a:rPr lang="en-US" sz="11200" b="0" i="1" smtClean="0">
                            <a:latin typeface="Cambria Math" panose="02040503050406030204" pitchFamily="18" charset="0"/>
                          </a:rPr>
                          <m:t>1 </m:t>
                        </m:r>
                        <m:r>
                          <a:rPr lang="en-US" sz="11200" b="0" i="1" smtClean="0">
                            <a:latin typeface="Cambria Math" panose="02040503050406030204" pitchFamily="18" charset="0"/>
                          </a:rPr>
                          <m:t>𝑓𝑡</m:t>
                        </m:r>
                      </m:num>
                      <m:den>
                        <m:r>
                          <a:rPr lang="en-US" sz="11200" b="0" i="1" smtClean="0">
                            <a:latin typeface="Cambria Math" panose="02040503050406030204" pitchFamily="18" charset="0"/>
                          </a:rPr>
                          <m:t>12 </m:t>
                        </m:r>
                        <m:r>
                          <a:rPr lang="en-US" sz="11200" b="0" i="1" smtClean="0">
                            <a:latin typeface="Cambria Math" panose="02040503050406030204" pitchFamily="18" charset="0"/>
                          </a:rPr>
                          <m:t>𝑖𝑛</m:t>
                        </m:r>
                      </m:den>
                    </m:f>
                    <m:r>
                      <a:rPr lang="en-US" sz="11200" b="0" i="1" smtClean="0">
                        <a:latin typeface="Cambria Math" panose="02040503050406030204" pitchFamily="18" charset="0"/>
                      </a:rPr>
                      <m:t>=0.3333 </m:t>
                    </m:r>
                    <m:r>
                      <a:rPr lang="en-US" sz="11200" b="0" i="1" smtClean="0">
                        <a:latin typeface="Cambria Math" panose="02040503050406030204" pitchFamily="18" charset="0"/>
                      </a:rPr>
                      <m:t>𝑓𝑡</m:t>
                    </m:r>
                  </m:oMath>
                </a14:m>
                <a:r>
                  <a:rPr lang="en-US" sz="11200"/>
                  <a:t> </a:t>
                </a:r>
                <a:br>
                  <a:rPr lang="en-US"/>
                </a:br>
                <a:endParaRPr lang="en-US"/>
              </a:p>
            </p:txBody>
          </p:sp>
        </mc:Choice>
        <mc:Fallback xmlns="">
          <p:sp>
            <p:nvSpPr>
              <p:cNvPr id="10" name="Title 1">
                <a:extLst>
                  <a:ext uri="{FF2B5EF4-FFF2-40B4-BE49-F238E27FC236}">
                    <a16:creationId xmlns:a16="http://schemas.microsoft.com/office/drawing/2014/main" id="{B398552D-19D8-448F-A2C7-465A69E9F2F9}"/>
                  </a:ext>
                </a:extLst>
              </p:cNvPr>
              <p:cNvSpPr>
                <a:spLocks noGrp="1" noRot="1" noChangeAspect="1" noMove="1" noResize="1" noEditPoints="1" noAdjustHandles="1" noChangeArrowheads="1" noChangeShapeType="1" noTextEdit="1"/>
              </p:cNvSpPr>
              <p:nvPr/>
            </p:nvSpPr>
            <p:spPr>
              <a:xfrm>
                <a:off x="3864186" y="5107397"/>
                <a:ext cx="4862515" cy="577155"/>
              </a:xfrm>
              <a:prstGeom prst="rect">
                <a:avLst/>
              </a:prstGeom>
              <a:blipFill>
                <a:blip r:embed="rId8"/>
                <a:stretch>
                  <a:fillRect l="-521" t="-27660"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itle 1">
                <a:extLst>
                  <a:ext uri="{FF2B5EF4-FFF2-40B4-BE49-F238E27FC236}">
                    <a16:creationId xmlns:a16="http://schemas.microsoft.com/office/drawing/2014/main" id="{66B4A3E3-C8D1-4A60-83F6-17B452922DEF}"/>
                  </a:ext>
                </a:extLst>
              </p:cNvPr>
              <p:cNvSpPr txBox="1">
                <a:spLocks/>
              </p:cNvSpPr>
              <p:nvPr/>
            </p:nvSpPr>
            <p:spPr>
              <a:xfrm>
                <a:off x="3438926" y="5627671"/>
                <a:ext cx="2524128" cy="73025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𝐿</m:t>
                          </m:r>
                        </m:e>
                        <m:sub>
                          <m:r>
                            <a:rPr lang="en-US" sz="2800" i="1">
                              <a:latin typeface="Cambria Math" panose="02040503050406030204" pitchFamily="18" charset="0"/>
                            </a:rPr>
                            <m:t>𝑘</m:t>
                          </m:r>
                        </m:sub>
                      </m:sSub>
                      <m:r>
                        <a:rPr lang="en-US" sz="2800" b="0" i="1" smtClean="0">
                          <a:latin typeface="Cambria Math" panose="02040503050406030204" pitchFamily="18" charset="0"/>
                        </a:rPr>
                        <m:t>=1 </m:t>
                      </m:r>
                      <m:r>
                        <a:rPr lang="en-US" sz="2800" b="0" i="1" smtClean="0">
                          <a:latin typeface="Cambria Math" panose="02040503050406030204" pitchFamily="18" charset="0"/>
                        </a:rPr>
                        <m:t>𝑓𝑡</m:t>
                      </m:r>
                    </m:oMath>
                  </m:oMathPara>
                </a14:m>
                <a:br>
                  <a:rPr lang="en-US"/>
                </a:br>
                <a:endParaRPr lang="en-US"/>
              </a:p>
            </p:txBody>
          </p:sp>
        </mc:Choice>
        <mc:Fallback xmlns="">
          <p:sp>
            <p:nvSpPr>
              <p:cNvPr id="11" name="Title 1">
                <a:extLst>
                  <a:ext uri="{FF2B5EF4-FFF2-40B4-BE49-F238E27FC236}">
                    <a16:creationId xmlns:a16="http://schemas.microsoft.com/office/drawing/2014/main" id="{66B4A3E3-C8D1-4A60-83F6-17B452922DEF}"/>
                  </a:ext>
                </a:extLst>
              </p:cNvPr>
              <p:cNvSpPr txBox="1">
                <a:spLocks noRot="1" noChangeAspect="1" noMove="1" noResize="1" noEditPoints="1" noAdjustHandles="1" noChangeArrowheads="1" noChangeShapeType="1" noTextEdit="1"/>
              </p:cNvSpPr>
              <p:nvPr/>
            </p:nvSpPr>
            <p:spPr>
              <a:xfrm>
                <a:off x="3438926" y="5627671"/>
                <a:ext cx="2524128" cy="730250"/>
              </a:xfrm>
              <a:prstGeom prst="rect">
                <a:avLst/>
              </a:prstGeom>
              <a:blipFill>
                <a:blip r:embed="rId9"/>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F999598-4077-4D45-AE5B-912E9E74DF77}"/>
              </a:ext>
            </a:extLst>
          </p:cNvPr>
          <p:cNvSpPr txBox="1"/>
          <p:nvPr/>
        </p:nvSpPr>
        <p:spPr>
          <a:xfrm>
            <a:off x="3158067" y="353484"/>
            <a:ext cx="62674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u="sng">
                <a:latin typeface="Times New Roman"/>
                <a:cs typeface="Times New Roman"/>
              </a:rPr>
              <a:t>Static Stability Analysis</a:t>
            </a:r>
            <a:endParaRPr lang="en-US" sz="4800"/>
          </a:p>
        </p:txBody>
      </p:sp>
      <p:pic>
        <p:nvPicPr>
          <p:cNvPr id="14" name="Audio 13">
            <a:hlinkClick r:id="" action="ppaction://media"/>
            <a:extLst>
              <a:ext uri="{FF2B5EF4-FFF2-40B4-BE49-F238E27FC236}">
                <a16:creationId xmlns:a16="http://schemas.microsoft.com/office/drawing/2014/main" id="{70050157-7E94-D34A-AFC9-DC5CBB602FB8}"/>
              </a:ext>
            </a:extLst>
          </p:cNvPr>
          <p:cNvPicPr>
            <a:picLocks noChangeAspect="1"/>
          </p:cNvPicPr>
          <p:nvPr>
            <a:audioFile r:link="rId1"/>
            <p:extLst>
              <p:ext uri="{DAA4B4D4-6D71-4841-9C94-3DE7FCFB9230}">
                <p14:media xmlns:p14="http://schemas.microsoft.com/office/powerpoint/2010/main" r:embed="rId2">
                  <p14:trim end="5925.2733"/>
                </p14:media>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7269068"/>
      </p:ext>
    </p:extLst>
  </p:cSld>
  <p:clrMapOvr>
    <a:masterClrMapping/>
  </p:clrMapOvr>
  <mc:AlternateContent xmlns:mc="http://schemas.openxmlformats.org/markup-compatibility/2006">
    <mc:Choice xmlns:p14="http://schemas.microsoft.com/office/powerpoint/2010/main" Requires="p14">
      <p:transition spd="slow" p14:dur="2000" advClick="0" advTm="23270"/>
    </mc:Choice>
    <mc:Fallback>
      <p:transition spd="slow" advClick="0" advTm="2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A9150-6B18-4609-847D-5C6FC486BFC4}"/>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1E3D733E-F045-45DA-A647-83D4F5E251D3}"/>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7DA0B047-40D9-43F2-B746-F72E9A71944B}"/>
              </a:ext>
            </a:extLst>
          </p:cNvPr>
          <p:cNvSpPr>
            <a:spLocks noGrp="1"/>
          </p:cNvSpPr>
          <p:nvPr>
            <p:ph type="sldNum" sz="quarter" idx="12"/>
          </p:nvPr>
        </p:nvSpPr>
        <p:spPr/>
        <p:txBody>
          <a:bodyPr/>
          <a:lstStyle/>
          <a:p>
            <a:fld id="{92879F74-3B4C-4889-B03A-EAA9478B8F94}" type="slidenum">
              <a:rPr lang="en-US" smtClean="0"/>
              <a:t>15</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29CADFC-9E47-4F2E-BFCF-4B23162A36E3}"/>
                  </a:ext>
                </a:extLst>
              </p:cNvPr>
              <p:cNvSpPr>
                <a:spLocks noGrp="1"/>
              </p:cNvSpPr>
              <p:nvPr/>
            </p:nvSpPr>
            <p:spPr>
              <a:xfrm>
                <a:off x="627076" y="1460975"/>
                <a:ext cx="11062003" cy="5948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a:latin typeface="Times New Roman" panose="02020603050405020304" pitchFamily="18" charset="0"/>
                    <a:cs typeface="Times New Roman" panose="02020603050405020304" pitchFamily="18" charset="0"/>
                  </a:rPr>
                  <a:t>Assumptions:</a:t>
                </a:r>
              </a:p>
              <a:p>
                <a:r>
                  <a:rPr lang="en-US" sz="2400">
                    <a:latin typeface="Times New Roman" panose="02020603050405020304" pitchFamily="18" charset="0"/>
                    <a:cs typeface="Times New Roman" panose="02020603050405020304" pitchFamily="18" charset="0"/>
                  </a:rPr>
                  <a:t>Elliptical Shape approximated</a:t>
                </a:r>
              </a:p>
              <a:p>
                <a:pPr marL="0" indent="0">
                  <a:buNone/>
                </a:pPr>
                <a:r>
                  <a:rPr lang="en-US" sz="2400">
                    <a:latin typeface="Times New Roman" panose="02020603050405020304" pitchFamily="18" charset="0"/>
                    <a:cs typeface="Times New Roman" panose="02020603050405020304" pitchFamily="18" charset="0"/>
                  </a:rPr>
                  <a:t>CM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𝐼</m:t>
                        </m:r>
                      </m:num>
                      <m:den>
                        <m:r>
                          <m:rPr>
                            <m:sty m:val="p"/>
                          </m:rPr>
                          <a:rPr lang="en-US">
                            <a:latin typeface="Cambria Math" panose="02040503050406030204" pitchFamily="18" charset="0"/>
                          </a:rPr>
                          <m:t>∇</m:t>
                        </m:r>
                      </m:den>
                    </m:f>
                  </m:oMath>
                </a14:m>
                <a:r>
                  <a:rPr lang="en-US">
                    <a:latin typeface="Times New Roman" panose="02020603050405020304" pitchFamily="18" charset="0"/>
                    <a:cs typeface="Times New Roman" panose="02020603050405020304" pitchFamily="18" charset="0"/>
                  </a:rPr>
                  <a:t>	</a:t>
                </a:r>
                <a:r>
                  <a:rPr lang="en-US"/>
                  <a:t> </a:t>
                </a:r>
                <a14:m>
                  <m:oMath xmlns:m="http://schemas.openxmlformats.org/officeDocument/2006/math">
                    <m:r>
                      <m:rPr>
                        <m:sty m:val="p"/>
                      </m:rPr>
                      <a:rPr lang="en-US" sz="2400">
                        <a:latin typeface="Cambria Math" panose="02040503050406030204" pitchFamily="18" charset="0"/>
                      </a:rPr>
                      <m:t>∇</m:t>
                    </m:r>
                  </m:oMath>
                </a14:m>
                <a:r>
                  <a:rPr lang="en-US" sz="2400">
                    <a:latin typeface="Times New Roman" panose="02020603050405020304" pitchFamily="18" charset="0"/>
                    <a:cs typeface="Times New Roman" panose="02020603050405020304" pitchFamily="18" charset="0"/>
                  </a:rPr>
                  <a:t>=4006.73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𝑓𝑡</m:t>
                        </m:r>
                      </m:e>
                      <m:sup>
                        <m:r>
                          <a:rPr lang="en-US" sz="2400" b="0" i="1" smtClean="0">
                            <a:latin typeface="Cambria Math" panose="02040503050406030204" pitchFamily="18" charset="0"/>
                          </a:rPr>
                          <m:t>3</m:t>
                        </m:r>
                      </m:sup>
                    </m:sSup>
                  </m:oMath>
                </a14:m>
                <a:r>
                  <a:rPr lang="en-US" sz="2400">
                    <a:latin typeface="Times New Roman" panose="02020603050405020304" pitchFamily="18" charset="0"/>
                    <a:cs typeface="Times New Roman" panose="02020603050405020304" pitchFamily="18" charset="0"/>
                  </a:rPr>
                  <a:t> </a:t>
                </a: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mc:Choice>
        <mc:Fallback xmlns="">
          <p:sp>
            <p:nvSpPr>
              <p:cNvPr id="5" name="Content Placeholder 2">
                <a:extLst>
                  <a:ext uri="{FF2B5EF4-FFF2-40B4-BE49-F238E27FC236}">
                    <a16:creationId xmlns:a16="http://schemas.microsoft.com/office/drawing/2014/main" id="{D29CADFC-9E47-4F2E-BFCF-4B23162A36E3}"/>
                  </a:ext>
                </a:extLst>
              </p:cNvPr>
              <p:cNvSpPr>
                <a:spLocks noGrp="1" noRot="1" noChangeAspect="1" noMove="1" noResize="1" noEditPoints="1" noAdjustHandles="1" noChangeArrowheads="1" noChangeShapeType="1" noTextEdit="1"/>
              </p:cNvSpPr>
              <p:nvPr/>
            </p:nvSpPr>
            <p:spPr>
              <a:xfrm>
                <a:off x="627076" y="1460975"/>
                <a:ext cx="11062003" cy="5948363"/>
              </a:xfrm>
              <a:prstGeom prst="rect">
                <a:avLst/>
              </a:prstGeom>
              <a:blipFill>
                <a:blip r:embed="rId5"/>
                <a:stretch>
                  <a:fillRect l="-803" t="-1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BF6F421-AEFE-4473-A34F-B542B15EE546}"/>
                  </a:ext>
                </a:extLst>
              </p:cNvPr>
              <p:cNvSpPr/>
              <p:nvPr/>
            </p:nvSpPr>
            <p:spPr>
              <a:xfrm>
                <a:off x="570078" y="2906194"/>
                <a:ext cx="1760685" cy="71994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𝐼</m:t>
                      </m:r>
                      <m:r>
                        <a:rPr lang="en-US" sz="2400" i="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0">
                              <a:latin typeface="Cambria Math" panose="02040503050406030204" pitchFamily="18" charset="0"/>
                            </a:rPr>
                            <m:t>4</m:t>
                          </m:r>
                        </m:den>
                      </m:f>
                      <m:r>
                        <a:rPr lang="en-US" sz="2400" i="1">
                          <a:latin typeface="Cambria Math" panose="02040503050406030204" pitchFamily="18" charset="0"/>
                        </a:rPr>
                        <m:t>𝑎</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0">
                              <a:latin typeface="Cambria Math" panose="02040503050406030204" pitchFamily="18" charset="0"/>
                            </a:rPr>
                            <m:t>3</m:t>
                          </m:r>
                        </m:sup>
                      </m:sSup>
                    </m:oMath>
                  </m:oMathPara>
                </a14:m>
                <a:endParaRPr lang="en-US" sz="2400"/>
              </a:p>
            </p:txBody>
          </p:sp>
        </mc:Choice>
        <mc:Fallback xmlns="">
          <p:sp>
            <p:nvSpPr>
              <p:cNvPr id="6" name="Rectangle 5">
                <a:extLst>
                  <a:ext uri="{FF2B5EF4-FFF2-40B4-BE49-F238E27FC236}">
                    <a16:creationId xmlns:a16="http://schemas.microsoft.com/office/drawing/2014/main" id="{CBF6F421-AEFE-4473-A34F-B542B15EE546}"/>
                  </a:ext>
                </a:extLst>
              </p:cNvPr>
              <p:cNvSpPr>
                <a:spLocks noRot="1" noChangeAspect="1" noMove="1" noResize="1" noEditPoints="1" noAdjustHandles="1" noChangeArrowheads="1" noChangeShapeType="1" noTextEdit="1"/>
              </p:cNvSpPr>
              <p:nvPr/>
            </p:nvSpPr>
            <p:spPr>
              <a:xfrm>
                <a:off x="570078" y="2906194"/>
                <a:ext cx="1760685" cy="719941"/>
              </a:xfrm>
              <a:prstGeom prst="rect">
                <a:avLst/>
              </a:prstGeom>
              <a:blipFill>
                <a:blip r:embed="rId6"/>
                <a:stretch>
                  <a:fillRect b="-5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62DE5A9-B700-4460-9C2A-57AA3AF3852F}"/>
                  </a:ext>
                </a:extLst>
              </p:cNvPr>
              <p:cNvSpPr/>
              <p:nvPr/>
            </p:nvSpPr>
            <p:spPr>
              <a:xfrm>
                <a:off x="385559" y="3692270"/>
                <a:ext cx="3648482" cy="10892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𝐼</m:t>
                      </m:r>
                      <m:r>
                        <a:rPr lang="en-US" sz="2400" i="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0">
                              <a:latin typeface="Cambria Math" panose="02040503050406030204" pitchFamily="18" charset="0"/>
                            </a:rPr>
                            <m:t>4</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4.575</m:t>
                          </m:r>
                        </m:e>
                      </m:d>
                      <m:sSup>
                        <m:sSupPr>
                          <m:ctrlPr>
                            <a:rPr lang="en-US" sz="2400" i="1">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1.645</m:t>
                              </m:r>
                            </m:e>
                          </m:d>
                        </m:e>
                        <m:sup>
                          <m:r>
                            <a:rPr lang="en-US" sz="2400" i="0">
                              <a:latin typeface="Cambria Math" panose="02040503050406030204" pitchFamily="18" charset="0"/>
                            </a:rPr>
                            <m:t>3</m:t>
                          </m:r>
                        </m:sup>
                      </m:sSup>
                    </m:oMath>
                    <m:oMath xmlns:m="http://schemas.openxmlformats.org/officeDocument/2006/math">
                      <m:r>
                        <a:rPr lang="en-US" sz="2400" b="0" i="1" smtClean="0">
                          <a:latin typeface="Cambria Math" panose="02040503050406030204" pitchFamily="18" charset="0"/>
                        </a:rPr>
                        <m:t>𝐼</m:t>
                      </m:r>
                      <m:r>
                        <a:rPr lang="en-US" sz="2400" b="0" i="1" smtClean="0">
                          <a:latin typeface="Cambria Math" panose="02040503050406030204" pitchFamily="18" charset="0"/>
                        </a:rPr>
                        <m:t>=15.99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𝑓𝑡</m:t>
                          </m:r>
                        </m:e>
                        <m:sup>
                          <m:r>
                            <a:rPr lang="en-US" sz="2400" b="0" i="1" smtClean="0">
                              <a:latin typeface="Cambria Math" panose="02040503050406030204" pitchFamily="18" charset="0"/>
                            </a:rPr>
                            <m:t>4</m:t>
                          </m:r>
                        </m:sup>
                      </m:sSup>
                    </m:oMath>
                  </m:oMathPara>
                </a14:m>
                <a:endParaRPr lang="en-US" sz="2400"/>
              </a:p>
            </p:txBody>
          </p:sp>
        </mc:Choice>
        <mc:Fallback xmlns="">
          <p:sp>
            <p:nvSpPr>
              <p:cNvPr id="7" name="Rectangle 6">
                <a:extLst>
                  <a:ext uri="{FF2B5EF4-FFF2-40B4-BE49-F238E27FC236}">
                    <a16:creationId xmlns:a16="http://schemas.microsoft.com/office/drawing/2014/main" id="{A62DE5A9-B700-4460-9C2A-57AA3AF3852F}"/>
                  </a:ext>
                </a:extLst>
              </p:cNvPr>
              <p:cNvSpPr>
                <a:spLocks noRot="1" noChangeAspect="1" noMove="1" noResize="1" noEditPoints="1" noAdjustHandles="1" noChangeArrowheads="1" noChangeShapeType="1" noTextEdit="1"/>
              </p:cNvSpPr>
              <p:nvPr/>
            </p:nvSpPr>
            <p:spPr>
              <a:xfrm>
                <a:off x="385559" y="3692270"/>
                <a:ext cx="3648482" cy="1089273"/>
              </a:xfrm>
              <a:prstGeom prst="rect">
                <a:avLst/>
              </a:prstGeom>
              <a:blipFill>
                <a:blip r:embed="rId7"/>
                <a:stretch>
                  <a:fillRect b="-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C25D2F1-665D-40E5-93E6-E202A251F633}"/>
                  </a:ext>
                </a:extLst>
              </p:cNvPr>
              <p:cNvSpPr/>
              <p:nvPr/>
            </p:nvSpPr>
            <p:spPr>
              <a:xfrm>
                <a:off x="0" y="5050618"/>
                <a:ext cx="6759324" cy="13165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m:t>
                      </m:r>
                      <m:r>
                        <a:rPr lang="en-US" sz="2400" i="1">
                          <a:latin typeface="Cambria Math" panose="02040503050406030204" pitchFamily="18" charset="0"/>
                        </a:rPr>
                        <m:t> =</m:t>
                      </m:r>
                      <m:r>
                        <a:rPr lang="en-US" sz="2400" b="0" i="1" smtClean="0">
                          <a:latin typeface="Cambria Math" panose="02040503050406030204" pitchFamily="18" charset="0"/>
                        </a:rPr>
                        <m:t>4006.73 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𝑖𝑛</m:t>
                          </m:r>
                        </m:e>
                        <m:sup>
                          <m:r>
                            <a:rPr lang="en-US" sz="2400" b="0" i="1" smtClean="0">
                              <a:latin typeface="Cambria Math" panose="02040503050406030204" pitchFamily="18" charset="0"/>
                            </a:rPr>
                            <m:t>3</m:t>
                          </m:r>
                        </m:sup>
                      </m:s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𝑓𝑡</m:t>
                              </m:r>
                            </m:e>
                            <m:sup>
                              <m:r>
                                <a:rPr lang="en-US" sz="2400" b="0" i="1" smtClean="0">
                                  <a:latin typeface="Cambria Math" panose="02040503050406030204" pitchFamily="18" charset="0"/>
                                </a:rPr>
                                <m:t>3</m:t>
                              </m:r>
                            </m:sup>
                          </m:sSup>
                        </m:num>
                        <m:den>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12</m:t>
                                  </m:r>
                                  <m:r>
                                    <a:rPr lang="en-US" sz="2400" b="0" i="1" smtClean="0">
                                      <a:latin typeface="Cambria Math" panose="02040503050406030204" pitchFamily="18" charset="0"/>
                                    </a:rPr>
                                    <m:t>𝑖𝑛</m:t>
                                  </m:r>
                                </m:e>
                              </m:d>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2.318 </m:t>
                          </m:r>
                          <m:r>
                            <a:rPr lang="en-US" sz="2400" b="0" i="1" smtClean="0">
                              <a:latin typeface="Cambria Math" panose="02040503050406030204" pitchFamily="18" charset="0"/>
                            </a:rPr>
                            <m:t>𝑓𝑡</m:t>
                          </m:r>
                        </m:e>
                        <m:sup>
                          <m:r>
                            <a:rPr lang="en-US" sz="2400" b="0" i="1" smtClean="0">
                              <a:latin typeface="Cambria Math" panose="02040503050406030204" pitchFamily="18" charset="0"/>
                            </a:rPr>
                            <m:t>3</m:t>
                          </m:r>
                        </m:sup>
                      </m:sSup>
                    </m:oMath>
                  </m:oMathPara>
                </a14:m>
                <a:endParaRPr lang="en-US" sz="2400">
                  <a:latin typeface="Times New Roman" panose="02020603050405020304" pitchFamily="18" charset="0"/>
                  <a:cs typeface="Times New Roman" panose="02020603050405020304" pitchFamily="18" charset="0"/>
                </a:endParaRPr>
              </a:p>
              <a:p>
                <a:endParaRPr lang="en-US" sz="2800"/>
              </a:p>
            </p:txBody>
          </p:sp>
        </mc:Choice>
        <mc:Fallback xmlns="">
          <p:sp>
            <p:nvSpPr>
              <p:cNvPr id="8" name="Rectangle 7">
                <a:extLst>
                  <a:ext uri="{FF2B5EF4-FFF2-40B4-BE49-F238E27FC236}">
                    <a16:creationId xmlns:a16="http://schemas.microsoft.com/office/drawing/2014/main" id="{0C25D2F1-665D-40E5-93E6-E202A251F633}"/>
                  </a:ext>
                </a:extLst>
              </p:cNvPr>
              <p:cNvSpPr>
                <a:spLocks noRot="1" noChangeAspect="1" noMove="1" noResize="1" noEditPoints="1" noAdjustHandles="1" noChangeArrowheads="1" noChangeShapeType="1" noTextEdit="1"/>
              </p:cNvSpPr>
              <p:nvPr/>
            </p:nvSpPr>
            <p:spPr>
              <a:xfrm>
                <a:off x="0" y="5050618"/>
                <a:ext cx="6759324" cy="13165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FFE6CFE-F314-4DF3-B6E1-F484E9036D8C}"/>
                  </a:ext>
                </a:extLst>
              </p:cNvPr>
              <p:cNvSpPr/>
              <p:nvPr/>
            </p:nvSpPr>
            <p:spPr>
              <a:xfrm>
                <a:off x="5953650" y="4438676"/>
                <a:ext cx="5407033" cy="13275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C</m:t>
                      </m:r>
                      <m:r>
                        <m:rPr>
                          <m:nor/>
                        </m:rPr>
                        <a:rPr lang="en-US" sz="2400" dirty="0" smtClean="0">
                          <a:latin typeface="Times New Roman" panose="02020603050405020304" pitchFamily="18" charset="0"/>
                          <a:cs typeface="Times New Roman" panose="02020603050405020304" pitchFamily="18" charset="0"/>
                        </a:rPr>
                        <m:t>M</m:t>
                      </m:r>
                      <m:r>
                        <m:rPr>
                          <m:nor/>
                        </m:rPr>
                        <a:rPr lang="en-US" sz="2400" b="0" i="0" dirty="0" smtClean="0">
                          <a:latin typeface="Times New Roman" panose="02020603050405020304" pitchFamily="18" charset="0"/>
                          <a:cs typeface="Times New Roman" panose="02020603050405020304" pitchFamily="18" charset="0"/>
                        </a:rPr>
                        <m:t> =</m:t>
                      </m:r>
                      <m:f>
                        <m:fPr>
                          <m:ctrlPr>
                            <a:rPr lang="en-US" sz="2400" i="1" smtClean="0">
                              <a:latin typeface="Cambria Math" panose="02040503050406030204" pitchFamily="18" charset="0"/>
                            </a:rPr>
                          </m:ctrlPr>
                        </m:fPr>
                        <m:num>
                          <m:r>
                            <a:rPr lang="en-US" sz="2400" i="1">
                              <a:latin typeface="Cambria Math" panose="02040503050406030204" pitchFamily="18" charset="0"/>
                            </a:rPr>
                            <m:t>𝐼</m:t>
                          </m:r>
                        </m:num>
                        <m:den>
                          <m:r>
                            <m:rPr>
                              <m:sty m:val="p"/>
                            </m:rPr>
                            <a:rPr lang="en-US" sz="2400">
                              <a:latin typeface="Cambria Math" panose="02040503050406030204" pitchFamily="18" charset="0"/>
                            </a:rPr>
                            <m:t>∇</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15.99 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𝑓𝑡</m:t>
                              </m:r>
                            </m:e>
                            <m:sup>
                              <m:r>
                                <a:rPr lang="en-US" sz="2400" b="0" i="1" smtClean="0">
                                  <a:latin typeface="Cambria Math" panose="02040503050406030204" pitchFamily="18" charset="0"/>
                                </a:rPr>
                                <m:t>4</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2.318 </m:t>
                              </m:r>
                              <m:r>
                                <a:rPr lang="en-US" sz="2400" b="0" i="1" smtClean="0">
                                  <a:latin typeface="Cambria Math" panose="02040503050406030204" pitchFamily="18" charset="0"/>
                                </a:rPr>
                                <m:t>𝑓𝑡</m:t>
                              </m:r>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=6.898 </m:t>
                      </m:r>
                      <m:r>
                        <a:rPr lang="en-US" sz="2400" b="0" i="1" smtClean="0">
                          <a:latin typeface="Cambria Math" panose="02040503050406030204" pitchFamily="18" charset="0"/>
                        </a:rPr>
                        <m:t>𝑓𝑡</m:t>
                      </m:r>
                    </m:oMath>
                  </m:oMathPara>
                </a14:m>
                <a:endParaRPr lang="en-US" sz="2400">
                  <a:latin typeface="Times New Roman" panose="02020603050405020304" pitchFamily="18" charset="0"/>
                  <a:cs typeface="Times New Roman" panose="02020603050405020304" pitchFamily="18" charset="0"/>
                </a:endParaRPr>
              </a:p>
              <a:p>
                <a:endParaRPr lang="en-US" sz="2800"/>
              </a:p>
            </p:txBody>
          </p:sp>
        </mc:Choice>
        <mc:Fallback xmlns="">
          <p:sp>
            <p:nvSpPr>
              <p:cNvPr id="9" name="Rectangle 8">
                <a:extLst>
                  <a:ext uri="{FF2B5EF4-FFF2-40B4-BE49-F238E27FC236}">
                    <a16:creationId xmlns:a16="http://schemas.microsoft.com/office/drawing/2014/main" id="{DFFE6CFE-F314-4DF3-B6E1-F484E9036D8C}"/>
                  </a:ext>
                </a:extLst>
              </p:cNvPr>
              <p:cNvSpPr>
                <a:spLocks noRot="1" noChangeAspect="1" noMove="1" noResize="1" noEditPoints="1" noAdjustHandles="1" noChangeArrowheads="1" noChangeShapeType="1" noTextEdit="1"/>
              </p:cNvSpPr>
              <p:nvPr/>
            </p:nvSpPr>
            <p:spPr>
              <a:xfrm>
                <a:off x="5953650" y="4438676"/>
                <a:ext cx="5407033" cy="1327543"/>
              </a:xfrm>
              <a:prstGeom prst="rect">
                <a:avLst/>
              </a:prstGeom>
              <a:blipFill>
                <a:blip r:embed="rId9"/>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243DDFB-258F-49A0-B366-CA0F544C9834}"/>
              </a:ext>
            </a:extLst>
          </p:cNvPr>
          <p:cNvPicPr>
            <a:picLocks noChangeAspect="1"/>
          </p:cNvPicPr>
          <p:nvPr/>
        </p:nvPicPr>
        <p:blipFill>
          <a:blip r:embed="rId10"/>
          <a:stretch>
            <a:fillRect/>
          </a:stretch>
        </p:blipFill>
        <p:spPr>
          <a:xfrm>
            <a:off x="6862856" y="2271010"/>
            <a:ext cx="3346994" cy="1603387"/>
          </a:xfrm>
          <a:prstGeom prst="rect">
            <a:avLst/>
          </a:prstGeom>
        </p:spPr>
      </p:pic>
      <p:pic>
        <p:nvPicPr>
          <p:cNvPr id="11" name="Picture 10">
            <a:extLst>
              <a:ext uri="{FF2B5EF4-FFF2-40B4-BE49-F238E27FC236}">
                <a16:creationId xmlns:a16="http://schemas.microsoft.com/office/drawing/2014/main" id="{B7E7C536-ECCA-4987-B374-8603A3F47EE7}"/>
              </a:ext>
            </a:extLst>
          </p:cNvPr>
          <p:cNvPicPr>
            <a:picLocks noChangeAspect="1"/>
          </p:cNvPicPr>
          <p:nvPr/>
        </p:nvPicPr>
        <p:blipFill>
          <a:blip r:embed="rId11"/>
          <a:stretch>
            <a:fillRect/>
          </a:stretch>
        </p:blipFill>
        <p:spPr>
          <a:xfrm>
            <a:off x="8184616" y="2539418"/>
            <a:ext cx="335309" cy="317019"/>
          </a:xfrm>
          <a:prstGeom prst="rect">
            <a:avLst/>
          </a:prstGeom>
        </p:spPr>
      </p:pic>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E442DC09-DDE5-4270-BFB3-B0E8F47B758D}"/>
                  </a:ext>
                </a:extLst>
              </p14:cNvPr>
              <p14:cNvContentPartPr/>
              <p14:nvPr/>
            </p14:nvContentPartPr>
            <p14:xfrm>
              <a:off x="1442400" y="853280"/>
              <a:ext cx="360" cy="360"/>
            </p14:xfrm>
          </p:contentPart>
        </mc:Choice>
        <mc:Fallback xmlns="">
          <p:pic>
            <p:nvPicPr>
              <p:cNvPr id="16" name="Ink 15">
                <a:extLst>
                  <a:ext uri="{FF2B5EF4-FFF2-40B4-BE49-F238E27FC236}">
                    <a16:creationId xmlns:a16="http://schemas.microsoft.com/office/drawing/2014/main" id="{E442DC09-DDE5-4270-BFB3-B0E8F47B758D}"/>
                  </a:ext>
                </a:extLst>
              </p:cNvPr>
              <p:cNvPicPr/>
              <p:nvPr/>
            </p:nvPicPr>
            <p:blipFill>
              <a:blip r:embed="rId13"/>
              <a:stretch>
                <a:fillRect/>
              </a:stretch>
            </p:blipFill>
            <p:spPr>
              <a:xfrm>
                <a:off x="1438080" y="8489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AB720252-46C0-486E-A2FF-88BF4FCAA2E1}"/>
                  </a:ext>
                </a:extLst>
              </p14:cNvPr>
              <p14:cNvContentPartPr/>
              <p14:nvPr/>
            </p14:nvContentPartPr>
            <p14:xfrm>
              <a:off x="5140680" y="3494600"/>
              <a:ext cx="10440" cy="360"/>
            </p14:xfrm>
          </p:contentPart>
        </mc:Choice>
        <mc:Fallback xmlns="">
          <p:pic>
            <p:nvPicPr>
              <p:cNvPr id="19" name="Ink 18">
                <a:extLst>
                  <a:ext uri="{FF2B5EF4-FFF2-40B4-BE49-F238E27FC236}">
                    <a16:creationId xmlns:a16="http://schemas.microsoft.com/office/drawing/2014/main" id="{AB720252-46C0-486E-A2FF-88BF4FCAA2E1}"/>
                  </a:ext>
                </a:extLst>
              </p:cNvPr>
              <p:cNvPicPr/>
              <p:nvPr/>
            </p:nvPicPr>
            <p:blipFill>
              <a:blip r:embed="rId15"/>
              <a:stretch>
                <a:fillRect/>
              </a:stretch>
            </p:blipFill>
            <p:spPr>
              <a:xfrm>
                <a:off x="5136504" y="3490280"/>
                <a:ext cx="18792"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E652C7E3-661D-4820-ACB2-E754EB8769C9}"/>
                  </a:ext>
                </a:extLst>
              </p14:cNvPr>
              <p14:cNvContentPartPr/>
              <p14:nvPr/>
            </p14:nvContentPartPr>
            <p14:xfrm>
              <a:off x="5181360" y="1838600"/>
              <a:ext cx="360" cy="360"/>
            </p14:xfrm>
          </p:contentPart>
        </mc:Choice>
        <mc:Fallback xmlns="">
          <p:pic>
            <p:nvPicPr>
              <p:cNvPr id="20" name="Ink 19">
                <a:extLst>
                  <a:ext uri="{FF2B5EF4-FFF2-40B4-BE49-F238E27FC236}">
                    <a16:creationId xmlns:a16="http://schemas.microsoft.com/office/drawing/2014/main" id="{E652C7E3-661D-4820-ACB2-E754EB8769C9}"/>
                  </a:ext>
                </a:extLst>
              </p:cNvPr>
              <p:cNvPicPr/>
              <p:nvPr/>
            </p:nvPicPr>
            <p:blipFill>
              <a:blip r:embed="rId17"/>
              <a:stretch>
                <a:fillRect/>
              </a:stretch>
            </p:blipFill>
            <p:spPr>
              <a:xfrm>
                <a:off x="5177040" y="18342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6AA4D87A-4FA9-4ABA-AF89-78485E7A34B9}"/>
                  </a:ext>
                </a:extLst>
              </p14:cNvPr>
              <p14:cNvContentPartPr/>
              <p14:nvPr/>
            </p14:nvContentPartPr>
            <p14:xfrm>
              <a:off x="7497600" y="2610440"/>
              <a:ext cx="360" cy="360"/>
            </p14:xfrm>
          </p:contentPart>
        </mc:Choice>
        <mc:Fallback xmlns="">
          <p:pic>
            <p:nvPicPr>
              <p:cNvPr id="21" name="Ink 20">
                <a:extLst>
                  <a:ext uri="{FF2B5EF4-FFF2-40B4-BE49-F238E27FC236}">
                    <a16:creationId xmlns:a16="http://schemas.microsoft.com/office/drawing/2014/main" id="{6AA4D87A-4FA9-4ABA-AF89-78485E7A34B9}"/>
                  </a:ext>
                </a:extLst>
              </p:cNvPr>
              <p:cNvPicPr/>
              <p:nvPr/>
            </p:nvPicPr>
            <p:blipFill>
              <a:blip r:embed="rId17"/>
              <a:stretch>
                <a:fillRect/>
              </a:stretch>
            </p:blipFill>
            <p:spPr>
              <a:xfrm>
                <a:off x="7493280" y="260612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3714F8E7-717B-420E-A841-2E8262BE2062}"/>
                  </a:ext>
                </a:extLst>
              </p14:cNvPr>
              <p14:cNvContentPartPr/>
              <p14:nvPr/>
            </p14:nvContentPartPr>
            <p14:xfrm>
              <a:off x="7945080" y="3952160"/>
              <a:ext cx="10440" cy="360"/>
            </p14:xfrm>
          </p:contentPart>
        </mc:Choice>
        <mc:Fallback xmlns="">
          <p:pic>
            <p:nvPicPr>
              <p:cNvPr id="22" name="Ink 21">
                <a:extLst>
                  <a:ext uri="{FF2B5EF4-FFF2-40B4-BE49-F238E27FC236}">
                    <a16:creationId xmlns:a16="http://schemas.microsoft.com/office/drawing/2014/main" id="{3714F8E7-717B-420E-A841-2E8262BE2062}"/>
                  </a:ext>
                </a:extLst>
              </p:cNvPr>
              <p:cNvPicPr/>
              <p:nvPr/>
            </p:nvPicPr>
            <p:blipFill>
              <a:blip r:embed="rId20"/>
              <a:stretch>
                <a:fillRect/>
              </a:stretch>
            </p:blipFill>
            <p:spPr>
              <a:xfrm>
                <a:off x="7940760" y="3947840"/>
                <a:ext cx="190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852B645C-DF81-4077-88E0-5C732E10FE97}"/>
                  </a:ext>
                </a:extLst>
              </p14:cNvPr>
              <p14:cNvContentPartPr/>
              <p14:nvPr/>
            </p14:nvContentPartPr>
            <p14:xfrm>
              <a:off x="7884240" y="3541400"/>
              <a:ext cx="360" cy="4320"/>
            </p14:xfrm>
          </p:contentPart>
        </mc:Choice>
        <mc:Fallback xmlns="">
          <p:pic>
            <p:nvPicPr>
              <p:cNvPr id="23" name="Ink 22">
                <a:extLst>
                  <a:ext uri="{FF2B5EF4-FFF2-40B4-BE49-F238E27FC236}">
                    <a16:creationId xmlns:a16="http://schemas.microsoft.com/office/drawing/2014/main" id="{852B645C-DF81-4077-88E0-5C732E10FE97}"/>
                  </a:ext>
                </a:extLst>
              </p:cNvPr>
              <p:cNvPicPr/>
              <p:nvPr/>
            </p:nvPicPr>
            <p:blipFill>
              <a:blip r:embed="rId22"/>
              <a:stretch>
                <a:fillRect/>
              </a:stretch>
            </p:blipFill>
            <p:spPr>
              <a:xfrm>
                <a:off x="7879920" y="3537412"/>
                <a:ext cx="9000" cy="122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B61438DC-0FE2-4669-9529-AA4F41A74C1F}"/>
                  </a:ext>
                </a:extLst>
              </p14:cNvPr>
              <p14:cNvContentPartPr/>
              <p14:nvPr/>
            </p14:nvContentPartPr>
            <p14:xfrm>
              <a:off x="7873800" y="3413600"/>
              <a:ext cx="4320" cy="10080"/>
            </p14:xfrm>
          </p:contentPart>
        </mc:Choice>
        <mc:Fallback xmlns="">
          <p:pic>
            <p:nvPicPr>
              <p:cNvPr id="24" name="Ink 23">
                <a:extLst>
                  <a:ext uri="{FF2B5EF4-FFF2-40B4-BE49-F238E27FC236}">
                    <a16:creationId xmlns:a16="http://schemas.microsoft.com/office/drawing/2014/main" id="{B61438DC-0FE2-4669-9529-AA4F41A74C1F}"/>
                  </a:ext>
                </a:extLst>
              </p:cNvPr>
              <p:cNvPicPr/>
              <p:nvPr/>
            </p:nvPicPr>
            <p:blipFill>
              <a:blip r:embed="rId24"/>
              <a:stretch>
                <a:fillRect/>
              </a:stretch>
            </p:blipFill>
            <p:spPr>
              <a:xfrm>
                <a:off x="7869812" y="3409280"/>
                <a:ext cx="12295" cy="18720"/>
              </a:xfrm>
              <a:prstGeom prst="rect">
                <a:avLst/>
              </a:prstGeom>
            </p:spPr>
          </p:pic>
        </mc:Fallback>
      </mc:AlternateContent>
      <p:pic>
        <p:nvPicPr>
          <p:cNvPr id="28" name="Picture 27">
            <a:extLst>
              <a:ext uri="{FF2B5EF4-FFF2-40B4-BE49-F238E27FC236}">
                <a16:creationId xmlns:a16="http://schemas.microsoft.com/office/drawing/2014/main" id="{17BA1F04-AC1C-4137-9769-E51F0F4FDBEC}"/>
              </a:ext>
            </a:extLst>
          </p:cNvPr>
          <p:cNvPicPr>
            <a:picLocks noChangeAspect="1"/>
          </p:cNvPicPr>
          <p:nvPr/>
        </p:nvPicPr>
        <p:blipFill>
          <a:blip r:embed="rId25"/>
          <a:stretch>
            <a:fillRect/>
          </a:stretch>
        </p:blipFill>
        <p:spPr>
          <a:xfrm>
            <a:off x="9091907" y="2540586"/>
            <a:ext cx="371888" cy="365792"/>
          </a:xfrm>
          <a:prstGeom prst="rect">
            <a:avLst/>
          </a:prstGeom>
        </p:spPr>
      </p:pic>
      <p:pic>
        <p:nvPicPr>
          <p:cNvPr id="29" name="Picture 28">
            <a:extLst>
              <a:ext uri="{FF2B5EF4-FFF2-40B4-BE49-F238E27FC236}">
                <a16:creationId xmlns:a16="http://schemas.microsoft.com/office/drawing/2014/main" id="{43A1475A-928E-4C32-B3D4-D3461C036D67}"/>
              </a:ext>
            </a:extLst>
          </p:cNvPr>
          <p:cNvPicPr>
            <a:picLocks noChangeAspect="1"/>
          </p:cNvPicPr>
          <p:nvPr/>
        </p:nvPicPr>
        <p:blipFill>
          <a:blip r:embed="rId26"/>
          <a:stretch>
            <a:fillRect/>
          </a:stretch>
        </p:blipFill>
        <p:spPr>
          <a:xfrm>
            <a:off x="6858369" y="3000536"/>
            <a:ext cx="3340898" cy="6097"/>
          </a:xfrm>
          <a:prstGeom prst="rect">
            <a:avLst/>
          </a:prstGeom>
        </p:spPr>
      </p:pic>
      <p:pic>
        <p:nvPicPr>
          <p:cNvPr id="30" name="Picture 29">
            <a:extLst>
              <a:ext uri="{FF2B5EF4-FFF2-40B4-BE49-F238E27FC236}">
                <a16:creationId xmlns:a16="http://schemas.microsoft.com/office/drawing/2014/main" id="{FBE943CC-2145-45E7-B66C-34E4EE51A0FC}"/>
              </a:ext>
            </a:extLst>
          </p:cNvPr>
          <p:cNvPicPr>
            <a:picLocks noChangeAspect="1"/>
          </p:cNvPicPr>
          <p:nvPr/>
        </p:nvPicPr>
        <p:blipFill>
          <a:blip r:embed="rId27"/>
          <a:stretch>
            <a:fillRect/>
          </a:stretch>
        </p:blipFill>
        <p:spPr>
          <a:xfrm>
            <a:off x="8519673" y="2275527"/>
            <a:ext cx="6097" cy="1597290"/>
          </a:xfrm>
          <a:prstGeom prst="rect">
            <a:avLst/>
          </a:prstGeom>
        </p:spPr>
      </p:pic>
      <p:sp>
        <p:nvSpPr>
          <p:cNvPr id="12" name="TextBox 11">
            <a:extLst>
              <a:ext uri="{FF2B5EF4-FFF2-40B4-BE49-F238E27FC236}">
                <a16:creationId xmlns:a16="http://schemas.microsoft.com/office/drawing/2014/main" id="{B12D3965-861B-4202-AC02-34B736E33813}"/>
              </a:ext>
            </a:extLst>
          </p:cNvPr>
          <p:cNvSpPr txBox="1"/>
          <p:nvPr/>
        </p:nvSpPr>
        <p:spPr>
          <a:xfrm>
            <a:off x="3507317" y="152400"/>
            <a:ext cx="66061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u="sng">
                <a:latin typeface="Times New Roman"/>
                <a:cs typeface="Times New Roman"/>
              </a:rPr>
              <a:t>Static Stability Analysis</a:t>
            </a:r>
            <a:endParaRPr lang="en-US" sz="4800">
              <a:cs typeface="Calibri"/>
            </a:endParaRPr>
          </a:p>
        </p:txBody>
      </p:sp>
      <p:pic>
        <p:nvPicPr>
          <p:cNvPr id="26" name="Audio 25">
            <a:hlinkClick r:id="" action="ppaction://media"/>
            <a:extLst>
              <a:ext uri="{FF2B5EF4-FFF2-40B4-BE49-F238E27FC236}">
                <a16:creationId xmlns:a16="http://schemas.microsoft.com/office/drawing/2014/main" id="{191DDA5F-11E2-8342-B525-C723B551FFDE}"/>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82554200"/>
      </p:ext>
    </p:extLst>
  </p:cSld>
  <p:clrMapOvr>
    <a:masterClrMapping/>
  </p:clrMapOvr>
  <mc:AlternateContent xmlns:mc="http://schemas.openxmlformats.org/markup-compatibility/2006">
    <mc:Choice xmlns:p14="http://schemas.microsoft.com/office/powerpoint/2010/main" Requires="p14">
      <p:transition spd="slow" p14:dur="2000" advClick="0" advTm="40250"/>
    </mc:Choice>
    <mc:Fallback>
      <p:transition spd="slow" advClick="0" advTm="4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E1A481-22FB-4E43-BD52-1B2C36E0D1B3}"/>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A6BF2E9A-9368-49D8-83F4-F8CEDDFC4DA9}"/>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D7A5C951-0FB1-4D86-AD88-44D5B784FC42}"/>
              </a:ext>
            </a:extLst>
          </p:cNvPr>
          <p:cNvSpPr>
            <a:spLocks noGrp="1"/>
          </p:cNvSpPr>
          <p:nvPr>
            <p:ph type="sldNum" sz="quarter" idx="12"/>
          </p:nvPr>
        </p:nvSpPr>
        <p:spPr/>
        <p:txBody>
          <a:bodyPr/>
          <a:lstStyle/>
          <a:p>
            <a:fld id="{92879F74-3B4C-4889-B03A-EAA9478B8F94}" type="slidenum">
              <a:rPr lang="en-US" smtClean="0"/>
              <a:t>16</a:t>
            </a:fld>
            <a:endParaRPr lang="en-US"/>
          </a:p>
        </p:txBody>
      </p:sp>
      <p:pic>
        <p:nvPicPr>
          <p:cNvPr id="6" name="Picture 5">
            <a:extLst>
              <a:ext uri="{FF2B5EF4-FFF2-40B4-BE49-F238E27FC236}">
                <a16:creationId xmlns:a16="http://schemas.microsoft.com/office/drawing/2014/main" id="{1B277E15-6E02-4C98-9F6C-B292C48FB52A}"/>
              </a:ext>
            </a:extLst>
          </p:cNvPr>
          <p:cNvPicPr>
            <a:picLocks noChangeAspect="1"/>
          </p:cNvPicPr>
          <p:nvPr/>
        </p:nvPicPr>
        <p:blipFill>
          <a:blip r:embed="rId5"/>
          <a:stretch>
            <a:fillRect/>
          </a:stretch>
        </p:blipFill>
        <p:spPr>
          <a:xfrm>
            <a:off x="2859675" y="1738438"/>
            <a:ext cx="2548349" cy="530398"/>
          </a:xfrm>
          <a:prstGeom prst="rect">
            <a:avLst/>
          </a:prstGeom>
        </p:spPr>
      </p:pic>
      <p:pic>
        <p:nvPicPr>
          <p:cNvPr id="7" name="Picture 6">
            <a:extLst>
              <a:ext uri="{FF2B5EF4-FFF2-40B4-BE49-F238E27FC236}">
                <a16:creationId xmlns:a16="http://schemas.microsoft.com/office/drawing/2014/main" id="{6B0121DA-AAD7-4E77-9AA2-B787E03457EF}"/>
              </a:ext>
            </a:extLst>
          </p:cNvPr>
          <p:cNvPicPr>
            <a:picLocks noChangeAspect="1"/>
          </p:cNvPicPr>
          <p:nvPr/>
        </p:nvPicPr>
        <p:blipFill>
          <a:blip r:embed="rId6"/>
          <a:stretch>
            <a:fillRect/>
          </a:stretch>
        </p:blipFill>
        <p:spPr>
          <a:xfrm>
            <a:off x="2305050" y="2268836"/>
            <a:ext cx="5334462" cy="951058"/>
          </a:xfrm>
          <a:prstGeom prst="rect">
            <a:avLst/>
          </a:prstGeom>
        </p:spPr>
      </p:pic>
      <p:pic>
        <p:nvPicPr>
          <p:cNvPr id="8" name="Picture 7">
            <a:extLst>
              <a:ext uri="{FF2B5EF4-FFF2-40B4-BE49-F238E27FC236}">
                <a16:creationId xmlns:a16="http://schemas.microsoft.com/office/drawing/2014/main" id="{FE0D12C7-D25C-469C-AA2C-3347AC3E5DA8}"/>
              </a:ext>
            </a:extLst>
          </p:cNvPr>
          <p:cNvPicPr>
            <a:picLocks noChangeAspect="1"/>
          </p:cNvPicPr>
          <p:nvPr/>
        </p:nvPicPr>
        <p:blipFill>
          <a:blip r:embed="rId7"/>
          <a:stretch>
            <a:fillRect/>
          </a:stretch>
        </p:blipFill>
        <p:spPr>
          <a:xfrm>
            <a:off x="2073223" y="3151910"/>
            <a:ext cx="6669602" cy="731583"/>
          </a:xfrm>
          <a:prstGeom prst="rect">
            <a:avLst/>
          </a:prstGeom>
        </p:spPr>
      </p:pic>
      <p:pic>
        <p:nvPicPr>
          <p:cNvPr id="9" name="Picture 8">
            <a:extLst>
              <a:ext uri="{FF2B5EF4-FFF2-40B4-BE49-F238E27FC236}">
                <a16:creationId xmlns:a16="http://schemas.microsoft.com/office/drawing/2014/main" id="{5C454B4F-CAC6-4F39-AE1C-1EA36B854186}"/>
              </a:ext>
            </a:extLst>
          </p:cNvPr>
          <p:cNvPicPr>
            <a:picLocks noChangeAspect="1"/>
          </p:cNvPicPr>
          <p:nvPr/>
        </p:nvPicPr>
        <p:blipFill>
          <a:blip r:embed="rId8"/>
          <a:stretch>
            <a:fillRect/>
          </a:stretch>
        </p:blipFill>
        <p:spPr>
          <a:xfrm>
            <a:off x="1865895" y="3786162"/>
            <a:ext cx="5602710" cy="731583"/>
          </a:xfrm>
          <a:prstGeom prst="rect">
            <a:avLst/>
          </a:prstGeom>
        </p:spPr>
      </p:pic>
      <p:pic>
        <p:nvPicPr>
          <p:cNvPr id="10" name="Picture 9">
            <a:extLst>
              <a:ext uri="{FF2B5EF4-FFF2-40B4-BE49-F238E27FC236}">
                <a16:creationId xmlns:a16="http://schemas.microsoft.com/office/drawing/2014/main" id="{A57F00C0-4F93-4A22-81AF-27B9AB22438F}"/>
              </a:ext>
            </a:extLst>
          </p:cNvPr>
          <p:cNvPicPr>
            <a:picLocks noChangeAspect="1"/>
          </p:cNvPicPr>
          <p:nvPr/>
        </p:nvPicPr>
        <p:blipFill>
          <a:blip r:embed="rId9"/>
          <a:stretch>
            <a:fillRect/>
          </a:stretch>
        </p:blipFill>
        <p:spPr>
          <a:xfrm>
            <a:off x="2082322" y="4434767"/>
            <a:ext cx="2584928" cy="731583"/>
          </a:xfrm>
          <a:prstGeom prst="rect">
            <a:avLst/>
          </a:prstGeom>
        </p:spPr>
      </p:pic>
      <p:pic>
        <p:nvPicPr>
          <p:cNvPr id="11" name="Picture 10">
            <a:extLst>
              <a:ext uri="{FF2B5EF4-FFF2-40B4-BE49-F238E27FC236}">
                <a16:creationId xmlns:a16="http://schemas.microsoft.com/office/drawing/2014/main" id="{FCC2A77E-6959-443A-9F01-8B5E13CD00BF}"/>
              </a:ext>
            </a:extLst>
          </p:cNvPr>
          <p:cNvPicPr>
            <a:picLocks noChangeAspect="1"/>
          </p:cNvPicPr>
          <p:nvPr/>
        </p:nvPicPr>
        <p:blipFill>
          <a:blip r:embed="rId10"/>
          <a:stretch>
            <a:fillRect/>
          </a:stretch>
        </p:blipFill>
        <p:spPr>
          <a:xfrm>
            <a:off x="1987515" y="4931882"/>
            <a:ext cx="6261135" cy="731583"/>
          </a:xfrm>
          <a:prstGeom prst="rect">
            <a:avLst/>
          </a:prstGeom>
        </p:spPr>
      </p:pic>
      <p:pic>
        <p:nvPicPr>
          <p:cNvPr id="12" name="Picture 11">
            <a:extLst>
              <a:ext uri="{FF2B5EF4-FFF2-40B4-BE49-F238E27FC236}">
                <a16:creationId xmlns:a16="http://schemas.microsoft.com/office/drawing/2014/main" id="{ADA516A8-7E9F-4B42-9BC1-9F0A99ED1953}"/>
              </a:ext>
            </a:extLst>
          </p:cNvPr>
          <p:cNvPicPr>
            <a:picLocks noChangeAspect="1"/>
          </p:cNvPicPr>
          <p:nvPr/>
        </p:nvPicPr>
        <p:blipFill>
          <a:blip r:embed="rId11"/>
          <a:stretch>
            <a:fillRect/>
          </a:stretch>
        </p:blipFill>
        <p:spPr>
          <a:xfrm>
            <a:off x="2073223" y="5699948"/>
            <a:ext cx="2639797" cy="731583"/>
          </a:xfrm>
          <a:prstGeom prst="rect">
            <a:avLst/>
          </a:prstGeom>
        </p:spPr>
      </p:pic>
      <p:pic>
        <p:nvPicPr>
          <p:cNvPr id="13" name="Picture 12">
            <a:extLst>
              <a:ext uri="{FF2B5EF4-FFF2-40B4-BE49-F238E27FC236}">
                <a16:creationId xmlns:a16="http://schemas.microsoft.com/office/drawing/2014/main" id="{8DD28ADF-A58F-450F-87B5-7294A3E48CB5}"/>
              </a:ext>
            </a:extLst>
          </p:cNvPr>
          <p:cNvPicPr>
            <a:picLocks noChangeAspect="1"/>
          </p:cNvPicPr>
          <p:nvPr/>
        </p:nvPicPr>
        <p:blipFill>
          <a:blip r:embed="rId12"/>
          <a:stretch>
            <a:fillRect/>
          </a:stretch>
        </p:blipFill>
        <p:spPr>
          <a:xfrm>
            <a:off x="4972281" y="5895036"/>
            <a:ext cx="1749704" cy="341406"/>
          </a:xfrm>
          <a:prstGeom prst="rect">
            <a:avLst/>
          </a:prstGeom>
        </p:spPr>
      </p:pic>
      <p:pic>
        <p:nvPicPr>
          <p:cNvPr id="14" name="Picture 13">
            <a:extLst>
              <a:ext uri="{FF2B5EF4-FFF2-40B4-BE49-F238E27FC236}">
                <a16:creationId xmlns:a16="http://schemas.microsoft.com/office/drawing/2014/main" id="{5593387C-44B5-40F7-8FE7-DE800A162D8F}"/>
              </a:ext>
            </a:extLst>
          </p:cNvPr>
          <p:cNvPicPr>
            <a:picLocks noChangeAspect="1"/>
          </p:cNvPicPr>
          <p:nvPr/>
        </p:nvPicPr>
        <p:blipFill>
          <a:blip r:embed="rId13"/>
          <a:stretch>
            <a:fillRect/>
          </a:stretch>
        </p:blipFill>
        <p:spPr>
          <a:xfrm>
            <a:off x="6877446" y="5712909"/>
            <a:ext cx="1524132" cy="755970"/>
          </a:xfrm>
          <a:prstGeom prst="rect">
            <a:avLst/>
          </a:prstGeom>
        </p:spPr>
      </p:pic>
      <p:sp>
        <p:nvSpPr>
          <p:cNvPr id="5" name="TextBox 4">
            <a:extLst>
              <a:ext uri="{FF2B5EF4-FFF2-40B4-BE49-F238E27FC236}">
                <a16:creationId xmlns:a16="http://schemas.microsoft.com/office/drawing/2014/main" id="{81F2468D-46D3-4FB4-AC38-50E7F5CB933A}"/>
              </a:ext>
            </a:extLst>
          </p:cNvPr>
          <p:cNvSpPr txBox="1"/>
          <p:nvPr/>
        </p:nvSpPr>
        <p:spPr>
          <a:xfrm>
            <a:off x="3528483" y="184150"/>
            <a:ext cx="62568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u="sng">
                <a:latin typeface="Times New Roman"/>
                <a:cs typeface="Times New Roman"/>
              </a:rPr>
              <a:t>Static Stability Analysis</a:t>
            </a:r>
            <a:endParaRPr lang="en-US" sz="4800">
              <a:cs typeface="Calibri"/>
            </a:endParaRPr>
          </a:p>
        </p:txBody>
      </p:sp>
      <p:pic>
        <p:nvPicPr>
          <p:cNvPr id="17" name="Audio 16">
            <a:hlinkClick r:id="" action="ppaction://media"/>
            <a:extLst>
              <a:ext uri="{FF2B5EF4-FFF2-40B4-BE49-F238E27FC236}">
                <a16:creationId xmlns:a16="http://schemas.microsoft.com/office/drawing/2014/main" id="{CFA3E9A2-9023-9741-830C-19AA94B83D5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33115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C37DBF-E275-4694-8400-E9901E6AF1D2}"/>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E69E0841-21E4-462F-8987-69EB847EC83D}"/>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5521153A-6BDD-45C2-9CA7-F45E3F349C86}"/>
              </a:ext>
            </a:extLst>
          </p:cNvPr>
          <p:cNvSpPr>
            <a:spLocks noGrp="1"/>
          </p:cNvSpPr>
          <p:nvPr>
            <p:ph type="sldNum" sz="quarter" idx="12"/>
          </p:nvPr>
        </p:nvSpPr>
        <p:spPr/>
        <p:txBody>
          <a:bodyPr/>
          <a:lstStyle/>
          <a:p>
            <a:fld id="{92879F74-3B4C-4889-B03A-EAA9478B8F94}" type="slidenum">
              <a:rPr lang="en-US" smtClean="0"/>
              <a:t>17</a:t>
            </a:fld>
            <a:endParaRPr lang="en-US"/>
          </a:p>
        </p:txBody>
      </p:sp>
      <p:sp>
        <p:nvSpPr>
          <p:cNvPr id="5" name="Rectangle 4">
            <a:extLst>
              <a:ext uri="{FF2B5EF4-FFF2-40B4-BE49-F238E27FC236}">
                <a16:creationId xmlns:a16="http://schemas.microsoft.com/office/drawing/2014/main" id="{8C7543BB-DA95-4387-ACC8-AB9C50BD3687}"/>
              </a:ext>
            </a:extLst>
          </p:cNvPr>
          <p:cNvSpPr/>
          <p:nvPr/>
        </p:nvSpPr>
        <p:spPr>
          <a:xfrm>
            <a:off x="3668383" y="104894"/>
            <a:ext cx="5263172" cy="646331"/>
          </a:xfrm>
          <a:prstGeom prst="rect">
            <a:avLst/>
          </a:prstGeom>
        </p:spPr>
        <p:txBody>
          <a:bodyPr wrap="none" anchor="t">
            <a:spAutoFit/>
          </a:bodyPr>
          <a:lstStyle/>
          <a:p>
            <a:r>
              <a:rPr lang="en-US" sz="3600" u="sng">
                <a:latin typeface="Times New Roman"/>
                <a:cs typeface="Times New Roman"/>
              </a:rPr>
              <a:t>Dynamic Stability Analysis</a:t>
            </a:r>
          </a:p>
        </p:txBody>
      </p:sp>
      <p:sp>
        <p:nvSpPr>
          <p:cNvPr id="6" name="Rectangle 5">
            <a:extLst>
              <a:ext uri="{FF2B5EF4-FFF2-40B4-BE49-F238E27FC236}">
                <a16:creationId xmlns:a16="http://schemas.microsoft.com/office/drawing/2014/main" id="{A4415DC5-470C-4FD0-82E8-3139EC9CF030}"/>
              </a:ext>
            </a:extLst>
          </p:cNvPr>
          <p:cNvSpPr/>
          <p:nvPr/>
        </p:nvSpPr>
        <p:spPr>
          <a:xfrm>
            <a:off x="692209" y="1563368"/>
            <a:ext cx="4320540" cy="1015663"/>
          </a:xfrm>
          <a:prstGeom prst="rect">
            <a:avLst/>
          </a:prstGeom>
        </p:spPr>
        <p:txBody>
          <a:bodyPr wrap="square">
            <a:spAutoFit/>
          </a:bodyPr>
          <a:lstStyle/>
          <a:p>
            <a:r>
              <a:rPr lang="en-US" sz="2000" u="sng">
                <a:latin typeface="Times New Roman" panose="02020603050405020304" pitchFamily="18" charset="0"/>
                <a:cs typeface="Times New Roman" panose="02020603050405020304" pitchFamily="18" charset="0"/>
              </a:rPr>
              <a:t>Wave Parameters:</a:t>
            </a:r>
            <a:br>
              <a:rPr lang="en-US" sz="2000">
                <a:latin typeface="Times New Roman" panose="02020603050405020304" pitchFamily="18" charset="0"/>
                <a:cs typeface="Times New Roman" panose="02020603050405020304" pitchFamily="18" charset="0"/>
              </a:rPr>
            </a:br>
            <a:r>
              <a:rPr lang="en-US" sz="2000">
                <a:latin typeface="Times New Roman" panose="02020603050405020304" pitchFamily="18" charset="0"/>
                <a:cs typeface="Times New Roman" panose="02020603050405020304" pitchFamily="18" charset="0"/>
              </a:rPr>
              <a:t>A= amplitude of the wave</a:t>
            </a:r>
            <a:br>
              <a:rPr lang="en-US" sz="2000">
                <a:latin typeface="Times New Roman" panose="02020603050405020304" pitchFamily="18" charset="0"/>
                <a:cs typeface="Times New Roman" panose="02020603050405020304" pitchFamily="18" charset="0"/>
              </a:rPr>
            </a:br>
            <a:r>
              <a:rPr lang="en-US" sz="2000">
                <a:latin typeface="Times New Roman" panose="02020603050405020304" pitchFamily="18" charset="0"/>
                <a:cs typeface="Times New Roman" panose="02020603050405020304" pitchFamily="18" charset="0"/>
              </a:rPr>
              <a:t>k= wavenumber</a:t>
            </a:r>
            <a:endParaRPr lang="en-US" sz="2000"/>
          </a:p>
        </p:txBody>
      </p:sp>
      <p:sp>
        <p:nvSpPr>
          <p:cNvPr id="7" name="Rectangle 6">
            <a:extLst>
              <a:ext uri="{FF2B5EF4-FFF2-40B4-BE49-F238E27FC236}">
                <a16:creationId xmlns:a16="http://schemas.microsoft.com/office/drawing/2014/main" id="{C8ACD434-1A73-448B-9B46-CA86E5AF2745}"/>
              </a:ext>
            </a:extLst>
          </p:cNvPr>
          <p:cNvSpPr/>
          <p:nvPr/>
        </p:nvSpPr>
        <p:spPr>
          <a:xfrm>
            <a:off x="6187782" y="943669"/>
            <a:ext cx="6096000" cy="830997"/>
          </a:xfrm>
          <a:prstGeom prst="rect">
            <a:avLst/>
          </a:prstGeom>
        </p:spPr>
        <p:txBody>
          <a:bodyPr>
            <a:spAutoFit/>
          </a:bodyPr>
          <a:lstStyle/>
          <a:p>
            <a:r>
              <a:rPr lang="en-US" sz="2400" u="sng">
                <a:latin typeface="Times New Roman" panose="02020603050405020304" pitchFamily="18" charset="0"/>
                <a:cs typeface="Times New Roman" panose="02020603050405020304" pitchFamily="18" charset="0"/>
              </a:rPr>
              <a:t>Equation for a wave:</a:t>
            </a:r>
            <a:br>
              <a:rPr lang="en-US" sz="2400">
                <a:latin typeface="Times New Roman" panose="02020603050405020304" pitchFamily="18" charset="0"/>
                <a:cs typeface="Times New Roman" panose="02020603050405020304" pitchFamily="18" charset="0"/>
              </a:rPr>
            </a:br>
            <a:endParaRPr lang="en-US" sz="240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85AEA8A-D919-47A1-A0CC-C9CAF7CE3175}"/>
                  </a:ext>
                </a:extLst>
              </p:cNvPr>
              <p:cNvSpPr/>
              <p:nvPr/>
            </p:nvSpPr>
            <p:spPr>
              <a:xfrm>
                <a:off x="5184980" y="1631345"/>
                <a:ext cx="243121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sz="2400" i="1" smtClean="0">
                              <a:latin typeface="Cambria Math" panose="02040503050406030204" pitchFamily="18" charset="0"/>
                            </a:rPr>
                          </m:ctrlPr>
                        </m:dPr>
                        <m:e>
                          <m:r>
                            <a:rPr lang="en-US" sz="2400" i="1">
                              <a:latin typeface="Cambria Math" panose="02040503050406030204" pitchFamily="18" charset="0"/>
                            </a:rPr>
                            <m:t>𝑦</m:t>
                          </m:r>
                          <m:r>
                            <a:rPr lang="en-US" sz="2400" i="0">
                              <a:latin typeface="Cambria Math" panose="02040503050406030204" pitchFamily="18" charset="0"/>
                            </a:rPr>
                            <m:t>=</m:t>
                          </m:r>
                          <m:r>
                            <a:rPr lang="en-US" sz="2400" i="1">
                              <a:latin typeface="Cambria Math" panose="02040503050406030204" pitchFamily="18" charset="0"/>
                            </a:rPr>
                            <m:t>𝐴𝑠𝑖𝑛</m:t>
                          </m:r>
                          <m:r>
                            <a:rPr lang="en-US" sz="2400" i="0">
                              <a:latin typeface="Cambria Math" panose="02040503050406030204" pitchFamily="18" charset="0"/>
                            </a:rPr>
                            <m:t>(</m:t>
                          </m:r>
                          <m:r>
                            <a:rPr lang="en-US" sz="2400" i="1">
                              <a:latin typeface="Cambria Math" panose="02040503050406030204" pitchFamily="18" charset="0"/>
                            </a:rPr>
                            <m:t>𝑘𝑥</m:t>
                          </m:r>
                        </m:e>
                      </m:d>
                    </m:oMath>
                  </m:oMathPara>
                </a14:m>
                <a:endParaRPr lang="en-US" sz="1600"/>
              </a:p>
            </p:txBody>
          </p:sp>
        </mc:Choice>
        <mc:Fallback xmlns="">
          <p:sp>
            <p:nvSpPr>
              <p:cNvPr id="8" name="Rectangle 7">
                <a:extLst>
                  <a:ext uri="{FF2B5EF4-FFF2-40B4-BE49-F238E27FC236}">
                    <a16:creationId xmlns:a16="http://schemas.microsoft.com/office/drawing/2014/main" id="{B85AEA8A-D919-47A1-A0CC-C9CAF7CE3175}"/>
                  </a:ext>
                </a:extLst>
              </p:cNvPr>
              <p:cNvSpPr>
                <a:spLocks noRot="1" noChangeAspect="1" noMove="1" noResize="1" noEditPoints="1" noAdjustHandles="1" noChangeArrowheads="1" noChangeShapeType="1" noTextEdit="1"/>
              </p:cNvSpPr>
              <p:nvPr/>
            </p:nvSpPr>
            <p:spPr>
              <a:xfrm>
                <a:off x="5184980" y="1631345"/>
                <a:ext cx="2431210" cy="461665"/>
              </a:xfrm>
              <a:prstGeom prst="rect">
                <a:avLst/>
              </a:prstGeom>
              <a:blipFill>
                <a:blip r:embed="rId5"/>
                <a:stretch>
                  <a:fillRect t="-121053" r="-4167" b="-18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CCDFB5C-8EF5-4433-AEA6-823F86DDA4AB}"/>
                  </a:ext>
                </a:extLst>
              </p:cNvPr>
              <p:cNvSpPr/>
              <p:nvPr/>
            </p:nvSpPr>
            <p:spPr>
              <a:xfrm>
                <a:off x="3067602" y="2324103"/>
                <a:ext cx="2957278" cy="6767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𝑑𝑦</m:t>
                          </m:r>
                        </m:num>
                        <m:den>
                          <m:r>
                            <a:rPr lang="en-US" sz="2000" i="1">
                              <a:latin typeface="Cambria Math" panose="02040503050406030204" pitchFamily="18" charset="0"/>
                            </a:rPr>
                            <m:t>𝑑𝑥</m:t>
                          </m:r>
                        </m:den>
                      </m:f>
                      <m:r>
                        <a:rPr lang="en-US" sz="2000" i="1">
                          <a:latin typeface="Cambria Math" panose="02040503050406030204" pitchFamily="18" charset="0"/>
                        </a:rPr>
                        <m:t>=</m:t>
                      </m:r>
                      <m:r>
                        <a:rPr lang="en-US" sz="2000" i="1">
                          <a:latin typeface="Cambria Math" panose="02040503050406030204" pitchFamily="18" charset="0"/>
                        </a:rPr>
                        <m:t>𝑘𝐴𝑐𝑜𝑠</m:t>
                      </m:r>
                      <m:r>
                        <a:rPr lang="en-US" sz="2000" i="1">
                          <a:latin typeface="Cambria Math" panose="02040503050406030204" pitchFamily="18" charset="0"/>
                        </a:rPr>
                        <m:t>(</m:t>
                      </m:r>
                      <m:r>
                        <a:rPr lang="en-US" sz="2000" i="1">
                          <a:latin typeface="Cambria Math" panose="02040503050406030204" pitchFamily="18" charset="0"/>
                        </a:rPr>
                        <m:t>𝑘𝑥</m:t>
                      </m:r>
                      <m:r>
                        <a:rPr lang="en-US" sz="2000" i="1">
                          <a:latin typeface="Cambria Math" panose="02040503050406030204" pitchFamily="18" charset="0"/>
                        </a:rPr>
                        <m:t>)</m:t>
                      </m:r>
                    </m:oMath>
                  </m:oMathPara>
                </a14:m>
                <a:endParaRPr lang="en-US" sz="1400">
                  <a:latin typeface="Cambria Math" panose="02040503050406030204" pitchFamily="18" charset="0"/>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DCCDFB5C-8EF5-4433-AEA6-823F86DDA4AB}"/>
                  </a:ext>
                </a:extLst>
              </p:cNvPr>
              <p:cNvSpPr>
                <a:spLocks noRot="1" noChangeAspect="1" noMove="1" noResize="1" noEditPoints="1" noAdjustHandles="1" noChangeArrowheads="1" noChangeShapeType="1" noTextEdit="1"/>
              </p:cNvSpPr>
              <p:nvPr/>
            </p:nvSpPr>
            <p:spPr>
              <a:xfrm>
                <a:off x="3067602" y="2324103"/>
                <a:ext cx="2957278" cy="676724"/>
              </a:xfrm>
              <a:prstGeom prst="rect">
                <a:avLst/>
              </a:prstGeom>
              <a:blipFill>
                <a:blip r:embed="rId6"/>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B033A23-7E23-4DFE-B9E9-DF69FBBE564D}"/>
                  </a:ext>
                </a:extLst>
              </p:cNvPr>
              <p:cNvSpPr/>
              <p:nvPr/>
            </p:nvSpPr>
            <p:spPr>
              <a:xfrm>
                <a:off x="7745743" y="1492637"/>
                <a:ext cx="1871428" cy="7861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𝑘</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2</m:t>
                          </m:r>
                          <m:r>
                            <a:rPr lang="en-US" sz="2400" i="1">
                              <a:latin typeface="Cambria Math" panose="02040503050406030204" pitchFamily="18" charset="0"/>
                            </a:rPr>
                            <m:t>𝜋</m:t>
                          </m:r>
                        </m:num>
                        <m:den>
                          <m:r>
                            <a:rPr lang="en-US" sz="2400" i="1">
                              <a:latin typeface="Cambria Math" panose="02040503050406030204" pitchFamily="18" charset="0"/>
                            </a:rPr>
                            <m:t>𝜆</m:t>
                          </m:r>
                        </m:den>
                      </m:f>
                    </m:oMath>
                  </m:oMathPara>
                </a14:m>
                <a:endParaRPr lang="en-US" sz="2400"/>
              </a:p>
            </p:txBody>
          </p:sp>
        </mc:Choice>
        <mc:Fallback xmlns="">
          <p:sp>
            <p:nvSpPr>
              <p:cNvPr id="10" name="Rectangle 9">
                <a:extLst>
                  <a:ext uri="{FF2B5EF4-FFF2-40B4-BE49-F238E27FC236}">
                    <a16:creationId xmlns:a16="http://schemas.microsoft.com/office/drawing/2014/main" id="{BB033A23-7E23-4DFE-B9E9-DF69FBBE564D}"/>
                  </a:ext>
                </a:extLst>
              </p:cNvPr>
              <p:cNvSpPr>
                <a:spLocks noRot="1" noChangeAspect="1" noMove="1" noResize="1" noEditPoints="1" noAdjustHandles="1" noChangeArrowheads="1" noChangeShapeType="1" noTextEdit="1"/>
              </p:cNvSpPr>
              <p:nvPr/>
            </p:nvSpPr>
            <p:spPr>
              <a:xfrm>
                <a:off x="7745743" y="1492637"/>
                <a:ext cx="1871428" cy="786177"/>
              </a:xfrm>
              <a:prstGeom prst="rect">
                <a:avLst/>
              </a:prstGeom>
              <a:blipFill>
                <a:blip r:embed="rId7"/>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B367A15-E580-4278-9003-76D3DDEBE7D6}"/>
                  </a:ext>
                </a:extLst>
              </p:cNvPr>
              <p:cNvSpPr/>
              <p:nvPr/>
            </p:nvSpPr>
            <p:spPr>
              <a:xfrm>
                <a:off x="6761005" y="2588552"/>
                <a:ext cx="2788007" cy="10608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𝑑𝑦</m:t>
                          </m:r>
                        </m:num>
                        <m:den>
                          <m:r>
                            <a:rPr lang="en-US" sz="2000" i="1">
                              <a:latin typeface="Cambria Math" panose="02040503050406030204" pitchFamily="18" charset="0"/>
                            </a:rPr>
                            <m:t>𝑑𝑥</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𝜋</m:t>
                          </m:r>
                        </m:num>
                        <m:den>
                          <m:r>
                            <a:rPr lang="en-US" sz="2000" i="1">
                              <a:latin typeface="Cambria Math" panose="02040503050406030204" pitchFamily="18" charset="0"/>
                            </a:rPr>
                            <m:t>𝜆</m:t>
                          </m:r>
                        </m:den>
                      </m:f>
                      <m:r>
                        <a:rPr lang="en-US" sz="2000" i="1">
                          <a:latin typeface="Cambria Math" panose="02040503050406030204" pitchFamily="18" charset="0"/>
                        </a:rPr>
                        <m:t>𝐴𝑐𝑜𝑠</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𝜋</m:t>
                              </m:r>
                              <m:r>
                                <a:rPr lang="en-US" sz="2000" i="1">
                                  <a:latin typeface="Cambria Math" panose="02040503050406030204" pitchFamily="18" charset="0"/>
                                </a:rPr>
                                <m:t>𝑥</m:t>
                              </m:r>
                            </m:num>
                            <m:den>
                              <m:r>
                                <a:rPr lang="en-US" sz="2000" i="1">
                                  <a:latin typeface="Cambria Math" panose="02040503050406030204" pitchFamily="18" charset="0"/>
                                </a:rPr>
                                <m:t>𝜆</m:t>
                              </m:r>
                            </m:den>
                          </m:f>
                        </m:e>
                      </m:d>
                    </m:oMath>
                  </m:oMathPara>
                </a14:m>
                <a:endParaRPr lang="en-US" sz="1400"/>
              </a:p>
              <a:p>
                <a:endParaRPr lang="en-US">
                  <a:latin typeface="Cambria Math" panose="02040503050406030204" pitchFamily="18" charset="0"/>
                  <a:ea typeface="Cambria Math" panose="02040503050406030204" pitchFamily="18" charset="0"/>
                </a:endParaRPr>
              </a:p>
            </p:txBody>
          </p:sp>
        </mc:Choice>
        <mc:Fallback xmlns="">
          <p:sp>
            <p:nvSpPr>
              <p:cNvPr id="11" name="Rectangle 10">
                <a:extLst>
                  <a:ext uri="{FF2B5EF4-FFF2-40B4-BE49-F238E27FC236}">
                    <a16:creationId xmlns:a16="http://schemas.microsoft.com/office/drawing/2014/main" id="{DB367A15-E580-4278-9003-76D3DDEBE7D6}"/>
                  </a:ext>
                </a:extLst>
              </p:cNvPr>
              <p:cNvSpPr>
                <a:spLocks noRot="1" noChangeAspect="1" noMove="1" noResize="1" noEditPoints="1" noAdjustHandles="1" noChangeArrowheads="1" noChangeShapeType="1" noTextEdit="1"/>
              </p:cNvSpPr>
              <p:nvPr/>
            </p:nvSpPr>
            <p:spPr>
              <a:xfrm>
                <a:off x="6761005" y="2588552"/>
                <a:ext cx="2788007" cy="1060868"/>
              </a:xfrm>
              <a:prstGeom prst="rect">
                <a:avLst/>
              </a:prstGeom>
              <a:blipFill>
                <a:blip r:embed="rId8"/>
                <a:stretch>
                  <a:fillRect/>
                </a:stretch>
              </a:blipFill>
            </p:spPr>
            <p:txBody>
              <a:bodyPr/>
              <a:lstStyle/>
              <a:p>
                <a:r>
                  <a:rPr lang="en-US">
                    <a:noFill/>
                  </a:rPr>
                  <a:t> </a:t>
                </a:r>
              </a:p>
            </p:txBody>
          </p:sp>
        </mc:Fallback>
      </mc:AlternateContent>
      <p:pic>
        <p:nvPicPr>
          <p:cNvPr id="12" name="Content Placeholder 3">
            <a:extLst>
              <a:ext uri="{FF2B5EF4-FFF2-40B4-BE49-F238E27FC236}">
                <a16:creationId xmlns:a16="http://schemas.microsoft.com/office/drawing/2014/main" id="{FD1EA79B-37E0-4165-95DC-A4A6712E5D16}"/>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62610" y="3148486"/>
            <a:ext cx="5462270" cy="3260954"/>
          </a:xfrm>
          <a:prstGeom prst="rect">
            <a:avLst/>
          </a:prstGeom>
          <a:noFill/>
          <a:ln>
            <a:noFill/>
          </a:ln>
        </p:spPr>
      </p:pic>
      <p:pic>
        <p:nvPicPr>
          <p:cNvPr id="15" name="Audio 14">
            <a:hlinkClick r:id="" action="ppaction://media"/>
            <a:extLst>
              <a:ext uri="{FF2B5EF4-FFF2-40B4-BE49-F238E27FC236}">
                <a16:creationId xmlns:a16="http://schemas.microsoft.com/office/drawing/2014/main" id="{2D4A8BB2-8625-D341-BAF2-03DE23FCF5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35183657"/>
      </p:ext>
    </p:extLst>
  </p:cSld>
  <p:clrMapOvr>
    <a:masterClrMapping/>
  </p:clrMapOvr>
  <mc:AlternateContent xmlns:mc="http://schemas.openxmlformats.org/markup-compatibility/2006">
    <mc:Choice xmlns:p14="http://schemas.microsoft.com/office/powerpoint/2010/main" Requires="p14">
      <p:transition spd="slow" p14:dur="2000" advClick="0" advTm="44620"/>
    </mc:Choice>
    <mc:Fallback>
      <p:transition spd="slow" advClick="0" advTm="4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87249-1B20-4073-83A5-FB3691BDEC95}"/>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80E64FD9-C4FC-4705-8A15-C11FEBD75D23}"/>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32C58AED-237E-4373-BB06-8851EB6BD53F}"/>
              </a:ext>
            </a:extLst>
          </p:cNvPr>
          <p:cNvSpPr>
            <a:spLocks noGrp="1"/>
          </p:cNvSpPr>
          <p:nvPr>
            <p:ph type="sldNum" sz="quarter" idx="12"/>
          </p:nvPr>
        </p:nvSpPr>
        <p:spPr/>
        <p:txBody>
          <a:bodyPr/>
          <a:lstStyle/>
          <a:p>
            <a:fld id="{92879F74-3B4C-4889-B03A-EAA9478B8F94}" type="slidenum">
              <a:rPr lang="en-US" smtClean="0"/>
              <a:t>18</a:t>
            </a:fld>
            <a:endParaRPr lang="en-US"/>
          </a:p>
        </p:txBody>
      </p:sp>
      <p:sp>
        <p:nvSpPr>
          <p:cNvPr id="5" name="Title 1">
            <a:extLst>
              <a:ext uri="{FF2B5EF4-FFF2-40B4-BE49-F238E27FC236}">
                <a16:creationId xmlns:a16="http://schemas.microsoft.com/office/drawing/2014/main" id="{CA596C10-DAAD-4FFC-862B-849F5FCD7DDD}"/>
              </a:ext>
            </a:extLst>
          </p:cNvPr>
          <p:cNvSpPr txBox="1">
            <a:spLocks/>
          </p:cNvSpPr>
          <p:nvPr/>
        </p:nvSpPr>
        <p:spPr>
          <a:xfrm>
            <a:off x="1508760" y="339089"/>
            <a:ext cx="10515600" cy="968375"/>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600" u="sng"/>
              <a:t>Steepest slope of ASV relative to the wave:</a:t>
            </a:r>
          </a:p>
        </p:txBody>
      </p:sp>
      <p:pic>
        <p:nvPicPr>
          <p:cNvPr id="6" name="Picture 5">
            <a:extLst>
              <a:ext uri="{FF2B5EF4-FFF2-40B4-BE49-F238E27FC236}">
                <a16:creationId xmlns:a16="http://schemas.microsoft.com/office/drawing/2014/main" id="{A05A884F-711E-48AF-9133-36472A6D77CB}"/>
              </a:ext>
            </a:extLst>
          </p:cNvPr>
          <p:cNvPicPr>
            <a:picLocks noChangeAspect="1"/>
          </p:cNvPicPr>
          <p:nvPr/>
        </p:nvPicPr>
        <p:blipFill>
          <a:blip r:embed="rId5"/>
          <a:stretch>
            <a:fillRect/>
          </a:stretch>
        </p:blipFill>
        <p:spPr>
          <a:xfrm>
            <a:off x="1190290" y="1549207"/>
            <a:ext cx="10644539" cy="4450466"/>
          </a:xfrm>
          <a:prstGeom prst="rect">
            <a:avLst/>
          </a:prstGeom>
        </p:spPr>
      </p:pic>
      <p:pic>
        <p:nvPicPr>
          <p:cNvPr id="7" name="Picture 6">
            <a:extLst>
              <a:ext uri="{FF2B5EF4-FFF2-40B4-BE49-F238E27FC236}">
                <a16:creationId xmlns:a16="http://schemas.microsoft.com/office/drawing/2014/main" id="{727387EB-5851-40FB-8D05-2A8EB43DA542}"/>
              </a:ext>
            </a:extLst>
          </p:cNvPr>
          <p:cNvPicPr>
            <a:picLocks noChangeAspect="1"/>
          </p:cNvPicPr>
          <p:nvPr/>
        </p:nvPicPr>
        <p:blipFill>
          <a:blip r:embed="rId6"/>
          <a:stretch>
            <a:fillRect/>
          </a:stretch>
        </p:blipFill>
        <p:spPr>
          <a:xfrm>
            <a:off x="2057228" y="5113704"/>
            <a:ext cx="1981372" cy="390178"/>
          </a:xfrm>
          <a:prstGeom prst="rect">
            <a:avLst/>
          </a:prstGeom>
        </p:spPr>
      </p:pic>
      <p:pic>
        <p:nvPicPr>
          <p:cNvPr id="12" name="Audio 11">
            <a:hlinkClick r:id="" action="ppaction://media"/>
            <a:extLst>
              <a:ext uri="{FF2B5EF4-FFF2-40B4-BE49-F238E27FC236}">
                <a16:creationId xmlns:a16="http://schemas.microsoft.com/office/drawing/2014/main" id="{D3DAE6F0-2308-B24D-9CD5-672D5BCB62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4671534"/>
      </p:ext>
    </p:extLst>
  </p:cSld>
  <p:clrMapOvr>
    <a:masterClrMapping/>
  </p:clrMapOvr>
  <mc:AlternateContent xmlns:mc="http://schemas.openxmlformats.org/markup-compatibility/2006">
    <mc:Choice xmlns:p14="http://schemas.microsoft.com/office/powerpoint/2010/main" Requires="p14">
      <p:transition spd="slow" p14:dur="2000" advClick="0" advTm="42170"/>
    </mc:Choice>
    <mc:Fallback>
      <p:transition spd="slow" advClick="0" advTm="4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8E7E1C-2FF6-4DBB-A7EE-5D167C27FA7D}"/>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421EF54D-A3C8-464C-8E71-7ED0CF77008A}"/>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5B583436-A32E-4CAD-9CAF-6771FAD09F38}"/>
              </a:ext>
            </a:extLst>
          </p:cNvPr>
          <p:cNvSpPr>
            <a:spLocks noGrp="1"/>
          </p:cNvSpPr>
          <p:nvPr>
            <p:ph type="sldNum" sz="quarter" idx="12"/>
          </p:nvPr>
        </p:nvSpPr>
        <p:spPr/>
        <p:txBody>
          <a:bodyPr/>
          <a:lstStyle/>
          <a:p>
            <a:fld id="{92879F74-3B4C-4889-B03A-EAA9478B8F94}" type="slidenum">
              <a:rPr lang="en-US" smtClean="0"/>
              <a:t>19</a:t>
            </a:fld>
            <a:endParaRPr lang="en-US"/>
          </a:p>
        </p:txBody>
      </p:sp>
      <p:pic>
        <p:nvPicPr>
          <p:cNvPr id="5" name="Picture 4">
            <a:extLst>
              <a:ext uri="{FF2B5EF4-FFF2-40B4-BE49-F238E27FC236}">
                <a16:creationId xmlns:a16="http://schemas.microsoft.com/office/drawing/2014/main" id="{3C864DB1-3F6B-4898-B8A9-CBDDA52ABC33}"/>
              </a:ext>
            </a:extLst>
          </p:cNvPr>
          <p:cNvPicPr>
            <a:picLocks noChangeAspect="1"/>
          </p:cNvPicPr>
          <p:nvPr/>
        </p:nvPicPr>
        <p:blipFill>
          <a:blip r:embed="rId5"/>
          <a:stretch>
            <a:fillRect/>
          </a:stretch>
        </p:blipFill>
        <p:spPr>
          <a:xfrm>
            <a:off x="2658884" y="699769"/>
            <a:ext cx="8605138" cy="5644939"/>
          </a:xfrm>
          <a:prstGeom prst="rect">
            <a:avLst/>
          </a:prstGeom>
        </p:spPr>
      </p:pic>
      <p:sp>
        <p:nvSpPr>
          <p:cNvPr id="7" name="Title 1">
            <a:extLst>
              <a:ext uri="{FF2B5EF4-FFF2-40B4-BE49-F238E27FC236}">
                <a16:creationId xmlns:a16="http://schemas.microsoft.com/office/drawing/2014/main" id="{B1353746-A24A-4E3E-AFC1-0E16F03B3346}"/>
              </a:ext>
            </a:extLst>
          </p:cNvPr>
          <p:cNvSpPr txBox="1">
            <a:spLocks/>
          </p:cNvSpPr>
          <p:nvPr/>
        </p:nvSpPr>
        <p:spPr>
          <a:xfrm>
            <a:off x="1508760" y="85089"/>
            <a:ext cx="10515600" cy="968375"/>
          </a:xfrm>
          <a:prstGeom prst="rect">
            <a:avLst/>
          </a:prstGeom>
        </p:spPr>
        <p:txBody>
          <a:bodyPr anchor="t">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600" u="sng">
                <a:latin typeface="Times New Roman"/>
                <a:cs typeface="Times New Roman"/>
              </a:rPr>
              <a:t>Dispersion Relation Graphical Solution</a:t>
            </a:r>
            <a:endParaRPr lang="en-US"/>
          </a:p>
        </p:txBody>
      </p:sp>
      <p:pic>
        <p:nvPicPr>
          <p:cNvPr id="11" name="Audio 10">
            <a:hlinkClick r:id="" action="ppaction://media"/>
            <a:extLst>
              <a:ext uri="{FF2B5EF4-FFF2-40B4-BE49-F238E27FC236}">
                <a16:creationId xmlns:a16="http://schemas.microsoft.com/office/drawing/2014/main" id="{D85B50D7-7C26-9441-9F9A-928B69DA7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7268755"/>
      </p:ext>
    </p:extLst>
  </p:cSld>
  <p:clrMapOvr>
    <a:masterClrMapping/>
  </p:clrMapOvr>
  <mc:AlternateContent xmlns:mc="http://schemas.openxmlformats.org/markup-compatibility/2006">
    <mc:Choice xmlns:p14="http://schemas.microsoft.com/office/powerpoint/2010/main" Requires="p14">
      <p:transition spd="slow" p14:dur="2000" advClick="0" advTm="14350"/>
    </mc:Choice>
    <mc:Fallback>
      <p:transition spd="slow" advClick="0" advTm="1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7">
            <a:extLst>
              <a:ext uri="{FF2B5EF4-FFF2-40B4-BE49-F238E27FC236}">
                <a16:creationId xmlns:a16="http://schemas.microsoft.com/office/drawing/2014/main" id="{991B6A78-4EE6-4C80-8134-9C60C37AF060}"/>
              </a:ext>
            </a:extLst>
          </p:cNvPr>
          <p:cNvSpPr txBox="1"/>
          <p:nvPr/>
        </p:nvSpPr>
        <p:spPr>
          <a:xfrm>
            <a:off x="4413423" y="5718662"/>
            <a:ext cx="2971800" cy="73738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Logan Riley</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Purchasing&amp; Budgeting / Mechanical Engineer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5">
            <a:extLst>
              <a:ext uri="{FF2B5EF4-FFF2-40B4-BE49-F238E27FC236}">
                <a16:creationId xmlns:a16="http://schemas.microsoft.com/office/drawing/2014/main" id="{BBBB5CA0-17C0-4009-99F2-8A9FC493F249}"/>
              </a:ext>
            </a:extLst>
          </p:cNvPr>
          <p:cNvSpPr txBox="1"/>
          <p:nvPr/>
        </p:nvSpPr>
        <p:spPr>
          <a:xfrm>
            <a:off x="1137457" y="3404248"/>
            <a:ext cx="3308350" cy="44731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Emmanuel Roig</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Project Leader / Software Engineer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924C27F-5836-4B52-ADE4-3CBFEE4F079A}"/>
              </a:ext>
            </a:extLst>
          </p:cNvPr>
          <p:cNvSpPr>
            <a:spLocks noGrp="1"/>
          </p:cNvSpPr>
          <p:nvPr>
            <p:ph type="title"/>
          </p:nvPr>
        </p:nvSpPr>
        <p:spPr/>
        <p:txBody>
          <a:bodyPr/>
          <a:lstStyle/>
          <a:p>
            <a:r>
              <a:rPr lang="en-US"/>
              <a:t>Team Organization</a:t>
            </a:r>
          </a:p>
        </p:txBody>
      </p:sp>
      <p:sp>
        <p:nvSpPr>
          <p:cNvPr id="4" name="Date Placeholder 3">
            <a:extLst>
              <a:ext uri="{FF2B5EF4-FFF2-40B4-BE49-F238E27FC236}">
                <a16:creationId xmlns:a16="http://schemas.microsoft.com/office/drawing/2014/main" id="{25C2FEBE-D598-4546-80B9-1DB794D5EC80}"/>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481432C7-192F-4DA7-B5B0-D5EF476FEA2B}"/>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DDD511D7-E827-4B1F-9510-341D743A3807}"/>
              </a:ext>
            </a:extLst>
          </p:cNvPr>
          <p:cNvSpPr>
            <a:spLocks noGrp="1"/>
          </p:cNvSpPr>
          <p:nvPr>
            <p:ph type="sldNum" sz="quarter" idx="12"/>
          </p:nvPr>
        </p:nvSpPr>
        <p:spPr/>
        <p:txBody>
          <a:bodyPr/>
          <a:lstStyle/>
          <a:p>
            <a:fld id="{92879F74-3B4C-4889-B03A-EAA9478B8F94}" type="slidenum">
              <a:rPr lang="en-US" smtClean="0"/>
              <a:t>2</a:t>
            </a:fld>
            <a:endParaRPr lang="en-US"/>
          </a:p>
        </p:txBody>
      </p:sp>
      <p:pic>
        <p:nvPicPr>
          <p:cNvPr id="7" name="Picture 6">
            <a:extLst>
              <a:ext uri="{FF2B5EF4-FFF2-40B4-BE49-F238E27FC236}">
                <a16:creationId xmlns:a16="http://schemas.microsoft.com/office/drawing/2014/main" id="{37BCE708-0B4D-4105-81DB-DBE03767A889}"/>
              </a:ext>
            </a:extLst>
          </p:cNvPr>
          <p:cNvPicPr/>
          <p:nvPr/>
        </p:nvPicPr>
        <p:blipFill rotWithShape="1">
          <a:blip r:embed="rId5" cstate="print">
            <a:extLst>
              <a:ext uri="{28A0092B-C50C-407E-A947-70E740481C1C}">
                <a14:useLocalDpi xmlns:a14="http://schemas.microsoft.com/office/drawing/2010/main" val="0"/>
              </a:ext>
            </a:extLst>
          </a:blip>
          <a:srcRect l="15101" r="12319" b="34173"/>
          <a:stretch/>
        </p:blipFill>
        <p:spPr bwMode="auto">
          <a:xfrm>
            <a:off x="1859079" y="1490260"/>
            <a:ext cx="1995747" cy="1836540"/>
          </a:xfrm>
          <a:prstGeom prst="rect">
            <a:avLst/>
          </a:prstGeom>
          <a:noFill/>
          <a:ln>
            <a:noFill/>
          </a:ln>
        </p:spPr>
      </p:pic>
      <p:pic>
        <p:nvPicPr>
          <p:cNvPr id="9" name="Picture 8">
            <a:extLst>
              <a:ext uri="{FF2B5EF4-FFF2-40B4-BE49-F238E27FC236}">
                <a16:creationId xmlns:a16="http://schemas.microsoft.com/office/drawing/2014/main" id="{1BF1F0A0-12AC-45C7-9716-47EBF312AFE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022059" y="1407552"/>
            <a:ext cx="1831994" cy="1995747"/>
          </a:xfrm>
          <a:prstGeom prst="rect">
            <a:avLst/>
          </a:prstGeom>
          <a:noFill/>
          <a:ln>
            <a:noFill/>
          </a:ln>
        </p:spPr>
      </p:pic>
      <p:pic>
        <p:nvPicPr>
          <p:cNvPr id="10" name="Picture 9" descr="A person wearing a striped shirt and smiling at the camera&#10;&#10;Description automatically generated">
            <a:extLst>
              <a:ext uri="{FF2B5EF4-FFF2-40B4-BE49-F238E27FC236}">
                <a16:creationId xmlns:a16="http://schemas.microsoft.com/office/drawing/2014/main" id="{D281FB9E-126F-4A15-AC12-13549BB9535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893628" y="4060834"/>
            <a:ext cx="2011390" cy="1588271"/>
          </a:xfrm>
          <a:prstGeom prst="rect">
            <a:avLst/>
          </a:prstGeom>
        </p:spPr>
      </p:pic>
      <p:pic>
        <p:nvPicPr>
          <p:cNvPr id="11" name="Picture 10" descr="A person standing in front of a window posing for the camera&#10;&#10;Description automatically generated">
            <a:extLst>
              <a:ext uri="{FF2B5EF4-FFF2-40B4-BE49-F238E27FC236}">
                <a16:creationId xmlns:a16="http://schemas.microsoft.com/office/drawing/2014/main" id="{3405CC6B-6185-4820-A2B8-1D51CCDA895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811600" y="1489426"/>
            <a:ext cx="2029689" cy="1902159"/>
          </a:xfrm>
          <a:prstGeom prst="rect">
            <a:avLst/>
          </a:prstGeom>
        </p:spPr>
      </p:pic>
      <p:sp>
        <p:nvSpPr>
          <p:cNvPr id="15" name="Text Box 6">
            <a:extLst>
              <a:ext uri="{FF2B5EF4-FFF2-40B4-BE49-F238E27FC236}">
                <a16:creationId xmlns:a16="http://schemas.microsoft.com/office/drawing/2014/main" id="{4E1D6577-7DD4-4102-B398-04AD0A92AB09}"/>
              </a:ext>
            </a:extLst>
          </p:cNvPr>
          <p:cNvSpPr txBox="1"/>
          <p:nvPr/>
        </p:nvSpPr>
        <p:spPr>
          <a:xfrm>
            <a:off x="4445807" y="3424006"/>
            <a:ext cx="2984500" cy="50886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Carlton Jones</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Progress Tracking / Software Engineer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13">
            <a:extLst>
              <a:ext uri="{FF2B5EF4-FFF2-40B4-BE49-F238E27FC236}">
                <a16:creationId xmlns:a16="http://schemas.microsoft.com/office/drawing/2014/main" id="{5E12C1EE-41D7-4D9E-BB57-68FB7E5D0390}"/>
              </a:ext>
            </a:extLst>
          </p:cNvPr>
          <p:cNvSpPr txBox="1"/>
          <p:nvPr/>
        </p:nvSpPr>
        <p:spPr>
          <a:xfrm>
            <a:off x="7485381" y="3491172"/>
            <a:ext cx="2762250" cy="72077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Derek Hooker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Electrical Shop Coordinator / Electrical Engineer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12">
            <a:extLst>
              <a:ext uri="{FF2B5EF4-FFF2-40B4-BE49-F238E27FC236}">
                <a16:creationId xmlns:a16="http://schemas.microsoft.com/office/drawing/2014/main" id="{E20281D7-4E3D-45C8-AE65-975AA5837B2F}"/>
              </a:ext>
            </a:extLst>
          </p:cNvPr>
          <p:cNvSpPr txBox="1"/>
          <p:nvPr/>
        </p:nvSpPr>
        <p:spPr>
          <a:xfrm>
            <a:off x="1434693" y="5718661"/>
            <a:ext cx="2940050" cy="44731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en-US" sz="1000">
                <a:solidFill>
                  <a:schemeClr val="accent5">
                    <a:lumMod val="50000"/>
                  </a:schemeClr>
                </a:solidFill>
                <a:latin typeface="Times New Roman"/>
                <a:ea typeface="Calibri" panose="020F0502020204030204" pitchFamily="34" charset="0"/>
                <a:cs typeface="Times New Roman"/>
              </a:rPr>
              <a:t>Luis Julian</a:t>
            </a:r>
            <a:r>
              <a:rPr lang="en-US" sz="1000">
                <a:solidFill>
                  <a:schemeClr val="accent5">
                    <a:lumMod val="50000"/>
                  </a:schemeClr>
                </a:solidFill>
                <a:effectLst/>
                <a:latin typeface="Times New Roman"/>
                <a:ea typeface="Calibri" panose="020F0502020204030204" pitchFamily="34" charset="0"/>
                <a:cs typeface="Times New Roman"/>
              </a:rPr>
              <a:t> Velasquez</a:t>
            </a:r>
            <a:endParaRPr lang="en-US" sz="1100">
              <a:solidFill>
                <a:schemeClr val="accent5">
                  <a:lumMod val="50000"/>
                </a:schemeClr>
              </a:solidFill>
              <a:effectLst/>
              <a:latin typeface="Times New Roman"/>
              <a:ea typeface="Calibri" panose="020F0502020204030204" pitchFamily="34" charset="0"/>
              <a:cs typeface="Times New Roman"/>
            </a:endParaRPr>
          </a:p>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Environmental Hazard and Safety / Electrical Engineer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18">
            <a:extLst>
              <a:ext uri="{FF2B5EF4-FFF2-40B4-BE49-F238E27FC236}">
                <a16:creationId xmlns:a16="http://schemas.microsoft.com/office/drawing/2014/main" id="{48CA3CCF-D5FB-4BE2-8C81-89013DBD3E9E}"/>
              </a:ext>
            </a:extLst>
          </p:cNvPr>
          <p:cNvSpPr txBox="1"/>
          <p:nvPr/>
        </p:nvSpPr>
        <p:spPr>
          <a:xfrm>
            <a:off x="7417607" y="5718662"/>
            <a:ext cx="3054350" cy="67494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Tanner Reynolds</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1000"/>
              </a:spcAft>
            </a:pPr>
            <a:r>
              <a:rPr lang="en-US" sz="10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Machine Shop Coordinator / Mechanical Engineer</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050">
                <a:solidFill>
                  <a:srgbClr val="222222"/>
                </a:solidFill>
                <a:effectLst/>
                <a:latin typeface="Roboto" panose="02000000000000000000" pitchFamily="2"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C9517D16-AA26-4269-A5B9-3A12E075A13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070171" y="4060832"/>
            <a:ext cx="1442921" cy="1588271"/>
          </a:xfrm>
          <a:prstGeom prst="rect">
            <a:avLst/>
          </a:prstGeom>
          <a:noFill/>
          <a:ln>
            <a:noFill/>
          </a:ln>
        </p:spPr>
      </p:pic>
      <p:pic>
        <p:nvPicPr>
          <p:cNvPr id="22" name="Picture 21" descr="A person wearing a suit and tie smiling at the camera&#10;&#10;Description automatically generated">
            <a:extLst>
              <a:ext uri="{FF2B5EF4-FFF2-40B4-BE49-F238E27FC236}">
                <a16:creationId xmlns:a16="http://schemas.microsoft.com/office/drawing/2014/main" id="{E0779B0F-0CE1-40AD-B079-70BBDA73B2EB}"/>
              </a:ext>
            </a:extLst>
          </p:cNvPr>
          <p:cNvPicPr/>
          <p:nvPr/>
        </p:nvPicPr>
        <p:blipFill>
          <a:blip r:embed="rId10">
            <a:extLst>
              <a:ext uri="{28A0092B-C50C-407E-A947-70E740481C1C}">
                <a14:useLocalDpi xmlns:a14="http://schemas.microsoft.com/office/drawing/2010/main" val="0"/>
              </a:ext>
            </a:extLst>
          </a:blip>
          <a:stretch>
            <a:fillRect/>
          </a:stretch>
        </p:blipFill>
        <p:spPr>
          <a:xfrm>
            <a:off x="8153400" y="4060832"/>
            <a:ext cx="1468064" cy="1588271"/>
          </a:xfrm>
          <a:prstGeom prst="rect">
            <a:avLst/>
          </a:prstGeom>
        </p:spPr>
      </p:pic>
      <p:pic>
        <p:nvPicPr>
          <p:cNvPr id="12" name="Audio 11">
            <a:hlinkClick r:id="" action="ppaction://media"/>
            <a:extLst>
              <a:ext uri="{FF2B5EF4-FFF2-40B4-BE49-F238E27FC236}">
                <a16:creationId xmlns:a16="http://schemas.microsoft.com/office/drawing/2014/main" id="{09565160-458C-E44F-8629-526CEC18C25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4513989"/>
      </p:ext>
    </p:extLst>
  </p:cSld>
  <p:clrMapOvr>
    <a:masterClrMapping/>
  </p:clrMapOvr>
  <mc:AlternateContent xmlns:mc="http://schemas.openxmlformats.org/markup-compatibility/2006">
    <mc:Choice xmlns:p14="http://schemas.microsoft.com/office/powerpoint/2010/main" Requires="p14">
      <p:transition spd="slow" p14:dur="2000" advTm="46030"/>
    </mc:Choice>
    <mc:Fallback>
      <p:transition spd="slow" advTm="4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6EBF95-EE38-4F12-9DD6-FFAF001E332D}"/>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0C85BE96-CAAA-4F2C-9F13-D3A614E9F180}"/>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08DB3EA9-0477-44E2-BF9D-9CCF20755CFD}"/>
              </a:ext>
            </a:extLst>
          </p:cNvPr>
          <p:cNvSpPr>
            <a:spLocks noGrp="1"/>
          </p:cNvSpPr>
          <p:nvPr>
            <p:ph type="sldNum" sz="quarter" idx="12"/>
          </p:nvPr>
        </p:nvSpPr>
        <p:spPr/>
        <p:txBody>
          <a:bodyPr/>
          <a:lstStyle/>
          <a:p>
            <a:fld id="{92879F74-3B4C-4889-B03A-EAA9478B8F94}" type="slidenum">
              <a:rPr lang="en-US" smtClean="0"/>
              <a:t>20</a:t>
            </a:fld>
            <a:endParaRPr lang="en-US"/>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86DC9842-C7E4-4F1F-BB6B-9584F98D4773}"/>
                  </a:ext>
                </a:extLst>
              </p:cNvPr>
              <p:cNvSpPr txBox="1">
                <a:spLocks/>
              </p:cNvSpPr>
              <p:nvPr/>
            </p:nvSpPr>
            <p:spPr>
              <a:xfrm>
                <a:off x="1605179" y="1026386"/>
                <a:ext cx="3546042" cy="133690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𝜋</m:t>
                          </m:r>
                        </m:num>
                        <m:den>
                          <m:r>
                            <a:rPr lang="en-US" i="1">
                              <a:latin typeface="Cambria Math" panose="02040503050406030204" pitchFamily="18" charset="0"/>
                            </a:rPr>
                            <m:t>𝜆</m:t>
                          </m:r>
                        </m:den>
                      </m:f>
                    </m:oMath>
                  </m:oMathPara>
                </a14:m>
                <a:endParaRPr lang="en-US"/>
              </a:p>
              <a:p>
                <a:pPr marL="0" indent="0">
                  <a:buFont typeface="Arial" panose="020B0604020202020204" pitchFamily="34" charset="0"/>
                  <a:buNone/>
                </a:pPr>
                <a:endParaRPr lang="en-US">
                  <a:latin typeface="Cambria Math" panose="02040503050406030204" pitchFamily="18" charset="0"/>
                  <a:ea typeface="Cambria Math" panose="02040503050406030204" pitchFamily="18" charset="0"/>
                </a:endParaRPr>
              </a:p>
            </p:txBody>
          </p:sp>
        </mc:Choice>
        <mc:Fallback xmlns="">
          <p:sp>
            <p:nvSpPr>
              <p:cNvPr id="5" name="Content Placeholder 3">
                <a:extLst>
                  <a:ext uri="{FF2B5EF4-FFF2-40B4-BE49-F238E27FC236}">
                    <a16:creationId xmlns:a16="http://schemas.microsoft.com/office/drawing/2014/main" id="{86DC9842-C7E4-4F1F-BB6B-9584F98D4773}"/>
                  </a:ext>
                </a:extLst>
              </p:cNvPr>
              <p:cNvSpPr txBox="1">
                <a:spLocks noRot="1" noChangeAspect="1" noMove="1" noResize="1" noEditPoints="1" noAdjustHandles="1" noChangeArrowheads="1" noChangeShapeType="1" noTextEdit="1"/>
              </p:cNvSpPr>
              <p:nvPr/>
            </p:nvSpPr>
            <p:spPr>
              <a:xfrm>
                <a:off x="1605179" y="1026386"/>
                <a:ext cx="3546042" cy="1336904"/>
              </a:xfrm>
              <a:prstGeom prst="rect">
                <a:avLst/>
              </a:prstGeom>
              <a:blipFill>
                <a:blip r:embed="rId5"/>
                <a:stretch>
                  <a:fillRect t="-1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9560726-5D48-42D7-8AFA-190A46F10CA2}"/>
                  </a:ext>
                </a:extLst>
              </p:cNvPr>
              <p:cNvSpPr/>
              <p:nvPr/>
            </p:nvSpPr>
            <p:spPr>
              <a:xfrm>
                <a:off x="6131883" y="942727"/>
                <a:ext cx="3850317" cy="901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𝜆</m:t>
                      </m:r>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𝜋</m:t>
                          </m:r>
                        </m:num>
                        <m:den>
                          <m:r>
                            <a:rPr lang="en-US" sz="2800" b="0" i="1" smtClean="0">
                              <a:latin typeface="Cambria Math" panose="02040503050406030204" pitchFamily="18" charset="0"/>
                            </a:rPr>
                            <m:t>0.4472</m:t>
                          </m:r>
                        </m:den>
                      </m:f>
                      <m:r>
                        <a:rPr lang="en-US" sz="2800" b="0" i="1" smtClean="0">
                          <a:latin typeface="Cambria Math" panose="02040503050406030204" pitchFamily="18" charset="0"/>
                        </a:rPr>
                        <m:t>=14.05 </m:t>
                      </m:r>
                      <m:r>
                        <a:rPr lang="en-US" sz="2800" b="0" i="1" smtClean="0">
                          <a:latin typeface="Cambria Math" panose="02040503050406030204" pitchFamily="18" charset="0"/>
                        </a:rPr>
                        <m:t>𝑚</m:t>
                      </m:r>
                    </m:oMath>
                  </m:oMathPara>
                </a14:m>
                <a:endParaRPr lang="en-US" sz="2800"/>
              </a:p>
            </p:txBody>
          </p:sp>
        </mc:Choice>
        <mc:Fallback xmlns="">
          <p:sp>
            <p:nvSpPr>
              <p:cNvPr id="6" name="Rectangle 5">
                <a:extLst>
                  <a:ext uri="{FF2B5EF4-FFF2-40B4-BE49-F238E27FC236}">
                    <a16:creationId xmlns:a16="http://schemas.microsoft.com/office/drawing/2014/main" id="{79560726-5D48-42D7-8AFA-190A46F10CA2}"/>
                  </a:ext>
                </a:extLst>
              </p:cNvPr>
              <p:cNvSpPr>
                <a:spLocks noRot="1" noChangeAspect="1" noMove="1" noResize="1" noEditPoints="1" noAdjustHandles="1" noChangeArrowheads="1" noChangeShapeType="1" noTextEdit="1"/>
              </p:cNvSpPr>
              <p:nvPr/>
            </p:nvSpPr>
            <p:spPr>
              <a:xfrm>
                <a:off x="6131883" y="942727"/>
                <a:ext cx="3850317" cy="901785"/>
              </a:xfrm>
              <a:prstGeom prst="rect">
                <a:avLst/>
              </a:prstGeom>
              <a:blipFill>
                <a:blip r:embed="rId6"/>
                <a:stretch>
                  <a:fillRect b="-6944"/>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FBD5D08-6A6E-450B-91B2-CBE7C3F2D68E}"/>
              </a:ext>
            </a:extLst>
          </p:cNvPr>
          <p:cNvPicPr>
            <a:picLocks noChangeAspect="1"/>
          </p:cNvPicPr>
          <p:nvPr/>
        </p:nvPicPr>
        <p:blipFill>
          <a:blip r:embed="rId7"/>
          <a:stretch>
            <a:fillRect/>
          </a:stretch>
        </p:blipFill>
        <p:spPr>
          <a:xfrm>
            <a:off x="4342402" y="1298564"/>
            <a:ext cx="1902117" cy="396274"/>
          </a:xfrm>
          <a:prstGeom prst="rect">
            <a:avLst/>
          </a:prstGeom>
        </p:spPr>
      </p:pic>
      <p:pic>
        <p:nvPicPr>
          <p:cNvPr id="8" name="Picture 7">
            <a:extLst>
              <a:ext uri="{FF2B5EF4-FFF2-40B4-BE49-F238E27FC236}">
                <a16:creationId xmlns:a16="http://schemas.microsoft.com/office/drawing/2014/main" id="{26384BD8-7F22-4D0A-85EB-9A86C06AC1A7}"/>
              </a:ext>
            </a:extLst>
          </p:cNvPr>
          <p:cNvPicPr>
            <a:picLocks noChangeAspect="1"/>
          </p:cNvPicPr>
          <p:nvPr/>
        </p:nvPicPr>
        <p:blipFill>
          <a:blip r:embed="rId8"/>
          <a:stretch>
            <a:fillRect/>
          </a:stretch>
        </p:blipFill>
        <p:spPr>
          <a:xfrm>
            <a:off x="1033110" y="2205898"/>
            <a:ext cx="3724979" cy="1481456"/>
          </a:xfrm>
          <a:prstGeom prst="rect">
            <a:avLst/>
          </a:prstGeom>
        </p:spPr>
      </p:pic>
      <p:pic>
        <p:nvPicPr>
          <p:cNvPr id="9" name="Picture 8">
            <a:extLst>
              <a:ext uri="{FF2B5EF4-FFF2-40B4-BE49-F238E27FC236}">
                <a16:creationId xmlns:a16="http://schemas.microsoft.com/office/drawing/2014/main" id="{D7DC6076-3AB7-47DF-AFC9-1CEC518F5178}"/>
              </a:ext>
            </a:extLst>
          </p:cNvPr>
          <p:cNvPicPr>
            <a:picLocks noChangeAspect="1"/>
          </p:cNvPicPr>
          <p:nvPr/>
        </p:nvPicPr>
        <p:blipFill>
          <a:blip r:embed="rId9"/>
          <a:stretch>
            <a:fillRect/>
          </a:stretch>
        </p:blipFill>
        <p:spPr>
          <a:xfrm>
            <a:off x="5293460" y="2349140"/>
            <a:ext cx="3200677" cy="792549"/>
          </a:xfrm>
          <a:prstGeom prst="rect">
            <a:avLst/>
          </a:prstGeom>
        </p:spPr>
      </p:pic>
      <p:pic>
        <p:nvPicPr>
          <p:cNvPr id="10" name="Picture 9">
            <a:extLst>
              <a:ext uri="{FF2B5EF4-FFF2-40B4-BE49-F238E27FC236}">
                <a16:creationId xmlns:a16="http://schemas.microsoft.com/office/drawing/2014/main" id="{E575CC5F-F63B-433F-AFBA-5DF09572811F}"/>
              </a:ext>
            </a:extLst>
          </p:cNvPr>
          <p:cNvPicPr>
            <a:picLocks noChangeAspect="1"/>
          </p:cNvPicPr>
          <p:nvPr/>
        </p:nvPicPr>
        <p:blipFill>
          <a:blip r:embed="rId7"/>
          <a:stretch>
            <a:fillRect/>
          </a:stretch>
        </p:blipFill>
        <p:spPr>
          <a:xfrm>
            <a:off x="838200" y="3429000"/>
            <a:ext cx="1902117" cy="396274"/>
          </a:xfrm>
          <a:prstGeom prst="rect">
            <a:avLst/>
          </a:prstGeom>
        </p:spPr>
      </p:pic>
      <p:pic>
        <p:nvPicPr>
          <p:cNvPr id="11" name="Picture 10">
            <a:extLst>
              <a:ext uri="{FF2B5EF4-FFF2-40B4-BE49-F238E27FC236}">
                <a16:creationId xmlns:a16="http://schemas.microsoft.com/office/drawing/2014/main" id="{372403AC-699E-4D78-BAA4-2A3FF562CA59}"/>
              </a:ext>
            </a:extLst>
          </p:cNvPr>
          <p:cNvPicPr>
            <a:picLocks noChangeAspect="1"/>
          </p:cNvPicPr>
          <p:nvPr/>
        </p:nvPicPr>
        <p:blipFill>
          <a:blip r:embed="rId10"/>
          <a:stretch>
            <a:fillRect/>
          </a:stretch>
        </p:blipFill>
        <p:spPr>
          <a:xfrm>
            <a:off x="3336474" y="3384166"/>
            <a:ext cx="1956986" cy="524301"/>
          </a:xfrm>
          <a:prstGeom prst="rect">
            <a:avLst/>
          </a:prstGeom>
        </p:spPr>
      </p:pic>
      <p:pic>
        <p:nvPicPr>
          <p:cNvPr id="12" name="Picture 11">
            <a:extLst>
              <a:ext uri="{FF2B5EF4-FFF2-40B4-BE49-F238E27FC236}">
                <a16:creationId xmlns:a16="http://schemas.microsoft.com/office/drawing/2014/main" id="{A1982559-A6DC-47B4-BA2D-9A156EA8D56C}"/>
              </a:ext>
            </a:extLst>
          </p:cNvPr>
          <p:cNvPicPr>
            <a:picLocks noChangeAspect="1"/>
          </p:cNvPicPr>
          <p:nvPr/>
        </p:nvPicPr>
        <p:blipFill>
          <a:blip r:embed="rId7"/>
          <a:stretch>
            <a:fillRect/>
          </a:stretch>
        </p:blipFill>
        <p:spPr>
          <a:xfrm>
            <a:off x="5612301" y="3489217"/>
            <a:ext cx="1902117" cy="396274"/>
          </a:xfrm>
          <a:prstGeom prst="rect">
            <a:avLst/>
          </a:prstGeom>
        </p:spPr>
      </p:pic>
      <p:pic>
        <p:nvPicPr>
          <p:cNvPr id="13" name="Picture 12">
            <a:extLst>
              <a:ext uri="{FF2B5EF4-FFF2-40B4-BE49-F238E27FC236}">
                <a16:creationId xmlns:a16="http://schemas.microsoft.com/office/drawing/2014/main" id="{C6518730-0F7B-4CD9-9136-5E9CA895D557}"/>
              </a:ext>
            </a:extLst>
          </p:cNvPr>
          <p:cNvPicPr>
            <a:picLocks noChangeAspect="1"/>
          </p:cNvPicPr>
          <p:nvPr/>
        </p:nvPicPr>
        <p:blipFill>
          <a:blip r:embed="rId11"/>
          <a:stretch>
            <a:fillRect/>
          </a:stretch>
        </p:blipFill>
        <p:spPr>
          <a:xfrm>
            <a:off x="6893798" y="3214873"/>
            <a:ext cx="3724979" cy="1341236"/>
          </a:xfrm>
          <a:prstGeom prst="rect">
            <a:avLst/>
          </a:prstGeom>
        </p:spPr>
      </p:pic>
      <p:pic>
        <p:nvPicPr>
          <p:cNvPr id="14" name="Picture 13">
            <a:extLst>
              <a:ext uri="{FF2B5EF4-FFF2-40B4-BE49-F238E27FC236}">
                <a16:creationId xmlns:a16="http://schemas.microsoft.com/office/drawing/2014/main" id="{FE94A7CF-4F67-4DBE-9534-39F96A8E5FC3}"/>
              </a:ext>
            </a:extLst>
          </p:cNvPr>
          <p:cNvPicPr>
            <a:picLocks noChangeAspect="1"/>
          </p:cNvPicPr>
          <p:nvPr/>
        </p:nvPicPr>
        <p:blipFill>
          <a:blip r:embed="rId12"/>
          <a:stretch>
            <a:fillRect/>
          </a:stretch>
        </p:blipFill>
        <p:spPr>
          <a:xfrm>
            <a:off x="1066641" y="4226279"/>
            <a:ext cx="1499746" cy="524301"/>
          </a:xfrm>
          <a:prstGeom prst="rect">
            <a:avLst/>
          </a:prstGeom>
        </p:spPr>
      </p:pic>
      <p:pic>
        <p:nvPicPr>
          <p:cNvPr id="15" name="Picture 14">
            <a:extLst>
              <a:ext uri="{FF2B5EF4-FFF2-40B4-BE49-F238E27FC236}">
                <a16:creationId xmlns:a16="http://schemas.microsoft.com/office/drawing/2014/main" id="{D43D3000-A7C1-4D8F-B351-1B9BC8EB995B}"/>
              </a:ext>
            </a:extLst>
          </p:cNvPr>
          <p:cNvPicPr>
            <a:picLocks noChangeAspect="1"/>
          </p:cNvPicPr>
          <p:nvPr/>
        </p:nvPicPr>
        <p:blipFill>
          <a:blip r:embed="rId13"/>
          <a:stretch>
            <a:fillRect/>
          </a:stretch>
        </p:blipFill>
        <p:spPr>
          <a:xfrm>
            <a:off x="2844216" y="4293561"/>
            <a:ext cx="1548518" cy="384081"/>
          </a:xfrm>
          <a:prstGeom prst="rect">
            <a:avLst/>
          </a:prstGeom>
        </p:spPr>
      </p:pic>
      <p:pic>
        <p:nvPicPr>
          <p:cNvPr id="16" name="Picture 15">
            <a:extLst>
              <a:ext uri="{FF2B5EF4-FFF2-40B4-BE49-F238E27FC236}">
                <a16:creationId xmlns:a16="http://schemas.microsoft.com/office/drawing/2014/main" id="{B5DC6EED-545C-42D9-AB6B-78D55AFDED5F}"/>
              </a:ext>
            </a:extLst>
          </p:cNvPr>
          <p:cNvPicPr>
            <a:picLocks noChangeAspect="1"/>
          </p:cNvPicPr>
          <p:nvPr/>
        </p:nvPicPr>
        <p:blipFill>
          <a:blip r:embed="rId14"/>
          <a:stretch>
            <a:fillRect/>
          </a:stretch>
        </p:blipFill>
        <p:spPr>
          <a:xfrm>
            <a:off x="4732576" y="3970676"/>
            <a:ext cx="2078916" cy="896190"/>
          </a:xfrm>
          <a:prstGeom prst="rect">
            <a:avLst/>
          </a:prstGeom>
        </p:spPr>
      </p:pic>
      <p:pic>
        <p:nvPicPr>
          <p:cNvPr id="17" name="Picture 16">
            <a:extLst>
              <a:ext uri="{FF2B5EF4-FFF2-40B4-BE49-F238E27FC236}">
                <a16:creationId xmlns:a16="http://schemas.microsoft.com/office/drawing/2014/main" id="{16779BCC-6714-4F67-8B0C-002CC05139CA}"/>
              </a:ext>
            </a:extLst>
          </p:cNvPr>
          <p:cNvPicPr>
            <a:picLocks noChangeAspect="1"/>
          </p:cNvPicPr>
          <p:nvPr/>
        </p:nvPicPr>
        <p:blipFill>
          <a:blip r:embed="rId15"/>
          <a:stretch>
            <a:fillRect/>
          </a:stretch>
        </p:blipFill>
        <p:spPr>
          <a:xfrm>
            <a:off x="1066641" y="4977746"/>
            <a:ext cx="2932430" cy="1060796"/>
          </a:xfrm>
          <a:prstGeom prst="rect">
            <a:avLst/>
          </a:prstGeom>
        </p:spPr>
      </p:pic>
      <p:pic>
        <p:nvPicPr>
          <p:cNvPr id="18" name="Picture 17">
            <a:extLst>
              <a:ext uri="{FF2B5EF4-FFF2-40B4-BE49-F238E27FC236}">
                <a16:creationId xmlns:a16="http://schemas.microsoft.com/office/drawing/2014/main" id="{CC911D85-3C81-49FA-AF5A-88F205E7244D}"/>
              </a:ext>
            </a:extLst>
          </p:cNvPr>
          <p:cNvPicPr>
            <a:picLocks noChangeAspect="1"/>
          </p:cNvPicPr>
          <p:nvPr/>
        </p:nvPicPr>
        <p:blipFill>
          <a:blip r:embed="rId13"/>
          <a:stretch>
            <a:fillRect/>
          </a:stretch>
        </p:blipFill>
        <p:spPr>
          <a:xfrm>
            <a:off x="4223516" y="5257040"/>
            <a:ext cx="1548518" cy="384081"/>
          </a:xfrm>
          <a:prstGeom prst="rect">
            <a:avLst/>
          </a:prstGeom>
        </p:spPr>
      </p:pic>
      <p:pic>
        <p:nvPicPr>
          <p:cNvPr id="19" name="Picture 18">
            <a:extLst>
              <a:ext uri="{FF2B5EF4-FFF2-40B4-BE49-F238E27FC236}">
                <a16:creationId xmlns:a16="http://schemas.microsoft.com/office/drawing/2014/main" id="{96699E49-D9AE-471D-B04E-8969F8DA0486}"/>
              </a:ext>
            </a:extLst>
          </p:cNvPr>
          <p:cNvPicPr>
            <a:picLocks noChangeAspect="1"/>
          </p:cNvPicPr>
          <p:nvPr/>
        </p:nvPicPr>
        <p:blipFill>
          <a:blip r:embed="rId16"/>
          <a:stretch>
            <a:fillRect/>
          </a:stretch>
        </p:blipFill>
        <p:spPr>
          <a:xfrm>
            <a:off x="5996479" y="4852381"/>
            <a:ext cx="4828450" cy="1060796"/>
          </a:xfrm>
          <a:prstGeom prst="rect">
            <a:avLst/>
          </a:prstGeom>
        </p:spPr>
      </p:pic>
      <p:sp>
        <p:nvSpPr>
          <p:cNvPr id="21" name="TextBox 20">
            <a:extLst>
              <a:ext uri="{FF2B5EF4-FFF2-40B4-BE49-F238E27FC236}">
                <a16:creationId xmlns:a16="http://schemas.microsoft.com/office/drawing/2014/main" id="{9053327B-1900-4CD4-801C-ED98B70CB8D3}"/>
              </a:ext>
            </a:extLst>
          </p:cNvPr>
          <p:cNvSpPr txBox="1"/>
          <p:nvPr/>
        </p:nvSpPr>
        <p:spPr>
          <a:xfrm>
            <a:off x="2893484" y="4234"/>
            <a:ext cx="7442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u="sng">
                <a:latin typeface="Times New Roman"/>
              </a:rPr>
              <a:t>Steepest angle on the wave</a:t>
            </a:r>
            <a:endParaRPr lang="en-US"/>
          </a:p>
        </p:txBody>
      </p:sp>
      <p:pic>
        <p:nvPicPr>
          <p:cNvPr id="23" name="Audio 22">
            <a:hlinkClick r:id="" action="ppaction://media"/>
            <a:extLst>
              <a:ext uri="{FF2B5EF4-FFF2-40B4-BE49-F238E27FC236}">
                <a16:creationId xmlns:a16="http://schemas.microsoft.com/office/drawing/2014/main" id="{8B796463-4773-E44F-8A9E-C19917D21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03633084"/>
      </p:ext>
    </p:extLst>
  </p:cSld>
  <p:clrMapOvr>
    <a:masterClrMapping/>
  </p:clrMapOvr>
  <mc:AlternateContent xmlns:mc="http://schemas.openxmlformats.org/markup-compatibility/2006">
    <mc:Choice xmlns:p14="http://schemas.microsoft.com/office/powerpoint/2010/main" Requires="p14">
      <p:transition spd="slow" p14:dur="2000" advClick="0" advTm="45850"/>
    </mc:Choice>
    <mc:Fallback>
      <p:transition spd="slow" advClick="0" advTm="4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46166-813B-4440-86FF-259E40E73E01}"/>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F366B119-0A17-435B-A444-BF91132374EC}"/>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44733C9E-0D29-4086-ACE6-B533EE142E78}"/>
              </a:ext>
            </a:extLst>
          </p:cNvPr>
          <p:cNvSpPr>
            <a:spLocks noGrp="1"/>
          </p:cNvSpPr>
          <p:nvPr>
            <p:ph type="sldNum" sz="quarter" idx="12"/>
          </p:nvPr>
        </p:nvSpPr>
        <p:spPr/>
        <p:txBody>
          <a:bodyPr/>
          <a:lstStyle/>
          <a:p>
            <a:fld id="{92879F74-3B4C-4889-B03A-EAA9478B8F94}" type="slidenum">
              <a:rPr lang="en-US" smtClean="0"/>
              <a:t>21</a:t>
            </a:fld>
            <a:endParaRPr lang="en-US"/>
          </a:p>
        </p:txBody>
      </p:sp>
      <p:sp>
        <p:nvSpPr>
          <p:cNvPr id="7" name="TextBox 6">
            <a:extLst>
              <a:ext uri="{FF2B5EF4-FFF2-40B4-BE49-F238E27FC236}">
                <a16:creationId xmlns:a16="http://schemas.microsoft.com/office/drawing/2014/main" id="{EEDD90C2-8D8C-46F9-A020-BBA58A16B306}"/>
              </a:ext>
            </a:extLst>
          </p:cNvPr>
          <p:cNvSpPr txBox="1"/>
          <p:nvPr/>
        </p:nvSpPr>
        <p:spPr>
          <a:xfrm>
            <a:off x="2914651" y="427567"/>
            <a:ext cx="7442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u="sng">
                <a:latin typeface="Times New Roman"/>
              </a:rPr>
              <a:t>Angle relative to the wave</a:t>
            </a:r>
            <a:endParaRPr lang="en-US" sz="4800">
              <a:cs typeface="Calibri"/>
            </a:endParaRPr>
          </a:p>
        </p:txBody>
      </p:sp>
      <p:sp>
        <p:nvSpPr>
          <p:cNvPr id="5" name="TextBox 4">
            <a:extLst>
              <a:ext uri="{FF2B5EF4-FFF2-40B4-BE49-F238E27FC236}">
                <a16:creationId xmlns:a16="http://schemas.microsoft.com/office/drawing/2014/main" id="{1B1BF367-FD93-4A39-B22F-FE7569F4001D}"/>
              </a:ext>
            </a:extLst>
          </p:cNvPr>
          <p:cNvSpPr txBox="1"/>
          <p:nvPr/>
        </p:nvSpPr>
        <p:spPr>
          <a:xfrm>
            <a:off x="3098800" y="1805722"/>
            <a:ext cx="5994400" cy="1815882"/>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Parameter</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 Thickness of the board =0.4375 ft</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 = Center of gravity</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 Beam (width of the board)</a:t>
            </a:r>
          </a:p>
        </p:txBody>
      </p:sp>
      <p:pic>
        <p:nvPicPr>
          <p:cNvPr id="6" name="Audio 5">
            <a:hlinkClick r:id="" action="ppaction://media"/>
            <a:extLst>
              <a:ext uri="{FF2B5EF4-FFF2-40B4-BE49-F238E27FC236}">
                <a16:creationId xmlns:a16="http://schemas.microsoft.com/office/drawing/2014/main" id="{10949FE1-40A7-4F4A-ACA8-1BEEE5412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3927063"/>
      </p:ext>
    </p:extLst>
  </p:cSld>
  <p:clrMapOvr>
    <a:masterClrMapping/>
  </p:clrMapOvr>
  <mc:AlternateContent xmlns:mc="http://schemas.openxmlformats.org/markup-compatibility/2006">
    <mc:Choice xmlns:p14="http://schemas.microsoft.com/office/powerpoint/2010/main" Requires="p14">
      <p:transition spd="slow" p14:dur="2000" advTm="19780"/>
    </mc:Choice>
    <mc:Fallback>
      <p:transition spd="slow" advTm="1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94149-D896-4CA6-A5A0-6715F67620B7}"/>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073CFC37-C6DB-4F57-8DCF-452741DAD728}"/>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98E7E81A-EF47-451B-83D7-0F66CBD83B62}"/>
              </a:ext>
            </a:extLst>
          </p:cNvPr>
          <p:cNvSpPr>
            <a:spLocks noGrp="1"/>
          </p:cNvSpPr>
          <p:nvPr>
            <p:ph type="sldNum" sz="quarter" idx="12"/>
          </p:nvPr>
        </p:nvSpPr>
        <p:spPr/>
        <p:txBody>
          <a:bodyPr/>
          <a:lstStyle/>
          <a:p>
            <a:fld id="{92879F74-3B4C-4889-B03A-EAA9478B8F94}" type="slidenum">
              <a:rPr lang="en-US" smtClean="0"/>
              <a:t>22</a:t>
            </a:fld>
            <a:endParaRPr lang="en-US"/>
          </a:p>
        </p:txBody>
      </p:sp>
      <p:pic>
        <p:nvPicPr>
          <p:cNvPr id="5" name="Picture 4">
            <a:extLst>
              <a:ext uri="{FF2B5EF4-FFF2-40B4-BE49-F238E27FC236}">
                <a16:creationId xmlns:a16="http://schemas.microsoft.com/office/drawing/2014/main" id="{6671C084-1A07-4504-9FD8-69C76C1333E7}"/>
              </a:ext>
            </a:extLst>
          </p:cNvPr>
          <p:cNvPicPr>
            <a:picLocks noChangeAspect="1"/>
          </p:cNvPicPr>
          <p:nvPr/>
        </p:nvPicPr>
        <p:blipFill>
          <a:blip r:embed="rId5"/>
          <a:stretch>
            <a:fillRect/>
          </a:stretch>
        </p:blipFill>
        <p:spPr>
          <a:xfrm>
            <a:off x="3876863" y="1056940"/>
            <a:ext cx="3782106" cy="5749536"/>
          </a:xfrm>
          <a:prstGeom prst="rect">
            <a:avLst/>
          </a:prstGeom>
        </p:spPr>
      </p:pic>
      <p:sp>
        <p:nvSpPr>
          <p:cNvPr id="7" name="TextBox 6">
            <a:extLst>
              <a:ext uri="{FF2B5EF4-FFF2-40B4-BE49-F238E27FC236}">
                <a16:creationId xmlns:a16="http://schemas.microsoft.com/office/drawing/2014/main" id="{3FBA40DF-402A-405E-93F7-3567A5231CDB}"/>
              </a:ext>
            </a:extLst>
          </p:cNvPr>
          <p:cNvSpPr txBox="1"/>
          <p:nvPr/>
        </p:nvSpPr>
        <p:spPr>
          <a:xfrm>
            <a:off x="2374901" y="173567"/>
            <a:ext cx="7442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u="sng">
                <a:latin typeface="Times New Roman"/>
              </a:rPr>
              <a:t>Geometrical Relation</a:t>
            </a:r>
            <a:endParaRPr lang="en-US"/>
          </a:p>
        </p:txBody>
      </p:sp>
      <p:pic>
        <p:nvPicPr>
          <p:cNvPr id="6" name="Audio 5">
            <a:hlinkClick r:id="" action="ppaction://media"/>
            <a:extLst>
              <a:ext uri="{FF2B5EF4-FFF2-40B4-BE49-F238E27FC236}">
                <a16:creationId xmlns:a16="http://schemas.microsoft.com/office/drawing/2014/main" id="{FFA6C656-EE14-6C4E-B8BB-43126032B6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1110355"/>
      </p:ext>
    </p:extLst>
  </p:cSld>
  <p:clrMapOvr>
    <a:masterClrMapping/>
  </p:clrMapOvr>
  <mc:AlternateContent xmlns:mc="http://schemas.openxmlformats.org/markup-compatibility/2006">
    <mc:Choice xmlns:p14="http://schemas.microsoft.com/office/powerpoint/2010/main" Requires="p14">
      <p:transition spd="slow" p14:dur="2000" advClick="0" advTm="8920"/>
    </mc:Choice>
    <mc:Fallback>
      <p:transition spd="slow" advClick="0" advTm="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BC07C-F285-401F-AA62-D8ED655A7504}"/>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FABA4A31-900D-4A32-91ED-0B57522FB14E}"/>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B846295C-E9BF-44C9-A9AC-B177E98F0FA8}"/>
              </a:ext>
            </a:extLst>
          </p:cNvPr>
          <p:cNvSpPr>
            <a:spLocks noGrp="1"/>
          </p:cNvSpPr>
          <p:nvPr>
            <p:ph type="sldNum" sz="quarter" idx="12"/>
          </p:nvPr>
        </p:nvSpPr>
        <p:spPr/>
        <p:txBody>
          <a:bodyPr/>
          <a:lstStyle/>
          <a:p>
            <a:fld id="{92879F74-3B4C-4889-B03A-EAA9478B8F94}" type="slidenum">
              <a:rPr lang="en-US" smtClean="0"/>
              <a:t>23</a:t>
            </a:fld>
            <a:endParaRPr lang="en-US"/>
          </a:p>
        </p:txBody>
      </p:sp>
      <p:pic>
        <p:nvPicPr>
          <p:cNvPr id="5" name="Picture 4">
            <a:extLst>
              <a:ext uri="{FF2B5EF4-FFF2-40B4-BE49-F238E27FC236}">
                <a16:creationId xmlns:a16="http://schemas.microsoft.com/office/drawing/2014/main" id="{9654E409-21FC-458A-B84B-C379C155F783}"/>
              </a:ext>
            </a:extLst>
          </p:cNvPr>
          <p:cNvPicPr>
            <a:picLocks noChangeAspect="1"/>
          </p:cNvPicPr>
          <p:nvPr/>
        </p:nvPicPr>
        <p:blipFill>
          <a:blip r:embed="rId5"/>
          <a:stretch>
            <a:fillRect/>
          </a:stretch>
        </p:blipFill>
        <p:spPr>
          <a:xfrm>
            <a:off x="3146890" y="1208016"/>
            <a:ext cx="5189137" cy="5330967"/>
          </a:xfrm>
          <a:prstGeom prst="rect">
            <a:avLst/>
          </a:prstGeom>
        </p:spPr>
      </p:pic>
      <p:sp>
        <p:nvSpPr>
          <p:cNvPr id="7" name="TextBox 6">
            <a:extLst>
              <a:ext uri="{FF2B5EF4-FFF2-40B4-BE49-F238E27FC236}">
                <a16:creationId xmlns:a16="http://schemas.microsoft.com/office/drawing/2014/main" id="{1920997B-B397-493D-B843-F6ACADC3CEB1}"/>
              </a:ext>
            </a:extLst>
          </p:cNvPr>
          <p:cNvSpPr txBox="1"/>
          <p:nvPr/>
        </p:nvSpPr>
        <p:spPr>
          <a:xfrm>
            <a:off x="2597151" y="237067"/>
            <a:ext cx="7442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u="sng">
                <a:latin typeface="Times New Roman"/>
              </a:rPr>
              <a:t>Geometrical parameters</a:t>
            </a:r>
            <a:endParaRPr lang="en-US"/>
          </a:p>
        </p:txBody>
      </p:sp>
      <p:pic>
        <p:nvPicPr>
          <p:cNvPr id="8" name="Audio 7">
            <a:hlinkClick r:id="" action="ppaction://media"/>
            <a:extLst>
              <a:ext uri="{FF2B5EF4-FFF2-40B4-BE49-F238E27FC236}">
                <a16:creationId xmlns:a16="http://schemas.microsoft.com/office/drawing/2014/main" id="{478362B6-25A5-3645-BEC9-CC12FBE8D8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2892079"/>
      </p:ext>
    </p:extLst>
  </p:cSld>
  <p:clrMapOvr>
    <a:masterClrMapping/>
  </p:clrMapOvr>
  <mc:AlternateContent xmlns:mc="http://schemas.openxmlformats.org/markup-compatibility/2006">
    <mc:Choice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C84CCA-515F-4851-8200-EBFFE52E0931}"/>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882C0E5B-5E7A-44A4-B5BC-2DE8B49729C8}"/>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D8E1D57F-9013-4B3D-BB88-1E7150634271}"/>
              </a:ext>
            </a:extLst>
          </p:cNvPr>
          <p:cNvSpPr>
            <a:spLocks noGrp="1"/>
          </p:cNvSpPr>
          <p:nvPr>
            <p:ph type="sldNum" sz="quarter" idx="12"/>
          </p:nvPr>
        </p:nvSpPr>
        <p:spPr/>
        <p:txBody>
          <a:bodyPr/>
          <a:lstStyle/>
          <a:p>
            <a:fld id="{92879F74-3B4C-4889-B03A-EAA9478B8F94}" type="slidenum">
              <a:rPr lang="en-US" smtClean="0"/>
              <a:t>24</a:t>
            </a:fld>
            <a:endParaRPr lang="en-US"/>
          </a:p>
        </p:txBody>
      </p:sp>
      <p:pic>
        <p:nvPicPr>
          <p:cNvPr id="5" name="Picture 4">
            <a:extLst>
              <a:ext uri="{FF2B5EF4-FFF2-40B4-BE49-F238E27FC236}">
                <a16:creationId xmlns:a16="http://schemas.microsoft.com/office/drawing/2014/main" id="{D72712E4-5543-43BB-9B14-7373182C8D65}"/>
              </a:ext>
            </a:extLst>
          </p:cNvPr>
          <p:cNvPicPr>
            <a:picLocks noChangeAspect="1"/>
          </p:cNvPicPr>
          <p:nvPr/>
        </p:nvPicPr>
        <p:blipFill>
          <a:blip r:embed="rId5"/>
          <a:stretch>
            <a:fillRect/>
          </a:stretch>
        </p:blipFill>
        <p:spPr>
          <a:xfrm>
            <a:off x="1996440" y="1330960"/>
            <a:ext cx="5668557" cy="5070474"/>
          </a:xfrm>
          <a:prstGeom prst="rect">
            <a:avLst/>
          </a:prstGeom>
        </p:spPr>
      </p:pic>
      <p:pic>
        <p:nvPicPr>
          <p:cNvPr id="6" name="Picture 5">
            <a:extLst>
              <a:ext uri="{FF2B5EF4-FFF2-40B4-BE49-F238E27FC236}">
                <a16:creationId xmlns:a16="http://schemas.microsoft.com/office/drawing/2014/main" id="{917BC02A-F385-40BE-A1DB-8BE3646581C4}"/>
              </a:ext>
            </a:extLst>
          </p:cNvPr>
          <p:cNvPicPr>
            <a:picLocks noChangeAspect="1"/>
          </p:cNvPicPr>
          <p:nvPr/>
        </p:nvPicPr>
        <p:blipFill>
          <a:blip r:embed="rId6"/>
          <a:stretch>
            <a:fillRect/>
          </a:stretch>
        </p:blipFill>
        <p:spPr>
          <a:xfrm>
            <a:off x="6800910" y="2754334"/>
            <a:ext cx="4462659" cy="963251"/>
          </a:xfrm>
          <a:prstGeom prst="rect">
            <a:avLst/>
          </a:prstGeom>
        </p:spPr>
      </p:pic>
      <p:sp>
        <p:nvSpPr>
          <p:cNvPr id="8" name="TextBox 7">
            <a:extLst>
              <a:ext uri="{FF2B5EF4-FFF2-40B4-BE49-F238E27FC236}">
                <a16:creationId xmlns:a16="http://schemas.microsoft.com/office/drawing/2014/main" id="{65777F8A-28F0-4A46-8BCF-0DCD82F70BCE}"/>
              </a:ext>
            </a:extLst>
          </p:cNvPr>
          <p:cNvSpPr txBox="1"/>
          <p:nvPr/>
        </p:nvSpPr>
        <p:spPr>
          <a:xfrm>
            <a:off x="2279651" y="205317"/>
            <a:ext cx="7442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u="sng">
                <a:latin typeface="Times New Roman"/>
                <a:cs typeface="Times New Roman"/>
              </a:rPr>
              <a:t>Geometrical angle</a:t>
            </a:r>
          </a:p>
        </p:txBody>
      </p:sp>
      <p:pic>
        <p:nvPicPr>
          <p:cNvPr id="12" name="Audio 11">
            <a:hlinkClick r:id="" action="ppaction://media"/>
            <a:extLst>
              <a:ext uri="{FF2B5EF4-FFF2-40B4-BE49-F238E27FC236}">
                <a16:creationId xmlns:a16="http://schemas.microsoft.com/office/drawing/2014/main" id="{EBEDAD87-C944-D84F-A440-5F2D20E5C1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73731795"/>
      </p:ext>
    </p:extLst>
  </p:cSld>
  <p:clrMapOvr>
    <a:masterClrMapping/>
  </p:clrMapOvr>
  <mc:AlternateContent xmlns:mc="http://schemas.openxmlformats.org/markup-compatibility/2006">
    <mc:Choice xmlns:p14="http://schemas.microsoft.com/office/powerpoint/2010/main" Requires="p14">
      <p:transition spd="slow" p14:dur="2000" advClick="0" advTm="13470"/>
    </mc:Choice>
    <mc:Fallback>
      <p:transition spd="slow" advClick="0" advTm="1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D674A9-476C-43F1-9E14-8D612BC0C872}"/>
              </a:ext>
            </a:extLst>
          </p:cNvPr>
          <p:cNvSpPr>
            <a:spLocks noGrp="1"/>
          </p:cNvSpPr>
          <p:nvPr>
            <p:ph type="dt" sz="half" idx="10"/>
          </p:nvPr>
        </p:nvSpPr>
        <p:spPr/>
        <p:txBody>
          <a:bodyPr/>
          <a:lstStyle/>
          <a:p>
            <a:r>
              <a:rPr lang="en-US"/>
              <a:t>4/24/2020</a:t>
            </a:r>
          </a:p>
        </p:txBody>
      </p:sp>
      <p:sp>
        <p:nvSpPr>
          <p:cNvPr id="3" name="Footer Placeholder 2">
            <a:extLst>
              <a:ext uri="{FF2B5EF4-FFF2-40B4-BE49-F238E27FC236}">
                <a16:creationId xmlns:a16="http://schemas.microsoft.com/office/drawing/2014/main" id="{44E1DCBE-488F-4DD6-A9A9-ED46EC9CFDA2}"/>
              </a:ext>
            </a:extLst>
          </p:cNvPr>
          <p:cNvSpPr>
            <a:spLocks noGrp="1"/>
          </p:cNvSpPr>
          <p:nvPr>
            <p:ph type="ftr" sz="quarter" idx="11"/>
          </p:nvPr>
        </p:nvSpPr>
        <p:spPr/>
        <p:txBody>
          <a:bodyPr/>
          <a:lstStyle/>
          <a:p>
            <a:r>
              <a:rPr lang="en-US"/>
              <a:t>EOC 4804L: OE Systems Control and Design </a:t>
            </a:r>
          </a:p>
        </p:txBody>
      </p:sp>
      <p:sp>
        <p:nvSpPr>
          <p:cNvPr id="4" name="Slide Number Placeholder 3">
            <a:extLst>
              <a:ext uri="{FF2B5EF4-FFF2-40B4-BE49-F238E27FC236}">
                <a16:creationId xmlns:a16="http://schemas.microsoft.com/office/drawing/2014/main" id="{59C923F9-13BB-493B-9C50-88DE1DE38DCB}"/>
              </a:ext>
            </a:extLst>
          </p:cNvPr>
          <p:cNvSpPr>
            <a:spLocks noGrp="1"/>
          </p:cNvSpPr>
          <p:nvPr>
            <p:ph type="sldNum" sz="quarter" idx="12"/>
          </p:nvPr>
        </p:nvSpPr>
        <p:spPr/>
        <p:txBody>
          <a:bodyPr/>
          <a:lstStyle/>
          <a:p>
            <a:fld id="{92879F74-3B4C-4889-B03A-EAA9478B8F94}" type="slidenum">
              <a:rPr lang="en-US" smtClean="0"/>
              <a:t>25</a:t>
            </a:fld>
            <a:endParaRPr lang="en-US"/>
          </a:p>
        </p:txBody>
      </p:sp>
      <p:pic>
        <p:nvPicPr>
          <p:cNvPr id="5" name="Picture 4">
            <a:extLst>
              <a:ext uri="{FF2B5EF4-FFF2-40B4-BE49-F238E27FC236}">
                <a16:creationId xmlns:a16="http://schemas.microsoft.com/office/drawing/2014/main" id="{CAF6002A-B3E3-4684-841A-9FA35C448E9F}"/>
              </a:ext>
            </a:extLst>
          </p:cNvPr>
          <p:cNvPicPr>
            <a:picLocks noChangeAspect="1"/>
          </p:cNvPicPr>
          <p:nvPr/>
        </p:nvPicPr>
        <p:blipFill>
          <a:blip r:embed="rId5"/>
          <a:stretch>
            <a:fillRect/>
          </a:stretch>
        </p:blipFill>
        <p:spPr>
          <a:xfrm>
            <a:off x="2318211" y="426162"/>
            <a:ext cx="4627265" cy="6431837"/>
          </a:xfrm>
          <a:prstGeom prst="rect">
            <a:avLst/>
          </a:prstGeom>
        </p:spPr>
      </p:pic>
      <p:pic>
        <p:nvPicPr>
          <p:cNvPr id="6" name="Picture 5">
            <a:extLst>
              <a:ext uri="{FF2B5EF4-FFF2-40B4-BE49-F238E27FC236}">
                <a16:creationId xmlns:a16="http://schemas.microsoft.com/office/drawing/2014/main" id="{3B5E85A5-4531-44C4-9B34-6BC75A985FA5}"/>
              </a:ext>
            </a:extLst>
          </p:cNvPr>
          <p:cNvPicPr>
            <a:picLocks noChangeAspect="1"/>
          </p:cNvPicPr>
          <p:nvPr/>
        </p:nvPicPr>
        <p:blipFill>
          <a:blip r:embed="rId6"/>
          <a:stretch>
            <a:fillRect/>
          </a:stretch>
        </p:blipFill>
        <p:spPr>
          <a:xfrm>
            <a:off x="6064989" y="1035261"/>
            <a:ext cx="6127011" cy="987638"/>
          </a:xfrm>
          <a:prstGeom prst="rect">
            <a:avLst/>
          </a:prstGeom>
        </p:spPr>
      </p:pic>
      <p:pic>
        <p:nvPicPr>
          <p:cNvPr id="7" name="Picture 6">
            <a:extLst>
              <a:ext uri="{FF2B5EF4-FFF2-40B4-BE49-F238E27FC236}">
                <a16:creationId xmlns:a16="http://schemas.microsoft.com/office/drawing/2014/main" id="{A6B55A26-C167-4A54-89F6-2C432A5AE4EA}"/>
              </a:ext>
            </a:extLst>
          </p:cNvPr>
          <p:cNvPicPr>
            <a:picLocks noChangeAspect="1"/>
          </p:cNvPicPr>
          <p:nvPr/>
        </p:nvPicPr>
        <p:blipFill>
          <a:blip r:embed="rId7"/>
          <a:stretch>
            <a:fillRect/>
          </a:stretch>
        </p:blipFill>
        <p:spPr>
          <a:xfrm>
            <a:off x="7153292" y="3117779"/>
            <a:ext cx="1828959" cy="524301"/>
          </a:xfrm>
          <a:prstGeom prst="rect">
            <a:avLst/>
          </a:prstGeom>
        </p:spPr>
      </p:pic>
      <p:pic>
        <p:nvPicPr>
          <p:cNvPr id="8" name="Picture 7">
            <a:extLst>
              <a:ext uri="{FF2B5EF4-FFF2-40B4-BE49-F238E27FC236}">
                <a16:creationId xmlns:a16="http://schemas.microsoft.com/office/drawing/2014/main" id="{B31DF2B6-34A0-4CD9-9A74-8A2360824BDF}"/>
              </a:ext>
            </a:extLst>
          </p:cNvPr>
          <p:cNvPicPr>
            <a:picLocks noChangeAspect="1"/>
          </p:cNvPicPr>
          <p:nvPr/>
        </p:nvPicPr>
        <p:blipFill>
          <a:blip r:embed="rId8"/>
          <a:stretch>
            <a:fillRect/>
          </a:stretch>
        </p:blipFill>
        <p:spPr>
          <a:xfrm>
            <a:off x="7153292" y="3739681"/>
            <a:ext cx="4200508" cy="518205"/>
          </a:xfrm>
          <a:prstGeom prst="rect">
            <a:avLst/>
          </a:prstGeom>
        </p:spPr>
      </p:pic>
      <p:sp>
        <p:nvSpPr>
          <p:cNvPr id="10" name="TextBox 9">
            <a:extLst>
              <a:ext uri="{FF2B5EF4-FFF2-40B4-BE49-F238E27FC236}">
                <a16:creationId xmlns:a16="http://schemas.microsoft.com/office/drawing/2014/main" id="{92AB619F-C352-47D7-BA46-D87CFA3253D7}"/>
              </a:ext>
            </a:extLst>
          </p:cNvPr>
          <p:cNvSpPr txBox="1"/>
          <p:nvPr/>
        </p:nvSpPr>
        <p:spPr>
          <a:xfrm>
            <a:off x="2396068" y="99484"/>
            <a:ext cx="80137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u="sng">
                <a:latin typeface="Times New Roman"/>
                <a:cs typeface="Times New Roman"/>
              </a:rPr>
              <a:t>Heel angle relative to the wave</a:t>
            </a:r>
          </a:p>
        </p:txBody>
      </p:sp>
      <p:pic>
        <p:nvPicPr>
          <p:cNvPr id="14" name="Audio 13">
            <a:hlinkClick r:id="" action="ppaction://media"/>
            <a:extLst>
              <a:ext uri="{FF2B5EF4-FFF2-40B4-BE49-F238E27FC236}">
                <a16:creationId xmlns:a16="http://schemas.microsoft.com/office/drawing/2014/main" id="{D61CF5C8-D11D-1F47-A178-E7B04CA8FC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3194491"/>
      </p:ext>
    </p:extLst>
  </p:cSld>
  <p:clrMapOvr>
    <a:masterClrMapping/>
  </p:clrMapOvr>
  <mc:AlternateContent xmlns:mc="http://schemas.openxmlformats.org/markup-compatibility/2006">
    <mc:Choice xmlns:p14="http://schemas.microsoft.com/office/powerpoint/2010/main" Requires="p14">
      <p:transition spd="slow" p14:dur="2000" advClick="0" advTm="33250"/>
    </mc:Choice>
    <mc:Fallback>
      <p:transition spd="slow" advClick="0" advTm="3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5D84-15E2-4EED-A775-CB56E8F0BB80}"/>
              </a:ext>
            </a:extLst>
          </p:cNvPr>
          <p:cNvSpPr>
            <a:spLocks noGrp="1"/>
          </p:cNvSpPr>
          <p:nvPr>
            <p:ph type="title"/>
          </p:nvPr>
        </p:nvSpPr>
        <p:spPr/>
        <p:txBody>
          <a:bodyPr/>
          <a:lstStyle/>
          <a:p>
            <a:r>
              <a:rPr lang="en-US"/>
              <a:t>Detailed Mechanical Design</a:t>
            </a:r>
          </a:p>
        </p:txBody>
      </p:sp>
      <p:pic>
        <p:nvPicPr>
          <p:cNvPr id="7" name="Content Placeholder 6">
            <a:extLst>
              <a:ext uri="{FF2B5EF4-FFF2-40B4-BE49-F238E27FC236}">
                <a16:creationId xmlns:a16="http://schemas.microsoft.com/office/drawing/2014/main" id="{3C09445D-F7F9-4086-98CF-0F3627F45922}"/>
              </a:ext>
            </a:extLst>
          </p:cNvPr>
          <p:cNvPicPr>
            <a:picLocks noGrp="1" noChangeAspect="1"/>
          </p:cNvPicPr>
          <p:nvPr>
            <p:ph idx="1"/>
          </p:nvPr>
        </p:nvPicPr>
        <p:blipFill>
          <a:blip r:embed="rId5"/>
          <a:stretch>
            <a:fillRect/>
          </a:stretch>
        </p:blipFill>
        <p:spPr>
          <a:xfrm>
            <a:off x="3977560" y="1735015"/>
            <a:ext cx="8130339" cy="4466493"/>
          </a:xfrm>
          <a:prstGeom prst="rect">
            <a:avLst/>
          </a:prstGeom>
        </p:spPr>
      </p:pic>
      <p:sp>
        <p:nvSpPr>
          <p:cNvPr id="4" name="Date Placeholder 3">
            <a:extLst>
              <a:ext uri="{FF2B5EF4-FFF2-40B4-BE49-F238E27FC236}">
                <a16:creationId xmlns:a16="http://schemas.microsoft.com/office/drawing/2014/main" id="{6CAF2E22-FD0A-49FC-9A87-ECD47E47E728}"/>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6F9001CB-2579-4E34-9101-7C411496CE1F}"/>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573ABA57-CA5C-4692-81A9-936992A81E29}"/>
              </a:ext>
            </a:extLst>
          </p:cNvPr>
          <p:cNvSpPr>
            <a:spLocks noGrp="1"/>
          </p:cNvSpPr>
          <p:nvPr>
            <p:ph type="sldNum" sz="quarter" idx="12"/>
          </p:nvPr>
        </p:nvSpPr>
        <p:spPr/>
        <p:txBody>
          <a:bodyPr/>
          <a:lstStyle/>
          <a:p>
            <a:fld id="{92879F74-3B4C-4889-B03A-EAA9478B8F94}" type="slidenum">
              <a:rPr lang="en-US" smtClean="0"/>
              <a:t>26</a:t>
            </a:fld>
            <a:endParaRPr lang="en-US"/>
          </a:p>
        </p:txBody>
      </p:sp>
      <p:graphicFrame>
        <p:nvGraphicFramePr>
          <p:cNvPr id="8" name="Table 7">
            <a:extLst>
              <a:ext uri="{FF2B5EF4-FFF2-40B4-BE49-F238E27FC236}">
                <a16:creationId xmlns:a16="http://schemas.microsoft.com/office/drawing/2014/main" id="{1EB559C3-CB76-41B5-9BAF-76CE214D7A00}"/>
              </a:ext>
            </a:extLst>
          </p:cNvPr>
          <p:cNvGraphicFramePr>
            <a:graphicFrameLocks noGrp="1"/>
          </p:cNvGraphicFramePr>
          <p:nvPr>
            <p:extLst>
              <p:ext uri="{D42A27DB-BD31-4B8C-83A1-F6EECF244321}">
                <p14:modId xmlns:p14="http://schemas.microsoft.com/office/powerpoint/2010/main" val="3094798473"/>
              </p:ext>
            </p:extLst>
          </p:nvPr>
        </p:nvGraphicFramePr>
        <p:xfrm>
          <a:off x="84101" y="1735015"/>
          <a:ext cx="3735754" cy="2474612"/>
        </p:xfrm>
        <a:graphic>
          <a:graphicData uri="http://schemas.openxmlformats.org/drawingml/2006/table">
            <a:tbl>
              <a:tblPr firstRow="1" bandRow="1">
                <a:tableStyleId>{5C22544A-7EE6-4342-B048-85BDC9FD1C3A}</a:tableStyleId>
              </a:tblPr>
              <a:tblGrid>
                <a:gridCol w="1867877">
                  <a:extLst>
                    <a:ext uri="{9D8B030D-6E8A-4147-A177-3AD203B41FA5}">
                      <a16:colId xmlns:a16="http://schemas.microsoft.com/office/drawing/2014/main" val="1686095389"/>
                    </a:ext>
                  </a:extLst>
                </a:gridCol>
                <a:gridCol w="1867877">
                  <a:extLst>
                    <a:ext uri="{9D8B030D-6E8A-4147-A177-3AD203B41FA5}">
                      <a16:colId xmlns:a16="http://schemas.microsoft.com/office/drawing/2014/main" val="833939980"/>
                    </a:ext>
                  </a:extLst>
                </a:gridCol>
              </a:tblGrid>
              <a:tr h="458633">
                <a:tc>
                  <a:txBody>
                    <a:bodyPr/>
                    <a:lstStyle/>
                    <a:p>
                      <a:r>
                        <a:rPr lang="en-US"/>
                        <a:t>Length (in)</a:t>
                      </a:r>
                    </a:p>
                  </a:txBody>
                  <a:tcPr/>
                </a:tc>
                <a:tc>
                  <a:txBody>
                    <a:bodyPr/>
                    <a:lstStyle/>
                    <a:p>
                      <a:r>
                        <a:rPr lang="en-US"/>
                        <a:t>109.14</a:t>
                      </a:r>
                    </a:p>
                  </a:txBody>
                  <a:tcPr/>
                </a:tc>
                <a:extLst>
                  <a:ext uri="{0D108BD9-81ED-4DB2-BD59-A6C34878D82A}">
                    <a16:rowId xmlns:a16="http://schemas.microsoft.com/office/drawing/2014/main" val="586084582"/>
                  </a:ext>
                </a:extLst>
              </a:tr>
              <a:tr h="458633">
                <a:tc>
                  <a:txBody>
                    <a:bodyPr/>
                    <a:lstStyle/>
                    <a:p>
                      <a:r>
                        <a:rPr lang="en-US"/>
                        <a:t>Beam (in)</a:t>
                      </a:r>
                    </a:p>
                  </a:txBody>
                  <a:tcPr/>
                </a:tc>
                <a:tc>
                  <a:txBody>
                    <a:bodyPr/>
                    <a:lstStyle/>
                    <a:p>
                      <a:r>
                        <a:rPr lang="en-US"/>
                        <a:t>39.30</a:t>
                      </a:r>
                    </a:p>
                  </a:txBody>
                  <a:tcPr/>
                </a:tc>
                <a:extLst>
                  <a:ext uri="{0D108BD9-81ED-4DB2-BD59-A6C34878D82A}">
                    <a16:rowId xmlns:a16="http://schemas.microsoft.com/office/drawing/2014/main" val="3296331189"/>
                  </a:ext>
                </a:extLst>
              </a:tr>
              <a:tr h="458633">
                <a:tc>
                  <a:txBody>
                    <a:bodyPr/>
                    <a:lstStyle/>
                    <a:p>
                      <a:r>
                        <a:rPr lang="en-US"/>
                        <a:t>Height (in)</a:t>
                      </a:r>
                    </a:p>
                  </a:txBody>
                  <a:tcPr/>
                </a:tc>
                <a:tc>
                  <a:txBody>
                    <a:bodyPr/>
                    <a:lstStyle/>
                    <a:p>
                      <a:r>
                        <a:rPr lang="en-US"/>
                        <a:t>89.31</a:t>
                      </a:r>
                    </a:p>
                  </a:txBody>
                  <a:tcPr/>
                </a:tc>
                <a:extLst>
                  <a:ext uri="{0D108BD9-81ED-4DB2-BD59-A6C34878D82A}">
                    <a16:rowId xmlns:a16="http://schemas.microsoft.com/office/drawing/2014/main" val="3384787741"/>
                  </a:ext>
                </a:extLst>
              </a:tr>
              <a:tr h="458633">
                <a:tc>
                  <a:txBody>
                    <a:bodyPr/>
                    <a:lstStyle/>
                    <a:p>
                      <a:r>
                        <a:rPr lang="en-US"/>
                        <a:t>Dry Weight (lbs.)</a:t>
                      </a:r>
                    </a:p>
                  </a:txBody>
                  <a:tcPr/>
                </a:tc>
                <a:tc>
                  <a:txBody>
                    <a:bodyPr/>
                    <a:lstStyle/>
                    <a:p>
                      <a:r>
                        <a:rPr lang="en-US"/>
                        <a:t>169.48</a:t>
                      </a:r>
                    </a:p>
                  </a:txBody>
                  <a:tcPr/>
                </a:tc>
                <a:extLst>
                  <a:ext uri="{0D108BD9-81ED-4DB2-BD59-A6C34878D82A}">
                    <a16:rowId xmlns:a16="http://schemas.microsoft.com/office/drawing/2014/main" val="252819214"/>
                  </a:ext>
                </a:extLst>
              </a:tr>
              <a:tr h="458633">
                <a:tc>
                  <a:txBody>
                    <a:bodyPr/>
                    <a:lstStyle/>
                    <a:p>
                      <a:r>
                        <a:rPr lang="en-US"/>
                        <a:t>Loaded Weight (lbs.)</a:t>
                      </a:r>
                    </a:p>
                  </a:txBody>
                  <a:tcPr/>
                </a:tc>
                <a:tc>
                  <a:txBody>
                    <a:bodyPr/>
                    <a:lstStyle/>
                    <a:p>
                      <a:r>
                        <a:rPr lang="en-US"/>
                        <a:t>253.19</a:t>
                      </a:r>
                    </a:p>
                  </a:txBody>
                  <a:tcPr/>
                </a:tc>
                <a:extLst>
                  <a:ext uri="{0D108BD9-81ED-4DB2-BD59-A6C34878D82A}">
                    <a16:rowId xmlns:a16="http://schemas.microsoft.com/office/drawing/2014/main" val="1931246458"/>
                  </a:ext>
                </a:extLst>
              </a:tr>
            </a:tbl>
          </a:graphicData>
        </a:graphic>
      </p:graphicFrame>
      <p:pic>
        <p:nvPicPr>
          <p:cNvPr id="10" name="Audio 9">
            <a:hlinkClick r:id="" action="ppaction://media"/>
            <a:extLst>
              <a:ext uri="{FF2B5EF4-FFF2-40B4-BE49-F238E27FC236}">
                <a16:creationId xmlns:a16="http://schemas.microsoft.com/office/drawing/2014/main" id="{B5E199B7-5E46-1048-989C-D2FBF7937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8364018"/>
      </p:ext>
    </p:extLst>
  </p:cSld>
  <p:clrMapOvr>
    <a:masterClrMapping/>
  </p:clrMapOvr>
  <mc:AlternateContent xmlns:mc="http://schemas.openxmlformats.org/markup-compatibility/2006">
    <mc:Choice xmlns:p14="http://schemas.microsoft.com/office/powerpoint/2010/main" Requires="p14">
      <p:transition spd="slow" p14:dur="2000" advClick="0" advTm="20820"/>
    </mc:Choice>
    <mc:Fallback>
      <p:transition spd="slow" advClick="0" advTm="2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50E3-6B12-4431-94B9-875D0AEF5B06}"/>
              </a:ext>
            </a:extLst>
          </p:cNvPr>
          <p:cNvSpPr>
            <a:spLocks noGrp="1"/>
          </p:cNvSpPr>
          <p:nvPr>
            <p:ph type="title"/>
          </p:nvPr>
        </p:nvSpPr>
        <p:spPr/>
        <p:txBody>
          <a:bodyPr/>
          <a:lstStyle/>
          <a:p>
            <a:r>
              <a:rPr lang="en-US"/>
              <a:t>Detailed Mechanical Design</a:t>
            </a:r>
          </a:p>
        </p:txBody>
      </p:sp>
      <p:pic>
        <p:nvPicPr>
          <p:cNvPr id="7" name="Content Placeholder 6">
            <a:extLst>
              <a:ext uri="{FF2B5EF4-FFF2-40B4-BE49-F238E27FC236}">
                <a16:creationId xmlns:a16="http://schemas.microsoft.com/office/drawing/2014/main" id="{71DBAB49-67F7-4C02-BAD2-F9F6EBE2F5B0}"/>
              </a:ext>
            </a:extLst>
          </p:cNvPr>
          <p:cNvPicPr>
            <a:picLocks noGrp="1" noChangeAspect="1"/>
          </p:cNvPicPr>
          <p:nvPr>
            <p:ph idx="1"/>
          </p:nvPr>
        </p:nvPicPr>
        <p:blipFill>
          <a:blip r:embed="rId6"/>
          <a:stretch>
            <a:fillRect/>
          </a:stretch>
        </p:blipFill>
        <p:spPr>
          <a:xfrm>
            <a:off x="3197025" y="1708394"/>
            <a:ext cx="5710453" cy="4457944"/>
          </a:xfrm>
          <a:prstGeom prst="rect">
            <a:avLst/>
          </a:prstGeom>
        </p:spPr>
      </p:pic>
      <p:sp>
        <p:nvSpPr>
          <p:cNvPr id="4" name="Date Placeholder 3">
            <a:extLst>
              <a:ext uri="{FF2B5EF4-FFF2-40B4-BE49-F238E27FC236}">
                <a16:creationId xmlns:a16="http://schemas.microsoft.com/office/drawing/2014/main" id="{1D2299DD-4EA4-4A26-BC54-827E6F2CE0E7}"/>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E907B902-71AD-4297-887D-DC694DB4F89C}"/>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912D8FEE-3DEC-4EB1-A3E8-93C151745646}"/>
              </a:ext>
            </a:extLst>
          </p:cNvPr>
          <p:cNvSpPr>
            <a:spLocks noGrp="1"/>
          </p:cNvSpPr>
          <p:nvPr>
            <p:ph type="sldNum" sz="quarter" idx="12"/>
          </p:nvPr>
        </p:nvSpPr>
        <p:spPr/>
        <p:txBody>
          <a:bodyPr/>
          <a:lstStyle/>
          <a:p>
            <a:fld id="{92879F74-3B4C-4889-B03A-EAA9478B8F94}" type="slidenum">
              <a:rPr lang="en-US" smtClean="0"/>
              <a:t>27</a:t>
            </a:fld>
            <a:endParaRPr lang="en-US"/>
          </a:p>
        </p:txBody>
      </p:sp>
      <p:sp>
        <p:nvSpPr>
          <p:cNvPr id="17" name="Arrow: Left 16">
            <a:extLst>
              <a:ext uri="{FF2B5EF4-FFF2-40B4-BE49-F238E27FC236}">
                <a16:creationId xmlns:a16="http://schemas.microsoft.com/office/drawing/2014/main" id="{1A8B943E-6826-4A4D-B619-9BBD3D442BBF}"/>
              </a:ext>
            </a:extLst>
          </p:cNvPr>
          <p:cNvSpPr/>
          <p:nvPr/>
        </p:nvSpPr>
        <p:spPr>
          <a:xfrm>
            <a:off x="7127631" y="1899138"/>
            <a:ext cx="1981200" cy="1743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B70794EC-CFE6-479C-A445-F0F8988EC725}"/>
              </a:ext>
            </a:extLst>
          </p:cNvPr>
          <p:cNvSpPr/>
          <p:nvPr/>
        </p:nvSpPr>
        <p:spPr>
          <a:xfrm>
            <a:off x="6435969" y="3051382"/>
            <a:ext cx="2567354" cy="1743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31A83530-1FFB-4D6F-B709-5D9C40B84C17}"/>
              </a:ext>
            </a:extLst>
          </p:cNvPr>
          <p:cNvSpPr/>
          <p:nvPr/>
        </p:nvSpPr>
        <p:spPr>
          <a:xfrm>
            <a:off x="6611815" y="4665785"/>
            <a:ext cx="2391508" cy="1743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FD190F-C806-482E-93BC-551BB3A48FA3}"/>
              </a:ext>
            </a:extLst>
          </p:cNvPr>
          <p:cNvSpPr/>
          <p:nvPr/>
        </p:nvSpPr>
        <p:spPr>
          <a:xfrm>
            <a:off x="3101180" y="1899138"/>
            <a:ext cx="937420" cy="1743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E3A85E2E-3A4D-4C91-8CF9-E1F4E1817AD4}"/>
              </a:ext>
            </a:extLst>
          </p:cNvPr>
          <p:cNvSpPr/>
          <p:nvPr/>
        </p:nvSpPr>
        <p:spPr>
          <a:xfrm>
            <a:off x="3101180" y="5509846"/>
            <a:ext cx="2912758" cy="1743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3F14175D-67A0-4519-B790-796620FF2A11}"/>
              </a:ext>
            </a:extLst>
          </p:cNvPr>
          <p:cNvSpPr/>
          <p:nvPr/>
        </p:nvSpPr>
        <p:spPr>
          <a:xfrm>
            <a:off x="1910862" y="4644378"/>
            <a:ext cx="2743200" cy="1743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A74B167C-8223-4499-97D5-6E15527805A4}"/>
              </a:ext>
            </a:extLst>
          </p:cNvPr>
          <p:cNvSpPr/>
          <p:nvPr/>
        </p:nvSpPr>
        <p:spPr>
          <a:xfrm>
            <a:off x="7491046" y="5335464"/>
            <a:ext cx="1617785" cy="1743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E1CD97-E552-49CA-9AAF-03E14369E8E3}"/>
              </a:ext>
            </a:extLst>
          </p:cNvPr>
          <p:cNvSpPr txBox="1"/>
          <p:nvPr/>
        </p:nvSpPr>
        <p:spPr>
          <a:xfrm>
            <a:off x="9401908" y="1899138"/>
            <a:ext cx="1510285" cy="369332"/>
          </a:xfrm>
          <a:prstGeom prst="rect">
            <a:avLst/>
          </a:prstGeom>
          <a:noFill/>
        </p:spPr>
        <p:txBody>
          <a:bodyPr wrap="none" rtlCol="0">
            <a:spAutoFit/>
          </a:bodyPr>
          <a:lstStyle/>
          <a:p>
            <a:r>
              <a:rPr lang="en-US"/>
              <a:t>Rotating Mass</a:t>
            </a:r>
          </a:p>
        </p:txBody>
      </p:sp>
      <p:sp>
        <p:nvSpPr>
          <p:cNvPr id="26" name="TextBox 25">
            <a:extLst>
              <a:ext uri="{FF2B5EF4-FFF2-40B4-BE49-F238E27FC236}">
                <a16:creationId xmlns:a16="http://schemas.microsoft.com/office/drawing/2014/main" id="{6D4AC74C-3532-4E2A-BD85-2426CBFE37B5}"/>
              </a:ext>
            </a:extLst>
          </p:cNvPr>
          <p:cNvSpPr txBox="1"/>
          <p:nvPr/>
        </p:nvSpPr>
        <p:spPr>
          <a:xfrm>
            <a:off x="9306660" y="2989617"/>
            <a:ext cx="1633845" cy="369332"/>
          </a:xfrm>
          <a:prstGeom prst="rect">
            <a:avLst/>
          </a:prstGeom>
          <a:noFill/>
        </p:spPr>
        <p:txBody>
          <a:bodyPr wrap="none" rtlCol="0">
            <a:spAutoFit/>
          </a:bodyPr>
          <a:lstStyle/>
          <a:p>
            <a:r>
              <a:rPr lang="en-US"/>
              <a:t>Superstructure </a:t>
            </a:r>
          </a:p>
        </p:txBody>
      </p:sp>
      <p:sp>
        <p:nvSpPr>
          <p:cNvPr id="27" name="TextBox 26">
            <a:extLst>
              <a:ext uri="{FF2B5EF4-FFF2-40B4-BE49-F238E27FC236}">
                <a16:creationId xmlns:a16="http://schemas.microsoft.com/office/drawing/2014/main" id="{C4FDB350-3A94-420B-A65D-475AC710DF83}"/>
              </a:ext>
            </a:extLst>
          </p:cNvPr>
          <p:cNvSpPr txBox="1"/>
          <p:nvPr/>
        </p:nvSpPr>
        <p:spPr>
          <a:xfrm>
            <a:off x="9507415" y="4613867"/>
            <a:ext cx="1031373" cy="369332"/>
          </a:xfrm>
          <a:prstGeom prst="rect">
            <a:avLst/>
          </a:prstGeom>
          <a:noFill/>
        </p:spPr>
        <p:txBody>
          <a:bodyPr wrap="none" rtlCol="0">
            <a:spAutoFit/>
          </a:bodyPr>
          <a:lstStyle/>
          <a:p>
            <a:r>
              <a:rPr lang="en-US"/>
              <a:t>Gear Box</a:t>
            </a:r>
          </a:p>
        </p:txBody>
      </p:sp>
      <p:sp>
        <p:nvSpPr>
          <p:cNvPr id="28" name="TextBox 27">
            <a:extLst>
              <a:ext uri="{FF2B5EF4-FFF2-40B4-BE49-F238E27FC236}">
                <a16:creationId xmlns:a16="http://schemas.microsoft.com/office/drawing/2014/main" id="{663BD715-46AE-408C-B72E-C04F18F2A4E3}"/>
              </a:ext>
            </a:extLst>
          </p:cNvPr>
          <p:cNvSpPr txBox="1"/>
          <p:nvPr/>
        </p:nvSpPr>
        <p:spPr>
          <a:xfrm>
            <a:off x="9507415" y="5169877"/>
            <a:ext cx="1560492" cy="369332"/>
          </a:xfrm>
          <a:prstGeom prst="rect">
            <a:avLst/>
          </a:prstGeom>
          <a:noFill/>
        </p:spPr>
        <p:txBody>
          <a:bodyPr wrap="none" rtlCol="0">
            <a:spAutoFit/>
          </a:bodyPr>
          <a:lstStyle/>
          <a:p>
            <a:r>
              <a:rPr lang="en-US"/>
              <a:t>Motor Mounts</a:t>
            </a:r>
          </a:p>
        </p:txBody>
      </p:sp>
      <p:sp>
        <p:nvSpPr>
          <p:cNvPr id="29" name="TextBox 28">
            <a:extLst>
              <a:ext uri="{FF2B5EF4-FFF2-40B4-BE49-F238E27FC236}">
                <a16:creationId xmlns:a16="http://schemas.microsoft.com/office/drawing/2014/main" id="{86D07143-5CAA-4EA5-9D06-C14B951D8D65}"/>
              </a:ext>
            </a:extLst>
          </p:cNvPr>
          <p:cNvSpPr txBox="1"/>
          <p:nvPr/>
        </p:nvSpPr>
        <p:spPr>
          <a:xfrm>
            <a:off x="691662" y="1708394"/>
            <a:ext cx="1272271" cy="369332"/>
          </a:xfrm>
          <a:prstGeom prst="rect">
            <a:avLst/>
          </a:prstGeom>
          <a:noFill/>
        </p:spPr>
        <p:txBody>
          <a:bodyPr wrap="none" rtlCol="0">
            <a:spAutoFit/>
          </a:bodyPr>
          <a:lstStyle/>
          <a:p>
            <a:r>
              <a:rPr lang="en-US"/>
              <a:t>Safety Cage</a:t>
            </a:r>
          </a:p>
        </p:txBody>
      </p:sp>
      <p:sp>
        <p:nvSpPr>
          <p:cNvPr id="30" name="TextBox 29">
            <a:extLst>
              <a:ext uri="{FF2B5EF4-FFF2-40B4-BE49-F238E27FC236}">
                <a16:creationId xmlns:a16="http://schemas.microsoft.com/office/drawing/2014/main" id="{42C346B8-5A74-47A6-933D-E643A513CFFC}"/>
              </a:ext>
            </a:extLst>
          </p:cNvPr>
          <p:cNvSpPr txBox="1"/>
          <p:nvPr/>
        </p:nvSpPr>
        <p:spPr>
          <a:xfrm>
            <a:off x="219900" y="4568310"/>
            <a:ext cx="1595117" cy="369332"/>
          </a:xfrm>
          <a:prstGeom prst="rect">
            <a:avLst/>
          </a:prstGeom>
          <a:noFill/>
        </p:spPr>
        <p:txBody>
          <a:bodyPr wrap="none" rtlCol="0">
            <a:spAutoFit/>
          </a:bodyPr>
          <a:lstStyle/>
          <a:p>
            <a:r>
              <a:rPr lang="en-US"/>
              <a:t>Electronics Box</a:t>
            </a:r>
          </a:p>
        </p:txBody>
      </p:sp>
      <p:sp>
        <p:nvSpPr>
          <p:cNvPr id="31" name="TextBox 30">
            <a:extLst>
              <a:ext uri="{FF2B5EF4-FFF2-40B4-BE49-F238E27FC236}">
                <a16:creationId xmlns:a16="http://schemas.microsoft.com/office/drawing/2014/main" id="{D32DDA52-5313-4576-B540-FCA2A74A2FD4}"/>
              </a:ext>
            </a:extLst>
          </p:cNvPr>
          <p:cNvSpPr txBox="1"/>
          <p:nvPr/>
        </p:nvSpPr>
        <p:spPr>
          <a:xfrm>
            <a:off x="173332" y="5422655"/>
            <a:ext cx="3027239" cy="646331"/>
          </a:xfrm>
          <a:prstGeom prst="rect">
            <a:avLst/>
          </a:prstGeom>
          <a:noFill/>
        </p:spPr>
        <p:txBody>
          <a:bodyPr wrap="none" rtlCol="0">
            <a:spAutoFit/>
          </a:bodyPr>
          <a:lstStyle/>
          <a:p>
            <a:r>
              <a:rPr lang="en-US"/>
              <a:t>Keel that weight can be added</a:t>
            </a:r>
          </a:p>
          <a:p>
            <a:r>
              <a:rPr lang="en-US"/>
              <a:t>To calibrating the system</a:t>
            </a:r>
          </a:p>
        </p:txBody>
      </p:sp>
      <p:pic>
        <p:nvPicPr>
          <p:cNvPr id="15" name="Audio 14">
            <a:hlinkClick r:id="" action="ppaction://media"/>
            <a:extLst>
              <a:ext uri="{FF2B5EF4-FFF2-40B4-BE49-F238E27FC236}">
                <a16:creationId xmlns:a16="http://schemas.microsoft.com/office/drawing/2014/main" id="{91261DB2-16A9-0042-9367-3356EF9542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72286550"/>
      </p:ext>
    </p:extLst>
  </p:cSld>
  <p:clrMapOvr>
    <a:masterClrMapping/>
  </p:clrMapOvr>
  <mc:AlternateContent xmlns:mc="http://schemas.openxmlformats.org/markup-compatibility/2006">
    <mc:Choice xmlns:p14="http://schemas.microsoft.com/office/powerpoint/2010/main" Requires="p14">
      <p:transition spd="slow" p14:dur="2000" advClick="0" advTm="68000"/>
    </mc:Choice>
    <mc:Fallback>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8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800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1600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1600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210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210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2800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2800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3600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3600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490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4900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5800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5800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5"/>
                </p:tgtEl>
              </p:cMediaNode>
            </p:audio>
          </p:childTnLst>
        </p:cTn>
      </p:par>
    </p:tnLst>
    <p:bldLst>
      <p:bldP spid="17" grpId="0" animBg="1"/>
      <p:bldP spid="18" grpId="0" animBg="1"/>
      <p:bldP spid="19" grpId="0" animBg="1"/>
      <p:bldP spid="20" grpId="0" animBg="1"/>
      <p:bldP spid="22" grpId="0" animBg="1"/>
      <p:bldP spid="23" grpId="0" animBg="1"/>
      <p:bldP spid="24" grpId="0" animBg="1"/>
      <p:bldP spid="25" grpId="0"/>
      <p:bldP spid="26" grpId="0"/>
      <p:bldP spid="27" grpId="0"/>
      <p:bldP spid="28"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68C9-C566-4FC7-B36C-C680BFD4AB4D}"/>
              </a:ext>
            </a:extLst>
          </p:cNvPr>
          <p:cNvSpPr>
            <a:spLocks noGrp="1"/>
          </p:cNvSpPr>
          <p:nvPr>
            <p:ph type="title"/>
          </p:nvPr>
        </p:nvSpPr>
        <p:spPr/>
        <p:txBody>
          <a:bodyPr/>
          <a:lstStyle/>
          <a:p>
            <a:r>
              <a:rPr lang="en-US"/>
              <a:t>Boom arm and Shaft Assembly</a:t>
            </a:r>
          </a:p>
        </p:txBody>
      </p:sp>
      <p:pic>
        <p:nvPicPr>
          <p:cNvPr id="7" name="Content Placeholder 6">
            <a:extLst>
              <a:ext uri="{FF2B5EF4-FFF2-40B4-BE49-F238E27FC236}">
                <a16:creationId xmlns:a16="http://schemas.microsoft.com/office/drawing/2014/main" id="{32E14A4F-D4FE-476C-BC84-9712F6901DD8}"/>
              </a:ext>
            </a:extLst>
          </p:cNvPr>
          <p:cNvPicPr>
            <a:picLocks noGrp="1" noChangeAspect="1"/>
          </p:cNvPicPr>
          <p:nvPr>
            <p:ph idx="1"/>
          </p:nvPr>
        </p:nvPicPr>
        <p:blipFill>
          <a:blip r:embed="rId6"/>
          <a:stretch>
            <a:fillRect/>
          </a:stretch>
        </p:blipFill>
        <p:spPr>
          <a:xfrm>
            <a:off x="3786555" y="1528615"/>
            <a:ext cx="4114799" cy="4964257"/>
          </a:xfrm>
          <a:prstGeom prst="rect">
            <a:avLst/>
          </a:prstGeom>
        </p:spPr>
      </p:pic>
      <p:sp>
        <p:nvSpPr>
          <p:cNvPr id="4" name="Date Placeholder 3">
            <a:extLst>
              <a:ext uri="{FF2B5EF4-FFF2-40B4-BE49-F238E27FC236}">
                <a16:creationId xmlns:a16="http://schemas.microsoft.com/office/drawing/2014/main" id="{85033F4F-EDBF-4F7D-B249-48DD8DB34509}"/>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0A79C010-7170-434A-A04B-8889F1482C7D}"/>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994238DC-FC4F-4B25-8A48-F715C595541F}"/>
              </a:ext>
            </a:extLst>
          </p:cNvPr>
          <p:cNvSpPr>
            <a:spLocks noGrp="1"/>
          </p:cNvSpPr>
          <p:nvPr>
            <p:ph type="sldNum" sz="quarter" idx="12"/>
          </p:nvPr>
        </p:nvSpPr>
        <p:spPr/>
        <p:txBody>
          <a:bodyPr/>
          <a:lstStyle/>
          <a:p>
            <a:fld id="{92879F74-3B4C-4889-B03A-EAA9478B8F94}" type="slidenum">
              <a:rPr lang="en-US" smtClean="0"/>
              <a:t>28</a:t>
            </a:fld>
            <a:endParaRPr lang="en-US"/>
          </a:p>
        </p:txBody>
      </p:sp>
      <p:sp>
        <p:nvSpPr>
          <p:cNvPr id="8" name="Arrow: Left 7">
            <a:extLst>
              <a:ext uri="{FF2B5EF4-FFF2-40B4-BE49-F238E27FC236}">
                <a16:creationId xmlns:a16="http://schemas.microsoft.com/office/drawing/2014/main" id="{9B5DDE61-E2AF-4EFA-B147-E79677250650}"/>
              </a:ext>
            </a:extLst>
          </p:cNvPr>
          <p:cNvSpPr/>
          <p:nvPr/>
        </p:nvSpPr>
        <p:spPr>
          <a:xfrm>
            <a:off x="7819292" y="1746738"/>
            <a:ext cx="791308" cy="12895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2CFC5BC-3F18-44BD-8908-954C64A1A8C1}"/>
              </a:ext>
            </a:extLst>
          </p:cNvPr>
          <p:cNvSpPr/>
          <p:nvPr/>
        </p:nvSpPr>
        <p:spPr>
          <a:xfrm>
            <a:off x="3059210" y="1787303"/>
            <a:ext cx="2069122" cy="12895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F062C67-038B-4EE7-B7CD-6DD42DE6749B}"/>
              </a:ext>
            </a:extLst>
          </p:cNvPr>
          <p:cNvSpPr/>
          <p:nvPr/>
        </p:nvSpPr>
        <p:spPr>
          <a:xfrm>
            <a:off x="5627077" y="3300046"/>
            <a:ext cx="2661138" cy="12895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AC6CA94-25FA-4978-A8E1-B2A0B29AF137}"/>
              </a:ext>
            </a:extLst>
          </p:cNvPr>
          <p:cNvSpPr/>
          <p:nvPr/>
        </p:nvSpPr>
        <p:spPr>
          <a:xfrm>
            <a:off x="2831124" y="2278190"/>
            <a:ext cx="2388576" cy="1451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30FECFC-BE0C-4B2E-8293-05D59BAC9E98}"/>
              </a:ext>
            </a:extLst>
          </p:cNvPr>
          <p:cNvSpPr/>
          <p:nvPr/>
        </p:nvSpPr>
        <p:spPr>
          <a:xfrm>
            <a:off x="2209801" y="6072554"/>
            <a:ext cx="3229707" cy="12895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FAD3D7F5-D393-4454-B9BF-11F43BD490A3}"/>
              </a:ext>
            </a:extLst>
          </p:cNvPr>
          <p:cNvSpPr/>
          <p:nvPr/>
        </p:nvSpPr>
        <p:spPr>
          <a:xfrm>
            <a:off x="5732585" y="4232031"/>
            <a:ext cx="3188677" cy="12895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9E5C2D8-CAE8-4F4F-8B1E-AC948524E0F6}"/>
              </a:ext>
            </a:extLst>
          </p:cNvPr>
          <p:cNvSpPr txBox="1"/>
          <p:nvPr/>
        </p:nvSpPr>
        <p:spPr>
          <a:xfrm>
            <a:off x="8610600" y="1528615"/>
            <a:ext cx="3413307" cy="646331"/>
          </a:xfrm>
          <a:prstGeom prst="rect">
            <a:avLst/>
          </a:prstGeom>
          <a:noFill/>
        </p:spPr>
        <p:txBody>
          <a:bodyPr wrap="none" rtlCol="0">
            <a:spAutoFit/>
          </a:bodyPr>
          <a:lstStyle/>
          <a:p>
            <a:r>
              <a:rPr lang="en-US"/>
              <a:t>Rotating Mass with removable cap</a:t>
            </a:r>
          </a:p>
          <a:p>
            <a:r>
              <a:rPr lang="en-US"/>
              <a:t>To adjust weight if necessary. </a:t>
            </a:r>
          </a:p>
        </p:txBody>
      </p:sp>
      <p:sp>
        <p:nvSpPr>
          <p:cNvPr id="17" name="TextBox 16">
            <a:extLst>
              <a:ext uri="{FF2B5EF4-FFF2-40B4-BE49-F238E27FC236}">
                <a16:creationId xmlns:a16="http://schemas.microsoft.com/office/drawing/2014/main" id="{FDCEB195-0D64-4423-B9A6-4D600C1F564D}"/>
              </a:ext>
            </a:extLst>
          </p:cNvPr>
          <p:cNvSpPr txBox="1"/>
          <p:nvPr/>
        </p:nvSpPr>
        <p:spPr>
          <a:xfrm>
            <a:off x="8499231" y="3118338"/>
            <a:ext cx="3161891" cy="646331"/>
          </a:xfrm>
          <a:prstGeom prst="rect">
            <a:avLst/>
          </a:prstGeom>
          <a:noFill/>
        </p:spPr>
        <p:txBody>
          <a:bodyPr wrap="none" rtlCol="0">
            <a:spAutoFit/>
          </a:bodyPr>
          <a:lstStyle/>
          <a:p>
            <a:r>
              <a:rPr lang="en-US" dirty="0"/>
              <a:t>Vertical shaft that connects the </a:t>
            </a:r>
          </a:p>
          <a:p>
            <a:r>
              <a:rPr lang="en-US" dirty="0"/>
              <a:t>Rotating mass to the gear box</a:t>
            </a:r>
          </a:p>
        </p:txBody>
      </p:sp>
      <p:sp>
        <p:nvSpPr>
          <p:cNvPr id="18" name="TextBox 17">
            <a:extLst>
              <a:ext uri="{FF2B5EF4-FFF2-40B4-BE49-F238E27FC236}">
                <a16:creationId xmlns:a16="http://schemas.microsoft.com/office/drawing/2014/main" id="{968B75FC-0837-46BB-9E8D-5E57CEBD499B}"/>
              </a:ext>
            </a:extLst>
          </p:cNvPr>
          <p:cNvSpPr txBox="1"/>
          <p:nvPr/>
        </p:nvSpPr>
        <p:spPr>
          <a:xfrm>
            <a:off x="9085385" y="4138246"/>
            <a:ext cx="2742995" cy="369332"/>
          </a:xfrm>
          <a:prstGeom prst="rect">
            <a:avLst/>
          </a:prstGeom>
          <a:noFill/>
        </p:spPr>
        <p:txBody>
          <a:bodyPr wrap="none" rtlCol="0">
            <a:spAutoFit/>
          </a:bodyPr>
          <a:lstStyle/>
          <a:p>
            <a:r>
              <a:rPr lang="en-US"/>
              <a:t>Delrin to keep shaft steady </a:t>
            </a:r>
          </a:p>
        </p:txBody>
      </p:sp>
      <p:sp>
        <p:nvSpPr>
          <p:cNvPr id="20" name="TextBox 19">
            <a:extLst>
              <a:ext uri="{FF2B5EF4-FFF2-40B4-BE49-F238E27FC236}">
                <a16:creationId xmlns:a16="http://schemas.microsoft.com/office/drawing/2014/main" id="{D4765461-E863-4041-9E63-25C14635FC4E}"/>
              </a:ext>
            </a:extLst>
          </p:cNvPr>
          <p:cNvSpPr txBox="1"/>
          <p:nvPr/>
        </p:nvSpPr>
        <p:spPr>
          <a:xfrm>
            <a:off x="93785" y="1528615"/>
            <a:ext cx="3806555" cy="646331"/>
          </a:xfrm>
          <a:prstGeom prst="rect">
            <a:avLst/>
          </a:prstGeom>
          <a:noFill/>
        </p:spPr>
        <p:txBody>
          <a:bodyPr wrap="none" rtlCol="0">
            <a:spAutoFit/>
          </a:bodyPr>
          <a:lstStyle/>
          <a:p>
            <a:r>
              <a:rPr lang="en-US"/>
              <a:t>Adjustable boom to get desired radius </a:t>
            </a:r>
          </a:p>
          <a:p>
            <a:r>
              <a:rPr lang="en-US"/>
              <a:t>In different conditions</a:t>
            </a:r>
          </a:p>
        </p:txBody>
      </p:sp>
      <p:sp>
        <p:nvSpPr>
          <p:cNvPr id="21" name="TextBox 20">
            <a:extLst>
              <a:ext uri="{FF2B5EF4-FFF2-40B4-BE49-F238E27FC236}">
                <a16:creationId xmlns:a16="http://schemas.microsoft.com/office/drawing/2014/main" id="{B22B655E-3DA0-4110-AC88-F549E56CCF26}"/>
              </a:ext>
            </a:extLst>
          </p:cNvPr>
          <p:cNvSpPr txBox="1"/>
          <p:nvPr/>
        </p:nvSpPr>
        <p:spPr>
          <a:xfrm>
            <a:off x="203225" y="2321127"/>
            <a:ext cx="2627899" cy="369332"/>
          </a:xfrm>
          <a:prstGeom prst="rect">
            <a:avLst/>
          </a:prstGeom>
          <a:noFill/>
        </p:spPr>
        <p:txBody>
          <a:bodyPr wrap="none" rtlCol="0">
            <a:spAutoFit/>
          </a:bodyPr>
          <a:lstStyle/>
          <a:p>
            <a:r>
              <a:rPr lang="en-US"/>
              <a:t>Shaft bearing and support</a:t>
            </a:r>
          </a:p>
        </p:txBody>
      </p:sp>
      <p:sp>
        <p:nvSpPr>
          <p:cNvPr id="22" name="TextBox 21">
            <a:extLst>
              <a:ext uri="{FF2B5EF4-FFF2-40B4-BE49-F238E27FC236}">
                <a16:creationId xmlns:a16="http://schemas.microsoft.com/office/drawing/2014/main" id="{208110B5-14EC-427D-91BE-9E265B8A17E7}"/>
              </a:ext>
            </a:extLst>
          </p:cNvPr>
          <p:cNvSpPr txBox="1"/>
          <p:nvPr/>
        </p:nvSpPr>
        <p:spPr>
          <a:xfrm>
            <a:off x="138748" y="5813238"/>
            <a:ext cx="2627899" cy="369332"/>
          </a:xfrm>
          <a:prstGeom prst="rect">
            <a:avLst/>
          </a:prstGeom>
          <a:noFill/>
        </p:spPr>
        <p:txBody>
          <a:bodyPr wrap="none" rtlCol="0">
            <a:spAutoFit/>
          </a:bodyPr>
          <a:lstStyle/>
          <a:p>
            <a:r>
              <a:rPr lang="en-US"/>
              <a:t>Shaft bearing and support</a:t>
            </a:r>
          </a:p>
        </p:txBody>
      </p:sp>
      <p:pic>
        <p:nvPicPr>
          <p:cNvPr id="19" name="Audio 18">
            <a:hlinkClick r:id="" action="ppaction://media"/>
            <a:extLst>
              <a:ext uri="{FF2B5EF4-FFF2-40B4-BE49-F238E27FC236}">
                <a16:creationId xmlns:a16="http://schemas.microsoft.com/office/drawing/2014/main" id="{E6D7D399-8FD4-1540-8B6C-90FA259E564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71677795"/>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 presetClass="entr" presetSubtype="0" fill="hold" grpId="0" nodeType="withEffect">
                                  <p:stCondLst>
                                    <p:cond delay="6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10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2000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200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260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2600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2900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2900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2900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2900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9"/>
                </p:tgtEl>
              </p:cMediaNode>
            </p:audio>
          </p:childTnLst>
        </p:cTn>
      </p:par>
    </p:tnLst>
    <p:bldLst>
      <p:bldP spid="8" grpId="0" animBg="1"/>
      <p:bldP spid="9" grpId="0" animBg="1"/>
      <p:bldP spid="10" grpId="0" animBg="1"/>
      <p:bldP spid="13" grpId="0" animBg="1"/>
      <p:bldP spid="14" grpId="0" animBg="1"/>
      <p:bldP spid="15" grpId="0" animBg="1"/>
      <p:bldP spid="16" grpId="0"/>
      <p:bldP spid="17" grpId="0"/>
      <p:bldP spid="18" grpId="0"/>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ED00-2D5A-4E0C-832B-D3F41568DB35}"/>
              </a:ext>
            </a:extLst>
          </p:cNvPr>
          <p:cNvSpPr>
            <a:spLocks noGrp="1"/>
          </p:cNvSpPr>
          <p:nvPr>
            <p:ph type="title"/>
          </p:nvPr>
        </p:nvSpPr>
        <p:spPr/>
        <p:txBody>
          <a:bodyPr/>
          <a:lstStyle/>
          <a:p>
            <a:r>
              <a:rPr lang="en-US"/>
              <a:t>Gear Box</a:t>
            </a:r>
          </a:p>
        </p:txBody>
      </p:sp>
      <p:pic>
        <p:nvPicPr>
          <p:cNvPr id="7" name="Content Placeholder 6">
            <a:extLst>
              <a:ext uri="{FF2B5EF4-FFF2-40B4-BE49-F238E27FC236}">
                <a16:creationId xmlns:a16="http://schemas.microsoft.com/office/drawing/2014/main" id="{C3863E62-03C2-4F68-9404-C73F46A521D9}"/>
              </a:ext>
            </a:extLst>
          </p:cNvPr>
          <p:cNvPicPr>
            <a:picLocks noGrp="1" noChangeAspect="1"/>
          </p:cNvPicPr>
          <p:nvPr>
            <p:ph idx="1"/>
          </p:nvPr>
        </p:nvPicPr>
        <p:blipFill>
          <a:blip r:embed="rId6"/>
          <a:stretch>
            <a:fillRect/>
          </a:stretch>
        </p:blipFill>
        <p:spPr>
          <a:xfrm>
            <a:off x="2292439" y="1649779"/>
            <a:ext cx="7607121" cy="3989021"/>
          </a:xfrm>
          <a:prstGeom prst="rect">
            <a:avLst/>
          </a:prstGeom>
        </p:spPr>
      </p:pic>
      <p:sp>
        <p:nvSpPr>
          <p:cNvPr id="4" name="Date Placeholder 3">
            <a:extLst>
              <a:ext uri="{FF2B5EF4-FFF2-40B4-BE49-F238E27FC236}">
                <a16:creationId xmlns:a16="http://schemas.microsoft.com/office/drawing/2014/main" id="{DB2EF1AF-BE57-4D3F-8B06-401F432E00F8}"/>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32FFDFEE-F157-492F-84F4-423B68A9415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B8829953-104D-4B72-850F-BAEA208780E8}"/>
              </a:ext>
            </a:extLst>
          </p:cNvPr>
          <p:cNvSpPr>
            <a:spLocks noGrp="1"/>
          </p:cNvSpPr>
          <p:nvPr>
            <p:ph type="sldNum" sz="quarter" idx="12"/>
          </p:nvPr>
        </p:nvSpPr>
        <p:spPr/>
        <p:txBody>
          <a:bodyPr/>
          <a:lstStyle/>
          <a:p>
            <a:fld id="{92879F74-3B4C-4889-B03A-EAA9478B8F94}" type="slidenum">
              <a:rPr lang="en-US" smtClean="0"/>
              <a:t>29</a:t>
            </a:fld>
            <a:endParaRPr lang="en-US"/>
          </a:p>
        </p:txBody>
      </p:sp>
      <p:sp>
        <p:nvSpPr>
          <p:cNvPr id="8" name="Arrow: Right 7">
            <a:extLst>
              <a:ext uri="{FF2B5EF4-FFF2-40B4-BE49-F238E27FC236}">
                <a16:creationId xmlns:a16="http://schemas.microsoft.com/office/drawing/2014/main" id="{C0E65A4C-8D61-424B-B2B8-CD3FAE9E1B2A}"/>
              </a:ext>
            </a:extLst>
          </p:cNvPr>
          <p:cNvSpPr/>
          <p:nvPr/>
        </p:nvSpPr>
        <p:spPr>
          <a:xfrm>
            <a:off x="2005339" y="3469882"/>
            <a:ext cx="1113692" cy="2461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A3CD916-A9C4-48F5-B785-9E66943D2F4A}"/>
              </a:ext>
            </a:extLst>
          </p:cNvPr>
          <p:cNvSpPr/>
          <p:nvPr/>
        </p:nvSpPr>
        <p:spPr>
          <a:xfrm>
            <a:off x="8610600" y="3222136"/>
            <a:ext cx="1377463" cy="20686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0ECBBBF-0CCE-4539-B4F0-696F5306EA99}"/>
              </a:ext>
            </a:extLst>
          </p:cNvPr>
          <p:cNvSpPr/>
          <p:nvPr/>
        </p:nvSpPr>
        <p:spPr>
          <a:xfrm>
            <a:off x="2004646" y="2487003"/>
            <a:ext cx="3130062" cy="1624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F3C3F01-2C37-4874-839C-1DAE56348F45}"/>
              </a:ext>
            </a:extLst>
          </p:cNvPr>
          <p:cNvSpPr/>
          <p:nvPr/>
        </p:nvSpPr>
        <p:spPr>
          <a:xfrm>
            <a:off x="2067381" y="4410960"/>
            <a:ext cx="1312985" cy="1758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AAEE9AAC-93EB-4A35-A6E3-A8EE4B2F5591}"/>
              </a:ext>
            </a:extLst>
          </p:cNvPr>
          <p:cNvSpPr/>
          <p:nvPr/>
        </p:nvSpPr>
        <p:spPr>
          <a:xfrm>
            <a:off x="9451151" y="4490598"/>
            <a:ext cx="890954" cy="1673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530D154C-C753-43C5-AA92-5A74BDB2C16D}"/>
              </a:ext>
            </a:extLst>
          </p:cNvPr>
          <p:cNvSpPr/>
          <p:nvPr/>
        </p:nvSpPr>
        <p:spPr>
          <a:xfrm>
            <a:off x="8610600" y="2487003"/>
            <a:ext cx="1576753" cy="16241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0DEB7EDA-F46A-4582-B0D9-BDF694073E46}"/>
              </a:ext>
            </a:extLst>
          </p:cNvPr>
          <p:cNvSpPr/>
          <p:nvPr/>
        </p:nvSpPr>
        <p:spPr>
          <a:xfrm>
            <a:off x="5849815" y="4759569"/>
            <a:ext cx="246185" cy="103163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708C84C-CE59-4AD0-94F1-0941D5CC11AA}"/>
              </a:ext>
            </a:extLst>
          </p:cNvPr>
          <p:cNvSpPr txBox="1"/>
          <p:nvPr/>
        </p:nvSpPr>
        <p:spPr>
          <a:xfrm>
            <a:off x="10187353" y="2082281"/>
            <a:ext cx="1774332" cy="646331"/>
          </a:xfrm>
          <a:prstGeom prst="rect">
            <a:avLst/>
          </a:prstGeom>
          <a:noFill/>
        </p:spPr>
        <p:txBody>
          <a:bodyPr wrap="none" rtlCol="0">
            <a:spAutoFit/>
          </a:bodyPr>
          <a:lstStyle/>
          <a:p>
            <a:r>
              <a:rPr lang="en-US"/>
              <a:t>Bearings for </a:t>
            </a:r>
          </a:p>
          <a:p>
            <a:r>
              <a:rPr lang="en-US"/>
              <a:t>Secondary shafts</a:t>
            </a:r>
          </a:p>
        </p:txBody>
      </p:sp>
      <p:sp>
        <p:nvSpPr>
          <p:cNvPr id="16" name="TextBox 15">
            <a:extLst>
              <a:ext uri="{FF2B5EF4-FFF2-40B4-BE49-F238E27FC236}">
                <a16:creationId xmlns:a16="http://schemas.microsoft.com/office/drawing/2014/main" id="{12E88BBC-9511-4305-803A-CDEC6313BCB5}"/>
              </a:ext>
            </a:extLst>
          </p:cNvPr>
          <p:cNvSpPr txBox="1"/>
          <p:nvPr/>
        </p:nvSpPr>
        <p:spPr>
          <a:xfrm>
            <a:off x="10037564" y="2982519"/>
            <a:ext cx="2154436" cy="1200329"/>
          </a:xfrm>
          <a:prstGeom prst="rect">
            <a:avLst/>
          </a:prstGeom>
          <a:noFill/>
        </p:spPr>
        <p:txBody>
          <a:bodyPr wrap="none" rtlCol="0">
            <a:spAutoFit/>
          </a:bodyPr>
          <a:lstStyle/>
          <a:p>
            <a:r>
              <a:rPr lang="en-US"/>
              <a:t>Gear on one-way </a:t>
            </a:r>
          </a:p>
          <a:p>
            <a:r>
              <a:rPr lang="en-US"/>
              <a:t>Bearing that engages</a:t>
            </a:r>
          </a:p>
          <a:p>
            <a:r>
              <a:rPr lang="en-US"/>
              <a:t>When main shaft </a:t>
            </a:r>
          </a:p>
          <a:p>
            <a:r>
              <a:rPr lang="en-US"/>
              <a:t>Rotates clockwise. </a:t>
            </a:r>
          </a:p>
        </p:txBody>
      </p:sp>
      <p:sp>
        <p:nvSpPr>
          <p:cNvPr id="17" name="TextBox 16">
            <a:extLst>
              <a:ext uri="{FF2B5EF4-FFF2-40B4-BE49-F238E27FC236}">
                <a16:creationId xmlns:a16="http://schemas.microsoft.com/office/drawing/2014/main" id="{3CB6C050-5200-4B59-899E-08C7BD63F14B}"/>
              </a:ext>
            </a:extLst>
          </p:cNvPr>
          <p:cNvSpPr txBox="1"/>
          <p:nvPr/>
        </p:nvSpPr>
        <p:spPr>
          <a:xfrm>
            <a:off x="10352160" y="4436403"/>
            <a:ext cx="1841145" cy="1200329"/>
          </a:xfrm>
          <a:prstGeom prst="rect">
            <a:avLst/>
          </a:prstGeom>
          <a:noFill/>
        </p:spPr>
        <p:txBody>
          <a:bodyPr wrap="none" rtlCol="0">
            <a:spAutoFit/>
          </a:bodyPr>
          <a:lstStyle/>
          <a:p>
            <a:r>
              <a:rPr lang="en-US" dirty="0"/>
              <a:t>Gear that mounts</a:t>
            </a:r>
          </a:p>
          <a:p>
            <a:r>
              <a:rPr lang="en-US" dirty="0"/>
              <a:t>To DC Generator. </a:t>
            </a:r>
          </a:p>
          <a:p>
            <a:r>
              <a:rPr lang="en-US" dirty="0"/>
              <a:t>Making the final </a:t>
            </a:r>
          </a:p>
          <a:p>
            <a:r>
              <a:rPr lang="en-US" dirty="0"/>
              <a:t>Gear ratio 1:10</a:t>
            </a:r>
          </a:p>
        </p:txBody>
      </p:sp>
      <p:sp>
        <p:nvSpPr>
          <p:cNvPr id="18" name="TextBox 17">
            <a:extLst>
              <a:ext uri="{FF2B5EF4-FFF2-40B4-BE49-F238E27FC236}">
                <a16:creationId xmlns:a16="http://schemas.microsoft.com/office/drawing/2014/main" id="{CC637834-26D5-4ED5-9353-CBD107717B0E}"/>
              </a:ext>
            </a:extLst>
          </p:cNvPr>
          <p:cNvSpPr txBox="1"/>
          <p:nvPr/>
        </p:nvSpPr>
        <p:spPr>
          <a:xfrm>
            <a:off x="117231" y="1886838"/>
            <a:ext cx="1882247" cy="1200329"/>
          </a:xfrm>
          <a:prstGeom prst="rect">
            <a:avLst/>
          </a:prstGeom>
          <a:noFill/>
        </p:spPr>
        <p:txBody>
          <a:bodyPr wrap="none" rtlCol="0">
            <a:spAutoFit/>
          </a:bodyPr>
          <a:lstStyle/>
          <a:p>
            <a:r>
              <a:rPr lang="en-US"/>
              <a:t>Gear that mounts</a:t>
            </a:r>
          </a:p>
          <a:p>
            <a:r>
              <a:rPr lang="en-US"/>
              <a:t>To the main shaft </a:t>
            </a:r>
          </a:p>
          <a:p>
            <a:r>
              <a:rPr lang="en-US"/>
              <a:t>Spinning with the </a:t>
            </a:r>
          </a:p>
          <a:p>
            <a:r>
              <a:rPr lang="en-US"/>
              <a:t>Rotating mass</a:t>
            </a:r>
          </a:p>
        </p:txBody>
      </p:sp>
      <p:sp>
        <p:nvSpPr>
          <p:cNvPr id="20" name="TextBox 19">
            <a:extLst>
              <a:ext uri="{FF2B5EF4-FFF2-40B4-BE49-F238E27FC236}">
                <a16:creationId xmlns:a16="http://schemas.microsoft.com/office/drawing/2014/main" id="{3690D5FB-FF10-4A8A-9A04-94E15034FA16}"/>
              </a:ext>
            </a:extLst>
          </p:cNvPr>
          <p:cNvSpPr txBox="1"/>
          <p:nvPr/>
        </p:nvSpPr>
        <p:spPr>
          <a:xfrm>
            <a:off x="-8477" y="3166549"/>
            <a:ext cx="2732351" cy="1200329"/>
          </a:xfrm>
          <a:prstGeom prst="rect">
            <a:avLst/>
          </a:prstGeom>
          <a:noFill/>
        </p:spPr>
        <p:txBody>
          <a:bodyPr wrap="none" rtlCol="0">
            <a:spAutoFit/>
          </a:bodyPr>
          <a:lstStyle/>
          <a:p>
            <a:r>
              <a:rPr lang="en-US"/>
              <a:t>Gear on one-way </a:t>
            </a:r>
          </a:p>
          <a:p>
            <a:r>
              <a:rPr lang="en-US"/>
              <a:t>Bearing that engages</a:t>
            </a:r>
          </a:p>
          <a:p>
            <a:r>
              <a:rPr lang="en-US"/>
              <a:t>When main shaft </a:t>
            </a:r>
          </a:p>
          <a:p>
            <a:r>
              <a:rPr lang="en-US"/>
              <a:t>Rotates counter clockwise. </a:t>
            </a:r>
          </a:p>
        </p:txBody>
      </p:sp>
      <p:sp>
        <p:nvSpPr>
          <p:cNvPr id="21" name="TextBox 20">
            <a:extLst>
              <a:ext uri="{FF2B5EF4-FFF2-40B4-BE49-F238E27FC236}">
                <a16:creationId xmlns:a16="http://schemas.microsoft.com/office/drawing/2014/main" id="{319D7DB1-DD38-4540-896B-3D5C85C0C7BA}"/>
              </a:ext>
            </a:extLst>
          </p:cNvPr>
          <p:cNvSpPr txBox="1"/>
          <p:nvPr/>
        </p:nvSpPr>
        <p:spPr>
          <a:xfrm>
            <a:off x="0" y="4490598"/>
            <a:ext cx="2365840" cy="646331"/>
          </a:xfrm>
          <a:prstGeom prst="rect">
            <a:avLst/>
          </a:prstGeom>
          <a:noFill/>
        </p:spPr>
        <p:txBody>
          <a:bodyPr wrap="none" rtlCol="0">
            <a:spAutoFit/>
          </a:bodyPr>
          <a:lstStyle/>
          <a:p>
            <a:r>
              <a:rPr lang="en-US" dirty="0"/>
              <a:t>Gear that meshes with </a:t>
            </a:r>
          </a:p>
          <a:p>
            <a:r>
              <a:rPr lang="en-US" dirty="0"/>
              <a:t>DC Generator gear.</a:t>
            </a:r>
          </a:p>
        </p:txBody>
      </p:sp>
      <p:sp>
        <p:nvSpPr>
          <p:cNvPr id="22" name="TextBox 21">
            <a:extLst>
              <a:ext uri="{FF2B5EF4-FFF2-40B4-BE49-F238E27FC236}">
                <a16:creationId xmlns:a16="http://schemas.microsoft.com/office/drawing/2014/main" id="{6BBEC5CC-4811-4BF6-97E2-776BDD6F92C7}"/>
              </a:ext>
            </a:extLst>
          </p:cNvPr>
          <p:cNvSpPr txBox="1"/>
          <p:nvPr/>
        </p:nvSpPr>
        <p:spPr>
          <a:xfrm>
            <a:off x="4218196" y="5791200"/>
            <a:ext cx="3509422" cy="369332"/>
          </a:xfrm>
          <a:prstGeom prst="rect">
            <a:avLst/>
          </a:prstGeom>
          <a:noFill/>
        </p:spPr>
        <p:txBody>
          <a:bodyPr wrap="none" rtlCol="0">
            <a:spAutoFit/>
          </a:bodyPr>
          <a:lstStyle/>
          <a:p>
            <a:r>
              <a:rPr lang="en-US"/>
              <a:t>Main shaft Mounted flange bearing</a:t>
            </a:r>
          </a:p>
        </p:txBody>
      </p:sp>
      <p:pic>
        <p:nvPicPr>
          <p:cNvPr id="32" name="Audio 31">
            <a:hlinkClick r:id="" action="ppaction://media"/>
            <a:extLst>
              <a:ext uri="{FF2B5EF4-FFF2-40B4-BE49-F238E27FC236}">
                <a16:creationId xmlns:a16="http://schemas.microsoft.com/office/drawing/2014/main" id="{4DFC6FF2-AE4E-064E-B8B9-9772D279B8D2}"/>
              </a:ext>
            </a:extLst>
          </p:cNvPr>
          <p:cNvPicPr>
            <a:picLocks noChangeAspect="1"/>
          </p:cNvPicPr>
          <p:nvPr>
            <a:audioFile r:link="rId2"/>
            <p:extLst>
              <p:ext uri="{DAA4B4D4-6D71-4841-9C94-3DE7FCFB9230}">
                <p14:media xmlns:p14="http://schemas.microsoft.com/office/powerpoint/2010/main" r:embed="rId3">
                  <p14:trim end="4544.2149"/>
                </p14:media>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68941794"/>
      </p:ext>
    </p:extLst>
  </p:cSld>
  <p:clrMapOvr>
    <a:masterClrMapping/>
  </p:clrMapOvr>
  <mc:AlternateContent xmlns:mc="http://schemas.openxmlformats.org/markup-compatibility/2006">
    <mc:Choice xmlns:p14="http://schemas.microsoft.com/office/powerpoint/2010/main" Requires="p14">
      <p:transition spd="slow" p14:dur="2000" advClick="0" advTm="72000"/>
    </mc:Choice>
    <mc:Fallback>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par>
                                <p:cTn id="7" presetID="1" presetClass="entr" presetSubtype="0" fill="hold" grpId="0" nodeType="withEffect">
                                  <p:stCondLst>
                                    <p:cond delay="9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900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17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17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1700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1700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4100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41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4100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4100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5200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5200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5200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5200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2"/>
                </p:tgtEl>
              </p:cMediaNode>
            </p:audio>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C054-B1F0-4BBD-ACF8-AADAC6A2587E}"/>
              </a:ext>
            </a:extLst>
          </p:cNvPr>
          <p:cNvSpPr>
            <a:spLocks noGrp="1"/>
          </p:cNvSpPr>
          <p:nvPr>
            <p:ph type="title"/>
          </p:nvPr>
        </p:nvSpPr>
        <p:spPr/>
        <p:txBody>
          <a:bodyPr>
            <a:normAutofit fontScale="90000"/>
          </a:bodyPr>
          <a:lstStyle/>
          <a:p>
            <a:r>
              <a:rPr lang="en-US"/>
              <a:t>Existing Technologies &amp; Methods</a:t>
            </a:r>
          </a:p>
        </p:txBody>
      </p:sp>
      <p:sp>
        <p:nvSpPr>
          <p:cNvPr id="4" name="Date Placeholder 3">
            <a:extLst>
              <a:ext uri="{FF2B5EF4-FFF2-40B4-BE49-F238E27FC236}">
                <a16:creationId xmlns:a16="http://schemas.microsoft.com/office/drawing/2014/main" id="{78E21F64-8E9D-415B-BAD0-EB5781A1D80A}"/>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7B94F3F-57DF-48B1-B47A-C60F74C84FF9}"/>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468B0FEC-6910-40D3-99A8-B23FBF8D8180}"/>
              </a:ext>
            </a:extLst>
          </p:cNvPr>
          <p:cNvSpPr>
            <a:spLocks noGrp="1"/>
          </p:cNvSpPr>
          <p:nvPr>
            <p:ph type="sldNum" sz="quarter" idx="12"/>
          </p:nvPr>
        </p:nvSpPr>
        <p:spPr/>
        <p:txBody>
          <a:bodyPr/>
          <a:lstStyle/>
          <a:p>
            <a:fld id="{92879F74-3B4C-4889-B03A-EAA9478B8F94}" type="slidenum">
              <a:rPr lang="en-US" smtClean="0"/>
              <a:t>3</a:t>
            </a:fld>
            <a:endParaRPr lang="en-US"/>
          </a:p>
        </p:txBody>
      </p:sp>
      <p:pic>
        <p:nvPicPr>
          <p:cNvPr id="7" name="Content Placeholder 6">
            <a:extLst>
              <a:ext uri="{FF2B5EF4-FFF2-40B4-BE49-F238E27FC236}">
                <a16:creationId xmlns:a16="http://schemas.microsoft.com/office/drawing/2014/main" id="{53E6A513-FB8D-4664-BEF4-D9CD352BD06F}"/>
              </a:ext>
            </a:extLst>
          </p:cNvPr>
          <p:cNvPicPr>
            <a:picLocks noGrp="1" noChangeAspect="1"/>
          </p:cNvPicPr>
          <p:nvPr>
            <p:ph idx="1"/>
          </p:nvPr>
        </p:nvPicPr>
        <p:blipFill>
          <a:blip r:embed="rId6"/>
          <a:stretch>
            <a:fillRect/>
          </a:stretch>
        </p:blipFill>
        <p:spPr>
          <a:xfrm>
            <a:off x="851653" y="1890263"/>
            <a:ext cx="2483487" cy="1859685"/>
          </a:xfrm>
          <a:prstGeom prst="rect">
            <a:avLst/>
          </a:prstGeom>
        </p:spPr>
      </p:pic>
      <p:pic>
        <p:nvPicPr>
          <p:cNvPr id="8" name="Picture 7">
            <a:extLst>
              <a:ext uri="{FF2B5EF4-FFF2-40B4-BE49-F238E27FC236}">
                <a16:creationId xmlns:a16="http://schemas.microsoft.com/office/drawing/2014/main" id="{E0472EDF-A4C4-4EDD-A9F3-28294948F188}"/>
              </a:ext>
            </a:extLst>
          </p:cNvPr>
          <p:cNvPicPr>
            <a:picLocks noChangeAspect="1"/>
          </p:cNvPicPr>
          <p:nvPr/>
        </p:nvPicPr>
        <p:blipFill>
          <a:blip r:embed="rId7"/>
          <a:stretch>
            <a:fillRect/>
          </a:stretch>
        </p:blipFill>
        <p:spPr>
          <a:xfrm>
            <a:off x="4708332" y="1890263"/>
            <a:ext cx="2775335" cy="1859685"/>
          </a:xfrm>
          <a:prstGeom prst="rect">
            <a:avLst/>
          </a:prstGeom>
        </p:spPr>
      </p:pic>
      <p:pic>
        <p:nvPicPr>
          <p:cNvPr id="9" name="Picture 8">
            <a:extLst>
              <a:ext uri="{FF2B5EF4-FFF2-40B4-BE49-F238E27FC236}">
                <a16:creationId xmlns:a16="http://schemas.microsoft.com/office/drawing/2014/main" id="{9F32D159-A847-41DC-86DA-328C752D49C3}"/>
              </a:ext>
            </a:extLst>
          </p:cNvPr>
          <p:cNvPicPr>
            <a:picLocks noChangeAspect="1"/>
          </p:cNvPicPr>
          <p:nvPr/>
        </p:nvPicPr>
        <p:blipFill>
          <a:blip r:embed="rId8"/>
          <a:stretch>
            <a:fillRect/>
          </a:stretch>
        </p:blipFill>
        <p:spPr>
          <a:xfrm>
            <a:off x="8610600" y="1844099"/>
            <a:ext cx="2804299" cy="1859684"/>
          </a:xfrm>
          <a:prstGeom prst="rect">
            <a:avLst/>
          </a:prstGeom>
        </p:spPr>
      </p:pic>
      <p:sp>
        <p:nvSpPr>
          <p:cNvPr id="10" name="TextBox 9">
            <a:extLst>
              <a:ext uri="{FF2B5EF4-FFF2-40B4-BE49-F238E27FC236}">
                <a16:creationId xmlns:a16="http://schemas.microsoft.com/office/drawing/2014/main" id="{FC2A657A-1E39-44E8-ACA1-F74B104DED9C}"/>
              </a:ext>
            </a:extLst>
          </p:cNvPr>
          <p:cNvSpPr txBox="1"/>
          <p:nvPr/>
        </p:nvSpPr>
        <p:spPr>
          <a:xfrm>
            <a:off x="591940" y="3805443"/>
            <a:ext cx="2743200" cy="369332"/>
          </a:xfrm>
          <a:prstGeom prst="rect">
            <a:avLst/>
          </a:prstGeom>
          <a:noFill/>
        </p:spPr>
        <p:txBody>
          <a:bodyPr wrap="square" rtlCol="0">
            <a:spAutoFit/>
          </a:bodyPr>
          <a:lstStyle/>
          <a:p>
            <a:pPr algn="ctr"/>
            <a:r>
              <a:rPr lang="en-US"/>
              <a:t>Point Absorber</a:t>
            </a:r>
          </a:p>
        </p:txBody>
      </p:sp>
      <p:sp>
        <p:nvSpPr>
          <p:cNvPr id="11" name="TextBox 10">
            <a:extLst>
              <a:ext uri="{FF2B5EF4-FFF2-40B4-BE49-F238E27FC236}">
                <a16:creationId xmlns:a16="http://schemas.microsoft.com/office/drawing/2014/main" id="{75FFAFE5-8778-4828-B4EE-E630068E0F61}"/>
              </a:ext>
            </a:extLst>
          </p:cNvPr>
          <p:cNvSpPr txBox="1"/>
          <p:nvPr/>
        </p:nvSpPr>
        <p:spPr>
          <a:xfrm>
            <a:off x="4462073" y="3805443"/>
            <a:ext cx="3267856" cy="369332"/>
          </a:xfrm>
          <a:prstGeom prst="rect">
            <a:avLst/>
          </a:prstGeom>
          <a:noFill/>
        </p:spPr>
        <p:txBody>
          <a:bodyPr wrap="square" rtlCol="0">
            <a:spAutoFit/>
          </a:bodyPr>
          <a:lstStyle/>
          <a:p>
            <a:pPr algn="ctr"/>
            <a:r>
              <a:rPr lang="en-US" dirty="0"/>
              <a:t>Attenuator</a:t>
            </a:r>
          </a:p>
        </p:txBody>
      </p:sp>
      <p:sp>
        <p:nvSpPr>
          <p:cNvPr id="12" name="TextBox 11">
            <a:extLst>
              <a:ext uri="{FF2B5EF4-FFF2-40B4-BE49-F238E27FC236}">
                <a16:creationId xmlns:a16="http://schemas.microsoft.com/office/drawing/2014/main" id="{C9A8177D-7088-44E3-88E2-866F14666E26}"/>
              </a:ext>
            </a:extLst>
          </p:cNvPr>
          <p:cNvSpPr txBox="1"/>
          <p:nvPr/>
        </p:nvSpPr>
        <p:spPr>
          <a:xfrm>
            <a:off x="8752290" y="3911888"/>
            <a:ext cx="2804299" cy="369332"/>
          </a:xfrm>
          <a:prstGeom prst="rect">
            <a:avLst/>
          </a:prstGeom>
          <a:noFill/>
        </p:spPr>
        <p:txBody>
          <a:bodyPr wrap="square" rtlCol="0">
            <a:spAutoFit/>
          </a:bodyPr>
          <a:lstStyle/>
          <a:p>
            <a:r>
              <a:rPr lang="en-US" dirty="0"/>
              <a:t>Oscillating Water Column</a:t>
            </a:r>
          </a:p>
        </p:txBody>
      </p:sp>
      <p:pic>
        <p:nvPicPr>
          <p:cNvPr id="14" name="Audio 13">
            <a:hlinkClick r:id="" action="ppaction://media"/>
            <a:extLst>
              <a:ext uri="{FF2B5EF4-FFF2-40B4-BE49-F238E27FC236}">
                <a16:creationId xmlns:a16="http://schemas.microsoft.com/office/drawing/2014/main" id="{ADEDDC9C-DF1E-7246-9F3D-337B255D34B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10259434"/>
      </p:ext>
    </p:extLst>
  </p:cSld>
  <p:clrMapOvr>
    <a:masterClrMapping/>
  </p:clrMapOvr>
  <mc:AlternateContent xmlns:mc="http://schemas.openxmlformats.org/markup-compatibility/2006">
    <mc:Choice xmlns:p14="http://schemas.microsoft.com/office/powerpoint/2010/main" Requires="p14">
      <p:transition spd="slow" p14:dur="2000" advTm="62730"/>
    </mc:Choice>
    <mc:Fallback>
      <p:transition spd="slow" advTm="6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6A7B-4D1F-4AD4-88C7-2B5DB6947710}"/>
              </a:ext>
            </a:extLst>
          </p:cNvPr>
          <p:cNvSpPr>
            <a:spLocks noGrp="1"/>
          </p:cNvSpPr>
          <p:nvPr>
            <p:ph type="title"/>
          </p:nvPr>
        </p:nvSpPr>
        <p:spPr/>
        <p:txBody>
          <a:bodyPr/>
          <a:lstStyle/>
          <a:p>
            <a:r>
              <a:rPr lang="en-US"/>
              <a:t>Brake System </a:t>
            </a:r>
          </a:p>
        </p:txBody>
      </p:sp>
      <p:pic>
        <p:nvPicPr>
          <p:cNvPr id="7" name="Content Placeholder 6">
            <a:extLst>
              <a:ext uri="{FF2B5EF4-FFF2-40B4-BE49-F238E27FC236}">
                <a16:creationId xmlns:a16="http://schemas.microsoft.com/office/drawing/2014/main" id="{13F58390-A30D-464B-95C4-A1773AAAD2B2}"/>
              </a:ext>
            </a:extLst>
          </p:cNvPr>
          <p:cNvPicPr>
            <a:picLocks noGrp="1" noChangeAspect="1"/>
          </p:cNvPicPr>
          <p:nvPr>
            <p:ph idx="1"/>
          </p:nvPr>
        </p:nvPicPr>
        <p:blipFill>
          <a:blip r:embed="rId6"/>
          <a:stretch>
            <a:fillRect/>
          </a:stretch>
        </p:blipFill>
        <p:spPr>
          <a:xfrm>
            <a:off x="2235611" y="1559170"/>
            <a:ext cx="7468095" cy="4724399"/>
          </a:xfrm>
          <a:prstGeom prst="rect">
            <a:avLst/>
          </a:prstGeom>
        </p:spPr>
      </p:pic>
      <p:sp>
        <p:nvSpPr>
          <p:cNvPr id="4" name="Date Placeholder 3">
            <a:extLst>
              <a:ext uri="{FF2B5EF4-FFF2-40B4-BE49-F238E27FC236}">
                <a16:creationId xmlns:a16="http://schemas.microsoft.com/office/drawing/2014/main" id="{CFF4B34E-17A5-42B4-938F-D8EB98C80F34}"/>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71D6D519-AC35-4450-A27B-D0A199ADAA9E}"/>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4D7B3220-9391-41A7-B4E9-5C0FDFBD9855}"/>
              </a:ext>
            </a:extLst>
          </p:cNvPr>
          <p:cNvSpPr>
            <a:spLocks noGrp="1"/>
          </p:cNvSpPr>
          <p:nvPr>
            <p:ph type="sldNum" sz="quarter" idx="12"/>
          </p:nvPr>
        </p:nvSpPr>
        <p:spPr/>
        <p:txBody>
          <a:bodyPr/>
          <a:lstStyle/>
          <a:p>
            <a:fld id="{92879F74-3B4C-4889-B03A-EAA9478B8F94}" type="slidenum">
              <a:rPr lang="en-US" smtClean="0"/>
              <a:t>30</a:t>
            </a:fld>
            <a:endParaRPr lang="en-US"/>
          </a:p>
        </p:txBody>
      </p:sp>
      <p:sp>
        <p:nvSpPr>
          <p:cNvPr id="8" name="Arrow: Left 7">
            <a:extLst>
              <a:ext uri="{FF2B5EF4-FFF2-40B4-BE49-F238E27FC236}">
                <a16:creationId xmlns:a16="http://schemas.microsoft.com/office/drawing/2014/main" id="{6D2B4EF0-11C8-442A-A207-CA223095A4B2}"/>
              </a:ext>
            </a:extLst>
          </p:cNvPr>
          <p:cNvSpPr/>
          <p:nvPr/>
        </p:nvSpPr>
        <p:spPr>
          <a:xfrm>
            <a:off x="8710246" y="3282462"/>
            <a:ext cx="1090246" cy="14653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9C6D7CE-92BD-45EF-A032-A46BBD122A59}"/>
              </a:ext>
            </a:extLst>
          </p:cNvPr>
          <p:cNvSpPr/>
          <p:nvPr/>
        </p:nvSpPr>
        <p:spPr>
          <a:xfrm>
            <a:off x="6178062" y="4829908"/>
            <a:ext cx="3622430" cy="14653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C4D8A69-C7DE-4732-A14D-BF3792CF1C23}"/>
              </a:ext>
            </a:extLst>
          </p:cNvPr>
          <p:cNvSpPr/>
          <p:nvPr/>
        </p:nvSpPr>
        <p:spPr>
          <a:xfrm>
            <a:off x="2138825" y="4044462"/>
            <a:ext cx="3628929"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E662CA-244A-4747-9ED9-181D78DA8352}"/>
              </a:ext>
            </a:extLst>
          </p:cNvPr>
          <p:cNvSpPr txBox="1"/>
          <p:nvPr/>
        </p:nvSpPr>
        <p:spPr>
          <a:xfrm>
            <a:off x="9894277" y="2625969"/>
            <a:ext cx="2216954" cy="923330"/>
          </a:xfrm>
          <a:prstGeom prst="rect">
            <a:avLst/>
          </a:prstGeom>
          <a:noFill/>
        </p:spPr>
        <p:txBody>
          <a:bodyPr wrap="none" rtlCol="0">
            <a:spAutoFit/>
          </a:bodyPr>
          <a:lstStyle/>
          <a:p>
            <a:r>
              <a:rPr lang="en-US"/>
              <a:t>Linear actuator That </a:t>
            </a:r>
          </a:p>
          <a:p>
            <a:r>
              <a:rPr lang="en-US"/>
              <a:t>Engages the brake by </a:t>
            </a:r>
          </a:p>
          <a:p>
            <a:r>
              <a:rPr lang="en-US"/>
              <a:t>Pulling the cable. </a:t>
            </a:r>
          </a:p>
        </p:txBody>
      </p:sp>
      <p:sp>
        <p:nvSpPr>
          <p:cNvPr id="13" name="TextBox 12">
            <a:extLst>
              <a:ext uri="{FF2B5EF4-FFF2-40B4-BE49-F238E27FC236}">
                <a16:creationId xmlns:a16="http://schemas.microsoft.com/office/drawing/2014/main" id="{43FBF821-C22A-4516-8F61-B3806047BC0F}"/>
              </a:ext>
            </a:extLst>
          </p:cNvPr>
          <p:cNvSpPr txBox="1"/>
          <p:nvPr/>
        </p:nvSpPr>
        <p:spPr>
          <a:xfrm>
            <a:off x="9894277" y="4326007"/>
            <a:ext cx="2105898" cy="923330"/>
          </a:xfrm>
          <a:prstGeom prst="rect">
            <a:avLst/>
          </a:prstGeom>
          <a:noFill/>
        </p:spPr>
        <p:txBody>
          <a:bodyPr wrap="none" rtlCol="0">
            <a:spAutoFit/>
          </a:bodyPr>
          <a:lstStyle/>
          <a:p>
            <a:r>
              <a:rPr lang="en-US"/>
              <a:t>Disc brake mounted </a:t>
            </a:r>
          </a:p>
          <a:p>
            <a:r>
              <a:rPr lang="en-US"/>
              <a:t>Onto the main shaft</a:t>
            </a:r>
          </a:p>
          <a:p>
            <a:r>
              <a:rPr lang="en-US"/>
              <a:t>And brake caliper.</a:t>
            </a:r>
          </a:p>
        </p:txBody>
      </p:sp>
      <p:sp>
        <p:nvSpPr>
          <p:cNvPr id="14" name="TextBox 13">
            <a:extLst>
              <a:ext uri="{FF2B5EF4-FFF2-40B4-BE49-F238E27FC236}">
                <a16:creationId xmlns:a16="http://schemas.microsoft.com/office/drawing/2014/main" id="{6A0363C8-2264-4477-81EE-871AA2B72951}"/>
              </a:ext>
            </a:extLst>
          </p:cNvPr>
          <p:cNvSpPr txBox="1"/>
          <p:nvPr/>
        </p:nvSpPr>
        <p:spPr>
          <a:xfrm>
            <a:off x="117231" y="3282462"/>
            <a:ext cx="2226828" cy="1477328"/>
          </a:xfrm>
          <a:prstGeom prst="rect">
            <a:avLst/>
          </a:prstGeom>
          <a:noFill/>
        </p:spPr>
        <p:txBody>
          <a:bodyPr wrap="none" rtlCol="0">
            <a:spAutoFit/>
          </a:bodyPr>
          <a:lstStyle/>
          <a:p>
            <a:r>
              <a:rPr lang="en-US"/>
              <a:t>Hall sensor used to </a:t>
            </a:r>
          </a:p>
          <a:p>
            <a:r>
              <a:rPr lang="en-US"/>
              <a:t>Tell when the boom </a:t>
            </a:r>
          </a:p>
          <a:p>
            <a:r>
              <a:rPr lang="en-US"/>
              <a:t>Arm is aligned with </a:t>
            </a:r>
          </a:p>
          <a:p>
            <a:r>
              <a:rPr lang="en-US"/>
              <a:t>The keel to signal the </a:t>
            </a:r>
          </a:p>
          <a:p>
            <a:r>
              <a:rPr lang="en-US"/>
              <a:t>Linear actuator.</a:t>
            </a:r>
          </a:p>
        </p:txBody>
      </p:sp>
      <p:pic>
        <p:nvPicPr>
          <p:cNvPr id="15" name="Audio 14">
            <a:hlinkClick r:id="" action="ppaction://media"/>
            <a:extLst>
              <a:ext uri="{FF2B5EF4-FFF2-40B4-BE49-F238E27FC236}">
                <a16:creationId xmlns:a16="http://schemas.microsoft.com/office/drawing/2014/main" id="{80F91D95-ABE9-C343-8016-0A009F375B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11258946"/>
      </p:ext>
    </p:extLst>
  </p:cSld>
  <p:clrMapOvr>
    <a:masterClrMapping/>
  </p:clrMapOvr>
  <mc:AlternateContent xmlns:mc="http://schemas.openxmlformats.org/markup-compatibility/2006">
    <mc:Choice xmlns:p14="http://schemas.microsoft.com/office/powerpoint/2010/main" Requires="p14">
      <p:transition spd="slow" p14:dur="2000" advClick="0" advTm="45050"/>
    </mc:Choice>
    <mc:Fallback>
      <p:transition spd="slow" advClick="0" advTm="4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 presetClass="entr" presetSubtype="0" fill="hold" grpId="0" nodeType="withEffect">
                                  <p:stCondLst>
                                    <p:cond delay="5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130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13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3200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320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bldLst>
      <p:bldP spid="8" grpId="0" animBg="1"/>
      <p:bldP spid="10" grpId="0" animBg="1"/>
      <p:bldP spid="11" grpId="0" animBg="1"/>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0049-03D5-4605-A5F3-7EE1AAE748DA}"/>
              </a:ext>
            </a:extLst>
          </p:cNvPr>
          <p:cNvSpPr>
            <a:spLocks noGrp="1"/>
          </p:cNvSpPr>
          <p:nvPr>
            <p:ph type="title"/>
          </p:nvPr>
        </p:nvSpPr>
        <p:spPr/>
        <p:txBody>
          <a:bodyPr/>
          <a:lstStyle/>
          <a:p>
            <a:r>
              <a:rPr lang="en-US" dirty="0"/>
              <a:t>Detailed Design: Electrical</a:t>
            </a:r>
          </a:p>
        </p:txBody>
      </p:sp>
      <p:sp>
        <p:nvSpPr>
          <p:cNvPr id="4" name="Date Placeholder 3">
            <a:extLst>
              <a:ext uri="{FF2B5EF4-FFF2-40B4-BE49-F238E27FC236}">
                <a16:creationId xmlns:a16="http://schemas.microsoft.com/office/drawing/2014/main" id="{B10F3DEC-3462-4B33-A543-C1D922A73B07}"/>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42102F6C-1177-4167-810F-78E8681E8A33}"/>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098335B9-32F7-43D6-BD8B-4BCF4B9D7726}"/>
              </a:ext>
            </a:extLst>
          </p:cNvPr>
          <p:cNvSpPr>
            <a:spLocks noGrp="1"/>
          </p:cNvSpPr>
          <p:nvPr>
            <p:ph type="sldNum" sz="quarter" idx="12"/>
          </p:nvPr>
        </p:nvSpPr>
        <p:spPr/>
        <p:txBody>
          <a:bodyPr/>
          <a:lstStyle/>
          <a:p>
            <a:fld id="{92879F74-3B4C-4889-B03A-EAA9478B8F94}" type="slidenum">
              <a:rPr lang="en-US" smtClean="0"/>
              <a:t>31</a:t>
            </a:fld>
            <a:endParaRPr lang="en-US"/>
          </a:p>
        </p:txBody>
      </p:sp>
      <p:pic>
        <p:nvPicPr>
          <p:cNvPr id="8" name="Picture 7">
            <a:extLst>
              <a:ext uri="{FF2B5EF4-FFF2-40B4-BE49-F238E27FC236}">
                <a16:creationId xmlns:a16="http://schemas.microsoft.com/office/drawing/2014/main" id="{47542CDC-FFF2-4592-B504-31BFF483F0E2}"/>
              </a:ext>
            </a:extLst>
          </p:cNvPr>
          <p:cNvPicPr>
            <a:picLocks noChangeAspect="1"/>
          </p:cNvPicPr>
          <p:nvPr/>
        </p:nvPicPr>
        <p:blipFill>
          <a:blip r:embed="rId5"/>
          <a:stretch>
            <a:fillRect/>
          </a:stretch>
        </p:blipFill>
        <p:spPr>
          <a:xfrm>
            <a:off x="1819573" y="1704558"/>
            <a:ext cx="8168490" cy="4538865"/>
          </a:xfrm>
          <a:prstGeom prst="rect">
            <a:avLst/>
          </a:prstGeom>
        </p:spPr>
      </p:pic>
      <p:pic>
        <p:nvPicPr>
          <p:cNvPr id="3" name="Audio 2">
            <a:hlinkClick r:id="" action="ppaction://media"/>
            <a:extLst>
              <a:ext uri="{FF2B5EF4-FFF2-40B4-BE49-F238E27FC236}">
                <a16:creationId xmlns:a16="http://schemas.microsoft.com/office/drawing/2014/main" id="{B4AD747F-1C0A-C94D-A7A3-E58C9CE1C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0021907"/>
      </p:ext>
    </p:extLst>
  </p:cSld>
  <p:clrMapOvr>
    <a:masterClrMapping/>
  </p:clrMapOvr>
  <mc:AlternateContent xmlns:mc="http://schemas.openxmlformats.org/markup-compatibility/2006">
    <mc:Choice xmlns:p14="http://schemas.microsoft.com/office/powerpoint/2010/main" Requires="p14">
      <p:transition spd="slow" p14:dur="2000" advTm="31111"/>
    </mc:Choice>
    <mc:Fallback>
      <p:transition spd="slow" advTm="3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20D2-19D9-4884-92DA-3952A0C539EB}"/>
              </a:ext>
            </a:extLst>
          </p:cNvPr>
          <p:cNvSpPr>
            <a:spLocks noGrp="1"/>
          </p:cNvSpPr>
          <p:nvPr>
            <p:ph type="title"/>
          </p:nvPr>
        </p:nvSpPr>
        <p:spPr/>
        <p:txBody>
          <a:bodyPr/>
          <a:lstStyle/>
          <a:p>
            <a:r>
              <a:rPr lang="en-US"/>
              <a:t>DC Brushless Generator</a:t>
            </a:r>
          </a:p>
        </p:txBody>
      </p:sp>
      <p:sp>
        <p:nvSpPr>
          <p:cNvPr id="4" name="Date Placeholder 3">
            <a:extLst>
              <a:ext uri="{FF2B5EF4-FFF2-40B4-BE49-F238E27FC236}">
                <a16:creationId xmlns:a16="http://schemas.microsoft.com/office/drawing/2014/main" id="{C04E8157-B092-4E6E-9E3A-2D144143262B}"/>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EAF63825-72C2-4E35-9F6F-ED9E7AAF2568}"/>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FB29758E-8627-4D87-97EB-23D98F03C16D}"/>
              </a:ext>
            </a:extLst>
          </p:cNvPr>
          <p:cNvSpPr>
            <a:spLocks noGrp="1"/>
          </p:cNvSpPr>
          <p:nvPr>
            <p:ph type="sldNum" sz="quarter" idx="12"/>
          </p:nvPr>
        </p:nvSpPr>
        <p:spPr>
          <a:xfrm>
            <a:off x="8610600" y="6503665"/>
            <a:ext cx="2743200" cy="365127"/>
          </a:xfrm>
        </p:spPr>
        <p:txBody>
          <a:bodyPr/>
          <a:lstStyle/>
          <a:p>
            <a:fld id="{92879F74-3B4C-4889-B03A-EAA9478B8F94}" type="slidenum">
              <a:rPr lang="en-US" smtClean="0"/>
              <a:t>32</a:t>
            </a:fld>
            <a:endParaRPr lang="en-US"/>
          </a:p>
        </p:txBody>
      </p:sp>
      <p:pic>
        <p:nvPicPr>
          <p:cNvPr id="7" name="Content Placeholder 4">
            <a:extLst>
              <a:ext uri="{FF2B5EF4-FFF2-40B4-BE49-F238E27FC236}">
                <a16:creationId xmlns:a16="http://schemas.microsoft.com/office/drawing/2014/main" id="{02500B51-BF94-4DDD-87E1-2063F09242AF}"/>
              </a:ext>
            </a:extLst>
          </p:cNvPr>
          <p:cNvPicPr>
            <a:picLocks noGrp="1"/>
          </p:cNvPicPr>
          <p:nvPr>
            <p:ph idx="1"/>
          </p:nvPr>
        </p:nvPicPr>
        <p:blipFill rotWithShape="1">
          <a:blip r:embed="rId6"/>
          <a:srcRect l="587" t="4057" r="1322" b="15520"/>
          <a:stretch/>
        </p:blipFill>
        <p:spPr>
          <a:xfrm>
            <a:off x="1975105" y="1894103"/>
            <a:ext cx="8012958" cy="727177"/>
          </a:xfrm>
          <a:prstGeom prst="rect">
            <a:avLst/>
          </a:prstGeom>
        </p:spPr>
      </p:pic>
      <p:pic>
        <p:nvPicPr>
          <p:cNvPr id="8" name="Picture 7">
            <a:extLst>
              <a:ext uri="{FF2B5EF4-FFF2-40B4-BE49-F238E27FC236}">
                <a16:creationId xmlns:a16="http://schemas.microsoft.com/office/drawing/2014/main" id="{F891ECE4-226E-4F1B-8763-591A1B420954}"/>
              </a:ext>
            </a:extLst>
          </p:cNvPr>
          <p:cNvPicPr/>
          <p:nvPr/>
        </p:nvPicPr>
        <p:blipFill>
          <a:blip r:embed="rId7"/>
          <a:stretch>
            <a:fillRect/>
          </a:stretch>
        </p:blipFill>
        <p:spPr>
          <a:xfrm>
            <a:off x="7152005" y="2974158"/>
            <a:ext cx="2002790" cy="1991995"/>
          </a:xfrm>
          <a:prstGeom prst="rect">
            <a:avLst/>
          </a:prstGeom>
        </p:spPr>
      </p:pic>
      <p:sp>
        <p:nvSpPr>
          <p:cNvPr id="9" name="TextBox 8">
            <a:extLst>
              <a:ext uri="{FF2B5EF4-FFF2-40B4-BE49-F238E27FC236}">
                <a16:creationId xmlns:a16="http://schemas.microsoft.com/office/drawing/2014/main" id="{F8C6E7D5-3770-4C09-BB81-875F623B826A}"/>
              </a:ext>
            </a:extLst>
          </p:cNvPr>
          <p:cNvSpPr txBox="1"/>
          <p:nvPr/>
        </p:nvSpPr>
        <p:spPr>
          <a:xfrm>
            <a:off x="6612506" y="4866997"/>
            <a:ext cx="3522132" cy="338554"/>
          </a:xfrm>
          <a:prstGeom prst="rect">
            <a:avLst/>
          </a:prstGeom>
          <a:noFill/>
        </p:spPr>
        <p:txBody>
          <a:bodyPr wrap="square" rtlCol="0">
            <a:spAutoFit/>
          </a:bodyPr>
          <a:lstStyle/>
          <a:p>
            <a:pPr algn="ctr"/>
            <a:r>
              <a:rPr lang="en-US" sz="1600"/>
              <a:t>BLWS DC Brushless Generator</a:t>
            </a:r>
          </a:p>
        </p:txBody>
      </p:sp>
      <p:sp>
        <p:nvSpPr>
          <p:cNvPr id="10" name="TextBox 9">
            <a:extLst>
              <a:ext uri="{FF2B5EF4-FFF2-40B4-BE49-F238E27FC236}">
                <a16:creationId xmlns:a16="http://schemas.microsoft.com/office/drawing/2014/main" id="{FDA696A6-AE1E-4261-A7DA-0CF197FE02F8}"/>
              </a:ext>
            </a:extLst>
          </p:cNvPr>
          <p:cNvSpPr txBox="1"/>
          <p:nvPr/>
        </p:nvSpPr>
        <p:spPr>
          <a:xfrm>
            <a:off x="1919221" y="3132949"/>
            <a:ext cx="3713442" cy="2954655"/>
          </a:xfrm>
          <a:prstGeom prst="rect">
            <a:avLst/>
          </a:prstGeom>
          <a:noFill/>
        </p:spPr>
        <p:txBody>
          <a:bodyPr wrap="square" rtlCol="0">
            <a:spAutoFit/>
          </a:bodyPr>
          <a:lstStyle/>
          <a:p>
            <a:pPr marL="285750" indent="-285750">
              <a:buFont typeface="Arial" panose="020B0604020202020204" pitchFamily="34" charset="0"/>
              <a:buChar char="•"/>
            </a:pPr>
            <a:r>
              <a:rPr lang="en-US" sz="2400"/>
              <a:t>Affordable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High Back EMF Voltage constant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Produces high voltage at low RPM</a:t>
            </a:r>
          </a:p>
          <a:p>
            <a:pPr marL="285750" indent="-285750">
              <a:buFont typeface="Arial" panose="020B0604020202020204" pitchFamily="34" charset="0"/>
              <a:buChar char="•"/>
            </a:pPr>
            <a:endParaRPr lang="en-US"/>
          </a:p>
        </p:txBody>
      </p:sp>
      <p:cxnSp>
        <p:nvCxnSpPr>
          <p:cNvPr id="12" name="Straight Arrow Connector 11">
            <a:extLst>
              <a:ext uri="{FF2B5EF4-FFF2-40B4-BE49-F238E27FC236}">
                <a16:creationId xmlns:a16="http://schemas.microsoft.com/office/drawing/2014/main" id="{76913880-2AAA-4E7A-89E9-1581EAA71D2B}"/>
              </a:ext>
            </a:extLst>
          </p:cNvPr>
          <p:cNvCxnSpPr>
            <a:cxnSpLocks/>
          </p:cNvCxnSpPr>
          <p:nvPr/>
        </p:nvCxnSpPr>
        <p:spPr>
          <a:xfrm>
            <a:off x="5334000" y="1534160"/>
            <a:ext cx="0" cy="3599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E965F57A-3470-7B47-8FBC-CF7BE4A1F06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76010149"/>
      </p:ext>
    </p:extLst>
  </p:cSld>
  <p:clrMapOvr>
    <a:masterClrMapping/>
  </p:clrMapOvr>
  <mc:AlternateContent xmlns:mc="http://schemas.openxmlformats.org/markup-compatibility/2006">
    <mc:Choice xmlns:p14="http://schemas.microsoft.com/office/powerpoint/2010/main" Requires="p14">
      <p:transition spd="slow" p14:dur="2000" advTm="22854"/>
    </mc:Choice>
    <mc:Fallback>
      <p:transition spd="slow" advTm="2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20D2-19D9-4884-92DA-3952A0C539EB}"/>
              </a:ext>
            </a:extLst>
          </p:cNvPr>
          <p:cNvSpPr>
            <a:spLocks noGrp="1"/>
          </p:cNvSpPr>
          <p:nvPr>
            <p:ph type="title"/>
          </p:nvPr>
        </p:nvSpPr>
        <p:spPr/>
        <p:txBody>
          <a:bodyPr/>
          <a:lstStyle/>
          <a:p>
            <a:r>
              <a:rPr lang="en-US"/>
              <a:t>Linear Actuator </a:t>
            </a:r>
          </a:p>
        </p:txBody>
      </p:sp>
      <p:sp>
        <p:nvSpPr>
          <p:cNvPr id="4" name="Date Placeholder 3">
            <a:extLst>
              <a:ext uri="{FF2B5EF4-FFF2-40B4-BE49-F238E27FC236}">
                <a16:creationId xmlns:a16="http://schemas.microsoft.com/office/drawing/2014/main" id="{C04E8157-B092-4E6E-9E3A-2D144143262B}"/>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EAF63825-72C2-4E35-9F6F-ED9E7AAF2568}"/>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FB29758E-8627-4D87-97EB-23D98F03C16D}"/>
              </a:ext>
            </a:extLst>
          </p:cNvPr>
          <p:cNvSpPr>
            <a:spLocks noGrp="1"/>
          </p:cNvSpPr>
          <p:nvPr>
            <p:ph type="sldNum" sz="quarter" idx="12"/>
          </p:nvPr>
        </p:nvSpPr>
        <p:spPr/>
        <p:txBody>
          <a:bodyPr/>
          <a:lstStyle/>
          <a:p>
            <a:fld id="{92879F74-3B4C-4889-B03A-EAA9478B8F94}" type="slidenum">
              <a:rPr lang="en-US" smtClean="0"/>
              <a:t>33</a:t>
            </a:fld>
            <a:endParaRPr lang="en-US"/>
          </a:p>
        </p:txBody>
      </p:sp>
      <p:pic>
        <p:nvPicPr>
          <p:cNvPr id="7" name="Content Placeholder 6">
            <a:extLst>
              <a:ext uri="{FF2B5EF4-FFF2-40B4-BE49-F238E27FC236}">
                <a16:creationId xmlns:a16="http://schemas.microsoft.com/office/drawing/2014/main" id="{4BD7FCEA-3C82-4951-9B7C-AC75C3052433}"/>
              </a:ext>
            </a:extLst>
          </p:cNvPr>
          <p:cNvPicPr>
            <a:picLocks noGrp="1"/>
          </p:cNvPicPr>
          <p:nvPr>
            <p:ph idx="1"/>
          </p:nvPr>
        </p:nvPicPr>
        <p:blipFill rotWithShape="1">
          <a:blip r:embed="rId5"/>
          <a:srcRect l="1658" t="20230" r="13709" b="9598"/>
          <a:stretch/>
        </p:blipFill>
        <p:spPr bwMode="auto">
          <a:xfrm>
            <a:off x="7244416" y="1632362"/>
            <a:ext cx="4225888" cy="200172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18B2E66-7C0C-4C2B-91D1-8A1D8442AA0C}"/>
              </a:ext>
            </a:extLst>
          </p:cNvPr>
          <p:cNvSpPr txBox="1"/>
          <p:nvPr/>
        </p:nvSpPr>
        <p:spPr>
          <a:xfrm>
            <a:off x="838200" y="2448560"/>
            <a:ext cx="574548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2” stroke 25 lb. thrust</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Built in Potentiometer to measure its position</a:t>
            </a:r>
          </a:p>
        </p:txBody>
      </p:sp>
      <p:sp>
        <p:nvSpPr>
          <p:cNvPr id="9" name="Rectangle 8">
            <a:extLst>
              <a:ext uri="{FF2B5EF4-FFF2-40B4-BE49-F238E27FC236}">
                <a16:creationId xmlns:a16="http://schemas.microsoft.com/office/drawing/2014/main" id="{49035B41-C679-47DC-B7FE-80AA71CBAB5E}"/>
              </a:ext>
            </a:extLst>
          </p:cNvPr>
          <p:cNvSpPr/>
          <p:nvPr/>
        </p:nvSpPr>
        <p:spPr>
          <a:xfrm>
            <a:off x="8265160" y="3699352"/>
            <a:ext cx="2568395"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2" Stroke Linear Actuator</a:t>
            </a:r>
            <a:endParaRPr lang="en-US" dirty="0"/>
          </a:p>
        </p:txBody>
      </p:sp>
      <p:pic>
        <p:nvPicPr>
          <p:cNvPr id="10" name="Audio 9">
            <a:hlinkClick r:id="" action="ppaction://media"/>
            <a:extLst>
              <a:ext uri="{FF2B5EF4-FFF2-40B4-BE49-F238E27FC236}">
                <a16:creationId xmlns:a16="http://schemas.microsoft.com/office/drawing/2014/main" id="{4FE7F072-7B3A-7244-8DD8-48B9DD5A27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72862302"/>
      </p:ext>
    </p:extLst>
  </p:cSld>
  <p:clrMapOvr>
    <a:masterClrMapping/>
  </p:clrMapOvr>
  <mc:AlternateContent xmlns:mc="http://schemas.openxmlformats.org/markup-compatibility/2006">
    <mc:Choice xmlns:p14="http://schemas.microsoft.com/office/powerpoint/2010/main" Requires="p14">
      <p:transition spd="slow" p14:dur="2000" advTm="15157"/>
    </mc:Choice>
    <mc:Fallback>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E6A8-C2C0-45B1-9D89-A90FD89CB12E}"/>
              </a:ext>
            </a:extLst>
          </p:cNvPr>
          <p:cNvSpPr>
            <a:spLocks noGrp="1"/>
          </p:cNvSpPr>
          <p:nvPr>
            <p:ph type="title"/>
          </p:nvPr>
        </p:nvSpPr>
        <p:spPr/>
        <p:txBody>
          <a:bodyPr/>
          <a:lstStyle/>
          <a:p>
            <a:r>
              <a:rPr lang="en-US"/>
              <a:t>Current Sensor</a:t>
            </a:r>
          </a:p>
        </p:txBody>
      </p:sp>
      <p:pic>
        <p:nvPicPr>
          <p:cNvPr id="8" name="Content Placeholder 7" descr="A picture containing electronics, circuit&#10;&#10;Description automatically generated">
            <a:extLst>
              <a:ext uri="{FF2B5EF4-FFF2-40B4-BE49-F238E27FC236}">
                <a16:creationId xmlns:a16="http://schemas.microsoft.com/office/drawing/2014/main" id="{977A5DAF-4A86-4C8D-B6EB-AB40D1988A2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490855" y="1726014"/>
            <a:ext cx="1905000" cy="1476375"/>
          </a:xfrm>
        </p:spPr>
      </p:pic>
      <p:sp>
        <p:nvSpPr>
          <p:cNvPr id="4" name="Date Placeholder 3">
            <a:extLst>
              <a:ext uri="{FF2B5EF4-FFF2-40B4-BE49-F238E27FC236}">
                <a16:creationId xmlns:a16="http://schemas.microsoft.com/office/drawing/2014/main" id="{346FA1E7-AF5A-4AE1-BB03-DF83B3981133}"/>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3EECE72A-4AA5-4745-ACBC-E0BB49718391}"/>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55524682-7CBB-4187-9A73-D43FA1C74FC3}"/>
              </a:ext>
            </a:extLst>
          </p:cNvPr>
          <p:cNvSpPr>
            <a:spLocks noGrp="1"/>
          </p:cNvSpPr>
          <p:nvPr>
            <p:ph type="sldNum" sz="quarter" idx="12"/>
          </p:nvPr>
        </p:nvSpPr>
        <p:spPr/>
        <p:txBody>
          <a:bodyPr/>
          <a:lstStyle/>
          <a:p>
            <a:fld id="{92879F74-3B4C-4889-B03A-EAA9478B8F94}" type="slidenum">
              <a:rPr lang="en-US" smtClean="0"/>
              <a:t>34</a:t>
            </a:fld>
            <a:endParaRPr lang="en-US"/>
          </a:p>
        </p:txBody>
      </p:sp>
      <p:sp>
        <p:nvSpPr>
          <p:cNvPr id="10" name="Rectangle 9">
            <a:extLst>
              <a:ext uri="{FF2B5EF4-FFF2-40B4-BE49-F238E27FC236}">
                <a16:creationId xmlns:a16="http://schemas.microsoft.com/office/drawing/2014/main" id="{06224C35-B6F8-4B5A-A83A-40ED07677B08}"/>
              </a:ext>
            </a:extLst>
          </p:cNvPr>
          <p:cNvSpPr/>
          <p:nvPr/>
        </p:nvSpPr>
        <p:spPr>
          <a:xfrm>
            <a:off x="783771" y="2044005"/>
            <a:ext cx="6096000" cy="1938992"/>
          </a:xfrm>
          <a:prstGeom prst="rect">
            <a:avLst/>
          </a:prstGeom>
        </p:spPr>
        <p:txBody>
          <a:bodyPr>
            <a:spAutoFit/>
          </a:bodyPr>
          <a:lstStyle/>
          <a:p>
            <a:pPr marL="285750" indent="-285750">
              <a:buFont typeface="Arial" panose="020B0604020202020204" pitchFamily="34" charset="0"/>
              <a:buChar char="•"/>
            </a:pPr>
            <a:r>
              <a:rPr lang="en-US" sz="2400">
                <a:latin typeface="Tahoma" panose="020B0604030504040204" pitchFamily="34" charset="0"/>
                <a:ea typeface="Tahoma" panose="020B0604030504040204" pitchFamily="34" charset="0"/>
                <a:cs typeface="Tahoma" panose="020B0604030504040204" pitchFamily="34" charset="0"/>
              </a:rPr>
              <a:t>This device monitors and reports values for current, voltage, and power. The integrated power accumulator can be used for energy or average power calculations</a:t>
            </a:r>
          </a:p>
        </p:txBody>
      </p:sp>
      <p:sp>
        <p:nvSpPr>
          <p:cNvPr id="11" name="Rectangle 10">
            <a:extLst>
              <a:ext uri="{FF2B5EF4-FFF2-40B4-BE49-F238E27FC236}">
                <a16:creationId xmlns:a16="http://schemas.microsoft.com/office/drawing/2014/main" id="{FCE3B469-D474-417A-9566-A73C8AEB329D}"/>
              </a:ext>
            </a:extLst>
          </p:cNvPr>
          <p:cNvSpPr/>
          <p:nvPr/>
        </p:nvSpPr>
        <p:spPr>
          <a:xfrm>
            <a:off x="8490855" y="3176637"/>
            <a:ext cx="2568395" cy="369332"/>
          </a:xfrm>
          <a:prstGeom prst="rect">
            <a:avLst/>
          </a:prstGeom>
        </p:spPr>
        <p:txBody>
          <a:bodyPr wrap="square">
            <a:spAutoFit/>
          </a:bodyPr>
          <a:lstStyle/>
          <a:p>
            <a:r>
              <a:rPr lang="en-US" dirty="0">
                <a:latin typeface="Times New Roman" panose="02020603050405020304" pitchFamily="18" charset="0"/>
              </a:rPr>
              <a:t>INA233 Current Sensor</a:t>
            </a:r>
            <a:endParaRPr lang="en-US" dirty="0"/>
          </a:p>
        </p:txBody>
      </p:sp>
      <p:pic>
        <p:nvPicPr>
          <p:cNvPr id="7" name="Audio 6">
            <a:hlinkClick r:id="" action="ppaction://media"/>
            <a:extLst>
              <a:ext uri="{FF2B5EF4-FFF2-40B4-BE49-F238E27FC236}">
                <a16:creationId xmlns:a16="http://schemas.microsoft.com/office/drawing/2014/main" id="{1AD7C174-3CCB-5E43-9527-F2D72DEA4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02599644"/>
      </p:ext>
    </p:extLst>
  </p:cSld>
  <p:clrMapOvr>
    <a:masterClrMapping/>
  </p:clrMapOvr>
  <mc:AlternateContent xmlns:mc="http://schemas.openxmlformats.org/markup-compatibility/2006">
    <mc:Choice xmlns:p14="http://schemas.microsoft.com/office/powerpoint/2010/main" Requires="p14">
      <p:transition spd="slow" p14:dur="2000" advTm="16756"/>
    </mc:Choice>
    <mc:Fallback>
      <p:transition spd="slow" advTm="1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Communication</a:t>
            </a:r>
          </a:p>
        </p:txBody>
      </p:sp>
      <p:sp>
        <p:nvSpPr>
          <p:cNvPr id="3" name="Content Placeholder 2"/>
          <p:cNvSpPr>
            <a:spLocks noGrp="1"/>
          </p:cNvSpPr>
          <p:nvPr>
            <p:ph idx="1"/>
          </p:nvPr>
        </p:nvSpPr>
        <p:spPr>
          <a:xfrm>
            <a:off x="838200" y="1883568"/>
            <a:ext cx="7991475" cy="4451350"/>
          </a:xfrm>
        </p:spPr>
        <p:txBody>
          <a:bodyPr>
            <a:normAutofit fontScale="92500" lnSpcReduction="10000"/>
          </a:bodyPr>
          <a:lstStyle/>
          <a:p>
            <a:r>
              <a:rPr lang="en-US" dirty="0"/>
              <a:t>Communication is achieved using two </a:t>
            </a:r>
            <a:r>
              <a:rPr lang="en-US" dirty="0" err="1"/>
              <a:t>XBee</a:t>
            </a:r>
            <a:r>
              <a:rPr lang="en-US" dirty="0"/>
              <a:t> RF modules</a:t>
            </a:r>
          </a:p>
          <a:p>
            <a:r>
              <a:rPr lang="en-US" dirty="0"/>
              <a:t>Variables to Vehicle</a:t>
            </a:r>
          </a:p>
          <a:p>
            <a:pPr lvl="1"/>
            <a:r>
              <a:rPr lang="en-US" dirty="0"/>
              <a:t>Autonomous/Remote Control</a:t>
            </a:r>
          </a:p>
          <a:p>
            <a:pPr lvl="1"/>
            <a:r>
              <a:rPr lang="en-US" dirty="0"/>
              <a:t>Thruster Control</a:t>
            </a:r>
          </a:p>
          <a:p>
            <a:pPr lvl="1"/>
            <a:r>
              <a:rPr lang="en-US" dirty="0"/>
              <a:t>Sampling Control</a:t>
            </a:r>
          </a:p>
          <a:p>
            <a:pPr lvl="1"/>
            <a:r>
              <a:rPr lang="en-US" dirty="0"/>
              <a:t>Controller Gain Values</a:t>
            </a:r>
          </a:p>
          <a:p>
            <a:r>
              <a:rPr lang="en-US" dirty="0"/>
              <a:t>Variables to Ground Station</a:t>
            </a:r>
          </a:p>
          <a:p>
            <a:pPr lvl="1"/>
            <a:r>
              <a:rPr lang="en-US" dirty="0"/>
              <a:t>Bearing</a:t>
            </a:r>
          </a:p>
          <a:p>
            <a:pPr lvl="1"/>
            <a:r>
              <a:rPr lang="en-US" dirty="0"/>
              <a:t>Distance</a:t>
            </a:r>
          </a:p>
          <a:p>
            <a:pPr lvl="1"/>
            <a:r>
              <a:rPr lang="en-US" dirty="0"/>
              <a:t>Heading</a:t>
            </a:r>
          </a:p>
          <a:p>
            <a:pPr lvl="1"/>
            <a:r>
              <a:rPr lang="en-US" dirty="0"/>
              <a:t>Mission Status</a:t>
            </a:r>
          </a:p>
          <a:p>
            <a:pPr lvl="1"/>
            <a:endParaRPr lang="en-US" dirty="0"/>
          </a:p>
        </p:txBody>
      </p:sp>
      <p:sp>
        <p:nvSpPr>
          <p:cNvPr id="4" name="Date Placeholder 3"/>
          <p:cNvSpPr>
            <a:spLocks noGrp="1"/>
          </p:cNvSpPr>
          <p:nvPr>
            <p:ph type="dt" sz="half" idx="10"/>
          </p:nvPr>
        </p:nvSpPr>
        <p:spPr/>
        <p:txBody>
          <a:bodyPr/>
          <a:lstStyle/>
          <a:p>
            <a:r>
              <a:rPr lang="en-US"/>
              <a:t>4/24/2020</a:t>
            </a:r>
          </a:p>
        </p:txBody>
      </p:sp>
      <p:sp>
        <p:nvSpPr>
          <p:cNvPr id="5" name="Footer Placeholder 4"/>
          <p:cNvSpPr>
            <a:spLocks noGrp="1"/>
          </p:cNvSpPr>
          <p:nvPr>
            <p:ph type="ftr" sz="quarter" idx="11"/>
          </p:nvPr>
        </p:nvSpPr>
        <p:spPr/>
        <p:txBody>
          <a:bodyPr/>
          <a:lstStyle/>
          <a:p>
            <a:r>
              <a:rPr lang="en-US"/>
              <a:t>EOC 4804L: OE Systems Control and Design </a:t>
            </a:r>
          </a:p>
        </p:txBody>
      </p:sp>
      <p:sp>
        <p:nvSpPr>
          <p:cNvPr id="6" name="Slide Number Placeholder 5"/>
          <p:cNvSpPr>
            <a:spLocks noGrp="1"/>
          </p:cNvSpPr>
          <p:nvPr>
            <p:ph type="sldNum" sz="quarter" idx="12"/>
          </p:nvPr>
        </p:nvSpPr>
        <p:spPr/>
        <p:txBody>
          <a:bodyPr/>
          <a:lstStyle/>
          <a:p>
            <a:fld id="{92879F74-3B4C-4889-B03A-EAA9478B8F94}" type="slidenum">
              <a:rPr lang="en-US" smtClean="0"/>
              <a:t>35</a:t>
            </a:fld>
            <a:endParaRPr lang="en-US"/>
          </a:p>
        </p:txBody>
      </p:sp>
      <p:pic>
        <p:nvPicPr>
          <p:cNvPr id="1026" name="Picture 2" descr="Image result for xb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2301" y="3684338"/>
            <a:ext cx="2169785" cy="21697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p:cNvCxnSpPr>
            <a:cxnSpLocks/>
          </p:cNvCxnSpPr>
          <p:nvPr/>
        </p:nvCxnSpPr>
        <p:spPr>
          <a:xfrm>
            <a:off x="7403716" y="4385632"/>
            <a:ext cx="1672432" cy="1294254"/>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184772" y="2860557"/>
            <a:ext cx="1672432" cy="1294254"/>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5C6CE75-EF74-46F6-B2C3-AB1EAFBFB8CB}"/>
              </a:ext>
            </a:extLst>
          </p:cNvPr>
          <p:cNvPicPr>
            <a:picLocks noChangeAspect="1"/>
          </p:cNvPicPr>
          <p:nvPr/>
        </p:nvPicPr>
        <p:blipFill>
          <a:blip r:embed="rId7"/>
          <a:stretch>
            <a:fillRect/>
          </a:stretch>
        </p:blipFill>
        <p:spPr>
          <a:xfrm>
            <a:off x="6017997" y="2401824"/>
            <a:ext cx="1961854" cy="1465552"/>
          </a:xfrm>
          <a:prstGeom prst="rect">
            <a:avLst/>
          </a:prstGeom>
        </p:spPr>
      </p:pic>
      <p:sp>
        <p:nvSpPr>
          <p:cNvPr id="13" name="TextBox 12">
            <a:extLst>
              <a:ext uri="{FF2B5EF4-FFF2-40B4-BE49-F238E27FC236}">
                <a16:creationId xmlns:a16="http://schemas.microsoft.com/office/drawing/2014/main" id="{0A49880D-BA59-438F-875D-60E4E5317F08}"/>
              </a:ext>
            </a:extLst>
          </p:cNvPr>
          <p:cNvSpPr txBox="1"/>
          <p:nvPr/>
        </p:nvSpPr>
        <p:spPr>
          <a:xfrm>
            <a:off x="10562253" y="-1"/>
            <a:ext cx="162974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Ground Station</a:t>
            </a:r>
          </a:p>
        </p:txBody>
      </p:sp>
      <p:sp>
        <p:nvSpPr>
          <p:cNvPr id="14" name="Rectangle 13">
            <a:extLst>
              <a:ext uri="{FF2B5EF4-FFF2-40B4-BE49-F238E27FC236}">
                <a16:creationId xmlns:a16="http://schemas.microsoft.com/office/drawing/2014/main" id="{24D4CDAB-5572-4E44-B76F-7CE424D91F1B}"/>
              </a:ext>
            </a:extLst>
          </p:cNvPr>
          <p:cNvSpPr/>
          <p:nvPr/>
        </p:nvSpPr>
        <p:spPr>
          <a:xfrm>
            <a:off x="5733602" y="3852069"/>
            <a:ext cx="3156290" cy="369332"/>
          </a:xfrm>
          <a:prstGeom prst="rect">
            <a:avLst/>
          </a:prstGeom>
        </p:spPr>
        <p:txBody>
          <a:bodyPr wrap="square">
            <a:spAutoFit/>
          </a:bodyPr>
          <a:lstStyle/>
          <a:p>
            <a:r>
              <a:rPr lang="en-US" dirty="0">
                <a:latin typeface="Times New Roman" panose="02020603050405020304" pitchFamily="18" charset="0"/>
              </a:rPr>
              <a:t>Electronic Box On the ASV</a:t>
            </a:r>
            <a:endParaRPr lang="en-US" dirty="0"/>
          </a:p>
        </p:txBody>
      </p:sp>
      <p:sp>
        <p:nvSpPr>
          <p:cNvPr id="15" name="Rectangle 14">
            <a:extLst>
              <a:ext uri="{FF2B5EF4-FFF2-40B4-BE49-F238E27FC236}">
                <a16:creationId xmlns:a16="http://schemas.microsoft.com/office/drawing/2014/main" id="{88BAB22B-AB0F-C448-B37F-6173BC2541B8}"/>
              </a:ext>
            </a:extLst>
          </p:cNvPr>
          <p:cNvSpPr/>
          <p:nvPr/>
        </p:nvSpPr>
        <p:spPr>
          <a:xfrm>
            <a:off x="8755508" y="5813065"/>
            <a:ext cx="3613490" cy="646331"/>
          </a:xfrm>
          <a:prstGeom prst="rect">
            <a:avLst/>
          </a:prstGeom>
        </p:spPr>
        <p:txBody>
          <a:bodyPr wrap="square">
            <a:spAutoFit/>
          </a:bodyPr>
          <a:lstStyle/>
          <a:p>
            <a:r>
              <a:rPr lang="en-US" dirty="0" err="1">
                <a:latin typeface="Times New Roman" panose="02020603050405020304" pitchFamily="18" charset="0"/>
              </a:rPr>
              <a:t>XBee</a:t>
            </a:r>
            <a:r>
              <a:rPr lang="en-US" dirty="0">
                <a:latin typeface="Times New Roman" panose="02020603050405020304" pitchFamily="18" charset="0"/>
              </a:rPr>
              <a:t> Pro on the </a:t>
            </a:r>
            <a:r>
              <a:rPr lang="en-US" dirty="0"/>
              <a:t>Research Vessel</a:t>
            </a:r>
          </a:p>
          <a:p>
            <a:r>
              <a:rPr lang="en-US" dirty="0"/>
              <a:t>	(Ground Station)</a:t>
            </a:r>
          </a:p>
        </p:txBody>
      </p:sp>
      <p:pic>
        <p:nvPicPr>
          <p:cNvPr id="9" name="Audio 8">
            <a:hlinkClick r:id="" action="ppaction://media"/>
            <a:extLst>
              <a:ext uri="{FF2B5EF4-FFF2-40B4-BE49-F238E27FC236}">
                <a16:creationId xmlns:a16="http://schemas.microsoft.com/office/drawing/2014/main" id="{B42B6750-738C-7249-871A-341ED6B17A6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83383292"/>
      </p:ext>
    </p:extLst>
  </p:cSld>
  <p:clrMapOvr>
    <a:masterClrMapping/>
  </p:clrMapOvr>
  <mc:AlternateContent xmlns:mc="http://schemas.openxmlformats.org/markup-compatibility/2006">
    <mc:Choice xmlns:p14="http://schemas.microsoft.com/office/powerpoint/2010/main" Requires="p14">
      <p:transition spd="slow" p14:dur="2000" advTm="35596"/>
    </mc:Choice>
    <mc:Fallback>
      <p:transition spd="slow" advTm="3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41A9-9D0D-42DD-ABB1-F00532D0E2D4}"/>
              </a:ext>
            </a:extLst>
          </p:cNvPr>
          <p:cNvSpPr>
            <a:spLocks noGrp="1"/>
          </p:cNvSpPr>
          <p:nvPr>
            <p:ph type="title"/>
          </p:nvPr>
        </p:nvSpPr>
        <p:spPr>
          <a:xfrm>
            <a:off x="2340429" y="357470"/>
            <a:ext cx="8218713" cy="1152244"/>
          </a:xfrm>
        </p:spPr>
        <p:txBody>
          <a:bodyPr>
            <a:normAutofit fontScale="90000"/>
          </a:bodyPr>
          <a:lstStyle/>
          <a:p>
            <a:r>
              <a:rPr lang="en-US"/>
              <a:t>High Level Software Block Diagram.</a:t>
            </a:r>
          </a:p>
        </p:txBody>
      </p:sp>
      <p:sp>
        <p:nvSpPr>
          <p:cNvPr id="3" name="Content Placeholder 2">
            <a:extLst>
              <a:ext uri="{FF2B5EF4-FFF2-40B4-BE49-F238E27FC236}">
                <a16:creationId xmlns:a16="http://schemas.microsoft.com/office/drawing/2014/main" id="{6E5EA863-8096-4D0F-9702-1F5630C206E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141AE06-A99D-4273-AC01-39DC91ADE7F5}"/>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9EC87F3-07EC-4445-81AA-549370A62130}"/>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7A0D2283-617E-4D0F-874A-A7CDF6CB5BCC}"/>
              </a:ext>
            </a:extLst>
          </p:cNvPr>
          <p:cNvSpPr>
            <a:spLocks noGrp="1"/>
          </p:cNvSpPr>
          <p:nvPr>
            <p:ph type="sldNum" sz="quarter" idx="12"/>
          </p:nvPr>
        </p:nvSpPr>
        <p:spPr/>
        <p:txBody>
          <a:bodyPr/>
          <a:lstStyle/>
          <a:p>
            <a:fld id="{92879F74-3B4C-4889-B03A-EAA9478B8F94}" type="slidenum">
              <a:rPr lang="en-US" smtClean="0"/>
              <a:t>36</a:t>
            </a:fld>
            <a:endParaRPr lang="en-US"/>
          </a:p>
        </p:txBody>
      </p:sp>
      <p:pic>
        <p:nvPicPr>
          <p:cNvPr id="7" name="Picture 6">
            <a:extLst>
              <a:ext uri="{FF2B5EF4-FFF2-40B4-BE49-F238E27FC236}">
                <a16:creationId xmlns:a16="http://schemas.microsoft.com/office/drawing/2014/main" id="{B576052F-AC01-4D12-9B9B-9D982A89884F}"/>
              </a:ext>
            </a:extLst>
          </p:cNvPr>
          <p:cNvPicPr/>
          <p:nvPr/>
        </p:nvPicPr>
        <p:blipFill>
          <a:blip r:embed="rId4">
            <a:extLst>
              <a:ext uri="{28A0092B-C50C-407E-A947-70E740481C1C}">
                <a14:useLocalDpi xmlns:a14="http://schemas.microsoft.com/office/drawing/2010/main" val="0"/>
              </a:ext>
            </a:extLst>
          </a:blip>
          <a:stretch>
            <a:fillRect/>
          </a:stretch>
        </p:blipFill>
        <p:spPr>
          <a:xfrm>
            <a:off x="2549978" y="3026682"/>
            <a:ext cx="7092044" cy="1077232"/>
          </a:xfrm>
          <a:prstGeom prst="rect">
            <a:avLst/>
          </a:prstGeom>
        </p:spPr>
      </p:pic>
      <p:pic>
        <p:nvPicPr>
          <p:cNvPr id="9" name="Audio 8">
            <a:hlinkClick r:id="" action="ppaction://media"/>
            <a:extLst>
              <a:ext uri="{FF2B5EF4-FFF2-40B4-BE49-F238E27FC236}">
                <a16:creationId xmlns:a16="http://schemas.microsoft.com/office/drawing/2014/main" id="{E19055FF-E0BC-A046-AF63-CC218485B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48420986"/>
      </p:ext>
    </p:extLst>
  </p:cSld>
  <p:clrMapOvr>
    <a:masterClrMapping/>
  </p:clrMapOvr>
  <mc:AlternateContent xmlns:mc="http://schemas.openxmlformats.org/markup-compatibility/2006">
    <mc:Choice xmlns:p14="http://schemas.microsoft.com/office/powerpoint/2010/main" Requires="p14">
      <p:transition spd="slow" p14:dur="2000" advTm="14019"/>
    </mc:Choice>
    <mc:Fallback>
      <p:transition spd="slow" advTm="1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3EDC-D5D8-4A53-8AF6-DC0BFB548634}"/>
              </a:ext>
            </a:extLst>
          </p:cNvPr>
          <p:cNvSpPr>
            <a:spLocks noGrp="1"/>
          </p:cNvSpPr>
          <p:nvPr>
            <p:ph type="title"/>
          </p:nvPr>
        </p:nvSpPr>
        <p:spPr>
          <a:xfrm>
            <a:off x="2394858" y="357470"/>
            <a:ext cx="8458199" cy="1152244"/>
          </a:xfrm>
        </p:spPr>
        <p:txBody>
          <a:bodyPr>
            <a:normAutofit fontScale="90000"/>
          </a:bodyPr>
          <a:lstStyle/>
          <a:p>
            <a:br>
              <a:rPr lang="en-US"/>
            </a:br>
            <a:r>
              <a:rPr lang="en-US"/>
              <a:t>Initialization Software Block Diagram</a:t>
            </a:r>
          </a:p>
        </p:txBody>
      </p:sp>
      <p:sp>
        <p:nvSpPr>
          <p:cNvPr id="4" name="Date Placeholder 3">
            <a:extLst>
              <a:ext uri="{FF2B5EF4-FFF2-40B4-BE49-F238E27FC236}">
                <a16:creationId xmlns:a16="http://schemas.microsoft.com/office/drawing/2014/main" id="{F643A85D-FBD3-4799-85C8-A494CC638E60}"/>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B204B956-A33A-400F-B749-CCE485400C72}"/>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4C6D3A0C-5219-4E07-8676-A7A24A77BD48}"/>
              </a:ext>
            </a:extLst>
          </p:cNvPr>
          <p:cNvSpPr>
            <a:spLocks noGrp="1"/>
          </p:cNvSpPr>
          <p:nvPr>
            <p:ph type="sldNum" sz="quarter" idx="12"/>
          </p:nvPr>
        </p:nvSpPr>
        <p:spPr/>
        <p:txBody>
          <a:bodyPr/>
          <a:lstStyle/>
          <a:p>
            <a:fld id="{92879F74-3B4C-4889-B03A-EAA9478B8F94}" type="slidenum">
              <a:rPr lang="en-US" smtClean="0"/>
              <a:t>37</a:t>
            </a:fld>
            <a:endParaRPr lang="en-US"/>
          </a:p>
        </p:txBody>
      </p:sp>
      <p:pic>
        <p:nvPicPr>
          <p:cNvPr id="7" name="Content Placeholder 6">
            <a:extLst>
              <a:ext uri="{FF2B5EF4-FFF2-40B4-BE49-F238E27FC236}">
                <a16:creationId xmlns:a16="http://schemas.microsoft.com/office/drawing/2014/main" id="{B09E2FAE-66FF-4625-ABCF-16AF76D9E196}"/>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2048670" y="1825625"/>
            <a:ext cx="8094660" cy="4351338"/>
          </a:xfrm>
          <a:prstGeom prst="rect">
            <a:avLst/>
          </a:prstGeom>
        </p:spPr>
      </p:pic>
      <p:pic>
        <p:nvPicPr>
          <p:cNvPr id="9" name="Audio 8">
            <a:hlinkClick r:id="" action="ppaction://media"/>
            <a:extLst>
              <a:ext uri="{FF2B5EF4-FFF2-40B4-BE49-F238E27FC236}">
                <a16:creationId xmlns:a16="http://schemas.microsoft.com/office/drawing/2014/main" id="{721A5A04-EDBA-D949-8CBE-5E1A531A6B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7975870"/>
      </p:ext>
    </p:extLst>
  </p:cSld>
  <p:clrMapOvr>
    <a:masterClrMapping/>
  </p:clrMapOvr>
  <mc:AlternateContent xmlns:mc="http://schemas.openxmlformats.org/markup-compatibility/2006">
    <mc:Choice xmlns:p14="http://schemas.microsoft.com/office/powerpoint/2010/main" Requires="p14">
      <p:transition spd="slow" p14:dur="2000" advTm="51175"/>
    </mc:Choice>
    <mc:Fallback>
      <p:transition spd="slow" advTm="5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887" y="365128"/>
            <a:ext cx="9274628" cy="1152244"/>
          </a:xfrm>
        </p:spPr>
        <p:txBody>
          <a:bodyPr>
            <a:normAutofit fontScale="90000"/>
          </a:bodyPr>
          <a:lstStyle/>
          <a:p>
            <a:r>
              <a:rPr lang="en-US"/>
              <a:t>Energy Collection Software Block Diagram</a:t>
            </a:r>
          </a:p>
        </p:txBody>
      </p:sp>
      <p:sp>
        <p:nvSpPr>
          <p:cNvPr id="4" name="Date Placeholder 3"/>
          <p:cNvSpPr>
            <a:spLocks noGrp="1"/>
          </p:cNvSpPr>
          <p:nvPr>
            <p:ph type="dt" sz="half" idx="10"/>
          </p:nvPr>
        </p:nvSpPr>
        <p:spPr/>
        <p:txBody>
          <a:bodyPr/>
          <a:lstStyle/>
          <a:p>
            <a:r>
              <a:rPr lang="en-US"/>
              <a:t>4/24/2020</a:t>
            </a:r>
          </a:p>
        </p:txBody>
      </p:sp>
      <p:sp>
        <p:nvSpPr>
          <p:cNvPr id="5" name="Footer Placeholder 4"/>
          <p:cNvSpPr>
            <a:spLocks noGrp="1"/>
          </p:cNvSpPr>
          <p:nvPr>
            <p:ph type="ftr" sz="quarter" idx="11"/>
          </p:nvPr>
        </p:nvSpPr>
        <p:spPr/>
        <p:txBody>
          <a:bodyPr/>
          <a:lstStyle/>
          <a:p>
            <a:r>
              <a:rPr lang="en-US"/>
              <a:t>EOC 4804L: OE Systems Control and Design </a:t>
            </a:r>
          </a:p>
        </p:txBody>
      </p:sp>
      <p:sp>
        <p:nvSpPr>
          <p:cNvPr id="6" name="Slide Number Placeholder 5"/>
          <p:cNvSpPr>
            <a:spLocks noGrp="1"/>
          </p:cNvSpPr>
          <p:nvPr>
            <p:ph type="sldNum" sz="quarter" idx="12"/>
          </p:nvPr>
        </p:nvSpPr>
        <p:spPr/>
        <p:txBody>
          <a:bodyPr/>
          <a:lstStyle/>
          <a:p>
            <a:fld id="{92879F74-3B4C-4889-B03A-EAA9478B8F94}" type="slidenum">
              <a:rPr lang="en-US" smtClean="0"/>
              <a:t>38</a:t>
            </a:fld>
            <a:endParaRPr lang="en-US"/>
          </a:p>
        </p:txBody>
      </p:sp>
      <p:pic>
        <p:nvPicPr>
          <p:cNvPr id="9" name="Picture 8">
            <a:extLst>
              <a:ext uri="{FF2B5EF4-FFF2-40B4-BE49-F238E27FC236}">
                <a16:creationId xmlns:a16="http://schemas.microsoft.com/office/drawing/2014/main" id="{B07DF8B8-1460-4699-A136-7E6FAAF8F0C3}"/>
              </a:ext>
            </a:extLst>
          </p:cNvPr>
          <p:cNvPicPr/>
          <p:nvPr/>
        </p:nvPicPr>
        <p:blipFill>
          <a:blip r:embed="rId4">
            <a:extLst>
              <a:ext uri="{28A0092B-C50C-407E-A947-70E740481C1C}">
                <a14:useLocalDpi xmlns:a14="http://schemas.microsoft.com/office/drawing/2010/main" val="0"/>
              </a:ext>
            </a:extLst>
          </a:blip>
          <a:stretch>
            <a:fillRect/>
          </a:stretch>
        </p:blipFill>
        <p:spPr>
          <a:xfrm>
            <a:off x="2952750" y="1517373"/>
            <a:ext cx="6887936" cy="4975500"/>
          </a:xfrm>
          <a:prstGeom prst="rect">
            <a:avLst/>
          </a:prstGeom>
        </p:spPr>
      </p:pic>
      <p:pic>
        <p:nvPicPr>
          <p:cNvPr id="11" name="Audio 10">
            <a:hlinkClick r:id="" action="ppaction://media"/>
            <a:extLst>
              <a:ext uri="{FF2B5EF4-FFF2-40B4-BE49-F238E27FC236}">
                <a16:creationId xmlns:a16="http://schemas.microsoft.com/office/drawing/2014/main" id="{21180D80-5EB6-A645-884C-BB37526D5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80715442"/>
      </p:ext>
    </p:extLst>
  </p:cSld>
  <p:clrMapOvr>
    <a:masterClrMapping/>
  </p:clrMapOvr>
  <mc:AlternateContent xmlns:mc="http://schemas.openxmlformats.org/markup-compatibility/2006">
    <mc:Choice xmlns:p14="http://schemas.microsoft.com/office/powerpoint/2010/main" Requires="p14">
      <p:transition spd="slow" p14:dur="2000" advTm="37378"/>
    </mc:Choice>
    <mc:Fallback>
      <p:transition spd="slow" advTm="3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D2EC-61E6-4C46-8DF5-048E69512BA4}"/>
              </a:ext>
            </a:extLst>
          </p:cNvPr>
          <p:cNvSpPr>
            <a:spLocks noGrp="1"/>
          </p:cNvSpPr>
          <p:nvPr>
            <p:ph type="title"/>
          </p:nvPr>
        </p:nvSpPr>
        <p:spPr>
          <a:xfrm>
            <a:off x="2383971" y="357470"/>
            <a:ext cx="7778262" cy="1152244"/>
          </a:xfrm>
        </p:spPr>
        <p:txBody>
          <a:bodyPr/>
          <a:lstStyle/>
          <a:p>
            <a:r>
              <a:rPr lang="en-US"/>
              <a:t>Transit Software Block Diagram.</a:t>
            </a:r>
          </a:p>
        </p:txBody>
      </p:sp>
      <p:sp>
        <p:nvSpPr>
          <p:cNvPr id="4" name="Date Placeholder 3">
            <a:extLst>
              <a:ext uri="{FF2B5EF4-FFF2-40B4-BE49-F238E27FC236}">
                <a16:creationId xmlns:a16="http://schemas.microsoft.com/office/drawing/2014/main" id="{90BCD940-06F8-48F6-BBE8-9E0EA7AEE40D}"/>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AF9E908C-FBB5-497A-8868-B6515EF5EE91}"/>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1EC30D83-4DF9-4746-A757-B93CFBFB562D}"/>
              </a:ext>
            </a:extLst>
          </p:cNvPr>
          <p:cNvSpPr>
            <a:spLocks noGrp="1"/>
          </p:cNvSpPr>
          <p:nvPr>
            <p:ph type="sldNum" sz="quarter" idx="12"/>
          </p:nvPr>
        </p:nvSpPr>
        <p:spPr/>
        <p:txBody>
          <a:bodyPr/>
          <a:lstStyle/>
          <a:p>
            <a:fld id="{92879F74-3B4C-4889-B03A-EAA9478B8F94}" type="slidenum">
              <a:rPr lang="en-US" smtClean="0"/>
              <a:t>39</a:t>
            </a:fld>
            <a:endParaRPr lang="en-US"/>
          </a:p>
        </p:txBody>
      </p:sp>
      <p:pic>
        <p:nvPicPr>
          <p:cNvPr id="7" name="Content Placeholder 6">
            <a:extLst>
              <a:ext uri="{FF2B5EF4-FFF2-40B4-BE49-F238E27FC236}">
                <a16:creationId xmlns:a16="http://schemas.microsoft.com/office/drawing/2014/main" id="{714F80F6-D914-4627-86E7-EE95BB6AB0D7}"/>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2623457" y="1509714"/>
            <a:ext cx="6879772" cy="4983158"/>
          </a:xfrm>
          <a:prstGeom prst="rect">
            <a:avLst/>
          </a:prstGeom>
        </p:spPr>
      </p:pic>
      <p:pic>
        <p:nvPicPr>
          <p:cNvPr id="10" name="Audio 9">
            <a:hlinkClick r:id="" action="ppaction://media"/>
            <a:extLst>
              <a:ext uri="{FF2B5EF4-FFF2-40B4-BE49-F238E27FC236}">
                <a16:creationId xmlns:a16="http://schemas.microsoft.com/office/drawing/2014/main" id="{017A6B20-B3E8-4247-84EA-D3CB415B3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64761208"/>
      </p:ext>
    </p:extLst>
  </p:cSld>
  <p:clrMapOvr>
    <a:masterClrMapping/>
  </p:clrMapOvr>
  <mc:AlternateContent xmlns:mc="http://schemas.openxmlformats.org/markup-compatibility/2006">
    <mc:Choice xmlns:p14="http://schemas.microsoft.com/office/powerpoint/2010/main" Requires="p14">
      <p:transition spd="slow" p14:dur="2000" advTm="43574"/>
    </mc:Choice>
    <mc:Fallback>
      <p:transition spd="slow" advTm="4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7614-E436-45F6-B136-4143D2556B61}"/>
              </a:ext>
            </a:extLst>
          </p:cNvPr>
          <p:cNvSpPr>
            <a:spLocks noGrp="1"/>
          </p:cNvSpPr>
          <p:nvPr>
            <p:ph type="title"/>
          </p:nvPr>
        </p:nvSpPr>
        <p:spPr/>
        <p:txBody>
          <a:bodyPr/>
          <a:lstStyle/>
          <a:p>
            <a:r>
              <a:rPr lang="en-US"/>
              <a:t> Objective / Requirement</a:t>
            </a:r>
          </a:p>
        </p:txBody>
      </p:sp>
      <p:sp>
        <p:nvSpPr>
          <p:cNvPr id="4" name="Date Placeholder 3">
            <a:extLst>
              <a:ext uri="{FF2B5EF4-FFF2-40B4-BE49-F238E27FC236}">
                <a16:creationId xmlns:a16="http://schemas.microsoft.com/office/drawing/2014/main" id="{5C8054A1-956C-48DF-8207-46C220D0EAF3}"/>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0D3F96AB-629B-4E46-A081-755BEBF61571}"/>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318AE3CC-2B46-4E4E-B361-42D6BBF6E05B}"/>
              </a:ext>
            </a:extLst>
          </p:cNvPr>
          <p:cNvSpPr>
            <a:spLocks noGrp="1"/>
          </p:cNvSpPr>
          <p:nvPr>
            <p:ph type="sldNum" sz="quarter" idx="12"/>
          </p:nvPr>
        </p:nvSpPr>
        <p:spPr/>
        <p:txBody>
          <a:bodyPr/>
          <a:lstStyle/>
          <a:p>
            <a:fld id="{92879F74-3B4C-4889-B03A-EAA9478B8F94}" type="slidenum">
              <a:rPr lang="en-US"/>
              <a:pPr/>
              <a:t>4</a:t>
            </a:fld>
            <a:endParaRPr lang="en-US"/>
          </a:p>
        </p:txBody>
      </p:sp>
      <p:sp>
        <p:nvSpPr>
          <p:cNvPr id="7" name="TextBox 6">
            <a:extLst>
              <a:ext uri="{FF2B5EF4-FFF2-40B4-BE49-F238E27FC236}">
                <a16:creationId xmlns:a16="http://schemas.microsoft.com/office/drawing/2014/main" id="{EE7494AA-1136-4367-A0F9-DF508E1CDB36}"/>
              </a:ext>
            </a:extLst>
          </p:cNvPr>
          <p:cNvSpPr txBox="1"/>
          <p:nvPr/>
        </p:nvSpPr>
        <p:spPr>
          <a:xfrm>
            <a:off x="838201" y="963876"/>
            <a:ext cx="10515600" cy="557408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500"/>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be two-man deployable</a:t>
            </a:r>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harness wave energy in 0.3m-1m waves.</a:t>
            </a:r>
          </a:p>
          <a:p>
            <a:pPr marL="34290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travel 200 [m] to a waypoint in 600 seconds or less and 200[m] back to its initial position, all within a 5 [m] accuracy.</a:t>
            </a:r>
          </a:p>
          <a:p>
            <a:pPr marL="800100" lvl="1"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correct its position accordingly while navigating</a:t>
            </a:r>
          </a:p>
          <a:p>
            <a:pPr marL="34290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harness energy and measure and record the energy being stored.</a:t>
            </a:r>
          </a:p>
          <a:p>
            <a:pPr marL="800100" lvl="1"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The vehicle shall store enough energy to complete the whole mission.</a:t>
            </a:r>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Allow the system to be tunable for trim and increased energy harvesting efficiency.</a:t>
            </a:r>
          </a:p>
          <a:p>
            <a:pPr marL="285750" lvl="0" indent="-228600">
              <a:lnSpc>
                <a:spcPct val="9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Have the capability to repeat tests to increase the reliability of the system.</a:t>
            </a:r>
          </a:p>
          <a:p>
            <a:pPr indent="-228600">
              <a:lnSpc>
                <a:spcPct val="90000"/>
              </a:lnSpc>
              <a:spcAft>
                <a:spcPts val="600"/>
              </a:spcAft>
              <a:buFont typeface="Arial" panose="020B0604020202020204" pitchFamily="34" charset="0"/>
              <a:buChar char="•"/>
            </a:pPr>
            <a:endParaRPr lang="en-US" sz="1500"/>
          </a:p>
        </p:txBody>
      </p:sp>
      <p:pic>
        <p:nvPicPr>
          <p:cNvPr id="9" name="Audio 8">
            <a:hlinkClick r:id="" action="ppaction://media"/>
            <a:extLst>
              <a:ext uri="{FF2B5EF4-FFF2-40B4-BE49-F238E27FC236}">
                <a16:creationId xmlns:a16="http://schemas.microsoft.com/office/drawing/2014/main" id="{8E0A250D-28B9-5C40-BC3B-E58F7A6606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885021780"/>
      </p:ext>
    </p:extLst>
  </p:cSld>
  <p:clrMapOvr>
    <a:masterClrMapping/>
  </p:clrMapOvr>
  <mc:AlternateContent xmlns:mc="http://schemas.openxmlformats.org/markup-compatibility/2006">
    <mc:Choice xmlns:p14="http://schemas.microsoft.com/office/powerpoint/2010/main" Requires="p14">
      <p:transition spd="slow" p14:dur="2000" advTm="51850"/>
    </mc:Choice>
    <mc:Fallback>
      <p:transition spd="slow" advTm="5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B68F-193F-4B5B-9577-A28A5CFE7C0C}"/>
              </a:ext>
            </a:extLst>
          </p:cNvPr>
          <p:cNvSpPr>
            <a:spLocks noGrp="1"/>
          </p:cNvSpPr>
          <p:nvPr>
            <p:ph type="title"/>
          </p:nvPr>
        </p:nvSpPr>
        <p:spPr>
          <a:xfrm>
            <a:off x="2427515" y="365126"/>
            <a:ext cx="7778262" cy="1152244"/>
          </a:xfrm>
        </p:spPr>
        <p:txBody>
          <a:bodyPr>
            <a:normAutofit fontScale="90000"/>
          </a:bodyPr>
          <a:lstStyle/>
          <a:p>
            <a:r>
              <a:rPr lang="en-US"/>
              <a:t>Shutdown Software Block Diagram</a:t>
            </a:r>
          </a:p>
        </p:txBody>
      </p:sp>
      <p:sp>
        <p:nvSpPr>
          <p:cNvPr id="4" name="Date Placeholder 3">
            <a:extLst>
              <a:ext uri="{FF2B5EF4-FFF2-40B4-BE49-F238E27FC236}">
                <a16:creationId xmlns:a16="http://schemas.microsoft.com/office/drawing/2014/main" id="{E389B98C-08FF-4601-9636-CFEDE08EA268}"/>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F58022CE-BAF3-411B-BD13-E252AEC2E5FD}"/>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B77269A7-8AD6-466F-9BE5-00B90DF3F1FA}"/>
              </a:ext>
            </a:extLst>
          </p:cNvPr>
          <p:cNvSpPr>
            <a:spLocks noGrp="1"/>
          </p:cNvSpPr>
          <p:nvPr>
            <p:ph type="sldNum" sz="quarter" idx="12"/>
          </p:nvPr>
        </p:nvSpPr>
        <p:spPr/>
        <p:txBody>
          <a:bodyPr/>
          <a:lstStyle/>
          <a:p>
            <a:fld id="{92879F74-3B4C-4889-B03A-EAA9478B8F94}" type="slidenum">
              <a:rPr lang="en-US" smtClean="0"/>
              <a:t>40</a:t>
            </a:fld>
            <a:endParaRPr lang="en-US"/>
          </a:p>
        </p:txBody>
      </p:sp>
      <p:pic>
        <p:nvPicPr>
          <p:cNvPr id="7" name="Picture 6">
            <a:extLst>
              <a:ext uri="{FF2B5EF4-FFF2-40B4-BE49-F238E27FC236}">
                <a16:creationId xmlns:a16="http://schemas.microsoft.com/office/drawing/2014/main" id="{05962D3E-EE31-4945-BAAB-89C9FEBE13D4}"/>
              </a:ext>
            </a:extLst>
          </p:cNvPr>
          <p:cNvPicPr/>
          <p:nvPr/>
        </p:nvPicPr>
        <p:blipFill>
          <a:blip r:embed="rId4">
            <a:extLst>
              <a:ext uri="{28A0092B-C50C-407E-A947-70E740481C1C}">
                <a14:useLocalDpi xmlns:a14="http://schemas.microsoft.com/office/drawing/2010/main" val="0"/>
              </a:ext>
            </a:extLst>
          </a:blip>
          <a:stretch>
            <a:fillRect/>
          </a:stretch>
        </p:blipFill>
        <p:spPr>
          <a:xfrm>
            <a:off x="2926040" y="1871436"/>
            <a:ext cx="6781211" cy="3941536"/>
          </a:xfrm>
          <a:prstGeom prst="rect">
            <a:avLst/>
          </a:prstGeom>
        </p:spPr>
      </p:pic>
      <p:pic>
        <p:nvPicPr>
          <p:cNvPr id="8" name="Audio 7">
            <a:hlinkClick r:id="" action="ppaction://media"/>
            <a:extLst>
              <a:ext uri="{FF2B5EF4-FFF2-40B4-BE49-F238E27FC236}">
                <a16:creationId xmlns:a16="http://schemas.microsoft.com/office/drawing/2014/main" id="{09A49509-1CF2-6A47-B0FD-2A0CDA5E6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6924788"/>
      </p:ext>
    </p:extLst>
  </p:cSld>
  <p:clrMapOvr>
    <a:masterClrMapping/>
  </p:clrMapOvr>
  <mc:AlternateContent xmlns:mc="http://schemas.openxmlformats.org/markup-compatibility/2006">
    <mc:Choice xmlns:p14="http://schemas.microsoft.com/office/powerpoint/2010/main" Requires="p14">
      <p:transition spd="slow" p14:dur="2000" advTm="18360"/>
    </mc:Choice>
    <mc:Fallback>
      <p:transition spd="slow" advTm="1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C302-BB74-42C9-B189-1323A268D075}"/>
              </a:ext>
            </a:extLst>
          </p:cNvPr>
          <p:cNvSpPr>
            <a:spLocks noGrp="1"/>
          </p:cNvSpPr>
          <p:nvPr>
            <p:ph type="title"/>
          </p:nvPr>
        </p:nvSpPr>
        <p:spPr>
          <a:xfrm>
            <a:off x="2209801" y="230190"/>
            <a:ext cx="7745568" cy="1142218"/>
          </a:xfrm>
        </p:spPr>
        <p:txBody>
          <a:bodyPr/>
          <a:lstStyle/>
          <a:p>
            <a:r>
              <a:rPr lang="en-US"/>
              <a:t>Autonomous Control</a:t>
            </a:r>
          </a:p>
        </p:txBody>
      </p:sp>
      <p:sp>
        <p:nvSpPr>
          <p:cNvPr id="4" name="Date Placeholder 3">
            <a:extLst>
              <a:ext uri="{FF2B5EF4-FFF2-40B4-BE49-F238E27FC236}">
                <a16:creationId xmlns:a16="http://schemas.microsoft.com/office/drawing/2014/main" id="{A27ECB74-0801-4CA6-A2F4-DF55C06D77FD}"/>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980A7A79-E7E3-43B0-B8B5-E74DDBF04353}"/>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5EBB2D77-0B81-4E43-8B7D-82330CB03F54}"/>
              </a:ext>
            </a:extLst>
          </p:cNvPr>
          <p:cNvSpPr>
            <a:spLocks noGrp="1"/>
          </p:cNvSpPr>
          <p:nvPr>
            <p:ph type="sldNum" sz="quarter" idx="12"/>
          </p:nvPr>
        </p:nvSpPr>
        <p:spPr/>
        <p:txBody>
          <a:bodyPr/>
          <a:lstStyle/>
          <a:p>
            <a:fld id="{92879F74-3B4C-4889-B03A-EAA9478B8F94}" type="slidenum">
              <a:rPr lang="en-US" smtClean="0"/>
              <a:t>41</a:t>
            </a:fld>
            <a:endParaRPr lang="en-US"/>
          </a:p>
        </p:txBody>
      </p:sp>
      <p:sp>
        <p:nvSpPr>
          <p:cNvPr id="9" name="Content Placeholder 2">
            <a:extLst>
              <a:ext uri="{FF2B5EF4-FFF2-40B4-BE49-F238E27FC236}">
                <a16:creationId xmlns:a16="http://schemas.microsoft.com/office/drawing/2014/main" id="{A5A304FA-AC9E-4EF2-B382-B62150D068E1}"/>
              </a:ext>
            </a:extLst>
          </p:cNvPr>
          <p:cNvSpPr txBox="1">
            <a:spLocks/>
          </p:cNvSpPr>
          <p:nvPr/>
        </p:nvSpPr>
        <p:spPr>
          <a:xfrm>
            <a:off x="546412" y="1756970"/>
            <a:ext cx="62793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400"/>
          </a:p>
        </p:txBody>
      </p:sp>
      <p:sp>
        <p:nvSpPr>
          <p:cNvPr id="11" name="Oval 10"/>
          <p:cNvSpPr/>
          <p:nvPr/>
        </p:nvSpPr>
        <p:spPr>
          <a:xfrm>
            <a:off x="9556127" y="2112907"/>
            <a:ext cx="283332" cy="270885"/>
          </a:xfrm>
          <a:prstGeom prst="ellipse">
            <a:avLst/>
          </a:prstGeom>
          <a:noFill/>
          <a:ln w="38100">
            <a:solidFill>
              <a:schemeClr val="bg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7270449" y="3224753"/>
            <a:ext cx="1773977" cy="707886"/>
          </a:xfrm>
          <a:prstGeom prst="rect">
            <a:avLst/>
          </a:prstGeom>
          <a:noFill/>
        </p:spPr>
        <p:txBody>
          <a:bodyPr wrap="square" rtlCol="0">
            <a:spAutoFit/>
          </a:bodyPr>
          <a:lstStyle/>
          <a:p>
            <a:pPr algn="ctr"/>
            <a:r>
              <a:rPr lang="en-US" sz="2000">
                <a:solidFill>
                  <a:schemeClr val="bg1"/>
                </a:solidFill>
              </a:rPr>
              <a:t>Tagt = Sample Site</a:t>
            </a:r>
          </a:p>
        </p:txBody>
      </p:sp>
      <p:sp>
        <p:nvSpPr>
          <p:cNvPr id="13" name="TextBox 12"/>
          <p:cNvSpPr txBox="1"/>
          <p:nvPr/>
        </p:nvSpPr>
        <p:spPr>
          <a:xfrm>
            <a:off x="9697793" y="3294182"/>
            <a:ext cx="1481069" cy="707886"/>
          </a:xfrm>
          <a:prstGeom prst="rect">
            <a:avLst/>
          </a:prstGeom>
          <a:noFill/>
        </p:spPr>
        <p:txBody>
          <a:bodyPr wrap="square" rtlCol="0">
            <a:spAutoFit/>
          </a:bodyPr>
          <a:lstStyle/>
          <a:p>
            <a:pPr algn="ctr"/>
            <a:r>
              <a:rPr lang="en-US" sz="2000">
                <a:solidFill>
                  <a:schemeClr val="bg1"/>
                </a:solidFill>
              </a:rPr>
              <a:t>Target = Home </a:t>
            </a:r>
          </a:p>
        </p:txBody>
      </p:sp>
      <p:sp>
        <p:nvSpPr>
          <p:cNvPr id="14" name="TextBox 13"/>
          <p:cNvSpPr txBox="1"/>
          <p:nvPr/>
        </p:nvSpPr>
        <p:spPr>
          <a:xfrm>
            <a:off x="8301286" y="1675906"/>
            <a:ext cx="1293476" cy="707886"/>
          </a:xfrm>
          <a:prstGeom prst="rect">
            <a:avLst/>
          </a:prstGeom>
          <a:noFill/>
        </p:spPr>
        <p:txBody>
          <a:bodyPr wrap="square" rtlCol="0">
            <a:spAutoFit/>
          </a:bodyPr>
          <a:lstStyle/>
          <a:p>
            <a:pPr algn="ctr"/>
            <a:r>
              <a:rPr lang="en-US" sz="2000">
                <a:solidFill>
                  <a:schemeClr val="bg1"/>
                </a:solidFill>
              </a:rPr>
              <a:t>Distance &lt; 2 meters</a:t>
            </a:r>
          </a:p>
        </p:txBody>
      </p:sp>
      <p:sp>
        <p:nvSpPr>
          <p:cNvPr id="16" name="TextBox 15">
            <a:extLst>
              <a:ext uri="{FF2B5EF4-FFF2-40B4-BE49-F238E27FC236}">
                <a16:creationId xmlns:a16="http://schemas.microsoft.com/office/drawing/2014/main" id="{9A22DCB0-D56D-42F2-B5B7-D125B5BFEF24}"/>
              </a:ext>
            </a:extLst>
          </p:cNvPr>
          <p:cNvSpPr txBox="1"/>
          <p:nvPr/>
        </p:nvSpPr>
        <p:spPr>
          <a:xfrm>
            <a:off x="10562253" y="-1"/>
            <a:ext cx="162974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Control System</a:t>
            </a:r>
          </a:p>
        </p:txBody>
      </p:sp>
      <p:pic>
        <p:nvPicPr>
          <p:cNvPr id="15" name="Picture 14" descr="A screenshot of a social media post&#10;&#10;Description automatically generated">
            <a:extLst>
              <a:ext uri="{FF2B5EF4-FFF2-40B4-BE49-F238E27FC236}">
                <a16:creationId xmlns:a16="http://schemas.microsoft.com/office/drawing/2014/main" id="{53DC0EF4-8A16-4167-8DC0-BFDC8E70FFEE}"/>
              </a:ext>
            </a:extLst>
          </p:cNvPr>
          <p:cNvPicPr>
            <a:picLocks noChangeAspect="1"/>
          </p:cNvPicPr>
          <p:nvPr/>
        </p:nvPicPr>
        <p:blipFill>
          <a:blip r:embed="rId5"/>
          <a:stretch>
            <a:fillRect/>
          </a:stretch>
        </p:blipFill>
        <p:spPr>
          <a:xfrm>
            <a:off x="635267" y="2507606"/>
            <a:ext cx="10921466" cy="2730366"/>
          </a:xfrm>
          <a:prstGeom prst="rect">
            <a:avLst/>
          </a:prstGeom>
        </p:spPr>
      </p:pic>
      <p:pic>
        <p:nvPicPr>
          <p:cNvPr id="7" name="Audio 6">
            <a:hlinkClick r:id="" action="ppaction://media"/>
            <a:extLst>
              <a:ext uri="{FF2B5EF4-FFF2-40B4-BE49-F238E27FC236}">
                <a16:creationId xmlns:a16="http://schemas.microsoft.com/office/drawing/2014/main" id="{DF8C00D7-C6C9-5246-A865-05E0D2979F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3965361"/>
      </p:ext>
    </p:extLst>
  </p:cSld>
  <p:clrMapOvr>
    <a:masterClrMapping/>
  </p:clrMapOvr>
  <mc:AlternateContent xmlns:mc="http://schemas.openxmlformats.org/markup-compatibility/2006">
    <mc:Choice xmlns:p14="http://schemas.microsoft.com/office/powerpoint/2010/main" Requires="p14">
      <p:transition spd="slow" p14:dur="2000" advTm="11358"/>
    </mc:Choice>
    <mc:Fallback>
      <p:transition spd="slow" advTm="1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E956-9809-4ED2-B3C2-FA3EE7D92968}"/>
              </a:ext>
            </a:extLst>
          </p:cNvPr>
          <p:cNvSpPr>
            <a:spLocks noGrp="1"/>
          </p:cNvSpPr>
          <p:nvPr>
            <p:ph type="title"/>
          </p:nvPr>
        </p:nvSpPr>
        <p:spPr/>
        <p:txBody>
          <a:bodyPr/>
          <a:lstStyle/>
          <a:p>
            <a:r>
              <a:rPr lang="en-US" dirty="0"/>
              <a:t>Complete System Construction</a:t>
            </a:r>
          </a:p>
        </p:txBody>
      </p:sp>
      <p:sp>
        <p:nvSpPr>
          <p:cNvPr id="4" name="Date Placeholder 3">
            <a:extLst>
              <a:ext uri="{FF2B5EF4-FFF2-40B4-BE49-F238E27FC236}">
                <a16:creationId xmlns:a16="http://schemas.microsoft.com/office/drawing/2014/main" id="{6BC4FF53-8EF1-4DB4-A8C0-18001CB56C9E}"/>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6B7AA7C-0DF9-4D27-8E41-14D87F284D1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1751E695-8465-438F-AC8E-EA7EC271078B}"/>
              </a:ext>
            </a:extLst>
          </p:cNvPr>
          <p:cNvSpPr>
            <a:spLocks noGrp="1"/>
          </p:cNvSpPr>
          <p:nvPr>
            <p:ph type="sldNum" sz="quarter" idx="12"/>
          </p:nvPr>
        </p:nvSpPr>
        <p:spPr/>
        <p:txBody>
          <a:bodyPr/>
          <a:lstStyle/>
          <a:p>
            <a:fld id="{92879F74-3B4C-4889-B03A-EAA9478B8F94}" type="slidenum">
              <a:rPr lang="en-US" smtClean="0"/>
              <a:t>42</a:t>
            </a:fld>
            <a:endParaRPr lang="en-US"/>
          </a:p>
        </p:txBody>
      </p:sp>
      <p:sp>
        <p:nvSpPr>
          <p:cNvPr id="10" name="Content Placeholder 2">
            <a:extLst>
              <a:ext uri="{FF2B5EF4-FFF2-40B4-BE49-F238E27FC236}">
                <a16:creationId xmlns:a16="http://schemas.microsoft.com/office/drawing/2014/main" id="{C5CEEC37-E82E-4C24-9FCF-286ACB1FF9FC}"/>
              </a:ext>
            </a:extLst>
          </p:cNvPr>
          <p:cNvSpPr txBox="1">
            <a:spLocks/>
          </p:cNvSpPr>
          <p:nvPr/>
        </p:nvSpPr>
        <p:spPr>
          <a:xfrm>
            <a:off x="243659" y="1751284"/>
            <a:ext cx="41993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p>
        </p:txBody>
      </p:sp>
      <p:sp>
        <p:nvSpPr>
          <p:cNvPr id="9" name="TextBox 8">
            <a:extLst>
              <a:ext uri="{FF2B5EF4-FFF2-40B4-BE49-F238E27FC236}">
                <a16:creationId xmlns:a16="http://schemas.microsoft.com/office/drawing/2014/main" id="{40970A16-ADAD-4235-B263-AC68A8092DB3}"/>
              </a:ext>
            </a:extLst>
          </p:cNvPr>
          <p:cNvSpPr txBox="1"/>
          <p:nvPr/>
        </p:nvSpPr>
        <p:spPr>
          <a:xfrm>
            <a:off x="10501541" y="0"/>
            <a:ext cx="1690460"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Vehicle System</a:t>
            </a:r>
          </a:p>
        </p:txBody>
      </p:sp>
      <p:pic>
        <p:nvPicPr>
          <p:cNvPr id="3" name="Picture 2">
            <a:extLst>
              <a:ext uri="{FF2B5EF4-FFF2-40B4-BE49-F238E27FC236}">
                <a16:creationId xmlns:a16="http://schemas.microsoft.com/office/drawing/2014/main" id="{D7387DCA-4F29-4B60-B691-02FCA8A95CF4}"/>
              </a:ext>
            </a:extLst>
          </p:cNvPr>
          <p:cNvPicPr>
            <a:picLocks noChangeAspect="1"/>
          </p:cNvPicPr>
          <p:nvPr/>
        </p:nvPicPr>
        <p:blipFill>
          <a:blip r:embed="rId5"/>
          <a:stretch>
            <a:fillRect/>
          </a:stretch>
        </p:blipFill>
        <p:spPr>
          <a:xfrm>
            <a:off x="7876165" y="1627322"/>
            <a:ext cx="4239636" cy="4592372"/>
          </a:xfrm>
          <a:prstGeom prst="rect">
            <a:avLst/>
          </a:prstGeom>
        </p:spPr>
      </p:pic>
      <p:sp>
        <p:nvSpPr>
          <p:cNvPr id="7" name="TextBox 6">
            <a:extLst>
              <a:ext uri="{FF2B5EF4-FFF2-40B4-BE49-F238E27FC236}">
                <a16:creationId xmlns:a16="http://schemas.microsoft.com/office/drawing/2014/main" id="{FCCCEE51-0097-42C4-84BB-B983F691A6BB}"/>
              </a:ext>
            </a:extLst>
          </p:cNvPr>
          <p:cNvSpPr txBox="1"/>
          <p:nvPr/>
        </p:nvSpPr>
        <p:spPr>
          <a:xfrm>
            <a:off x="522514" y="2071396"/>
            <a:ext cx="6909319" cy="2246769"/>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The board was pressure washed, added fiberglass patches, sanded, and painted for optimal durability and functionality.</a:t>
            </a:r>
          </a:p>
          <a:p>
            <a:pPr marL="457200" indent="-457200">
              <a:buFontTx/>
              <a:buChar char="-"/>
            </a:pPr>
            <a:r>
              <a:rPr lang="en-US" sz="2800">
                <a:latin typeface="Times New Roman" panose="02020603050405020304" pitchFamily="18" charset="0"/>
                <a:cs typeface="Times New Roman" panose="02020603050405020304" pitchFamily="18" charset="0"/>
              </a:rPr>
              <a:t>Final hull assembly was not completed due to COVID-19.</a:t>
            </a:r>
          </a:p>
        </p:txBody>
      </p:sp>
      <p:pic>
        <p:nvPicPr>
          <p:cNvPr id="11" name="Audio 10">
            <a:hlinkClick r:id="" action="ppaction://media"/>
            <a:extLst>
              <a:ext uri="{FF2B5EF4-FFF2-40B4-BE49-F238E27FC236}">
                <a16:creationId xmlns:a16="http://schemas.microsoft.com/office/drawing/2014/main" id="{C07F15B1-DD12-AB49-B03F-A22940565B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5913070"/>
      </p:ext>
    </p:extLst>
  </p:cSld>
  <p:clrMapOvr>
    <a:masterClrMapping/>
  </p:clrMapOvr>
  <mc:AlternateContent xmlns:mc="http://schemas.openxmlformats.org/markup-compatibility/2006">
    <mc:Choice xmlns:p14="http://schemas.microsoft.com/office/powerpoint/2010/main" Requires="p14">
      <p:transition spd="slow" p14:dur="2000" advTm="15749"/>
    </mc:Choice>
    <mc:Fallback>
      <p:transition spd="slow" advTm="1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AFF6-8474-4571-A8E8-AA51C8A917E2}"/>
              </a:ext>
            </a:extLst>
          </p:cNvPr>
          <p:cNvSpPr>
            <a:spLocks noGrp="1"/>
          </p:cNvSpPr>
          <p:nvPr>
            <p:ph type="title"/>
          </p:nvPr>
        </p:nvSpPr>
        <p:spPr/>
        <p:txBody>
          <a:bodyPr/>
          <a:lstStyle/>
          <a:p>
            <a:r>
              <a:rPr lang="en-US"/>
              <a:t>Superstructure Assembly</a:t>
            </a:r>
          </a:p>
        </p:txBody>
      </p:sp>
      <p:sp>
        <p:nvSpPr>
          <p:cNvPr id="4" name="Date Placeholder 3">
            <a:extLst>
              <a:ext uri="{FF2B5EF4-FFF2-40B4-BE49-F238E27FC236}">
                <a16:creationId xmlns:a16="http://schemas.microsoft.com/office/drawing/2014/main" id="{C52A2D2D-998D-46A8-9F92-6FD7F5FBE87F}"/>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373CC8F8-66DE-4A71-BE40-EF9104B6EB03}"/>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8F54B825-0135-468B-A59B-E7E5651273A8}"/>
              </a:ext>
            </a:extLst>
          </p:cNvPr>
          <p:cNvSpPr>
            <a:spLocks noGrp="1"/>
          </p:cNvSpPr>
          <p:nvPr>
            <p:ph type="sldNum" sz="quarter" idx="12"/>
          </p:nvPr>
        </p:nvSpPr>
        <p:spPr/>
        <p:txBody>
          <a:bodyPr/>
          <a:lstStyle/>
          <a:p>
            <a:fld id="{92879F74-3B4C-4889-B03A-EAA9478B8F94}" type="slidenum">
              <a:rPr lang="en-US" smtClean="0"/>
              <a:t>43</a:t>
            </a:fld>
            <a:endParaRPr lang="en-US"/>
          </a:p>
        </p:txBody>
      </p:sp>
      <p:pic>
        <p:nvPicPr>
          <p:cNvPr id="7" name="Picture 6" descr="A picture containing indoor, table, sitting, oven&#10;&#10;Description automatically generated">
            <a:extLst>
              <a:ext uri="{FF2B5EF4-FFF2-40B4-BE49-F238E27FC236}">
                <a16:creationId xmlns:a16="http://schemas.microsoft.com/office/drawing/2014/main" id="{EE168646-2C8D-4935-A7B2-90BFCE6D9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6413" y="1909761"/>
            <a:ext cx="2781298" cy="4629737"/>
          </a:xfrm>
          <a:prstGeom prst="rect">
            <a:avLst/>
          </a:prstGeom>
        </p:spPr>
      </p:pic>
      <p:sp>
        <p:nvSpPr>
          <p:cNvPr id="8" name="TextBox 7">
            <a:extLst>
              <a:ext uri="{FF2B5EF4-FFF2-40B4-BE49-F238E27FC236}">
                <a16:creationId xmlns:a16="http://schemas.microsoft.com/office/drawing/2014/main" id="{42BE12F7-EBAD-4FE2-BA1D-8C505207FD89}"/>
              </a:ext>
            </a:extLst>
          </p:cNvPr>
          <p:cNvSpPr txBox="1"/>
          <p:nvPr/>
        </p:nvSpPr>
        <p:spPr>
          <a:xfrm>
            <a:off x="195263" y="1909762"/>
            <a:ext cx="8805862" cy="3108543"/>
          </a:xfrm>
          <a:prstGeom prst="rect">
            <a:avLst/>
          </a:prstGeom>
          <a:noFill/>
        </p:spPr>
        <p:txBody>
          <a:bodyPr wrap="square" rtlCol="0">
            <a:spAutoFit/>
          </a:bodyPr>
          <a:lstStyle/>
          <a:p>
            <a:pPr marL="457200" indent="-457200">
              <a:buFontTx/>
              <a:buChar char="-"/>
            </a:pPr>
            <a:r>
              <a:rPr lang="en-US" sz="2800" dirty="0">
                <a:latin typeface="Times New Roman" panose="02020603050405020304" pitchFamily="18" charset="0"/>
                <a:cs typeface="Times New Roman" panose="02020603050405020304" pitchFamily="18" charset="0"/>
              </a:rPr>
              <a:t>The superstructure was made in upper and lower phases, entailing a great deal of cutting, machining , and welding.</a:t>
            </a:r>
          </a:p>
          <a:p>
            <a:pPr marL="457200" indent="-457200">
              <a:buFontTx/>
              <a:buChar char="-"/>
            </a:pPr>
            <a:r>
              <a:rPr lang="en-US" sz="2800" dirty="0">
                <a:latin typeface="Times New Roman" panose="02020603050405020304" pitchFamily="18" charset="0"/>
                <a:cs typeface="Times New Roman" panose="02020603050405020304" pitchFamily="18" charset="0"/>
              </a:rPr>
              <a:t>Help with superstructure construction came from FAU staff and amongst other senior design groups. </a:t>
            </a:r>
          </a:p>
          <a:p>
            <a:pPr marL="457200" indent="-457200">
              <a:buFontTx/>
              <a:buChar char="-"/>
            </a:pPr>
            <a:r>
              <a:rPr lang="en-US" sz="2800" dirty="0">
                <a:latin typeface="Times New Roman" panose="02020603050405020304" pitchFamily="18" charset="0"/>
                <a:cs typeface="Times New Roman" panose="02020603050405020304" pitchFamily="18" charset="0"/>
              </a:rPr>
              <a:t>Final assembly of the superstructure was not completed due to COVID-19. </a:t>
            </a:r>
          </a:p>
        </p:txBody>
      </p:sp>
      <p:pic>
        <p:nvPicPr>
          <p:cNvPr id="9" name="Audio 8">
            <a:hlinkClick r:id="" action="ppaction://media"/>
            <a:extLst>
              <a:ext uri="{FF2B5EF4-FFF2-40B4-BE49-F238E27FC236}">
                <a16:creationId xmlns:a16="http://schemas.microsoft.com/office/drawing/2014/main" id="{4816DB85-E61C-354F-B8C1-C7DD697E61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8603943"/>
      </p:ext>
    </p:extLst>
  </p:cSld>
  <p:clrMapOvr>
    <a:masterClrMapping/>
  </p:clrMapOvr>
  <mc:AlternateContent xmlns:mc="http://schemas.openxmlformats.org/markup-compatibility/2006">
    <mc:Choice xmlns:p14="http://schemas.microsoft.com/office/powerpoint/2010/main" Requires="p14">
      <p:transition spd="slow" p14:dur="2000" advTm="24932"/>
    </mc:Choice>
    <mc:Fallback>
      <p:transition spd="slow" advTm="2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D1C0-5D3E-4AD5-9A21-52D0AEBCE3F1}"/>
              </a:ext>
            </a:extLst>
          </p:cNvPr>
          <p:cNvSpPr>
            <a:spLocks noGrp="1"/>
          </p:cNvSpPr>
          <p:nvPr>
            <p:ph type="title"/>
          </p:nvPr>
        </p:nvSpPr>
        <p:spPr>
          <a:xfrm>
            <a:off x="2209801" y="192090"/>
            <a:ext cx="7778262" cy="1152244"/>
          </a:xfrm>
        </p:spPr>
        <p:txBody>
          <a:bodyPr/>
          <a:lstStyle/>
          <a:p>
            <a:r>
              <a:rPr lang="en-US"/>
              <a:t>Software construction</a:t>
            </a:r>
          </a:p>
        </p:txBody>
      </p:sp>
      <p:pic>
        <p:nvPicPr>
          <p:cNvPr id="7" name="Content Placeholder 6">
            <a:extLst>
              <a:ext uri="{FF2B5EF4-FFF2-40B4-BE49-F238E27FC236}">
                <a16:creationId xmlns:a16="http://schemas.microsoft.com/office/drawing/2014/main" id="{12A8FD93-D9BB-4D38-8A8D-B11891C61D8F}"/>
              </a:ext>
            </a:extLst>
          </p:cNvPr>
          <p:cNvPicPr>
            <a:picLocks noGrp="1" noChangeAspect="1"/>
          </p:cNvPicPr>
          <p:nvPr>
            <p:ph idx="1"/>
          </p:nvPr>
        </p:nvPicPr>
        <p:blipFill>
          <a:blip r:embed="rId5"/>
          <a:stretch>
            <a:fillRect/>
          </a:stretch>
        </p:blipFill>
        <p:spPr>
          <a:xfrm>
            <a:off x="6760029" y="1828851"/>
            <a:ext cx="4257432" cy="4422775"/>
          </a:xfrm>
          <a:prstGeom prst="rect">
            <a:avLst/>
          </a:prstGeom>
        </p:spPr>
      </p:pic>
      <p:sp>
        <p:nvSpPr>
          <p:cNvPr id="4" name="Date Placeholder 3">
            <a:extLst>
              <a:ext uri="{FF2B5EF4-FFF2-40B4-BE49-F238E27FC236}">
                <a16:creationId xmlns:a16="http://schemas.microsoft.com/office/drawing/2014/main" id="{769B3097-A111-4394-8201-628486C9481F}"/>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A2B9D292-37FF-4723-8CD3-1E8A226DA0ED}"/>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38C78C27-402F-4627-A9A7-E6426BA9BA09}"/>
              </a:ext>
            </a:extLst>
          </p:cNvPr>
          <p:cNvSpPr>
            <a:spLocks noGrp="1"/>
          </p:cNvSpPr>
          <p:nvPr>
            <p:ph type="sldNum" sz="quarter" idx="12"/>
          </p:nvPr>
        </p:nvSpPr>
        <p:spPr/>
        <p:txBody>
          <a:bodyPr/>
          <a:lstStyle/>
          <a:p>
            <a:fld id="{92879F74-3B4C-4889-B03A-EAA9478B8F94}" type="slidenum">
              <a:rPr lang="en-US" smtClean="0"/>
              <a:t>44</a:t>
            </a:fld>
            <a:endParaRPr lang="en-US"/>
          </a:p>
        </p:txBody>
      </p:sp>
      <p:sp>
        <p:nvSpPr>
          <p:cNvPr id="8" name="TextBox 7">
            <a:extLst>
              <a:ext uri="{FF2B5EF4-FFF2-40B4-BE49-F238E27FC236}">
                <a16:creationId xmlns:a16="http://schemas.microsoft.com/office/drawing/2014/main" id="{66E5DCD2-2E45-4B50-9B65-3BB21AA2F810}"/>
              </a:ext>
            </a:extLst>
          </p:cNvPr>
          <p:cNvSpPr txBox="1"/>
          <p:nvPr/>
        </p:nvSpPr>
        <p:spPr>
          <a:xfrm>
            <a:off x="489856" y="1828851"/>
            <a:ext cx="494211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Switch/Case statements</a:t>
            </a:r>
          </a:p>
          <a:p>
            <a:pPr marL="285750" indent="-28575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getCommand</a:t>
            </a:r>
            <a:r>
              <a:rPr lang="en-US" sz="2400" dirty="0">
                <a:latin typeface="Times New Roman" panose="02020603050405020304" pitchFamily="18" charset="0"/>
                <a:cs typeface="Times New Roman" panose="02020603050405020304" pitchFamily="18" charset="0"/>
              </a:rPr>
              <a:t>() – function is composed of functions used to receive commands from the ground station to the ASV. These functions in that make up the </a:t>
            </a:r>
            <a:r>
              <a:rPr lang="en-US" sz="2400" dirty="0" err="1">
                <a:latin typeface="Times New Roman" panose="02020603050405020304" pitchFamily="18" charset="0"/>
                <a:cs typeface="Times New Roman" panose="02020603050405020304" pitchFamily="18" charset="0"/>
              </a:rPr>
              <a:t>getCommand</a:t>
            </a:r>
            <a:r>
              <a:rPr lang="en-US" sz="2400" dirty="0">
                <a:latin typeface="Times New Roman" panose="02020603050405020304" pitchFamily="18" charset="0"/>
                <a:cs typeface="Times New Roman" panose="02020603050405020304" pitchFamily="18" charset="0"/>
              </a:rPr>
              <a:t>() perform tasks, and to switch to the following state </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D7C16EB6-E259-6146-BD0C-983CD9832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3838531"/>
      </p:ext>
    </p:extLst>
  </p:cSld>
  <p:clrMapOvr>
    <a:masterClrMapping/>
  </p:clrMapOvr>
  <mc:AlternateContent xmlns:mc="http://schemas.openxmlformats.org/markup-compatibility/2006">
    <mc:Choice xmlns:p14="http://schemas.microsoft.com/office/powerpoint/2010/main" Requires="p14">
      <p:transition spd="slow" p14:dur="2000" advTm="26344"/>
    </mc:Choice>
    <mc:Fallback>
      <p:transition spd="slow" advTm="2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9109-757C-4894-A7B9-98216DFFE07E}"/>
              </a:ext>
            </a:extLst>
          </p:cNvPr>
          <p:cNvSpPr>
            <a:spLocks noGrp="1"/>
          </p:cNvSpPr>
          <p:nvPr>
            <p:ph type="title"/>
          </p:nvPr>
        </p:nvSpPr>
        <p:spPr/>
        <p:txBody>
          <a:bodyPr/>
          <a:lstStyle/>
          <a:p>
            <a:r>
              <a:rPr lang="en-US"/>
              <a:t>killSytem()</a:t>
            </a:r>
          </a:p>
        </p:txBody>
      </p:sp>
      <p:sp>
        <p:nvSpPr>
          <p:cNvPr id="3" name="Content Placeholder 2">
            <a:extLst>
              <a:ext uri="{FF2B5EF4-FFF2-40B4-BE49-F238E27FC236}">
                <a16:creationId xmlns:a16="http://schemas.microsoft.com/office/drawing/2014/main" id="{35FDF847-4C82-4EC3-A690-82E92ED2F19F}"/>
              </a:ext>
            </a:extLst>
          </p:cNvPr>
          <p:cNvSpPr>
            <a:spLocks noGrp="1"/>
          </p:cNvSpPr>
          <p:nvPr>
            <p:ph idx="1"/>
          </p:nvPr>
        </p:nvSpPr>
        <p:spPr/>
        <p:txBody>
          <a:bodyPr/>
          <a:lstStyle/>
          <a:p>
            <a:r>
              <a:rPr lang="en-US"/>
              <a:t>This function puts the system in the idle state </a:t>
            </a:r>
          </a:p>
          <a:p>
            <a:r>
              <a:rPr lang="en-US"/>
              <a:t>Re-engages the brake if it is disengaged</a:t>
            </a:r>
          </a:p>
          <a:p>
            <a:r>
              <a:rPr lang="en-US"/>
              <a:t>Turns off the thrusters.</a:t>
            </a:r>
          </a:p>
        </p:txBody>
      </p:sp>
      <p:sp>
        <p:nvSpPr>
          <p:cNvPr id="4" name="Date Placeholder 3">
            <a:extLst>
              <a:ext uri="{FF2B5EF4-FFF2-40B4-BE49-F238E27FC236}">
                <a16:creationId xmlns:a16="http://schemas.microsoft.com/office/drawing/2014/main" id="{FEF7AE08-F0F0-447F-985A-E1C1CAF428AF}"/>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AF6EDF7A-D080-4A53-8DA9-E70CC8D9B256}"/>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4F03BEEF-24C0-44D7-B0AD-2DB9E0EF3031}"/>
              </a:ext>
            </a:extLst>
          </p:cNvPr>
          <p:cNvSpPr>
            <a:spLocks noGrp="1"/>
          </p:cNvSpPr>
          <p:nvPr>
            <p:ph type="sldNum" sz="quarter" idx="12"/>
          </p:nvPr>
        </p:nvSpPr>
        <p:spPr/>
        <p:txBody>
          <a:bodyPr/>
          <a:lstStyle/>
          <a:p>
            <a:fld id="{92879F74-3B4C-4889-B03A-EAA9478B8F94}" type="slidenum">
              <a:rPr lang="en-US" smtClean="0"/>
              <a:t>45</a:t>
            </a:fld>
            <a:endParaRPr lang="en-US"/>
          </a:p>
        </p:txBody>
      </p:sp>
      <p:pic>
        <p:nvPicPr>
          <p:cNvPr id="7" name="Picture 6">
            <a:extLst>
              <a:ext uri="{FF2B5EF4-FFF2-40B4-BE49-F238E27FC236}">
                <a16:creationId xmlns:a16="http://schemas.microsoft.com/office/drawing/2014/main" id="{3C4B2178-11DD-407D-AF87-470820877F09}"/>
              </a:ext>
            </a:extLst>
          </p:cNvPr>
          <p:cNvPicPr>
            <a:picLocks noChangeAspect="1"/>
          </p:cNvPicPr>
          <p:nvPr/>
        </p:nvPicPr>
        <p:blipFill>
          <a:blip r:embed="rId5"/>
          <a:stretch>
            <a:fillRect/>
          </a:stretch>
        </p:blipFill>
        <p:spPr>
          <a:xfrm>
            <a:off x="5414610" y="3075304"/>
            <a:ext cx="5477580" cy="2482215"/>
          </a:xfrm>
          <a:prstGeom prst="rect">
            <a:avLst/>
          </a:prstGeom>
        </p:spPr>
      </p:pic>
      <p:pic>
        <p:nvPicPr>
          <p:cNvPr id="9" name="Audio 8">
            <a:hlinkClick r:id="" action="ppaction://media"/>
            <a:extLst>
              <a:ext uri="{FF2B5EF4-FFF2-40B4-BE49-F238E27FC236}">
                <a16:creationId xmlns:a16="http://schemas.microsoft.com/office/drawing/2014/main" id="{F5658E39-34CD-D549-A9C4-8CCA4A2738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65462943"/>
      </p:ext>
    </p:extLst>
  </p:cSld>
  <p:clrMapOvr>
    <a:masterClrMapping/>
  </p:clrMapOvr>
  <mc:AlternateContent xmlns:mc="http://schemas.openxmlformats.org/markup-compatibility/2006">
    <mc:Choice xmlns:p14="http://schemas.microsoft.com/office/powerpoint/2010/main" Requires="p14">
      <p:transition spd="slow" p14:dur="2000" advTm="13406"/>
    </mc:Choice>
    <mc:Fallback>
      <p:transition spd="slow" advTm="1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885A-B6ED-4791-ABB0-4B5B57F678F3}"/>
              </a:ext>
            </a:extLst>
          </p:cNvPr>
          <p:cNvSpPr>
            <a:spLocks noGrp="1"/>
          </p:cNvSpPr>
          <p:nvPr>
            <p:ph type="title"/>
          </p:nvPr>
        </p:nvSpPr>
        <p:spPr>
          <a:xfrm>
            <a:off x="2362201" y="273733"/>
            <a:ext cx="7778262" cy="1152244"/>
          </a:xfrm>
        </p:spPr>
        <p:txBody>
          <a:bodyPr/>
          <a:lstStyle/>
          <a:p>
            <a:r>
              <a:rPr lang="en-US"/>
              <a:t>energyHarvest()</a:t>
            </a:r>
          </a:p>
        </p:txBody>
      </p:sp>
      <p:sp>
        <p:nvSpPr>
          <p:cNvPr id="3" name="Content Placeholder 2">
            <a:extLst>
              <a:ext uri="{FF2B5EF4-FFF2-40B4-BE49-F238E27FC236}">
                <a16:creationId xmlns:a16="http://schemas.microsoft.com/office/drawing/2014/main" id="{D2969AB2-ED61-4510-8917-D1FC4D0A71A3}"/>
              </a:ext>
            </a:extLst>
          </p:cNvPr>
          <p:cNvSpPr>
            <a:spLocks noGrp="1"/>
          </p:cNvSpPr>
          <p:nvPr>
            <p:ph idx="1"/>
          </p:nvPr>
        </p:nvSpPr>
        <p:spPr/>
        <p:txBody>
          <a:bodyPr/>
          <a:lstStyle/>
          <a:p>
            <a:r>
              <a:rPr lang="en-US"/>
              <a:t>disengages the brake</a:t>
            </a:r>
          </a:p>
          <a:p>
            <a:r>
              <a:rPr lang="en-US"/>
              <a:t>starts reading the accumulated power produced by the wave energy convertor</a:t>
            </a:r>
          </a:p>
          <a:p>
            <a:r>
              <a:rPr lang="en-US"/>
              <a:t>Through I²C communication the wave powered ASV team communicates with the current sensor to store the accumulated power data every second onto the SD card</a:t>
            </a:r>
          </a:p>
          <a:p>
            <a:r>
              <a:rPr lang="en-US"/>
              <a:t>prints the accumulated power every second to the users laptop.</a:t>
            </a:r>
          </a:p>
          <a:p>
            <a:pPr marL="0" indent="0">
              <a:buNone/>
            </a:pPr>
            <a:endParaRPr lang="en-US"/>
          </a:p>
        </p:txBody>
      </p:sp>
      <p:sp>
        <p:nvSpPr>
          <p:cNvPr id="4" name="Date Placeholder 3">
            <a:extLst>
              <a:ext uri="{FF2B5EF4-FFF2-40B4-BE49-F238E27FC236}">
                <a16:creationId xmlns:a16="http://schemas.microsoft.com/office/drawing/2014/main" id="{F4F394E6-C5B8-4270-A176-A2558B78E67B}"/>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06B909F7-7BFD-43D2-8907-D6FB1BFF2B0B}"/>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485E9FF8-8166-43A4-80BB-D05AD1C87E3F}"/>
              </a:ext>
            </a:extLst>
          </p:cNvPr>
          <p:cNvSpPr>
            <a:spLocks noGrp="1"/>
          </p:cNvSpPr>
          <p:nvPr>
            <p:ph type="sldNum" sz="quarter" idx="12"/>
          </p:nvPr>
        </p:nvSpPr>
        <p:spPr/>
        <p:txBody>
          <a:bodyPr/>
          <a:lstStyle/>
          <a:p>
            <a:fld id="{92879F74-3B4C-4889-B03A-EAA9478B8F94}" type="slidenum">
              <a:rPr lang="en-US" smtClean="0"/>
              <a:t>46</a:t>
            </a:fld>
            <a:endParaRPr lang="en-US"/>
          </a:p>
        </p:txBody>
      </p:sp>
      <p:pic>
        <p:nvPicPr>
          <p:cNvPr id="7" name="Audio 6">
            <a:hlinkClick r:id="" action="ppaction://media"/>
            <a:extLst>
              <a:ext uri="{FF2B5EF4-FFF2-40B4-BE49-F238E27FC236}">
                <a16:creationId xmlns:a16="http://schemas.microsoft.com/office/drawing/2014/main" id="{59C7C4B8-A9EF-8747-8497-FA23A41E9D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1168874"/>
      </p:ext>
    </p:extLst>
  </p:cSld>
  <p:clrMapOvr>
    <a:masterClrMapping/>
  </p:clrMapOvr>
  <mc:AlternateContent xmlns:mc="http://schemas.openxmlformats.org/markup-compatibility/2006">
    <mc:Choice xmlns:p14="http://schemas.microsoft.com/office/powerpoint/2010/main" Requires="p14">
      <p:transition spd="slow" p14:dur="2000" advTm="29782"/>
    </mc:Choice>
    <mc:Fallback>
      <p:transition spd="slow" advTm="2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C061-CDD6-4685-B374-F0543FE7C88D}"/>
              </a:ext>
            </a:extLst>
          </p:cNvPr>
          <p:cNvSpPr>
            <a:spLocks noGrp="1"/>
          </p:cNvSpPr>
          <p:nvPr>
            <p:ph type="title"/>
          </p:nvPr>
        </p:nvSpPr>
        <p:spPr>
          <a:xfrm>
            <a:off x="2275113" y="230190"/>
            <a:ext cx="7712949" cy="1152244"/>
          </a:xfrm>
        </p:spPr>
        <p:txBody>
          <a:bodyPr/>
          <a:lstStyle/>
          <a:p>
            <a:r>
              <a:rPr lang="en-US"/>
              <a:t>transitToTarget()</a:t>
            </a:r>
          </a:p>
        </p:txBody>
      </p:sp>
      <p:sp>
        <p:nvSpPr>
          <p:cNvPr id="3" name="Content Placeholder 2">
            <a:extLst>
              <a:ext uri="{FF2B5EF4-FFF2-40B4-BE49-F238E27FC236}">
                <a16:creationId xmlns:a16="http://schemas.microsoft.com/office/drawing/2014/main" id="{1D54F851-3E99-4113-8C31-0148CF0E9B86}"/>
              </a:ext>
            </a:extLst>
          </p:cNvPr>
          <p:cNvSpPr>
            <a:spLocks noGrp="1"/>
          </p:cNvSpPr>
          <p:nvPr>
            <p:ph idx="1"/>
          </p:nvPr>
        </p:nvSpPr>
        <p:spPr/>
        <p:txBody>
          <a:bodyPr/>
          <a:lstStyle/>
          <a:p>
            <a:r>
              <a:rPr lang="en-US"/>
              <a:t>Main state function for  ASV to begin the transit state.</a:t>
            </a:r>
          </a:p>
          <a:p>
            <a:r>
              <a:rPr lang="en-US"/>
              <a:t>Engages the brake to stop harvesting energy.</a:t>
            </a:r>
          </a:p>
          <a:p>
            <a:r>
              <a:rPr lang="en-US"/>
              <a:t>Receives the target GPS coordinates from ground station.</a:t>
            </a:r>
          </a:p>
          <a:p>
            <a:r>
              <a:rPr lang="en-US"/>
              <a:t>Reads its current GPS coordinates</a:t>
            </a:r>
          </a:p>
          <a:p>
            <a:r>
              <a:rPr lang="en-US"/>
              <a:t>Calculates distance and bearing to target</a:t>
            </a:r>
          </a:p>
          <a:p>
            <a:r>
              <a:rPr lang="en-US"/>
              <a:t>Begins transit and uses proportional controller heading correction</a:t>
            </a:r>
          </a:p>
          <a:p>
            <a:endParaRPr lang="en-US"/>
          </a:p>
          <a:p>
            <a:endParaRPr lang="en-US"/>
          </a:p>
          <a:p>
            <a:endParaRPr lang="en-US"/>
          </a:p>
          <a:p>
            <a:endParaRPr lang="en-US"/>
          </a:p>
        </p:txBody>
      </p:sp>
      <p:sp>
        <p:nvSpPr>
          <p:cNvPr id="4" name="Date Placeholder 3">
            <a:extLst>
              <a:ext uri="{FF2B5EF4-FFF2-40B4-BE49-F238E27FC236}">
                <a16:creationId xmlns:a16="http://schemas.microsoft.com/office/drawing/2014/main" id="{846E8DC3-BEAA-47B9-9FC3-73508D3FA306}"/>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1B6B40A6-E4E4-4E23-B03C-7AA62E06D65F}"/>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A932B982-56EE-4280-AFD2-DD5D3EF4932A}"/>
              </a:ext>
            </a:extLst>
          </p:cNvPr>
          <p:cNvSpPr>
            <a:spLocks noGrp="1"/>
          </p:cNvSpPr>
          <p:nvPr>
            <p:ph type="sldNum" sz="quarter" idx="12"/>
          </p:nvPr>
        </p:nvSpPr>
        <p:spPr/>
        <p:txBody>
          <a:bodyPr/>
          <a:lstStyle/>
          <a:p>
            <a:fld id="{92879F74-3B4C-4889-B03A-EAA9478B8F94}" type="slidenum">
              <a:rPr lang="en-US" smtClean="0"/>
              <a:t>47</a:t>
            </a:fld>
            <a:endParaRPr lang="en-US"/>
          </a:p>
        </p:txBody>
      </p:sp>
      <p:pic>
        <p:nvPicPr>
          <p:cNvPr id="10" name="Audio 9">
            <a:hlinkClick r:id="" action="ppaction://media"/>
            <a:extLst>
              <a:ext uri="{FF2B5EF4-FFF2-40B4-BE49-F238E27FC236}">
                <a16:creationId xmlns:a16="http://schemas.microsoft.com/office/drawing/2014/main" id="{EDAEEF5B-E096-FC40-978F-696C24F88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8081157"/>
      </p:ext>
    </p:extLst>
  </p:cSld>
  <p:clrMapOvr>
    <a:masterClrMapping/>
  </p:clrMapOvr>
  <mc:AlternateContent xmlns:mc="http://schemas.openxmlformats.org/markup-compatibility/2006">
    <mc:Choice xmlns:p14="http://schemas.microsoft.com/office/powerpoint/2010/main" Requires="p14">
      <p:transition spd="slow" p14:dur="2000" advTm="35750"/>
    </mc:Choice>
    <mc:Fallback>
      <p:transition spd="slow" advTm="35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3C76-538C-43CD-8D62-0572E8B72E06}"/>
              </a:ext>
            </a:extLst>
          </p:cNvPr>
          <p:cNvSpPr>
            <a:spLocks noGrp="1"/>
          </p:cNvSpPr>
          <p:nvPr>
            <p:ph type="title"/>
          </p:nvPr>
        </p:nvSpPr>
        <p:spPr/>
        <p:txBody>
          <a:bodyPr/>
          <a:lstStyle/>
          <a:p>
            <a:r>
              <a:rPr lang="en-US"/>
              <a:t>Software / Electrical Tests</a:t>
            </a:r>
          </a:p>
        </p:txBody>
      </p:sp>
      <p:sp>
        <p:nvSpPr>
          <p:cNvPr id="3" name="Content Placeholder 2">
            <a:extLst>
              <a:ext uri="{FF2B5EF4-FFF2-40B4-BE49-F238E27FC236}">
                <a16:creationId xmlns:a16="http://schemas.microsoft.com/office/drawing/2014/main" id="{10DC3023-45E5-4D01-8BF0-4AC07D222D7E}"/>
              </a:ext>
            </a:extLst>
          </p:cNvPr>
          <p:cNvSpPr>
            <a:spLocks noGrp="1"/>
          </p:cNvSpPr>
          <p:nvPr>
            <p:ph idx="1"/>
          </p:nvPr>
        </p:nvSpPr>
        <p:spPr/>
        <p:txBody>
          <a:bodyPr/>
          <a:lstStyle/>
          <a:p>
            <a:r>
              <a:rPr lang="en-US"/>
              <a:t>The GPS outputted the corresponding latitude, and longitude and the measured values were compared with the google maps coordinates.</a:t>
            </a:r>
          </a:p>
          <a:p>
            <a:r>
              <a:rPr lang="en-US"/>
              <a:t>GPS used to verify outputs of CalcDistance() and CalcBearing() software functions.</a:t>
            </a:r>
          </a:p>
          <a:p>
            <a:r>
              <a:rPr lang="en-US"/>
              <a:t>SD card was tested to verify data measured from a sensor was stored </a:t>
            </a:r>
          </a:p>
        </p:txBody>
      </p:sp>
      <p:sp>
        <p:nvSpPr>
          <p:cNvPr id="4" name="Date Placeholder 3">
            <a:extLst>
              <a:ext uri="{FF2B5EF4-FFF2-40B4-BE49-F238E27FC236}">
                <a16:creationId xmlns:a16="http://schemas.microsoft.com/office/drawing/2014/main" id="{37661CAB-66E8-4E3B-8EB1-7C11F8A0D270}"/>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4C646C82-E6EF-4EED-9816-261CAE865EA0}"/>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BDC4F032-AFC4-42BF-8FBD-EDA9E1129472}"/>
              </a:ext>
            </a:extLst>
          </p:cNvPr>
          <p:cNvSpPr>
            <a:spLocks noGrp="1"/>
          </p:cNvSpPr>
          <p:nvPr>
            <p:ph type="sldNum" sz="quarter" idx="12"/>
          </p:nvPr>
        </p:nvSpPr>
        <p:spPr/>
        <p:txBody>
          <a:bodyPr/>
          <a:lstStyle/>
          <a:p>
            <a:fld id="{92879F74-3B4C-4889-B03A-EAA9478B8F94}" type="slidenum">
              <a:rPr lang="en-US" smtClean="0"/>
              <a:t>48</a:t>
            </a:fld>
            <a:endParaRPr lang="en-US"/>
          </a:p>
        </p:txBody>
      </p:sp>
      <p:pic>
        <p:nvPicPr>
          <p:cNvPr id="1026" name="Picture 2" descr="A screenshot of a cell phone&#10;&#10;Description automatically generated">
            <a:extLst>
              <a:ext uri="{FF2B5EF4-FFF2-40B4-BE49-F238E27FC236}">
                <a16:creationId xmlns:a16="http://schemas.microsoft.com/office/drawing/2014/main" id="{D11239F9-9793-4B3E-853F-878CCFCA5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 y="4222113"/>
            <a:ext cx="107746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8A8AB9D4-D9E3-194F-B9E0-725DAA9B10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6281140"/>
      </p:ext>
    </p:extLst>
  </p:cSld>
  <p:clrMapOvr>
    <a:masterClrMapping/>
  </p:clrMapOvr>
  <mc:AlternateContent xmlns:mc="http://schemas.openxmlformats.org/markup-compatibility/2006">
    <mc:Choice xmlns:p14="http://schemas.microsoft.com/office/powerpoint/2010/main" Requires="p14">
      <p:transition spd="slow" p14:dur="2000" advTm="53048"/>
    </mc:Choice>
    <mc:Fallback>
      <p:transition spd="slow" advTm="5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F8A1AE-0F81-419F-AC38-8DA7CAAD57E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2190" y="1825625"/>
            <a:ext cx="4656819" cy="3509509"/>
          </a:xfrm>
          <a:prstGeom prst="rect">
            <a:avLst/>
          </a:prstGeom>
          <a:noFill/>
          <a:ln>
            <a:noFill/>
          </a:ln>
        </p:spPr>
      </p:pic>
      <p:sp>
        <p:nvSpPr>
          <p:cNvPr id="2" name="Title 1">
            <a:extLst>
              <a:ext uri="{FF2B5EF4-FFF2-40B4-BE49-F238E27FC236}">
                <a16:creationId xmlns:a16="http://schemas.microsoft.com/office/drawing/2014/main" id="{0782FF5B-F1F7-473B-9591-DAA4E4CDF70C}"/>
              </a:ext>
            </a:extLst>
          </p:cNvPr>
          <p:cNvSpPr>
            <a:spLocks noGrp="1"/>
          </p:cNvSpPr>
          <p:nvPr>
            <p:ph type="title"/>
          </p:nvPr>
        </p:nvSpPr>
        <p:spPr>
          <a:xfrm>
            <a:off x="2351313" y="230190"/>
            <a:ext cx="7636749" cy="1152244"/>
          </a:xfrm>
        </p:spPr>
        <p:txBody>
          <a:bodyPr/>
          <a:lstStyle/>
          <a:p>
            <a:r>
              <a:rPr lang="en-US"/>
              <a:t>Linear Actuator / Hall sensor</a:t>
            </a:r>
          </a:p>
        </p:txBody>
      </p:sp>
      <p:sp>
        <p:nvSpPr>
          <p:cNvPr id="3" name="Content Placeholder 2">
            <a:extLst>
              <a:ext uri="{FF2B5EF4-FFF2-40B4-BE49-F238E27FC236}">
                <a16:creationId xmlns:a16="http://schemas.microsoft.com/office/drawing/2014/main" id="{7AB801F9-0D26-4F87-8C1F-F3D2F2541510}"/>
              </a:ext>
            </a:extLst>
          </p:cNvPr>
          <p:cNvSpPr>
            <a:spLocks noGrp="1"/>
          </p:cNvSpPr>
          <p:nvPr>
            <p:ph idx="1"/>
          </p:nvPr>
        </p:nvSpPr>
        <p:spPr>
          <a:xfrm>
            <a:off x="838200" y="1825625"/>
            <a:ext cx="5257800" cy="3355975"/>
          </a:xfrm>
        </p:spPr>
        <p:txBody>
          <a:bodyPr>
            <a:normAutofit fontScale="92500"/>
          </a:bodyPr>
          <a:lstStyle/>
          <a:p>
            <a:r>
              <a:rPr lang="en-US"/>
              <a:t>The linear actuator and hall sensor were successfully tested with software code. When the hall sensor was activated the linear actuator started to extend or engage the brake. The potentiometer from the linear actuator was used to calculate the distance that the linear actuator extended or retracted.</a:t>
            </a:r>
          </a:p>
        </p:txBody>
      </p:sp>
      <p:sp>
        <p:nvSpPr>
          <p:cNvPr id="4" name="Date Placeholder 3">
            <a:extLst>
              <a:ext uri="{FF2B5EF4-FFF2-40B4-BE49-F238E27FC236}">
                <a16:creationId xmlns:a16="http://schemas.microsoft.com/office/drawing/2014/main" id="{0572863E-D469-46B3-A4D7-EB7DD381D2F3}"/>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C8587F5C-9650-441A-AF4B-6B01BB18B0DA}"/>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34BA443D-DE72-43DF-A995-96F140386A05}"/>
              </a:ext>
            </a:extLst>
          </p:cNvPr>
          <p:cNvSpPr>
            <a:spLocks noGrp="1"/>
          </p:cNvSpPr>
          <p:nvPr>
            <p:ph type="sldNum" sz="quarter" idx="12"/>
          </p:nvPr>
        </p:nvSpPr>
        <p:spPr/>
        <p:txBody>
          <a:bodyPr/>
          <a:lstStyle/>
          <a:p>
            <a:fld id="{92879F74-3B4C-4889-B03A-EAA9478B8F94}" type="slidenum">
              <a:rPr lang="en-US" smtClean="0"/>
              <a:t>49</a:t>
            </a:fld>
            <a:endParaRPr lang="en-US"/>
          </a:p>
        </p:txBody>
      </p:sp>
      <p:cxnSp>
        <p:nvCxnSpPr>
          <p:cNvPr id="9" name="Straight Arrow Connector 8">
            <a:extLst>
              <a:ext uri="{FF2B5EF4-FFF2-40B4-BE49-F238E27FC236}">
                <a16:creationId xmlns:a16="http://schemas.microsoft.com/office/drawing/2014/main" id="{1196487C-1C81-41C8-BA92-A4AC96BD09EF}"/>
              </a:ext>
            </a:extLst>
          </p:cNvPr>
          <p:cNvCxnSpPr>
            <a:cxnSpLocks/>
          </p:cNvCxnSpPr>
          <p:nvPr/>
        </p:nvCxnSpPr>
        <p:spPr>
          <a:xfrm flipH="1" flipV="1">
            <a:off x="9982201" y="3650351"/>
            <a:ext cx="956808" cy="7674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4DE6D93-CE23-4DDB-981E-5814AB700DC6}"/>
              </a:ext>
            </a:extLst>
          </p:cNvPr>
          <p:cNvSpPr txBox="1"/>
          <p:nvPr/>
        </p:nvSpPr>
        <p:spPr>
          <a:xfrm>
            <a:off x="10841039" y="3975894"/>
            <a:ext cx="1861458" cy="369332"/>
          </a:xfrm>
          <a:prstGeom prst="rect">
            <a:avLst/>
          </a:prstGeom>
          <a:noFill/>
        </p:spPr>
        <p:txBody>
          <a:bodyPr wrap="square" rtlCol="0">
            <a:spAutoFit/>
          </a:bodyPr>
          <a:lstStyle/>
          <a:p>
            <a:r>
              <a:rPr lang="en-US"/>
              <a:t>Motor Driver</a:t>
            </a:r>
          </a:p>
        </p:txBody>
      </p:sp>
      <p:sp>
        <p:nvSpPr>
          <p:cNvPr id="13" name="TextBox 12">
            <a:extLst>
              <a:ext uri="{FF2B5EF4-FFF2-40B4-BE49-F238E27FC236}">
                <a16:creationId xmlns:a16="http://schemas.microsoft.com/office/drawing/2014/main" id="{DC0EF70C-D712-4D33-8089-F2B0EB6D2B03}"/>
              </a:ext>
            </a:extLst>
          </p:cNvPr>
          <p:cNvSpPr txBox="1"/>
          <p:nvPr/>
        </p:nvSpPr>
        <p:spPr>
          <a:xfrm>
            <a:off x="11004324" y="2051110"/>
            <a:ext cx="1329190" cy="646331"/>
          </a:xfrm>
          <a:prstGeom prst="rect">
            <a:avLst/>
          </a:prstGeom>
          <a:noFill/>
        </p:spPr>
        <p:txBody>
          <a:bodyPr wrap="square" rtlCol="0">
            <a:spAutoFit/>
          </a:bodyPr>
          <a:lstStyle/>
          <a:p>
            <a:r>
              <a:rPr lang="en-US"/>
              <a:t>Linear Actuator</a:t>
            </a:r>
          </a:p>
        </p:txBody>
      </p:sp>
      <p:cxnSp>
        <p:nvCxnSpPr>
          <p:cNvPr id="14" name="Straight Arrow Connector 13">
            <a:extLst>
              <a:ext uri="{FF2B5EF4-FFF2-40B4-BE49-F238E27FC236}">
                <a16:creationId xmlns:a16="http://schemas.microsoft.com/office/drawing/2014/main" id="{72EFC7E8-0293-412E-98FB-A7F0F1A4F2F8}"/>
              </a:ext>
            </a:extLst>
          </p:cNvPr>
          <p:cNvCxnSpPr>
            <a:cxnSpLocks/>
          </p:cNvCxnSpPr>
          <p:nvPr/>
        </p:nvCxnSpPr>
        <p:spPr>
          <a:xfrm flipH="1">
            <a:off x="10525354" y="2634343"/>
            <a:ext cx="631370" cy="7604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E5B3890-3BF3-4097-9EC3-4FE498E54BDC}"/>
              </a:ext>
            </a:extLst>
          </p:cNvPr>
          <p:cNvSpPr txBox="1"/>
          <p:nvPr/>
        </p:nvSpPr>
        <p:spPr>
          <a:xfrm>
            <a:off x="6994641" y="5729337"/>
            <a:ext cx="1861458" cy="369332"/>
          </a:xfrm>
          <a:prstGeom prst="rect">
            <a:avLst/>
          </a:prstGeom>
          <a:noFill/>
        </p:spPr>
        <p:txBody>
          <a:bodyPr wrap="square" rtlCol="0">
            <a:spAutoFit/>
          </a:bodyPr>
          <a:lstStyle/>
          <a:p>
            <a:r>
              <a:rPr lang="en-US"/>
              <a:t>Arduino Board</a:t>
            </a:r>
          </a:p>
        </p:txBody>
      </p:sp>
      <p:cxnSp>
        <p:nvCxnSpPr>
          <p:cNvPr id="21" name="Straight Arrow Connector 20">
            <a:extLst>
              <a:ext uri="{FF2B5EF4-FFF2-40B4-BE49-F238E27FC236}">
                <a16:creationId xmlns:a16="http://schemas.microsoft.com/office/drawing/2014/main" id="{4B643B4B-FF7A-4871-B802-C65C09669C4A}"/>
              </a:ext>
            </a:extLst>
          </p:cNvPr>
          <p:cNvCxnSpPr>
            <a:cxnSpLocks/>
          </p:cNvCxnSpPr>
          <p:nvPr/>
        </p:nvCxnSpPr>
        <p:spPr>
          <a:xfrm flipV="1">
            <a:off x="7925370" y="4555490"/>
            <a:ext cx="174170" cy="12228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20E91E85-292B-9048-8F34-C7FFF240A4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77848499"/>
      </p:ext>
    </p:extLst>
  </p:cSld>
  <p:clrMapOvr>
    <a:masterClrMapping/>
  </p:clrMapOvr>
  <mc:AlternateContent xmlns:mc="http://schemas.openxmlformats.org/markup-compatibility/2006">
    <mc:Choice xmlns:p14="http://schemas.microsoft.com/office/powerpoint/2010/main" Requires="p14">
      <p:transition spd="slow" p14:dur="2000" advTm="38441"/>
    </mc:Choice>
    <mc:Fallback>
      <p:transition spd="slow" advTm="3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12" grpId="0"/>
      <p:bldP spid="1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8582-558A-4A0B-8436-A294AFDE09BB}"/>
              </a:ext>
            </a:extLst>
          </p:cNvPr>
          <p:cNvSpPr>
            <a:spLocks noGrp="1"/>
          </p:cNvSpPr>
          <p:nvPr>
            <p:ph type="title"/>
          </p:nvPr>
        </p:nvSpPr>
        <p:spPr>
          <a:xfrm>
            <a:off x="2327246" y="230190"/>
            <a:ext cx="7778262" cy="1152244"/>
          </a:xfrm>
        </p:spPr>
        <p:txBody>
          <a:bodyPr/>
          <a:lstStyle/>
          <a:p>
            <a:r>
              <a:rPr lang="en-US"/>
              <a:t>Requirement Adjustment</a:t>
            </a:r>
          </a:p>
        </p:txBody>
      </p:sp>
      <p:pic>
        <p:nvPicPr>
          <p:cNvPr id="8" name="Content Placeholder 7" descr="A close up of a monitor&#10;&#10;Description automatically generated">
            <a:extLst>
              <a:ext uri="{FF2B5EF4-FFF2-40B4-BE49-F238E27FC236}">
                <a16:creationId xmlns:a16="http://schemas.microsoft.com/office/drawing/2014/main" id="{6365FE87-D1BB-40F2-989E-009BA9A9C9A9}"/>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027833" y="1731317"/>
            <a:ext cx="4027145" cy="2206336"/>
          </a:xfrm>
        </p:spPr>
      </p:pic>
      <p:sp>
        <p:nvSpPr>
          <p:cNvPr id="4" name="Date Placeholder 3">
            <a:extLst>
              <a:ext uri="{FF2B5EF4-FFF2-40B4-BE49-F238E27FC236}">
                <a16:creationId xmlns:a16="http://schemas.microsoft.com/office/drawing/2014/main" id="{BB82A97C-34ED-48CE-BAB6-C6FEBB522C33}"/>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F99A55B4-7501-4159-8F5D-F3B3181F55A3}"/>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E77D1987-C5AF-4DB2-861C-71D6A09FD7CF}"/>
              </a:ext>
            </a:extLst>
          </p:cNvPr>
          <p:cNvSpPr>
            <a:spLocks noGrp="1"/>
          </p:cNvSpPr>
          <p:nvPr>
            <p:ph type="sldNum" sz="quarter" idx="12"/>
          </p:nvPr>
        </p:nvSpPr>
        <p:spPr/>
        <p:txBody>
          <a:bodyPr/>
          <a:lstStyle/>
          <a:p>
            <a:fld id="{92879F74-3B4C-4889-B03A-EAA9478B8F94}" type="slidenum">
              <a:rPr lang="en-US" smtClean="0"/>
              <a:t>5</a:t>
            </a:fld>
            <a:endParaRPr lang="en-US"/>
          </a:p>
        </p:txBody>
      </p:sp>
      <p:sp>
        <p:nvSpPr>
          <p:cNvPr id="9" name="TextBox 8">
            <a:extLst>
              <a:ext uri="{FF2B5EF4-FFF2-40B4-BE49-F238E27FC236}">
                <a16:creationId xmlns:a16="http://schemas.microsoft.com/office/drawing/2014/main" id="{538D8DBD-DFA8-4312-BAF6-B0238FE009DB}"/>
              </a:ext>
            </a:extLst>
          </p:cNvPr>
          <p:cNvSpPr txBox="1"/>
          <p:nvPr/>
        </p:nvSpPr>
        <p:spPr>
          <a:xfrm>
            <a:off x="0" y="1895881"/>
            <a:ext cx="7172587" cy="378565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Storing wave energy would involve in designing a charge controller.</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Due to the time frame and complexity of the project, designing a charge controller would exceed the release date of the project.</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Therefore the electrical design of the project was done in a mater where inserting a charge controller will theoretically allow energy to be stored.</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The wave-Powered ASV will </a:t>
            </a:r>
            <a:r>
              <a:rPr lang="en-US" sz="2000">
                <a:solidFill>
                  <a:srgbClr val="FF0000"/>
                </a:solidFill>
                <a:latin typeface="Times New Roman" panose="02020603050405020304" pitchFamily="18" charset="0"/>
                <a:cs typeface="Times New Roman" panose="02020603050405020304" pitchFamily="18" charset="0"/>
              </a:rPr>
              <a:t>NOT</a:t>
            </a:r>
            <a:r>
              <a:rPr lang="en-US" sz="2000">
                <a:latin typeface="Times New Roman" panose="02020603050405020304" pitchFamily="18" charset="0"/>
                <a:cs typeface="Times New Roman" panose="02020603050405020304" pitchFamily="18" charset="0"/>
              </a:rPr>
              <a:t> store energy. Instead the energy harnessed will be lost through thermal energy with the use of a resistor. </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A current sensor will be used to </a:t>
            </a:r>
            <a:r>
              <a:rPr lang="en-US" sz="2000">
                <a:solidFill>
                  <a:srgbClr val="FF0000"/>
                </a:solidFill>
                <a:latin typeface="Times New Roman" panose="02020603050405020304" pitchFamily="18" charset="0"/>
                <a:cs typeface="Times New Roman" panose="02020603050405020304" pitchFamily="18" charset="0"/>
              </a:rPr>
              <a:t>measure</a:t>
            </a:r>
            <a:r>
              <a:rPr lang="en-US" sz="2000">
                <a:latin typeface="Times New Roman" panose="02020603050405020304" pitchFamily="18" charset="0"/>
                <a:cs typeface="Times New Roman" panose="02020603050405020304" pitchFamily="18" charset="0"/>
              </a:rPr>
              <a:t> the power produced by the ASV</a:t>
            </a:r>
          </a:p>
        </p:txBody>
      </p:sp>
      <p:cxnSp>
        <p:nvCxnSpPr>
          <p:cNvPr id="10" name="Straight Arrow Connector 9">
            <a:extLst>
              <a:ext uri="{FF2B5EF4-FFF2-40B4-BE49-F238E27FC236}">
                <a16:creationId xmlns:a16="http://schemas.microsoft.com/office/drawing/2014/main" id="{42EDF9D1-F6A1-424A-A1C9-8EA74541F8E1}"/>
              </a:ext>
            </a:extLst>
          </p:cNvPr>
          <p:cNvCxnSpPr>
            <a:cxnSpLocks/>
          </p:cNvCxnSpPr>
          <p:nvPr/>
        </p:nvCxnSpPr>
        <p:spPr>
          <a:xfrm>
            <a:off x="6769916" y="2040467"/>
            <a:ext cx="1484851" cy="1322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B9E65D-BE77-485D-86B6-73D910D1D55D}"/>
              </a:ext>
            </a:extLst>
          </p:cNvPr>
          <p:cNvSpPr txBox="1"/>
          <p:nvPr/>
        </p:nvSpPr>
        <p:spPr>
          <a:xfrm>
            <a:off x="8733908" y="3752987"/>
            <a:ext cx="2743200" cy="369332"/>
          </a:xfrm>
          <a:prstGeom prst="rect">
            <a:avLst/>
          </a:prstGeom>
          <a:noFill/>
        </p:spPr>
        <p:txBody>
          <a:bodyPr wrap="square" rtlCol="0">
            <a:spAutoFit/>
          </a:bodyPr>
          <a:lstStyle/>
          <a:p>
            <a:pPr algn="ctr"/>
            <a:r>
              <a:rPr lang="en-US"/>
              <a:t>Charge Controller</a:t>
            </a:r>
          </a:p>
        </p:txBody>
      </p:sp>
      <p:pic>
        <p:nvPicPr>
          <p:cNvPr id="3" name="Audio 2">
            <a:hlinkClick r:id="" action="ppaction://media"/>
            <a:extLst>
              <a:ext uri="{FF2B5EF4-FFF2-40B4-BE49-F238E27FC236}">
                <a16:creationId xmlns:a16="http://schemas.microsoft.com/office/drawing/2014/main" id="{93A7E499-68E5-204A-89D9-5CF2786949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49158730"/>
      </p:ext>
    </p:extLst>
  </p:cSld>
  <p:clrMapOvr>
    <a:masterClrMapping/>
  </p:clrMapOvr>
  <mc:AlternateContent xmlns:mc="http://schemas.openxmlformats.org/markup-compatibility/2006">
    <mc:Choice xmlns:p14="http://schemas.microsoft.com/office/powerpoint/2010/main" Requires="p14">
      <p:transition spd="slow" p14:dur="2000" advTm="43531"/>
    </mc:Choice>
    <mc:Fallback>
      <p:transition spd="slow" advTm="4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E2B3-E6AC-4C55-B1BC-DA414378CB62}"/>
              </a:ext>
            </a:extLst>
          </p:cNvPr>
          <p:cNvSpPr>
            <a:spLocks noGrp="1"/>
          </p:cNvSpPr>
          <p:nvPr>
            <p:ph type="title"/>
          </p:nvPr>
        </p:nvSpPr>
        <p:spPr/>
        <p:txBody>
          <a:bodyPr/>
          <a:lstStyle/>
          <a:p>
            <a:r>
              <a:rPr lang="en-US"/>
              <a:t>Current Sensor (INA233)</a:t>
            </a:r>
          </a:p>
        </p:txBody>
      </p:sp>
      <p:sp>
        <p:nvSpPr>
          <p:cNvPr id="4" name="Date Placeholder 3">
            <a:extLst>
              <a:ext uri="{FF2B5EF4-FFF2-40B4-BE49-F238E27FC236}">
                <a16:creationId xmlns:a16="http://schemas.microsoft.com/office/drawing/2014/main" id="{8D6959EB-42F5-411E-BE5A-CD0584E744C3}"/>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C3021CD0-D36E-4624-B8EC-BB21C5A2B611}"/>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FA76E54E-1467-40F7-AC90-7FD9DAF8CE7E}"/>
              </a:ext>
            </a:extLst>
          </p:cNvPr>
          <p:cNvSpPr>
            <a:spLocks noGrp="1"/>
          </p:cNvSpPr>
          <p:nvPr>
            <p:ph type="sldNum" sz="quarter" idx="12"/>
          </p:nvPr>
        </p:nvSpPr>
        <p:spPr/>
        <p:txBody>
          <a:bodyPr/>
          <a:lstStyle/>
          <a:p>
            <a:fld id="{92879F74-3B4C-4889-B03A-EAA9478B8F94}" type="slidenum">
              <a:rPr lang="en-US" smtClean="0"/>
              <a:t>50</a:t>
            </a:fld>
            <a:endParaRPr lang="en-US"/>
          </a:p>
        </p:txBody>
      </p:sp>
      <p:pic>
        <p:nvPicPr>
          <p:cNvPr id="7" name="Content Placeholder 6">
            <a:extLst>
              <a:ext uri="{FF2B5EF4-FFF2-40B4-BE49-F238E27FC236}">
                <a16:creationId xmlns:a16="http://schemas.microsoft.com/office/drawing/2014/main" id="{3B1EFE9C-F035-4FA8-A1EB-2BAAF477FF8B}"/>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897379"/>
            <a:ext cx="5116285" cy="3784963"/>
          </a:xfrm>
          <a:prstGeom prst="rect">
            <a:avLst/>
          </a:prstGeom>
          <a:noFill/>
          <a:ln>
            <a:noFill/>
          </a:ln>
        </p:spPr>
      </p:pic>
      <p:sp>
        <p:nvSpPr>
          <p:cNvPr id="8" name="TextBox 7">
            <a:extLst>
              <a:ext uri="{FF2B5EF4-FFF2-40B4-BE49-F238E27FC236}">
                <a16:creationId xmlns:a16="http://schemas.microsoft.com/office/drawing/2014/main" id="{C5DC57C2-5265-4F34-BF52-F7CB6D664D5E}"/>
              </a:ext>
            </a:extLst>
          </p:cNvPr>
          <p:cNvSpPr txBox="1"/>
          <p:nvPr/>
        </p:nvSpPr>
        <p:spPr>
          <a:xfrm>
            <a:off x="587829" y="2024743"/>
            <a:ext cx="5279571" cy="2308324"/>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To verify that the current sensor is properly working  12 Volts was applied from a power source to the sensor. A code was written to measure the voltage input of the INA 233 every second.</a:t>
            </a:r>
          </a:p>
        </p:txBody>
      </p:sp>
      <p:sp>
        <p:nvSpPr>
          <p:cNvPr id="9" name="Rectangle 8">
            <a:extLst>
              <a:ext uri="{FF2B5EF4-FFF2-40B4-BE49-F238E27FC236}">
                <a16:creationId xmlns:a16="http://schemas.microsoft.com/office/drawing/2014/main" id="{FA4E569D-3278-4DD1-9EA8-19C30F023647}"/>
              </a:ext>
            </a:extLst>
          </p:cNvPr>
          <p:cNvSpPr/>
          <p:nvPr/>
        </p:nvSpPr>
        <p:spPr>
          <a:xfrm>
            <a:off x="6672943" y="5827955"/>
            <a:ext cx="4278086" cy="369332"/>
          </a:xfrm>
          <a:prstGeom prst="rect">
            <a:avLst/>
          </a:prstGeom>
        </p:spPr>
        <p:txBody>
          <a:bodyPr wrap="square">
            <a:spAutoFit/>
          </a:bodyPr>
          <a:lstStyle/>
          <a:p>
            <a:r>
              <a:rPr lang="en-US">
                <a:latin typeface="Times New Roman" panose="02020603050405020304" pitchFamily="18" charset="0"/>
              </a:rPr>
              <a:t>INA233 Sensor input voltage readings</a:t>
            </a:r>
            <a:endParaRPr lang="en-US"/>
          </a:p>
        </p:txBody>
      </p:sp>
      <p:pic>
        <p:nvPicPr>
          <p:cNvPr id="10" name="Audio 9">
            <a:hlinkClick r:id="" action="ppaction://media"/>
            <a:extLst>
              <a:ext uri="{FF2B5EF4-FFF2-40B4-BE49-F238E27FC236}">
                <a16:creationId xmlns:a16="http://schemas.microsoft.com/office/drawing/2014/main" id="{C2F32D03-0E39-0540-A9CB-9E0B6DDAD0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48419402"/>
      </p:ext>
    </p:extLst>
  </p:cSld>
  <p:clrMapOvr>
    <a:masterClrMapping/>
  </p:clrMapOvr>
  <mc:AlternateContent xmlns:mc="http://schemas.openxmlformats.org/markup-compatibility/2006">
    <mc:Choice xmlns:p14="http://schemas.microsoft.com/office/powerpoint/2010/main" Requires="p14">
      <p:transition spd="slow" p14:dur="2000" advTm="30854"/>
    </mc:Choice>
    <mc:Fallback>
      <p:transition spd="slow" advTm="3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Budget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4/24/2020</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EOC 4804L: OE Systems Control and Design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79F74-3B4C-4889-B03A-EAA9478B8F94}" type="slidenum">
              <a:rPr kumimoji="0" lang="en-US" sz="1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2384D45-10D8-4047-9085-88A32C279FD7}"/>
              </a:ext>
            </a:extLst>
          </p:cNvPr>
          <p:cNvGraphicFramePr>
            <a:graphicFrameLocks noGrp="1"/>
          </p:cNvGraphicFramePr>
          <p:nvPr>
            <p:extLst>
              <p:ext uri="{D42A27DB-BD31-4B8C-83A1-F6EECF244321}">
                <p14:modId xmlns:p14="http://schemas.microsoft.com/office/powerpoint/2010/main" val="16325698"/>
              </p:ext>
            </p:extLst>
          </p:nvPr>
        </p:nvGraphicFramePr>
        <p:xfrm>
          <a:off x="2555631" y="2411178"/>
          <a:ext cx="7080738" cy="2637692"/>
        </p:xfrm>
        <a:graphic>
          <a:graphicData uri="http://schemas.openxmlformats.org/drawingml/2006/table">
            <a:tbl>
              <a:tblPr firstRow="1" firstCol="1" bandRow="1">
                <a:tableStyleId>{5C22544A-7EE6-4342-B048-85BDC9FD1C3A}</a:tableStyleId>
              </a:tblPr>
              <a:tblGrid>
                <a:gridCol w="3540369">
                  <a:extLst>
                    <a:ext uri="{9D8B030D-6E8A-4147-A177-3AD203B41FA5}">
                      <a16:colId xmlns:a16="http://schemas.microsoft.com/office/drawing/2014/main" val="3967357008"/>
                    </a:ext>
                  </a:extLst>
                </a:gridCol>
                <a:gridCol w="3540369">
                  <a:extLst>
                    <a:ext uri="{9D8B030D-6E8A-4147-A177-3AD203B41FA5}">
                      <a16:colId xmlns:a16="http://schemas.microsoft.com/office/drawing/2014/main" val="1499703547"/>
                    </a:ext>
                  </a:extLst>
                </a:gridCol>
              </a:tblGrid>
              <a:tr h="678264">
                <a:tc>
                  <a:txBody>
                    <a:bodyPr/>
                    <a:lstStyle/>
                    <a:p>
                      <a:pPr marL="0" marR="0">
                        <a:lnSpc>
                          <a:spcPct val="107000"/>
                        </a:lnSpc>
                        <a:spcBef>
                          <a:spcPts val="0"/>
                        </a:spcBef>
                        <a:spcAft>
                          <a:spcPts val="0"/>
                        </a:spcAft>
                      </a:pPr>
                      <a:r>
                        <a:rPr lang="en-US" sz="1800">
                          <a:effectLst/>
                        </a:rPr>
                        <a:t>Mechanical Total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$1306.99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2128592"/>
                  </a:ext>
                </a:extLst>
              </a:tr>
              <a:tr h="640582">
                <a:tc>
                  <a:txBody>
                    <a:bodyPr/>
                    <a:lstStyle/>
                    <a:p>
                      <a:pPr marL="0" marR="0">
                        <a:lnSpc>
                          <a:spcPct val="107000"/>
                        </a:lnSpc>
                        <a:spcBef>
                          <a:spcPts val="0"/>
                        </a:spcBef>
                        <a:spcAft>
                          <a:spcPts val="0"/>
                        </a:spcAft>
                      </a:pPr>
                      <a:r>
                        <a:rPr lang="en-US" sz="1800" dirty="0">
                          <a:effectLst/>
                        </a:rPr>
                        <a:t>Electrical Total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$574.00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3664297"/>
                  </a:ext>
                </a:extLst>
              </a:tr>
              <a:tr h="678264">
                <a:tc>
                  <a:txBody>
                    <a:bodyPr/>
                    <a:lstStyle/>
                    <a:p>
                      <a:pPr marL="0" marR="0">
                        <a:lnSpc>
                          <a:spcPct val="107000"/>
                        </a:lnSpc>
                        <a:spcBef>
                          <a:spcPts val="0"/>
                        </a:spcBef>
                        <a:spcAft>
                          <a:spcPts val="0"/>
                        </a:spcAft>
                      </a:pPr>
                      <a:r>
                        <a:rPr lang="en-US" sz="1800">
                          <a:effectLst/>
                        </a:rPr>
                        <a:t>Total Budget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$1880.99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2857769"/>
                  </a:ext>
                </a:extLst>
              </a:tr>
              <a:tr h="640582">
                <a:tc>
                  <a:txBody>
                    <a:bodyPr/>
                    <a:lstStyle/>
                    <a:p>
                      <a:pPr marL="0" marR="0">
                        <a:lnSpc>
                          <a:spcPct val="107000"/>
                        </a:lnSpc>
                        <a:spcBef>
                          <a:spcPts val="0"/>
                        </a:spcBef>
                        <a:spcAft>
                          <a:spcPts val="0"/>
                        </a:spcAft>
                      </a:pPr>
                      <a:r>
                        <a:rPr lang="en-US" sz="1800">
                          <a:effectLst/>
                        </a:rPr>
                        <a:t>Total Budget With 10% Margin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$2069.09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6298312"/>
                  </a:ext>
                </a:extLst>
              </a:tr>
            </a:tbl>
          </a:graphicData>
        </a:graphic>
      </p:graphicFrame>
      <p:pic>
        <p:nvPicPr>
          <p:cNvPr id="10" name="Audio 9">
            <a:hlinkClick r:id="" action="ppaction://media"/>
            <a:extLst>
              <a:ext uri="{FF2B5EF4-FFF2-40B4-BE49-F238E27FC236}">
                <a16:creationId xmlns:a16="http://schemas.microsoft.com/office/drawing/2014/main" id="{8F1D692D-2A00-214A-B871-99E6590A9A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12368137"/>
      </p:ext>
    </p:extLst>
  </p:cSld>
  <p:clrMapOvr>
    <a:masterClrMapping/>
  </p:clrMapOvr>
  <mc:AlternateContent xmlns:mc="http://schemas.openxmlformats.org/markup-compatibility/2006">
    <mc:Choice xmlns:p14="http://schemas.microsoft.com/office/powerpoint/2010/main" Requires="p14">
      <p:transition spd="slow" p14:dur="2000" advTm="18367"/>
    </mc:Choice>
    <mc:Fallback>
      <p:transition spd="slow" advTm="18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D8CC-1CC7-4694-9082-CFFD9E38D367}"/>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E28DD68B-CEFB-4768-BACE-FF56D0F5B07F}"/>
              </a:ext>
            </a:extLst>
          </p:cNvPr>
          <p:cNvSpPr>
            <a:spLocks noGrp="1"/>
          </p:cNvSpPr>
          <p:nvPr>
            <p:ph idx="1"/>
          </p:nvPr>
        </p:nvSpPr>
        <p:spPr/>
        <p:txBody>
          <a:bodyPr>
            <a:normAutofit/>
          </a:bodyPr>
          <a:lstStyle/>
          <a:p>
            <a:pPr marL="0" indent="0" algn="ctr">
              <a:buNone/>
            </a:pPr>
            <a:r>
              <a:rPr lang="en-US"/>
              <a:t>Special ThanksTo:</a:t>
            </a:r>
          </a:p>
          <a:p>
            <a:pPr marL="0" indent="0" algn="ctr">
              <a:buNone/>
            </a:pPr>
            <a:r>
              <a:rPr lang="en-US"/>
              <a:t>FAU faculty and staff</a:t>
            </a:r>
          </a:p>
          <a:p>
            <a:pPr marL="0" indent="0" algn="ctr">
              <a:buNone/>
            </a:pPr>
            <a:r>
              <a:rPr lang="en-US"/>
              <a:t>Department of Mechanical &amp; Ocean Engineering</a:t>
            </a:r>
          </a:p>
          <a:p>
            <a:pPr marL="0" indent="0" algn="ctr">
              <a:buNone/>
            </a:pPr>
            <a:endParaRPr lang="en-US"/>
          </a:p>
          <a:p>
            <a:pPr marL="0" indent="0" algn="ctr">
              <a:buNone/>
            </a:pPr>
            <a:endParaRPr lang="en-US"/>
          </a:p>
        </p:txBody>
      </p:sp>
      <p:sp>
        <p:nvSpPr>
          <p:cNvPr id="4" name="Date Placeholder 3">
            <a:extLst>
              <a:ext uri="{FF2B5EF4-FFF2-40B4-BE49-F238E27FC236}">
                <a16:creationId xmlns:a16="http://schemas.microsoft.com/office/drawing/2014/main" id="{D233D714-8EFA-40DA-B825-2D3324BD1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4/24/2020</a:t>
            </a:r>
          </a:p>
        </p:txBody>
      </p:sp>
      <p:sp>
        <p:nvSpPr>
          <p:cNvPr id="5" name="Footer Placeholder 4">
            <a:extLst>
              <a:ext uri="{FF2B5EF4-FFF2-40B4-BE49-F238E27FC236}">
                <a16:creationId xmlns:a16="http://schemas.microsoft.com/office/drawing/2014/main" id="{432BB21D-4818-411E-A8B1-D5519A6560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EOC 4804L: OE Systems Control and Design </a:t>
            </a:r>
          </a:p>
        </p:txBody>
      </p:sp>
      <p:sp>
        <p:nvSpPr>
          <p:cNvPr id="6" name="Slide Number Placeholder 5">
            <a:extLst>
              <a:ext uri="{FF2B5EF4-FFF2-40B4-BE49-F238E27FC236}">
                <a16:creationId xmlns:a16="http://schemas.microsoft.com/office/drawing/2014/main" id="{4AFD0EE6-B44F-4227-83D0-063579EBF4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79F74-3B4C-4889-B03A-EAA9478B8F94}" type="slidenum">
              <a:rPr kumimoji="0" lang="en-US" sz="1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EE239B3F-98A2-454D-81CD-3E7542455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98008274"/>
      </p:ext>
    </p:extLst>
  </p:cSld>
  <p:clrMapOvr>
    <a:masterClrMapping/>
  </p:clrMapOvr>
  <mc:AlternateContent xmlns:mc="http://schemas.openxmlformats.org/markup-compatibility/2006">
    <mc:Choice xmlns:p14="http://schemas.microsoft.com/office/powerpoint/2010/main" Requires="p14">
      <p:transition spd="slow" p14:dur="2000" advTm="6419"/>
    </mc:Choice>
    <mc:Fallback>
      <p:transition spd="slow" advTm="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836D-274D-4EF4-A85A-01CF6CB2B231}"/>
              </a:ext>
            </a:extLst>
          </p:cNvPr>
          <p:cNvSpPr>
            <a:spLocks noGrp="1"/>
          </p:cNvSpPr>
          <p:nvPr>
            <p:ph type="title"/>
          </p:nvPr>
        </p:nvSpPr>
        <p:spPr/>
        <p:txBody>
          <a:bodyPr>
            <a:normAutofit/>
          </a:bodyPr>
          <a:lstStyle/>
          <a:p>
            <a:r>
              <a:rPr lang="en-US"/>
              <a:t>Constraints</a:t>
            </a:r>
          </a:p>
        </p:txBody>
      </p:sp>
      <p:sp>
        <p:nvSpPr>
          <p:cNvPr id="4" name="Date Placeholder 3">
            <a:extLst>
              <a:ext uri="{FF2B5EF4-FFF2-40B4-BE49-F238E27FC236}">
                <a16:creationId xmlns:a16="http://schemas.microsoft.com/office/drawing/2014/main" id="{9B68189D-A00B-47DA-B4D7-8A9DB2E5EF16}"/>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5676E31C-353D-4CBB-A59B-BA9BF7066D73}"/>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DCAC5205-C546-4CFA-929A-450EC6DA08D3}"/>
              </a:ext>
            </a:extLst>
          </p:cNvPr>
          <p:cNvSpPr>
            <a:spLocks noGrp="1"/>
          </p:cNvSpPr>
          <p:nvPr>
            <p:ph type="sldNum" sz="quarter" idx="12"/>
          </p:nvPr>
        </p:nvSpPr>
        <p:spPr/>
        <p:txBody>
          <a:bodyPr/>
          <a:lstStyle/>
          <a:p>
            <a:fld id="{92879F74-3B4C-4889-B03A-EAA9478B8F94}" type="slidenum">
              <a:rPr lang="en-US"/>
              <a:pPr/>
              <a:t>6</a:t>
            </a:fld>
            <a:endParaRPr lang="en-US"/>
          </a:p>
        </p:txBody>
      </p:sp>
      <p:sp>
        <p:nvSpPr>
          <p:cNvPr id="9" name="TextBox 8">
            <a:extLst>
              <a:ext uri="{FF2B5EF4-FFF2-40B4-BE49-F238E27FC236}">
                <a16:creationId xmlns:a16="http://schemas.microsoft.com/office/drawing/2014/main" id="{6428479C-5C28-499D-86C8-9BE0388799A6}"/>
              </a:ext>
            </a:extLst>
          </p:cNvPr>
          <p:cNvSpPr txBox="1"/>
          <p:nvPr/>
        </p:nvSpPr>
        <p:spPr>
          <a:xfrm>
            <a:off x="311961" y="1930054"/>
            <a:ext cx="6377769" cy="4029365"/>
          </a:xfrm>
          <a:prstGeom prst="rect">
            <a:avLst/>
          </a:prstGeom>
        </p:spPr>
        <p:txBody>
          <a:bodyPr vert="horz" lIns="91440" tIns="45720" rIns="91440" bIns="45720" rtlCol="0" anchor="ctr">
            <a:normAutofit/>
          </a:bodyPr>
          <a:lstStyle/>
          <a:p>
            <a:pPr>
              <a:lnSpc>
                <a:spcPct val="90000"/>
              </a:lnSpc>
              <a:spcAft>
                <a:spcPts val="600"/>
              </a:spcAft>
            </a:pPr>
            <a:endParaRPr lang="en-US" sz="2000" b="1" dirty="0"/>
          </a:p>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The vehicle shall operate in 0.3-1.0 [m] waves</a:t>
            </a:r>
          </a:p>
          <a:p>
            <a:pPr marL="342900" indent="-228600">
              <a:lnSpc>
                <a:spcPct val="90000"/>
              </a:lnSpc>
              <a:spcAft>
                <a:spcPts val="600"/>
              </a:spcAft>
              <a:buFont typeface="Arial" panose="020B0604020202020204" pitchFamily="34" charset="0"/>
              <a:buChar char="•"/>
            </a:pPr>
            <a:r>
              <a:rPr lang="en-US" sz="2000" dirty="0"/>
              <a:t>The vehicle shall be two-person deployable from the R/V Ray McCallister</a:t>
            </a:r>
          </a:p>
          <a:p>
            <a:pPr marL="342900" indent="-228600">
              <a:lnSpc>
                <a:spcPct val="90000"/>
              </a:lnSpc>
              <a:spcAft>
                <a:spcPts val="600"/>
              </a:spcAft>
              <a:buFont typeface="Arial" panose="020B0604020202020204" pitchFamily="34" charset="0"/>
              <a:buChar char="•"/>
            </a:pPr>
            <a:r>
              <a:rPr lang="en-US" sz="2000" dirty="0"/>
              <a:t>Diver-less operations.</a:t>
            </a:r>
          </a:p>
          <a:p>
            <a:pPr marL="342900" indent="-228600">
              <a:lnSpc>
                <a:spcPct val="90000"/>
              </a:lnSpc>
              <a:spcAft>
                <a:spcPts val="600"/>
              </a:spcAft>
              <a:buFont typeface="Arial" panose="020B0604020202020204" pitchFamily="34" charset="0"/>
              <a:buChar char="•"/>
            </a:pPr>
            <a:r>
              <a:rPr lang="en-US" sz="2000" dirty="0"/>
              <a:t>The project shall not exceed a budget of $1500 of initial funding, plus $500 in scholarships.</a:t>
            </a:r>
          </a:p>
          <a:p>
            <a:pPr marL="342900" indent="-228600">
              <a:lnSpc>
                <a:spcPct val="90000"/>
              </a:lnSpc>
              <a:spcAft>
                <a:spcPts val="600"/>
              </a:spcAft>
              <a:buFont typeface="Arial" panose="020B0604020202020204" pitchFamily="34" charset="0"/>
              <a:buChar char="•"/>
            </a:pPr>
            <a:r>
              <a:rPr lang="en-US" sz="2000" dirty="0"/>
              <a:t>The vehicle shall be built at FAU Facilities.</a:t>
            </a:r>
          </a:p>
          <a:p>
            <a:pPr marL="342900" indent="-228600">
              <a:lnSpc>
                <a:spcPct val="90000"/>
              </a:lnSpc>
              <a:spcAft>
                <a:spcPts val="600"/>
              </a:spcAft>
              <a:buFont typeface="Arial" panose="020B0604020202020204" pitchFamily="34" charset="0"/>
              <a:buChar char="•"/>
            </a:pPr>
            <a:r>
              <a:rPr lang="en-US" sz="2000" dirty="0"/>
              <a:t>The vehicle shall be finished and meet all requirements by May 2020</a:t>
            </a:r>
          </a:p>
          <a:p>
            <a:pPr indent="-228600">
              <a:lnSpc>
                <a:spcPct val="90000"/>
              </a:lnSpc>
              <a:spcAft>
                <a:spcPts val="600"/>
              </a:spcAft>
              <a:buFont typeface="Arial" panose="020B0604020202020204" pitchFamily="34" charset="0"/>
              <a:buChar char="•"/>
            </a:pPr>
            <a:endParaRPr lang="en-US" sz="1500" dirty="0"/>
          </a:p>
          <a:p>
            <a:pPr marL="114300">
              <a:lnSpc>
                <a:spcPct val="90000"/>
              </a:lnSpc>
              <a:spcAft>
                <a:spcPts val="600"/>
              </a:spcAft>
            </a:pPr>
            <a:endParaRPr lang="en-US" sz="1500" dirty="0"/>
          </a:p>
          <a:p>
            <a:pPr marL="114300"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b="1" dirty="0"/>
          </a:p>
        </p:txBody>
      </p:sp>
      <p:pic>
        <p:nvPicPr>
          <p:cNvPr id="7" name="Picture 6" descr="A large white boat parked on the side of a building&#10;&#10;Description automatically generated">
            <a:extLst>
              <a:ext uri="{FF2B5EF4-FFF2-40B4-BE49-F238E27FC236}">
                <a16:creationId xmlns:a16="http://schemas.microsoft.com/office/drawing/2014/main" id="{0D3D6BAD-C6A4-4FEF-AE14-334FD3087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1835" y="2551765"/>
            <a:ext cx="3524250" cy="2771775"/>
          </a:xfrm>
          <a:prstGeom prst="rect">
            <a:avLst/>
          </a:prstGeom>
        </p:spPr>
      </p:pic>
      <p:sp>
        <p:nvSpPr>
          <p:cNvPr id="10" name="TextBox 9">
            <a:extLst>
              <a:ext uri="{FF2B5EF4-FFF2-40B4-BE49-F238E27FC236}">
                <a16:creationId xmlns:a16="http://schemas.microsoft.com/office/drawing/2014/main" id="{9E88A9BE-B367-4F37-A490-3E7BFCC812EF}"/>
              </a:ext>
            </a:extLst>
          </p:cNvPr>
          <p:cNvSpPr txBox="1"/>
          <p:nvPr/>
        </p:nvSpPr>
        <p:spPr>
          <a:xfrm>
            <a:off x="7510413" y="5354208"/>
            <a:ext cx="3727093" cy="369332"/>
          </a:xfrm>
          <a:prstGeom prst="rect">
            <a:avLst/>
          </a:prstGeom>
          <a:noFill/>
        </p:spPr>
        <p:txBody>
          <a:bodyPr wrap="square" rtlCol="0">
            <a:spAutoFit/>
          </a:bodyPr>
          <a:lstStyle/>
          <a:p>
            <a:r>
              <a:rPr lang="en-US" dirty="0"/>
              <a:t> R/V Ray McCallister Research Vessel</a:t>
            </a:r>
          </a:p>
        </p:txBody>
      </p:sp>
      <p:pic>
        <p:nvPicPr>
          <p:cNvPr id="3" name="Audio 2">
            <a:hlinkClick r:id="" action="ppaction://media"/>
            <a:extLst>
              <a:ext uri="{FF2B5EF4-FFF2-40B4-BE49-F238E27FC236}">
                <a16:creationId xmlns:a16="http://schemas.microsoft.com/office/drawing/2014/main" id="{E031815C-CD6B-C447-BEAC-5020D1990DA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945973236"/>
      </p:ext>
    </p:extLst>
  </p:cSld>
  <p:clrMapOvr>
    <a:masterClrMapping/>
  </p:clrMapOvr>
  <mc:AlternateContent xmlns:mc="http://schemas.openxmlformats.org/markup-compatibility/2006">
    <mc:Choice xmlns:p14="http://schemas.microsoft.com/office/powerpoint/2010/main" Requires="p14">
      <p:transition spd="slow" p14:dur="2000" advTm="35256"/>
    </mc:Choice>
    <mc:Fallback>
      <p:transition spd="slow" advTm="3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Trade Studies</a:t>
            </a:r>
          </a:p>
        </p:txBody>
      </p:sp>
      <p:pic>
        <p:nvPicPr>
          <p:cNvPr id="17" name="Content Placeholder 4">
            <a:extLst>
              <a:ext uri="{FF2B5EF4-FFF2-40B4-BE49-F238E27FC236}">
                <a16:creationId xmlns:a16="http://schemas.microsoft.com/office/drawing/2014/main" id="{48F0C616-8F9B-4210-B7F7-D23CDB5CEAB0}"/>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2194" t="5332" r="19382" b="4843"/>
          <a:stretch/>
        </p:blipFill>
        <p:spPr>
          <a:xfrm rot="16200000">
            <a:off x="5053397" y="2523592"/>
            <a:ext cx="2085208" cy="3147465"/>
          </a:xfrm>
        </p:spPr>
      </p:pic>
      <p:sp>
        <p:nvSpPr>
          <p:cNvPr id="4" name="Date Placeholder 3"/>
          <p:cNvSpPr>
            <a:spLocks noGrp="1"/>
          </p:cNvSpPr>
          <p:nvPr>
            <p:ph type="dt" sz="half" idx="10"/>
          </p:nvPr>
        </p:nvSpPr>
        <p:spPr/>
        <p:txBody>
          <a:bodyPr/>
          <a:lstStyle/>
          <a:p>
            <a:pPr lvl="0"/>
            <a:r>
              <a:rPr lang="en-US" noProof="0"/>
              <a:t>4/24/2020</a:t>
            </a:r>
          </a:p>
        </p:txBody>
      </p:sp>
      <p:sp>
        <p:nvSpPr>
          <p:cNvPr id="5" name="Footer Placeholder 4"/>
          <p:cNvSpPr>
            <a:spLocks noGrp="1"/>
          </p:cNvSpPr>
          <p:nvPr>
            <p:ph type="ftr" sz="quarter" idx="11"/>
          </p:nvPr>
        </p:nvSpPr>
        <p:spPr/>
        <p:txBody>
          <a:bodyPr/>
          <a:lstStyle/>
          <a:p>
            <a:pPr lvl="0"/>
            <a:r>
              <a:rPr lang="en-US" noProof="0"/>
              <a:t>EOC 4804L: OE Systems Control and Design </a:t>
            </a:r>
          </a:p>
        </p:txBody>
      </p:sp>
      <p:sp>
        <p:nvSpPr>
          <p:cNvPr id="6" name="Slide Number Placeholder 5"/>
          <p:cNvSpPr>
            <a:spLocks noGrp="1"/>
          </p:cNvSpPr>
          <p:nvPr>
            <p:ph type="sldNum" sz="quarter" idx="12"/>
          </p:nvPr>
        </p:nvSpPr>
        <p:spPr/>
        <p:txBody>
          <a:bodyPr/>
          <a:lstStyle/>
          <a:p>
            <a:pPr lvl="0"/>
            <a:fld id="{92879F74-3B4C-4889-B03A-EAA9478B8F94}" type="slidenum">
              <a:rPr lang="en-US" noProof="0" smtClean="0"/>
              <a:pPr lvl="0"/>
              <a:t>7</a:t>
            </a:fld>
            <a:endParaRPr lang="en-US" noProof="0"/>
          </a:p>
        </p:txBody>
      </p:sp>
      <p:pic>
        <p:nvPicPr>
          <p:cNvPr id="18" name="Picture 17" descr="A close up of a device&#10;&#10;Description automatically generated">
            <a:extLst>
              <a:ext uri="{FF2B5EF4-FFF2-40B4-BE49-F238E27FC236}">
                <a16:creationId xmlns:a16="http://schemas.microsoft.com/office/drawing/2014/main" id="{41F3B245-055F-4DEC-8D51-079F695BFB6F}"/>
              </a:ext>
            </a:extLst>
          </p:cNvPr>
          <p:cNvPicPr>
            <a:picLocks noChangeAspect="1"/>
          </p:cNvPicPr>
          <p:nvPr/>
        </p:nvPicPr>
        <p:blipFill>
          <a:blip r:embed="rId7"/>
          <a:stretch>
            <a:fillRect/>
          </a:stretch>
        </p:blipFill>
        <p:spPr>
          <a:xfrm>
            <a:off x="399753" y="3054720"/>
            <a:ext cx="3263121" cy="2085209"/>
          </a:xfrm>
          <a:prstGeom prst="rect">
            <a:avLst/>
          </a:prstGeom>
        </p:spPr>
      </p:pic>
      <p:pic>
        <p:nvPicPr>
          <p:cNvPr id="16" name="Picture 15">
            <a:extLst>
              <a:ext uri="{FF2B5EF4-FFF2-40B4-BE49-F238E27FC236}">
                <a16:creationId xmlns:a16="http://schemas.microsoft.com/office/drawing/2014/main" id="{869411E8-C377-4DA6-98C7-7A5FB114E653}"/>
              </a:ext>
            </a:extLst>
          </p:cNvPr>
          <p:cNvPicPr>
            <a:picLocks noChangeAspect="1"/>
          </p:cNvPicPr>
          <p:nvPr/>
        </p:nvPicPr>
        <p:blipFill>
          <a:blip r:embed="rId8"/>
          <a:stretch>
            <a:fillRect/>
          </a:stretch>
        </p:blipFill>
        <p:spPr>
          <a:xfrm>
            <a:off x="8790152" y="3054720"/>
            <a:ext cx="2435195" cy="2085209"/>
          </a:xfrm>
          <a:prstGeom prst="rect">
            <a:avLst/>
          </a:prstGeom>
        </p:spPr>
      </p:pic>
      <p:sp>
        <p:nvSpPr>
          <p:cNvPr id="3" name="TextBox 2">
            <a:extLst>
              <a:ext uri="{FF2B5EF4-FFF2-40B4-BE49-F238E27FC236}">
                <a16:creationId xmlns:a16="http://schemas.microsoft.com/office/drawing/2014/main" id="{EAB30F5C-29F7-48B6-B834-07D75A01AD1A}"/>
              </a:ext>
            </a:extLst>
          </p:cNvPr>
          <p:cNvSpPr txBox="1"/>
          <p:nvPr/>
        </p:nvSpPr>
        <p:spPr>
          <a:xfrm>
            <a:off x="295219" y="5467800"/>
            <a:ext cx="3472191"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Air Piston Mechanism</a:t>
            </a:r>
          </a:p>
        </p:txBody>
      </p:sp>
      <p:sp>
        <p:nvSpPr>
          <p:cNvPr id="7" name="TextBox 6">
            <a:extLst>
              <a:ext uri="{FF2B5EF4-FFF2-40B4-BE49-F238E27FC236}">
                <a16:creationId xmlns:a16="http://schemas.microsoft.com/office/drawing/2014/main" id="{BD7BAC67-68E4-4283-9A93-8FCB5F271B5C}"/>
              </a:ext>
            </a:extLst>
          </p:cNvPr>
          <p:cNvSpPr txBox="1"/>
          <p:nvPr/>
        </p:nvSpPr>
        <p:spPr>
          <a:xfrm>
            <a:off x="8666973" y="5463298"/>
            <a:ext cx="2681555"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Rotating Mass System</a:t>
            </a:r>
          </a:p>
        </p:txBody>
      </p:sp>
      <p:sp>
        <p:nvSpPr>
          <p:cNvPr id="8" name="TextBox 7">
            <a:extLst>
              <a:ext uri="{FF2B5EF4-FFF2-40B4-BE49-F238E27FC236}">
                <a16:creationId xmlns:a16="http://schemas.microsoft.com/office/drawing/2014/main" id="{44C57058-0F67-4886-8E3D-B3F0A94B54CB}"/>
              </a:ext>
            </a:extLst>
          </p:cNvPr>
          <p:cNvSpPr txBox="1"/>
          <p:nvPr/>
        </p:nvSpPr>
        <p:spPr>
          <a:xfrm>
            <a:off x="4390490" y="5463298"/>
            <a:ext cx="3411020"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Rack and Pinion Mechanism</a:t>
            </a:r>
          </a:p>
        </p:txBody>
      </p:sp>
      <p:pic>
        <p:nvPicPr>
          <p:cNvPr id="10" name="Audio 9">
            <a:hlinkClick r:id="" action="ppaction://media"/>
            <a:extLst>
              <a:ext uri="{FF2B5EF4-FFF2-40B4-BE49-F238E27FC236}">
                <a16:creationId xmlns:a16="http://schemas.microsoft.com/office/drawing/2014/main" id="{57D77613-F80D-1946-8EA3-0EAE5E5A0AA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39760717"/>
      </p:ext>
    </p:extLst>
  </p:cSld>
  <p:clrMapOvr>
    <a:masterClrMapping/>
  </p:clrMapOvr>
  <mc:AlternateContent xmlns:mc="http://schemas.openxmlformats.org/markup-compatibility/2006">
    <mc:Choice xmlns:p14="http://schemas.microsoft.com/office/powerpoint/2010/main" Requires="p14">
      <p:transition spd="slow" p14:dur="2000" advTm="61573"/>
    </mc:Choice>
    <mc:Fallback>
      <p:transition spd="slow" advTm="6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3"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F4B7-5A9F-46A0-8BEC-00824151F0E3}"/>
              </a:ext>
            </a:extLst>
          </p:cNvPr>
          <p:cNvSpPr>
            <a:spLocks noGrp="1"/>
          </p:cNvSpPr>
          <p:nvPr>
            <p:ph type="title"/>
          </p:nvPr>
        </p:nvSpPr>
        <p:spPr/>
        <p:txBody>
          <a:bodyPr/>
          <a:lstStyle/>
          <a:p>
            <a:r>
              <a:rPr lang="en-US"/>
              <a:t>Trade Studies Cont.</a:t>
            </a:r>
          </a:p>
        </p:txBody>
      </p:sp>
      <p:sp>
        <p:nvSpPr>
          <p:cNvPr id="4" name="Date Placeholder 3">
            <a:extLst>
              <a:ext uri="{FF2B5EF4-FFF2-40B4-BE49-F238E27FC236}">
                <a16:creationId xmlns:a16="http://schemas.microsoft.com/office/drawing/2014/main" id="{455F6C0C-3528-49E4-B1C7-4A67D4647493}"/>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EF07E89-0321-47A1-B914-0B8DFAFA39A8}"/>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9E4FB082-8E93-49A2-BD20-11BAE46AB5CF}"/>
              </a:ext>
            </a:extLst>
          </p:cNvPr>
          <p:cNvSpPr>
            <a:spLocks noGrp="1"/>
          </p:cNvSpPr>
          <p:nvPr>
            <p:ph type="sldNum" sz="quarter" idx="12"/>
          </p:nvPr>
        </p:nvSpPr>
        <p:spPr/>
        <p:txBody>
          <a:bodyPr/>
          <a:lstStyle/>
          <a:p>
            <a:fld id="{92879F74-3B4C-4889-B03A-EAA9478B8F94}" type="slidenum">
              <a:rPr lang="en-US" smtClean="0"/>
              <a:t>8</a:t>
            </a:fld>
            <a:endParaRPr lang="en-US"/>
          </a:p>
        </p:txBody>
      </p:sp>
      <p:pic>
        <p:nvPicPr>
          <p:cNvPr id="7" name="Picture 5">
            <a:extLst>
              <a:ext uri="{FF2B5EF4-FFF2-40B4-BE49-F238E27FC236}">
                <a16:creationId xmlns:a16="http://schemas.microsoft.com/office/drawing/2014/main" id="{7C02C74B-ACE3-4038-A739-523C70797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7" y="1767841"/>
            <a:ext cx="5967254" cy="360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CA1DB3E1-5815-4274-B700-6C50C602C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1098" y="1767841"/>
            <a:ext cx="5103222" cy="35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D932A0D5-E8BC-9E4B-8A8E-DEF1C044CAB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700001979"/>
      </p:ext>
    </p:extLst>
  </p:cSld>
  <p:clrMapOvr>
    <a:masterClrMapping/>
  </p:clrMapOvr>
  <mc:AlternateContent xmlns:mc="http://schemas.openxmlformats.org/markup-compatibility/2006">
    <mc:Choice xmlns:p14="http://schemas.microsoft.com/office/powerpoint/2010/main" Requires="p14">
      <p:transition spd="slow" p14:dur="2000" advTm="43090"/>
    </mc:Choice>
    <mc:Fallback>
      <p:transition spd="slow" advTm="4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F5D3-7725-4FFD-89CB-875F0C540CE6}"/>
              </a:ext>
            </a:extLst>
          </p:cNvPr>
          <p:cNvSpPr>
            <a:spLocks noGrp="1"/>
          </p:cNvSpPr>
          <p:nvPr>
            <p:ph type="title"/>
          </p:nvPr>
        </p:nvSpPr>
        <p:spPr/>
        <p:txBody>
          <a:bodyPr/>
          <a:lstStyle/>
          <a:p>
            <a:r>
              <a:rPr lang="en-US"/>
              <a:t>Concept of Operations</a:t>
            </a:r>
          </a:p>
        </p:txBody>
      </p:sp>
      <p:sp>
        <p:nvSpPr>
          <p:cNvPr id="4" name="Date Placeholder 3">
            <a:extLst>
              <a:ext uri="{FF2B5EF4-FFF2-40B4-BE49-F238E27FC236}">
                <a16:creationId xmlns:a16="http://schemas.microsoft.com/office/drawing/2014/main" id="{B3A4EF59-2159-404A-8717-F3E5F95EE45F}"/>
              </a:ext>
            </a:extLst>
          </p:cNvPr>
          <p:cNvSpPr>
            <a:spLocks noGrp="1"/>
          </p:cNvSpPr>
          <p:nvPr>
            <p:ph type="dt" sz="half" idx="10"/>
          </p:nvPr>
        </p:nvSpPr>
        <p:spPr/>
        <p:txBody>
          <a:bodyPr/>
          <a:lstStyle/>
          <a:p>
            <a:r>
              <a:rPr lang="en-US"/>
              <a:t>4/24/2020</a:t>
            </a:r>
          </a:p>
        </p:txBody>
      </p:sp>
      <p:sp>
        <p:nvSpPr>
          <p:cNvPr id="5" name="Footer Placeholder 4">
            <a:extLst>
              <a:ext uri="{FF2B5EF4-FFF2-40B4-BE49-F238E27FC236}">
                <a16:creationId xmlns:a16="http://schemas.microsoft.com/office/drawing/2014/main" id="{245C1D2F-0B38-4487-ABFA-73450E8090C7}"/>
              </a:ext>
            </a:extLst>
          </p:cNvPr>
          <p:cNvSpPr>
            <a:spLocks noGrp="1"/>
          </p:cNvSpPr>
          <p:nvPr>
            <p:ph type="ftr" sz="quarter" idx="11"/>
          </p:nvPr>
        </p:nvSpPr>
        <p:spPr/>
        <p:txBody>
          <a:bodyPr/>
          <a:lstStyle/>
          <a:p>
            <a:r>
              <a:rPr lang="en-US"/>
              <a:t>EOC 4804L: OE Systems Control and Design </a:t>
            </a:r>
          </a:p>
        </p:txBody>
      </p:sp>
      <p:sp>
        <p:nvSpPr>
          <p:cNvPr id="6" name="Slide Number Placeholder 5">
            <a:extLst>
              <a:ext uri="{FF2B5EF4-FFF2-40B4-BE49-F238E27FC236}">
                <a16:creationId xmlns:a16="http://schemas.microsoft.com/office/drawing/2014/main" id="{3F8EEDDB-8A5E-4A90-B865-B8A01179CA44}"/>
              </a:ext>
            </a:extLst>
          </p:cNvPr>
          <p:cNvSpPr>
            <a:spLocks noGrp="1"/>
          </p:cNvSpPr>
          <p:nvPr>
            <p:ph type="sldNum" sz="quarter" idx="12"/>
          </p:nvPr>
        </p:nvSpPr>
        <p:spPr/>
        <p:txBody>
          <a:bodyPr/>
          <a:lstStyle/>
          <a:p>
            <a:fld id="{92879F74-3B4C-4889-B03A-EAA9478B8F94}" type="slidenum">
              <a:rPr lang="en-US" smtClean="0"/>
              <a:t>9</a:t>
            </a:fld>
            <a:endParaRPr lang="en-US"/>
          </a:p>
        </p:txBody>
      </p:sp>
      <p:sp>
        <p:nvSpPr>
          <p:cNvPr id="7" name="Rectangle 6">
            <a:extLst>
              <a:ext uri="{FF2B5EF4-FFF2-40B4-BE49-F238E27FC236}">
                <a16:creationId xmlns:a16="http://schemas.microsoft.com/office/drawing/2014/main" id="{49398BEA-D38A-48C6-B752-EC8C640AD782}"/>
              </a:ext>
            </a:extLst>
          </p:cNvPr>
          <p:cNvSpPr/>
          <p:nvPr/>
        </p:nvSpPr>
        <p:spPr>
          <a:xfrm>
            <a:off x="1366404" y="2442576"/>
            <a:ext cx="3246417" cy="1972848"/>
          </a:xfrm>
          <a:prstGeom prst="rect">
            <a:avLst/>
          </a:prstGeom>
        </p:spPr>
        <p:txBody>
          <a:bodyPr wrap="square">
            <a:spAutoFit/>
          </a:bodyPr>
          <a:lstStyle/>
          <a:p>
            <a:pPr marL="400050" indent="-342900">
              <a:lnSpc>
                <a:spcPct val="90000"/>
              </a:lnSpc>
              <a:spcAft>
                <a:spcPts val="600"/>
              </a:spcAft>
              <a:buFont typeface="+mj-lt"/>
              <a:buAutoNum type="arabicPeriod"/>
            </a:pPr>
            <a:r>
              <a:rPr lang="en-US"/>
              <a:t>Harness Energy</a:t>
            </a:r>
          </a:p>
          <a:p>
            <a:pPr marL="400050" indent="-342900">
              <a:lnSpc>
                <a:spcPct val="90000"/>
              </a:lnSpc>
              <a:spcAft>
                <a:spcPts val="600"/>
              </a:spcAft>
              <a:buFont typeface="+mj-lt"/>
              <a:buAutoNum type="arabicPeriod"/>
            </a:pPr>
            <a:endParaRPr lang="en-US"/>
          </a:p>
          <a:p>
            <a:pPr marL="400050" lvl="0" indent="-342900">
              <a:lnSpc>
                <a:spcPct val="90000"/>
              </a:lnSpc>
              <a:spcAft>
                <a:spcPts val="600"/>
              </a:spcAft>
              <a:buFont typeface="+mj-lt"/>
              <a:buAutoNum type="arabicPeriod"/>
            </a:pPr>
            <a:r>
              <a:rPr lang="en-US"/>
              <a:t>Navigate to waypoint B</a:t>
            </a:r>
          </a:p>
          <a:p>
            <a:pPr marL="400050" lvl="0" indent="-342900">
              <a:lnSpc>
                <a:spcPct val="90000"/>
              </a:lnSpc>
              <a:spcAft>
                <a:spcPts val="600"/>
              </a:spcAft>
              <a:buFont typeface="+mj-lt"/>
              <a:buAutoNum type="arabicPeriod"/>
            </a:pPr>
            <a:endParaRPr lang="en-US"/>
          </a:p>
          <a:p>
            <a:pPr marL="400050" lvl="0" indent="-342900">
              <a:lnSpc>
                <a:spcPct val="90000"/>
              </a:lnSpc>
              <a:spcAft>
                <a:spcPts val="600"/>
              </a:spcAft>
              <a:buFont typeface="+mj-lt"/>
              <a:buAutoNum type="arabicPeriod"/>
            </a:pPr>
            <a:r>
              <a:rPr lang="en-US"/>
              <a:t>Navigate to waypoint A</a:t>
            </a:r>
          </a:p>
          <a:p>
            <a:pPr marL="400050" lvl="0" indent="-342900">
              <a:lnSpc>
                <a:spcPct val="90000"/>
              </a:lnSpc>
              <a:spcAft>
                <a:spcPts val="600"/>
              </a:spcAft>
              <a:buFont typeface="+mj-lt"/>
              <a:buAutoNum type="arabicPeriod"/>
            </a:pPr>
            <a:endParaRPr lang="en-US"/>
          </a:p>
        </p:txBody>
      </p:sp>
      <p:pic>
        <p:nvPicPr>
          <p:cNvPr id="12" name="Picture 105382851">
            <a:extLst>
              <a:ext uri="{FF2B5EF4-FFF2-40B4-BE49-F238E27FC236}">
                <a16:creationId xmlns:a16="http://schemas.microsoft.com/office/drawing/2014/main" id="{410EE265-E926-4FD4-BAC7-CE9D55B51846}"/>
              </a:ext>
            </a:extLst>
          </p:cNvPr>
          <p:cNvPicPr>
            <a:picLocks noGrp="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5128110" y="1578035"/>
            <a:ext cx="5381107"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3F97CA23-77CA-A44D-8FBE-96A3FEC0CC7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74928591"/>
      </p:ext>
    </p:extLst>
  </p:cSld>
  <p:clrMapOvr>
    <a:masterClrMapping/>
  </p:clrMapOvr>
  <mc:AlternateContent xmlns:mc="http://schemas.openxmlformats.org/markup-compatibility/2006">
    <mc:Choice xmlns:p14="http://schemas.microsoft.com/office/powerpoint/2010/main" Requires="p14">
      <p:transition spd="slow" p14:dur="2000" advTm="30491"/>
    </mc:Choice>
    <mc:Fallback>
      <p:transition spd="slow" advTm="30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0.3|15.9|0.7|14.5|0.8"/>
</p:tagLst>
</file>

<file path=ppt/tags/tag10.xml><?xml version="1.0" encoding="utf-8"?>
<p:tagLst xmlns:a="http://schemas.openxmlformats.org/drawingml/2006/main" xmlns:r="http://schemas.openxmlformats.org/officeDocument/2006/relationships" xmlns:p="http://schemas.openxmlformats.org/presentationml/2006/main">
  <p:tag name="TIMING" val="|3.4|0.6|6.2|0.2|11.9|0.5|8.6|0.2|4.3|0.2"/>
</p:tagLst>
</file>

<file path=ppt/tags/tag11.xml><?xml version="1.0" encoding="utf-8"?>
<p:tagLst xmlns:a="http://schemas.openxmlformats.org/drawingml/2006/main" xmlns:r="http://schemas.openxmlformats.org/officeDocument/2006/relationships" xmlns:p="http://schemas.openxmlformats.org/presentationml/2006/main">
  <p:tag name="TIMING" val="|6.4|0.5|14|0.1|0.2|15.3|0.3|0.4|0.5|10.4|0.6|0.7|20.1|0.7|0.5|0.4"/>
</p:tagLst>
</file>

<file path=ppt/tags/tag12.xml><?xml version="1.0" encoding="utf-8"?>
<p:tagLst xmlns:a="http://schemas.openxmlformats.org/drawingml/2006/main" xmlns:r="http://schemas.openxmlformats.org/officeDocument/2006/relationships" xmlns:p="http://schemas.openxmlformats.org/presentationml/2006/main">
  <p:tag name="TIMING" val="|3.7|0.4|11.5|0.6|16.4|0.4"/>
</p:tagLst>
</file>

<file path=ppt/tags/tag13.xml><?xml version="1.0" encoding="utf-8"?>
<p:tagLst xmlns:a="http://schemas.openxmlformats.org/drawingml/2006/main" xmlns:r="http://schemas.openxmlformats.org/officeDocument/2006/relationships" xmlns:p="http://schemas.openxmlformats.org/presentationml/2006/main">
  <p:tag name="TIMING" val="|10.3|3.9|0.5|3.2"/>
</p:tagLst>
</file>

<file path=ppt/tags/tag14.xml><?xml version="1.0" encoding="utf-8"?>
<p:tagLst xmlns:a="http://schemas.openxmlformats.org/drawingml/2006/main" xmlns:r="http://schemas.openxmlformats.org/officeDocument/2006/relationships" xmlns:p="http://schemas.openxmlformats.org/presentationml/2006/main">
  <p:tag name="TIMING" val="|1|0.4|4.5|3.6"/>
</p:tagLst>
</file>

<file path=ppt/tags/tag15.xml><?xml version="1.0" encoding="utf-8"?>
<p:tagLst xmlns:a="http://schemas.openxmlformats.org/drawingml/2006/main" xmlns:r="http://schemas.openxmlformats.org/officeDocument/2006/relationships" xmlns:p="http://schemas.openxmlformats.org/presentationml/2006/main">
  <p:tag name="TIMING" val="|12.1|11"/>
</p:tagLst>
</file>

<file path=ppt/tags/tag16.xml><?xml version="1.0" encoding="utf-8"?>
<p:tagLst xmlns:a="http://schemas.openxmlformats.org/drawingml/2006/main" xmlns:r="http://schemas.openxmlformats.org/officeDocument/2006/relationships" xmlns:p="http://schemas.openxmlformats.org/presentationml/2006/main">
  <p:tag name="TIMING" val="|5.9|1|23.1|0.8|2.6|0.5"/>
</p:tagLst>
</file>

<file path=ppt/tags/tag2.xml><?xml version="1.0" encoding="utf-8"?>
<p:tagLst xmlns:a="http://schemas.openxmlformats.org/drawingml/2006/main" xmlns:r="http://schemas.openxmlformats.org/officeDocument/2006/relationships" xmlns:p="http://schemas.openxmlformats.org/presentationml/2006/main">
  <p:tag name="TIMING" val="|3.6|2.8|5|10.8|4.8|5.1|4.5|6.6"/>
</p:tagLst>
</file>

<file path=ppt/tags/tag3.xml><?xml version="1.0" encoding="utf-8"?>
<p:tagLst xmlns:a="http://schemas.openxmlformats.org/drawingml/2006/main" xmlns:r="http://schemas.openxmlformats.org/officeDocument/2006/relationships" xmlns:p="http://schemas.openxmlformats.org/presentationml/2006/main">
  <p:tag name="TIMING" val="|7.4|0.6|1.1|8.3|8.9|10.3"/>
</p:tagLst>
</file>

<file path=ppt/tags/tag4.xml><?xml version="1.0" encoding="utf-8"?>
<p:tagLst xmlns:a="http://schemas.openxmlformats.org/drawingml/2006/main" xmlns:r="http://schemas.openxmlformats.org/officeDocument/2006/relationships" xmlns:p="http://schemas.openxmlformats.org/presentationml/2006/main">
  <p:tag name="TIMING" val="|5.8|3.9|1|0.3|4.2|2.7|8|3.6"/>
</p:tagLst>
</file>

<file path=ppt/tags/tag5.xml><?xml version="1.0" encoding="utf-8"?>
<p:tagLst xmlns:a="http://schemas.openxmlformats.org/drawingml/2006/main" xmlns:r="http://schemas.openxmlformats.org/officeDocument/2006/relationships" xmlns:p="http://schemas.openxmlformats.org/presentationml/2006/main">
  <p:tag name="TIMING" val="|7.8|0.2|17.9|0.5|12.9|0.4"/>
</p:tagLst>
</file>

<file path=ppt/tags/tag6.xml><?xml version="1.0" encoding="utf-8"?>
<p:tagLst xmlns:a="http://schemas.openxmlformats.org/drawingml/2006/main" xmlns:r="http://schemas.openxmlformats.org/officeDocument/2006/relationships" xmlns:p="http://schemas.openxmlformats.org/presentationml/2006/main">
  <p:tag name="TIMING" val="|3.1|8.1"/>
</p:tagLst>
</file>

<file path=ppt/tags/tag7.xml><?xml version="1.0" encoding="utf-8"?>
<p:tagLst xmlns:a="http://schemas.openxmlformats.org/drawingml/2006/main" xmlns:r="http://schemas.openxmlformats.org/officeDocument/2006/relationships" xmlns:p="http://schemas.openxmlformats.org/presentationml/2006/main">
  <p:tag name="TIMING" val="|1|3|13.9|5.9"/>
</p:tagLst>
</file>

<file path=ppt/tags/tag8.xml><?xml version="1.0" encoding="utf-8"?>
<p:tagLst xmlns:a="http://schemas.openxmlformats.org/drawingml/2006/main" xmlns:r="http://schemas.openxmlformats.org/officeDocument/2006/relationships" xmlns:p="http://schemas.openxmlformats.org/presentationml/2006/main">
  <p:tag name="TIMING" val="|26.5|0.3|2.9"/>
</p:tagLst>
</file>

<file path=ppt/tags/tag9.xml><?xml version="1.0" encoding="utf-8"?>
<p:tagLst xmlns:a="http://schemas.openxmlformats.org/drawingml/2006/main" xmlns:r="http://schemas.openxmlformats.org/officeDocument/2006/relationships" xmlns:p="http://schemas.openxmlformats.org/presentationml/2006/main">
  <p:tag name="TIMING" val="|3.3|2.9|1.1|9|1.4|3.6|1|4.4|0.6|7.8|0.8|11|1.3|7.2|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818C981193F541ABBB81C4A574324D" ma:contentTypeVersion="7" ma:contentTypeDescription="Create a new document." ma:contentTypeScope="" ma:versionID="6325ef478ad7250efbc4eb19517614e0">
  <xsd:schema xmlns:xsd="http://www.w3.org/2001/XMLSchema" xmlns:xs="http://www.w3.org/2001/XMLSchema" xmlns:p="http://schemas.microsoft.com/office/2006/metadata/properties" xmlns:ns3="bbb3c6f1-716b-436c-8bf3-bcea0de54a69" xmlns:ns4="50832e20-0f28-4d51-9aad-bdc22cee9f93" targetNamespace="http://schemas.microsoft.com/office/2006/metadata/properties" ma:root="true" ma:fieldsID="c1ceb3022bec8fdca922046e562ea02f" ns3:_="" ns4:_="">
    <xsd:import namespace="bbb3c6f1-716b-436c-8bf3-bcea0de54a69"/>
    <xsd:import namespace="50832e20-0f28-4d51-9aad-bdc22cee9f9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c6f1-716b-436c-8bf3-bcea0de54a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832e20-0f28-4d51-9aad-bdc22cee9f9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4A837A-A7E4-4843-8F81-5E2330B51782}">
  <ds:schemaRefs>
    <ds:schemaRef ds:uri="http://schemas.microsoft.com/office/2006/metadata/properties"/>
    <ds:schemaRef ds:uri="http://schemas.microsoft.com/office/infopath/2007/PartnerControls"/>
    <ds:schemaRef ds:uri="http://purl.org/dc/elements/1.1/"/>
    <ds:schemaRef ds:uri="http://purl.org/dc/dcmitype/"/>
    <ds:schemaRef ds:uri="http://purl.org/dc/terms/"/>
    <ds:schemaRef ds:uri="http://schemas.microsoft.com/office/2006/documentManagement/types"/>
    <ds:schemaRef ds:uri="50832e20-0f28-4d51-9aad-bdc22cee9f93"/>
    <ds:schemaRef ds:uri="bbb3c6f1-716b-436c-8bf3-bcea0de54a69"/>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2182962-9E5A-4379-89CC-7CF11BE2D6DB}">
  <ds:schemaRefs>
    <ds:schemaRef ds:uri="http://schemas.microsoft.com/sharepoint/v3/contenttype/forms"/>
  </ds:schemaRefs>
</ds:datastoreItem>
</file>

<file path=customXml/itemProps3.xml><?xml version="1.0" encoding="utf-8"?>
<ds:datastoreItem xmlns:ds="http://schemas.openxmlformats.org/officeDocument/2006/customXml" ds:itemID="{26C73202-6F29-45CC-9217-E8BB5D55424A}">
  <ds:schemaRefs>
    <ds:schemaRef ds:uri="50832e20-0f28-4d51-9aad-bdc22cee9f93"/>
    <ds:schemaRef ds:uri="bbb3c6f1-716b-436c-8bf3-bcea0de54a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376</TotalTime>
  <Words>4780</Words>
  <Application>Microsoft Macintosh PowerPoint</Application>
  <PresentationFormat>Widescreen</PresentationFormat>
  <Paragraphs>678</Paragraphs>
  <Slides>52</Slides>
  <Notes>41</Notes>
  <HiddenSlides>0</HiddenSlides>
  <MMClips>52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Calibri</vt:lpstr>
      <vt:lpstr>Calibri Light</vt:lpstr>
      <vt:lpstr>Cambria Math</vt:lpstr>
      <vt:lpstr>Roboto</vt:lpstr>
      <vt:lpstr>Tahoma</vt:lpstr>
      <vt:lpstr>Times New Roman</vt:lpstr>
      <vt:lpstr>Office Theme</vt:lpstr>
      <vt:lpstr>2_Office Theme</vt:lpstr>
      <vt:lpstr>The Wave-Powered Autonomous Surface Vehicle</vt:lpstr>
      <vt:lpstr>Team Organization</vt:lpstr>
      <vt:lpstr>Existing Technologies &amp; Methods</vt:lpstr>
      <vt:lpstr> Objective / Requirement</vt:lpstr>
      <vt:lpstr>Requirement Adjustment</vt:lpstr>
      <vt:lpstr>Constraints</vt:lpstr>
      <vt:lpstr>Trade Studies</vt:lpstr>
      <vt:lpstr>Trade Studies Cont.</vt:lpstr>
      <vt:lpstr>Concept of Operations</vt:lpstr>
      <vt:lpstr>Analysis of Operating Conditions</vt:lpstr>
      <vt:lpstr>Simulation</vt:lpstr>
      <vt:lpstr>Mechanical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Detailed Mechanical Design</vt:lpstr>
      <vt:lpstr>Detailed Mechanical Design</vt:lpstr>
      <vt:lpstr>Boom arm and Shaft Assembly</vt:lpstr>
      <vt:lpstr>Gear Box</vt:lpstr>
      <vt:lpstr>Brake System </vt:lpstr>
      <vt:lpstr>Detailed Design: Electrical</vt:lpstr>
      <vt:lpstr>DC Brushless Generator</vt:lpstr>
      <vt:lpstr>Linear Actuator </vt:lpstr>
      <vt:lpstr>Current Sensor</vt:lpstr>
      <vt:lpstr>Communication</vt:lpstr>
      <vt:lpstr>High Level Software Block Diagram.</vt:lpstr>
      <vt:lpstr> Initialization Software Block Diagram</vt:lpstr>
      <vt:lpstr>Energy Collection Software Block Diagram</vt:lpstr>
      <vt:lpstr>Transit Software Block Diagram.</vt:lpstr>
      <vt:lpstr>Shutdown Software Block Diagram</vt:lpstr>
      <vt:lpstr>Autonomous Control</vt:lpstr>
      <vt:lpstr>Complete System Construction</vt:lpstr>
      <vt:lpstr>Superstructure Assembly</vt:lpstr>
      <vt:lpstr>Software construction</vt:lpstr>
      <vt:lpstr>killSytem()</vt:lpstr>
      <vt:lpstr>energyHarvest()</vt:lpstr>
      <vt:lpstr>transitToTarget()</vt:lpstr>
      <vt:lpstr>Software / Electrical Tests</vt:lpstr>
      <vt:lpstr>Linear Actuator / Hall sensor</vt:lpstr>
      <vt:lpstr>Current Sensor (INA233)</vt:lpstr>
      <vt:lpstr>Budget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Wave Powered Autonomous Surface Vehicle</dc:title>
  <dc:creator>Derek hooker</dc:creator>
  <cp:lastModifiedBy>Madison Okeefe</cp:lastModifiedBy>
  <cp:revision>30</cp:revision>
  <dcterms:created xsi:type="dcterms:W3CDTF">2020-04-13T00:24:29Z</dcterms:created>
  <dcterms:modified xsi:type="dcterms:W3CDTF">2020-04-24T20:11:43Z</dcterms:modified>
</cp:coreProperties>
</file>