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0"/>
  </p:notesMasterIdLst>
  <p:sldIdLst>
    <p:sldId id="256" r:id="rId2"/>
    <p:sldId id="275" r:id="rId3"/>
    <p:sldId id="276" r:id="rId4"/>
    <p:sldId id="257" r:id="rId5"/>
    <p:sldId id="279" r:id="rId6"/>
    <p:sldId id="267" r:id="rId7"/>
    <p:sldId id="258" r:id="rId8"/>
    <p:sldId id="274" r:id="rId9"/>
    <p:sldId id="273" r:id="rId10"/>
    <p:sldId id="261" r:id="rId11"/>
    <p:sldId id="280" r:id="rId12"/>
    <p:sldId id="281" r:id="rId13"/>
    <p:sldId id="269" r:id="rId14"/>
    <p:sldId id="272" r:id="rId15"/>
    <p:sldId id="277" r:id="rId16"/>
    <p:sldId id="282" r:id="rId17"/>
    <p:sldId id="283" r:id="rId18"/>
    <p:sldId id="28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AFBC"/>
    <a:srgbClr val="E19E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380" y="-6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C0D3AD-A493-417F-B090-23E5D779BE80}" type="datetimeFigureOut">
              <a:rPr lang="en-US" smtClean="0"/>
              <a:t>8/22/2012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EF7143-D26F-4908-8D3F-DF7E6448CED5}" type="slidenum">
              <a:rPr lang="en-US" smtClean="0"/>
              <a:t>‹#›</a:t>
            </a:fld>
            <a:endParaRPr lang="en-US"/>
          </a:p>
        </p:txBody>
      </p:sp>
    </p:spTree>
    <p:extLst>
      <p:ext uri="{BB962C8B-B14F-4D97-AF65-F5344CB8AC3E}">
        <p14:creationId xmlns:p14="http://schemas.microsoft.com/office/powerpoint/2010/main" val="366072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EF7143-D26F-4908-8D3F-DF7E6448CED5}" type="slidenum">
              <a:rPr lang="en-US" smtClean="0"/>
              <a:t>11</a:t>
            </a:fld>
            <a:endParaRPr lang="en-US"/>
          </a:p>
        </p:txBody>
      </p:sp>
    </p:spTree>
    <p:extLst>
      <p:ext uri="{BB962C8B-B14F-4D97-AF65-F5344CB8AC3E}">
        <p14:creationId xmlns:p14="http://schemas.microsoft.com/office/powerpoint/2010/main" val="1731239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6A964A7-D8D7-4492-82C4-320F63EA45DE}" type="datetimeFigureOut">
              <a:rPr lang="en-US" smtClean="0"/>
              <a:t>8/22/2012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0C6A2-8553-4E94-A5A2-529A7C106378}"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A964A7-D8D7-4492-82C4-320F63EA45DE}" type="datetimeFigureOut">
              <a:rPr lang="en-US" smtClean="0"/>
              <a:t>8/22/2012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0C6A2-8553-4E94-A5A2-529A7C1063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6A964A7-D8D7-4492-82C4-320F63EA45DE}" type="datetimeFigureOut">
              <a:rPr lang="en-US" smtClean="0"/>
              <a:t>8/22/2012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0C6A2-8553-4E94-A5A2-529A7C10637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pic>
        <p:nvPicPr>
          <p:cNvPr id="2" name="Picture 20" descr="palm_tree_2.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29600" y="5410200"/>
            <a:ext cx="69056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lowchart: Process 2"/>
          <p:cNvSpPr/>
          <p:nvPr userDrawn="1"/>
        </p:nvSpPr>
        <p:spPr>
          <a:xfrm>
            <a:off x="0" y="6096000"/>
            <a:ext cx="8229600" cy="381000"/>
          </a:xfrm>
          <a:prstGeom prst="flowChartProcess">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a:spLocks noChangeArrowheads="1"/>
          </p:cNvSpPr>
          <p:nvPr userDrawn="1"/>
        </p:nvSpPr>
        <p:spPr bwMode="auto">
          <a:xfrm>
            <a:off x="76200" y="6148388"/>
            <a:ext cx="81534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1200" dirty="0" smtClean="0">
                <a:solidFill>
                  <a:schemeClr val="bg1"/>
                </a:solidFill>
              </a:rPr>
              <a:t>June 1, 2012                                                       FESHE XIV Conference	          Technology and Tablets</a:t>
            </a:r>
          </a:p>
        </p:txBody>
      </p:sp>
    </p:spTree>
    <p:extLst>
      <p:ext uri="{BB962C8B-B14F-4D97-AF65-F5344CB8AC3E}">
        <p14:creationId xmlns:p14="http://schemas.microsoft.com/office/powerpoint/2010/main" val="27190682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2_Title Slide">
    <p:spTree>
      <p:nvGrpSpPr>
        <p:cNvPr id="1" name=""/>
        <p:cNvGrpSpPr/>
        <p:nvPr/>
      </p:nvGrpSpPr>
      <p:grpSpPr>
        <a:xfrm>
          <a:off x="0" y="0"/>
          <a:ext cx="0" cy="0"/>
          <a:chOff x="0" y="0"/>
          <a:chExt cx="0" cy="0"/>
        </a:xfrm>
      </p:grpSpPr>
      <p:pic>
        <p:nvPicPr>
          <p:cNvPr id="2" name="Picture 20" descr="palm_tree_2.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29600" y="5410200"/>
            <a:ext cx="69056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lowchart: Process 2"/>
          <p:cNvSpPr/>
          <p:nvPr userDrawn="1"/>
        </p:nvSpPr>
        <p:spPr>
          <a:xfrm>
            <a:off x="0" y="6096000"/>
            <a:ext cx="8229600" cy="381000"/>
          </a:xfrm>
          <a:prstGeom prst="flowChartProcess">
            <a:avLst/>
          </a:prstGeom>
          <a:solidFill>
            <a:srgbClr val="8E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 name="TextBox 3"/>
          <p:cNvSpPr txBox="1"/>
          <p:nvPr userDrawn="1"/>
        </p:nvSpPr>
        <p:spPr>
          <a:xfrm>
            <a:off x="6019800" y="6172200"/>
            <a:ext cx="2209800" cy="254000"/>
          </a:xfrm>
          <a:prstGeom prst="rect">
            <a:avLst/>
          </a:prstGeom>
          <a:noFill/>
          <a:ln>
            <a:noFill/>
          </a:ln>
        </p:spPr>
        <p:style>
          <a:lnRef idx="2">
            <a:schemeClr val="dk1"/>
          </a:lnRef>
          <a:fillRef idx="1">
            <a:schemeClr val="lt1"/>
          </a:fillRef>
          <a:effectRef idx="0">
            <a:schemeClr val="dk1"/>
          </a:effectRef>
          <a:fontRef idx="minor">
            <a:schemeClr val="dk1"/>
          </a:fontRef>
        </p:style>
        <p:txBody>
          <a:bodyPr>
            <a:spAutoFit/>
          </a:bodyPr>
          <a:lstStyle/>
          <a:p>
            <a:pPr fontAlgn="auto">
              <a:spcBef>
                <a:spcPts val="0"/>
              </a:spcBef>
              <a:spcAft>
                <a:spcPts val="0"/>
              </a:spcAft>
              <a:defRPr/>
            </a:pPr>
            <a:r>
              <a:rPr lang="en-US" sz="1050" dirty="0">
                <a:solidFill>
                  <a:schemeClr val="bg1"/>
                </a:solidFill>
                <a:latin typeface="Arial" pitchFamily="34" charset="0"/>
                <a:cs typeface="Arial" pitchFamily="34" charset="0"/>
              </a:rPr>
              <a:t>MODELS IN FIRE PREVENTION</a:t>
            </a:r>
          </a:p>
        </p:txBody>
      </p:sp>
      <p:sp>
        <p:nvSpPr>
          <p:cNvPr id="5" name="TextBox 4"/>
          <p:cNvSpPr txBox="1">
            <a:spLocks noChangeArrowheads="1"/>
          </p:cNvSpPr>
          <p:nvPr userDrawn="1"/>
        </p:nvSpPr>
        <p:spPr bwMode="auto">
          <a:xfrm>
            <a:off x="0" y="6488113"/>
            <a:ext cx="81534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1200" smtClean="0"/>
              <a:t>May 4-6, 2012                                             Palm Beach County Fire Rescue                                   Symposium 2012</a:t>
            </a:r>
          </a:p>
        </p:txBody>
      </p:sp>
    </p:spTree>
    <p:extLst>
      <p:ext uri="{BB962C8B-B14F-4D97-AF65-F5344CB8AC3E}">
        <p14:creationId xmlns:p14="http://schemas.microsoft.com/office/powerpoint/2010/main" val="161630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A964A7-D8D7-4492-82C4-320F63EA45DE}" type="datetimeFigureOut">
              <a:rPr lang="en-US" smtClean="0"/>
              <a:t>8/22/2012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0C6A2-8553-4E94-A5A2-529A7C1063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A964A7-D8D7-4492-82C4-320F63EA45DE}" type="datetimeFigureOut">
              <a:rPr lang="en-US" smtClean="0"/>
              <a:t>8/22/2012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0C6A2-8553-4E94-A5A2-529A7C106378}"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6A964A7-D8D7-4492-82C4-320F63EA45DE}" type="datetimeFigureOut">
              <a:rPr lang="en-US" smtClean="0"/>
              <a:t>8/22/2012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0C6A2-8553-4E94-A5A2-529A7C10637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6A964A7-D8D7-4492-82C4-320F63EA45DE}" type="datetimeFigureOut">
              <a:rPr lang="en-US" smtClean="0"/>
              <a:t>8/22/2012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A0C6A2-8553-4E94-A5A2-529A7C106378}"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A964A7-D8D7-4492-82C4-320F63EA45DE}" type="datetimeFigureOut">
              <a:rPr lang="en-US" smtClean="0"/>
              <a:t>8/22/2012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A0C6A2-8553-4E94-A5A2-529A7C1063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A964A7-D8D7-4492-82C4-320F63EA45DE}" type="datetimeFigureOut">
              <a:rPr lang="en-US" smtClean="0"/>
              <a:t>8/22/2012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A0C6A2-8553-4E94-A5A2-529A7C1063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A964A7-D8D7-4492-82C4-320F63EA45DE}" type="datetimeFigureOut">
              <a:rPr lang="en-US" smtClean="0"/>
              <a:t>8/22/2012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0C6A2-8553-4E94-A5A2-529A7C106378}"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A964A7-D8D7-4492-82C4-320F63EA45DE}" type="datetimeFigureOut">
              <a:rPr lang="en-US" smtClean="0"/>
              <a:t>8/22/2012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A0C6A2-8553-4E94-A5A2-529A7C10637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6A964A7-D8D7-4492-82C4-320F63EA45DE}" type="datetimeFigureOut">
              <a:rPr lang="en-US" smtClean="0"/>
              <a:t>8/22/2012</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DA0C6A2-8553-4E94-A5A2-529A7C10637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UxYBAFdxJvg" TargetMode="External"/><Relationship Id="rId2" Type="http://schemas.openxmlformats.org/officeDocument/2006/relationships/hyperlink" Target="http://www.youtube.com/watch?v=bEEhaWyc-a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2.xml"/><Relationship Id="rId4" Type="http://schemas.openxmlformats.org/officeDocument/2006/relationships/image" Target="../media/image9.jpeg"/></Relationships>
</file>

<file path=ppt/slides/_rels/slide14.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umm.edu/otolaryngology/baha.htm" TargetMode="External"/><Relationship Id="rId2" Type="http://schemas.openxmlformats.org/officeDocument/2006/relationships/hyperlink" Target="http://www.thefreedictionary.com/profoundly+deaf" TargetMode="External"/><Relationship Id="rId1" Type="http://schemas.openxmlformats.org/officeDocument/2006/relationships/slideLayout" Target="../slideLayouts/slideLayout2.xml"/><Relationship Id="rId5" Type="http://schemas.openxmlformats.org/officeDocument/2006/relationships/hyperlink" Target="http://medical-dictionary.thefreedictionary.com/hearing+aid" TargetMode="External"/><Relationship Id="rId4" Type="http://schemas.openxmlformats.org/officeDocument/2006/relationships/hyperlink" Target="http://www.umm.edu/ency/article/007203.ht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Strobe_light" TargetMode="External"/><Relationship Id="rId2" Type="http://schemas.openxmlformats.org/officeDocument/2006/relationships/hyperlink" Target="http://en.wikipedia.org/wiki/Light" TargetMode="External"/><Relationship Id="rId1" Type="http://schemas.openxmlformats.org/officeDocument/2006/relationships/slideLayout" Target="../slideLayouts/slideLayout2.xml"/><Relationship Id="rId5" Type="http://schemas.openxmlformats.org/officeDocument/2006/relationships/hyperlink" Target="http://defineterm.com/?s=voice+alarm" TargetMode="External"/><Relationship Id="rId4" Type="http://schemas.openxmlformats.org/officeDocument/2006/relationships/hyperlink" Target="http://www.safeawake.com/Adults%20with%20Varying%20Hearing%20Levels.htm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merriam-webster.com/medical/reaction%20time" TargetMode="External"/><Relationship Id="rId2" Type="http://schemas.openxmlformats.org/officeDocument/2006/relationships/hyperlink" Target="http://www.webmd.com/sleep-disorders/excessive-sleepiness-10/sleep-101" TargetMode="External"/><Relationship Id="rId1" Type="http://schemas.openxmlformats.org/officeDocument/2006/relationships/slideLayout" Target="../slideLayouts/slideLayout2.xml"/><Relationship Id="rId4" Type="http://schemas.openxmlformats.org/officeDocument/2006/relationships/hyperlink" Target="http://www.thefreedictionary.com/waki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smtClean="0"/>
              <a:t>Vision 20/20 </a:t>
            </a:r>
            <a:r>
              <a:rPr lang="en-US" sz="4800" dirty="0"/>
              <a:t>Pilot of alarms for profound hearing loss </a:t>
            </a:r>
          </a:p>
        </p:txBody>
      </p:sp>
      <p:sp>
        <p:nvSpPr>
          <p:cNvPr id="3" name="Subtitle 2"/>
          <p:cNvSpPr>
            <a:spLocks noGrp="1"/>
          </p:cNvSpPr>
          <p:nvPr>
            <p:ph type="subTitle" idx="1"/>
          </p:nvPr>
        </p:nvSpPr>
        <p:spPr>
          <a:xfrm>
            <a:off x="685800" y="3505200"/>
            <a:ext cx="7848600" cy="1143000"/>
          </a:xfrm>
        </p:spPr>
        <p:txBody>
          <a:bodyPr>
            <a:normAutofit/>
          </a:bodyPr>
          <a:lstStyle/>
          <a:p>
            <a:r>
              <a:rPr lang="en-US" dirty="0" smtClean="0"/>
              <a:t>A pilot study showing the effectiveness of tactile waking devices on the hearing impaired </a:t>
            </a:r>
          </a:p>
          <a:p>
            <a:endParaRPr lang="en-US" dirty="0"/>
          </a:p>
        </p:txBody>
      </p:sp>
      <p:sp>
        <p:nvSpPr>
          <p:cNvPr id="4" name="TextBox 3"/>
          <p:cNvSpPr txBox="1"/>
          <p:nvPr/>
        </p:nvSpPr>
        <p:spPr>
          <a:xfrm>
            <a:off x="609600" y="5257505"/>
            <a:ext cx="3810000" cy="1477328"/>
          </a:xfrm>
          <a:prstGeom prst="rect">
            <a:avLst/>
          </a:prstGeom>
          <a:noFill/>
          <a:ln w="57150">
            <a:solidFill>
              <a:schemeClr val="tx2"/>
            </a:solidFill>
          </a:ln>
        </p:spPr>
        <p:txBody>
          <a:bodyPr wrap="square" rtlCol="0">
            <a:spAutoFit/>
          </a:bodyPr>
          <a:lstStyle/>
          <a:p>
            <a:r>
              <a:rPr lang="en-US" dirty="0"/>
              <a:t>Gerri Penney, Ph.D., </a:t>
            </a:r>
            <a:r>
              <a:rPr lang="en-US" dirty="0" smtClean="0"/>
              <a:t>EFO</a:t>
            </a:r>
          </a:p>
          <a:p>
            <a:r>
              <a:rPr lang="en-US" dirty="0" smtClean="0"/>
              <a:t>Community </a:t>
            </a:r>
            <a:r>
              <a:rPr lang="en-US" dirty="0"/>
              <a:t>Education </a:t>
            </a:r>
            <a:r>
              <a:rPr lang="en-US" dirty="0" smtClean="0"/>
              <a:t>Coordinator</a:t>
            </a:r>
          </a:p>
          <a:p>
            <a:r>
              <a:rPr lang="en-US" dirty="0" smtClean="0"/>
              <a:t>Valerie Bryan, </a:t>
            </a:r>
            <a:r>
              <a:rPr lang="en-US" dirty="0" err="1" smtClean="0"/>
              <a:t>Ed.D</a:t>
            </a:r>
            <a:r>
              <a:rPr lang="en-US" dirty="0" smtClean="0"/>
              <a:t>, Professor, FAU</a:t>
            </a:r>
            <a:endParaRPr lang="en-US" dirty="0"/>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4267200"/>
            <a:ext cx="8242300" cy="964905"/>
          </a:xfrm>
          <a:prstGeom prst="rect">
            <a:avLst/>
          </a:prstGeom>
        </p:spPr>
      </p:pic>
      <p:sp>
        <p:nvSpPr>
          <p:cNvPr id="6" name="TextBox 5"/>
          <p:cNvSpPr txBox="1"/>
          <p:nvPr/>
        </p:nvSpPr>
        <p:spPr>
          <a:xfrm>
            <a:off x="4419600" y="5257505"/>
            <a:ext cx="4559300" cy="1477328"/>
          </a:xfrm>
          <a:prstGeom prst="rect">
            <a:avLst/>
          </a:prstGeom>
          <a:solidFill>
            <a:schemeClr val="tx2"/>
          </a:solidFill>
          <a:ln w="57150">
            <a:solidFill>
              <a:schemeClr val="tx1"/>
            </a:solidFill>
          </a:ln>
        </p:spPr>
        <p:txBody>
          <a:bodyPr wrap="square" rtlCol="0">
            <a:spAutoFit/>
          </a:bodyPr>
          <a:lstStyle/>
          <a:p>
            <a:r>
              <a:rPr lang="en-US" dirty="0"/>
              <a:t>Palm Beach County Fire Rescue</a:t>
            </a:r>
          </a:p>
          <a:p>
            <a:r>
              <a:rPr lang="en-US" dirty="0"/>
              <a:t>405 Pike Road, West Palm Beach FL </a:t>
            </a:r>
            <a:r>
              <a:rPr lang="en-US" dirty="0" smtClean="0"/>
              <a:t>33411</a:t>
            </a:r>
          </a:p>
          <a:p>
            <a:r>
              <a:rPr lang="en-US" dirty="0"/>
              <a:t>P 561-616-7024; C 561-723-3886; </a:t>
            </a:r>
            <a:endParaRPr lang="en-US" dirty="0" smtClean="0"/>
          </a:p>
          <a:p>
            <a:r>
              <a:rPr lang="en-US" dirty="0" smtClean="0"/>
              <a:t>F 561-616-7084</a:t>
            </a:r>
            <a:endParaRPr lang="en-US" dirty="0"/>
          </a:p>
        </p:txBody>
      </p:sp>
    </p:spTree>
    <p:extLst>
      <p:ext uri="{BB962C8B-B14F-4D97-AF65-F5344CB8AC3E}">
        <p14:creationId xmlns:p14="http://schemas.microsoft.com/office/powerpoint/2010/main" val="3645276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solidFill>
                  <a:schemeClr val="accent2">
                    <a:lumMod val="50000"/>
                  </a:schemeClr>
                </a:solidFill>
              </a:rPr>
              <a:t>How was the study staged &amp; conducted?</a:t>
            </a:r>
            <a:r>
              <a:rPr lang="en-US" b="1" dirty="0">
                <a:solidFill>
                  <a:schemeClr val="accent2">
                    <a:lumMod val="50000"/>
                  </a:schemeClr>
                </a:solidFill>
              </a:rPr>
              <a:t/>
            </a:r>
            <a:br>
              <a:rPr lang="en-US" b="1" dirty="0">
                <a:solidFill>
                  <a:schemeClr val="accent2">
                    <a:lumMod val="50000"/>
                  </a:schemeClr>
                </a:solidFill>
              </a:rPr>
            </a:br>
            <a:endParaRPr lang="en-US" dirty="0"/>
          </a:p>
        </p:txBody>
      </p:sp>
      <p:sp>
        <p:nvSpPr>
          <p:cNvPr id="3" name="Content Placeholder 2"/>
          <p:cNvSpPr>
            <a:spLocks noGrp="1"/>
          </p:cNvSpPr>
          <p:nvPr>
            <p:ph idx="1"/>
          </p:nvPr>
        </p:nvSpPr>
        <p:spPr>
          <a:xfrm>
            <a:off x="457200" y="1219200"/>
            <a:ext cx="8229600" cy="5257800"/>
          </a:xfrm>
        </p:spPr>
        <p:txBody>
          <a:bodyPr>
            <a:normAutofit fontScale="77500" lnSpcReduction="20000"/>
          </a:bodyPr>
          <a:lstStyle/>
          <a:p>
            <a:pPr marL="0" indent="0">
              <a:buClr>
                <a:schemeClr val="accent1">
                  <a:lumMod val="50000"/>
                </a:schemeClr>
              </a:buClr>
              <a:buNone/>
              <a:defRPr/>
            </a:pPr>
            <a:r>
              <a:rPr lang="en-US" dirty="0" smtClean="0">
                <a:solidFill>
                  <a:srgbClr val="8E0000"/>
                </a:solidFill>
              </a:rPr>
              <a:t>Initial Approval of Study</a:t>
            </a:r>
          </a:p>
          <a:p>
            <a:pPr>
              <a:buClr>
                <a:schemeClr val="accent1">
                  <a:lumMod val="50000"/>
                </a:schemeClr>
              </a:buClr>
              <a:defRPr/>
            </a:pPr>
            <a:r>
              <a:rPr lang="en-US" dirty="0"/>
              <a:t>Western Institute Review Board (WIRB) Certificate </a:t>
            </a:r>
            <a:r>
              <a:rPr lang="en-US" dirty="0" smtClean="0"/>
              <a:t>of </a:t>
            </a:r>
            <a:r>
              <a:rPr lang="en-US" dirty="0"/>
              <a:t>Approval for this study</a:t>
            </a:r>
          </a:p>
          <a:p>
            <a:pPr marL="0" indent="0">
              <a:buClr>
                <a:schemeClr val="accent1">
                  <a:lumMod val="50000"/>
                </a:schemeClr>
              </a:buClr>
              <a:buNone/>
              <a:defRPr/>
            </a:pPr>
            <a:r>
              <a:rPr lang="en-US" dirty="0" smtClean="0">
                <a:solidFill>
                  <a:srgbClr val="8E0000"/>
                </a:solidFill>
              </a:rPr>
              <a:t>Subjects</a:t>
            </a:r>
          </a:p>
          <a:p>
            <a:pPr>
              <a:buClr>
                <a:schemeClr val="accent1">
                  <a:lumMod val="50000"/>
                </a:schemeClr>
              </a:buClr>
              <a:defRPr/>
            </a:pPr>
            <a:r>
              <a:rPr lang="en-US" dirty="0" smtClean="0"/>
              <a:t>50 people, </a:t>
            </a:r>
            <a:r>
              <a:rPr lang="en-US" b="1" dirty="0" smtClean="0"/>
              <a:t>age 50 years or older</a:t>
            </a:r>
            <a:r>
              <a:rPr lang="en-US" dirty="0" smtClean="0"/>
              <a:t> </a:t>
            </a:r>
            <a:r>
              <a:rPr lang="en-US" b="1" dirty="0"/>
              <a:t>with profound hearing loss 90 dB</a:t>
            </a:r>
            <a:r>
              <a:rPr lang="en-US" b="1" dirty="0">
                <a:solidFill>
                  <a:srgbClr val="8E0000"/>
                </a:solidFill>
              </a:rPr>
              <a:t> + </a:t>
            </a:r>
            <a:r>
              <a:rPr lang="en-US" dirty="0" smtClean="0">
                <a:solidFill>
                  <a:srgbClr val="8E0000"/>
                </a:solidFill>
              </a:rPr>
              <a:t>were recruited </a:t>
            </a:r>
            <a:r>
              <a:rPr lang="en-US" i="1" dirty="0" smtClean="0">
                <a:latin typeface="Arial" charset="0"/>
                <a:cs typeface="Arial" charset="0"/>
                <a:hlinkClick r:id="rId2"/>
              </a:rPr>
              <a:t>www.</a:t>
            </a:r>
            <a:r>
              <a:rPr lang="en-US" b="1" i="1" dirty="0" smtClean="0">
                <a:latin typeface="Arial" charset="0"/>
                <a:cs typeface="Arial" charset="0"/>
                <a:hlinkClick r:id="rId2"/>
              </a:rPr>
              <a:t>youtube</a:t>
            </a:r>
            <a:r>
              <a:rPr lang="en-US" i="1" dirty="0" smtClean="0">
                <a:latin typeface="Arial" charset="0"/>
                <a:cs typeface="Arial" charset="0"/>
                <a:hlinkClick r:id="rId2"/>
              </a:rPr>
              <a:t>.com/watch?v=bEEhaWyc-aM</a:t>
            </a:r>
            <a:r>
              <a:rPr lang="en-US" i="1" dirty="0" smtClean="0">
                <a:latin typeface="Arial" charset="0"/>
                <a:cs typeface="Arial" charset="0"/>
              </a:rPr>
              <a:t>   </a:t>
            </a:r>
            <a:r>
              <a:rPr lang="en-US" i="1" dirty="0" smtClean="0">
                <a:latin typeface="Arial" charset="0"/>
                <a:cs typeface="Arial" charset="0"/>
                <a:hlinkClick r:id="rId3"/>
              </a:rPr>
              <a:t>http</a:t>
            </a:r>
            <a:r>
              <a:rPr lang="en-US" i="1" dirty="0">
                <a:latin typeface="Arial" charset="0"/>
                <a:cs typeface="Arial" charset="0"/>
                <a:hlinkClick r:id="rId3"/>
              </a:rPr>
              <a:t>://</a:t>
            </a:r>
            <a:r>
              <a:rPr lang="en-US" i="1" dirty="0" smtClean="0">
                <a:latin typeface="Arial" charset="0"/>
                <a:cs typeface="Arial" charset="0"/>
                <a:hlinkClick r:id="rId3"/>
              </a:rPr>
              <a:t>www.youtube.com/watch?v=UxYBAFdxJvg</a:t>
            </a:r>
            <a:r>
              <a:rPr lang="en-US" i="1" dirty="0" smtClean="0">
                <a:latin typeface="Arial" charset="0"/>
                <a:cs typeface="Arial" charset="0"/>
              </a:rPr>
              <a:t> </a:t>
            </a:r>
            <a:endParaRPr lang="en-US" dirty="0" smtClean="0">
              <a:solidFill>
                <a:srgbClr val="8E0000"/>
              </a:solidFill>
            </a:endParaRPr>
          </a:p>
          <a:p>
            <a:pPr marL="0" indent="0">
              <a:buClr>
                <a:schemeClr val="accent1">
                  <a:lumMod val="50000"/>
                </a:schemeClr>
              </a:buClr>
              <a:buNone/>
              <a:defRPr/>
            </a:pPr>
            <a:r>
              <a:rPr lang="en-US" dirty="0" smtClean="0">
                <a:solidFill>
                  <a:srgbClr val="8E0000"/>
                </a:solidFill>
              </a:rPr>
              <a:t>Screening Process</a:t>
            </a:r>
          </a:p>
          <a:p>
            <a:pPr>
              <a:buClr>
                <a:schemeClr val="accent1">
                  <a:lumMod val="50000"/>
                </a:schemeClr>
              </a:buClr>
              <a:buFont typeface="Wingdings" pitchFamily="2" charset="2"/>
              <a:buChar char="§"/>
              <a:defRPr/>
            </a:pPr>
            <a:r>
              <a:rPr lang="en-US" dirty="0" smtClean="0"/>
              <a:t>Application with Palm Beach County Fire Rescue</a:t>
            </a:r>
          </a:p>
          <a:p>
            <a:pPr>
              <a:buClr>
                <a:schemeClr val="accent1">
                  <a:lumMod val="50000"/>
                </a:schemeClr>
              </a:buClr>
              <a:buFont typeface="Wingdings" pitchFamily="2" charset="2"/>
              <a:buChar char="§"/>
              <a:defRPr/>
            </a:pPr>
            <a:r>
              <a:rPr lang="en-US" dirty="0" smtClean="0"/>
              <a:t>Verification of Hearing Loss </a:t>
            </a:r>
            <a:r>
              <a:rPr lang="en-US" dirty="0"/>
              <a:t>with Deaf Service Center’s audiologist </a:t>
            </a:r>
            <a:r>
              <a:rPr lang="en-US" dirty="0" smtClean="0"/>
              <a:t>report</a:t>
            </a:r>
          </a:p>
          <a:p>
            <a:pPr>
              <a:buClr>
                <a:schemeClr val="accent1">
                  <a:lumMod val="50000"/>
                </a:schemeClr>
              </a:buClr>
              <a:buFont typeface="Wingdings" pitchFamily="2" charset="2"/>
              <a:buChar char="§"/>
              <a:defRPr/>
            </a:pPr>
            <a:r>
              <a:rPr lang="en-US" dirty="0" smtClean="0"/>
              <a:t>Verification of criteria for study with Delray Medical Center</a:t>
            </a:r>
            <a:endParaRPr lang="en-US" dirty="0"/>
          </a:p>
          <a:p>
            <a:pPr marL="0" indent="0">
              <a:buClr>
                <a:schemeClr val="accent1">
                  <a:lumMod val="50000"/>
                </a:schemeClr>
              </a:buClr>
              <a:buNone/>
              <a:defRPr/>
            </a:pPr>
            <a:r>
              <a:rPr lang="en-US" dirty="0" smtClean="0">
                <a:solidFill>
                  <a:srgbClr val="8E0000"/>
                </a:solidFill>
              </a:rPr>
              <a:t>Test Site </a:t>
            </a:r>
            <a:endParaRPr lang="en-US" dirty="0">
              <a:solidFill>
                <a:srgbClr val="8E0000"/>
              </a:solidFill>
            </a:endParaRPr>
          </a:p>
          <a:p>
            <a:pPr>
              <a:buClr>
                <a:schemeClr val="accent1">
                  <a:lumMod val="50000"/>
                </a:schemeClr>
              </a:buClr>
              <a:buFont typeface="Wingdings" pitchFamily="2" charset="2"/>
              <a:buChar char="§"/>
              <a:defRPr/>
            </a:pPr>
            <a:r>
              <a:rPr lang="en-US" dirty="0" smtClean="0"/>
              <a:t>Sleep </a:t>
            </a:r>
            <a:r>
              <a:rPr lang="en-US" dirty="0"/>
              <a:t>over at Delray Medical Center Sleep Center</a:t>
            </a:r>
          </a:p>
          <a:p>
            <a:pPr>
              <a:buClr>
                <a:schemeClr val="accent1">
                  <a:lumMod val="50000"/>
                </a:schemeClr>
              </a:buClr>
              <a:buFont typeface="Wingdings" pitchFamily="2" charset="2"/>
              <a:buChar char="§"/>
              <a:defRPr/>
            </a:pPr>
            <a:r>
              <a:rPr lang="en-US" dirty="0" smtClean="0"/>
              <a:t>Tested </a:t>
            </a:r>
            <a:r>
              <a:rPr lang="en-US" dirty="0"/>
              <a:t>with various devices while in REM </a:t>
            </a:r>
            <a:r>
              <a:rPr lang="en-US" dirty="0" smtClean="0"/>
              <a:t>sleep</a:t>
            </a:r>
          </a:p>
          <a:p>
            <a:pPr>
              <a:buClr>
                <a:schemeClr val="accent1">
                  <a:lumMod val="50000"/>
                </a:schemeClr>
              </a:buClr>
              <a:buFont typeface="Wingdings" pitchFamily="2" charset="2"/>
              <a:buChar char="§"/>
              <a:defRPr/>
            </a:pPr>
            <a:r>
              <a:rPr lang="en-US" dirty="0" smtClean="0"/>
              <a:t>Data reviewed &amp; forwarded for analysis</a:t>
            </a:r>
            <a:endParaRPr lang="en-US" dirty="0"/>
          </a:p>
          <a:p>
            <a:pPr marL="0" indent="0">
              <a:buClr>
                <a:schemeClr val="accent1">
                  <a:lumMod val="50000"/>
                </a:schemeClr>
              </a:buClr>
              <a:buNone/>
              <a:defRPr/>
            </a:pPr>
            <a:r>
              <a:rPr lang="en-US" dirty="0" smtClean="0">
                <a:solidFill>
                  <a:srgbClr val="8E0000"/>
                </a:solidFill>
              </a:rPr>
              <a:t>Final Verification of Data</a:t>
            </a:r>
          </a:p>
          <a:p>
            <a:pPr>
              <a:buClr>
                <a:schemeClr val="accent1">
                  <a:lumMod val="50000"/>
                </a:schemeClr>
              </a:buClr>
              <a:defRPr/>
            </a:pPr>
            <a:r>
              <a:rPr lang="en-US" dirty="0" smtClean="0"/>
              <a:t>Florida </a:t>
            </a:r>
            <a:r>
              <a:rPr lang="en-US" dirty="0"/>
              <a:t>Atlantic University verifies </a:t>
            </a:r>
            <a:r>
              <a:rPr lang="en-US" dirty="0" smtClean="0"/>
              <a:t>research, conducts literature studies, </a:t>
            </a:r>
            <a:r>
              <a:rPr lang="en-US" dirty="0"/>
              <a:t>writes </a:t>
            </a:r>
            <a:r>
              <a:rPr lang="en-US" dirty="0" smtClean="0"/>
              <a:t>up </a:t>
            </a:r>
            <a:r>
              <a:rPr lang="en-US" dirty="0"/>
              <a:t>the </a:t>
            </a:r>
            <a:r>
              <a:rPr lang="en-US" dirty="0" smtClean="0"/>
              <a:t>report and prepares presentation materials</a:t>
            </a:r>
            <a:endParaRPr lang="en-US" dirty="0"/>
          </a:p>
          <a:p>
            <a:endParaRPr lang="en-US" dirty="0"/>
          </a:p>
        </p:txBody>
      </p:sp>
    </p:spTree>
    <p:extLst>
      <p:ext uri="{BB962C8B-B14F-4D97-AF65-F5344CB8AC3E}">
        <p14:creationId xmlns:p14="http://schemas.microsoft.com/office/powerpoint/2010/main" val="20222811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processes were used for approval of research? The WIRB process</a:t>
            </a:r>
            <a:endParaRPr lang="en-US" dirty="0"/>
          </a:p>
        </p:txBody>
      </p:sp>
      <p:sp>
        <p:nvSpPr>
          <p:cNvPr id="3" name="Content Placeholder 2"/>
          <p:cNvSpPr>
            <a:spLocks noGrp="1"/>
          </p:cNvSpPr>
          <p:nvPr>
            <p:ph sz="half" idx="1"/>
          </p:nvPr>
        </p:nvSpPr>
        <p:spPr/>
        <p:txBody>
          <a:bodyPr>
            <a:normAutofit lnSpcReduction="10000"/>
          </a:bodyPr>
          <a:lstStyle/>
          <a:p>
            <a:r>
              <a:rPr lang="en-US" sz="2400" dirty="0" smtClean="0">
                <a:solidFill>
                  <a:schemeClr val="accent2">
                    <a:lumMod val="50000"/>
                  </a:schemeClr>
                </a:solidFill>
                <a:latin typeface="Arial" charset="0"/>
                <a:cs typeface="Arial" charset="0"/>
              </a:rPr>
              <a:t>Verification of certificate of researchers’ knowledge of human subject research</a:t>
            </a:r>
          </a:p>
          <a:p>
            <a:r>
              <a:rPr lang="en-US" sz="2400" dirty="0" smtClean="0">
                <a:solidFill>
                  <a:schemeClr val="accent2">
                    <a:lumMod val="50000"/>
                  </a:schemeClr>
                </a:solidFill>
                <a:latin typeface="Arial" charset="0"/>
                <a:cs typeface="Arial" charset="0"/>
              </a:rPr>
              <a:t>Development of:</a:t>
            </a:r>
          </a:p>
          <a:p>
            <a:pPr lvl="1"/>
            <a:r>
              <a:rPr lang="en-US" sz="2000" dirty="0" smtClean="0">
                <a:solidFill>
                  <a:schemeClr val="accent2">
                    <a:lumMod val="50000"/>
                  </a:schemeClr>
                </a:solidFill>
                <a:latin typeface="Arial" charset="0"/>
                <a:cs typeface="Arial" charset="0"/>
              </a:rPr>
              <a:t>MOU’s between agencies</a:t>
            </a:r>
          </a:p>
          <a:p>
            <a:pPr lvl="1"/>
            <a:r>
              <a:rPr lang="en-US" sz="2000" dirty="0" smtClean="0">
                <a:solidFill>
                  <a:schemeClr val="accent2">
                    <a:lumMod val="50000"/>
                  </a:schemeClr>
                </a:solidFill>
                <a:latin typeface="Arial" charset="0"/>
                <a:cs typeface="Arial" charset="0"/>
              </a:rPr>
              <a:t>Alarm application </a:t>
            </a:r>
            <a:r>
              <a:rPr lang="en-US" sz="2000" dirty="0">
                <a:solidFill>
                  <a:schemeClr val="accent2">
                    <a:lumMod val="50000"/>
                  </a:schemeClr>
                </a:solidFill>
                <a:latin typeface="Arial" charset="0"/>
                <a:cs typeface="Arial" charset="0"/>
              </a:rPr>
              <a:t>&amp; </a:t>
            </a:r>
            <a:r>
              <a:rPr lang="en-US" sz="2000" dirty="0" smtClean="0">
                <a:solidFill>
                  <a:schemeClr val="accent2">
                    <a:lumMod val="50000"/>
                  </a:schemeClr>
                </a:solidFill>
                <a:latin typeface="Arial" charset="0"/>
                <a:cs typeface="Arial" charset="0"/>
              </a:rPr>
              <a:t>qualification form </a:t>
            </a:r>
          </a:p>
          <a:p>
            <a:pPr lvl="1"/>
            <a:r>
              <a:rPr lang="en-US" sz="2000" dirty="0">
                <a:solidFill>
                  <a:schemeClr val="accent2">
                    <a:lumMod val="50000"/>
                  </a:schemeClr>
                </a:solidFill>
                <a:latin typeface="Arial" charset="0"/>
                <a:cs typeface="Arial" charset="0"/>
              </a:rPr>
              <a:t>S</a:t>
            </a:r>
            <a:r>
              <a:rPr lang="en-US" sz="2000" dirty="0" smtClean="0">
                <a:solidFill>
                  <a:schemeClr val="accent2">
                    <a:lumMod val="50000"/>
                  </a:schemeClr>
                </a:solidFill>
                <a:latin typeface="Arial" charset="0"/>
                <a:cs typeface="Arial" charset="0"/>
              </a:rPr>
              <a:t>creening procedures for each agency</a:t>
            </a:r>
          </a:p>
          <a:p>
            <a:pPr lvl="1"/>
            <a:r>
              <a:rPr lang="en-US" sz="2000" dirty="0" smtClean="0">
                <a:solidFill>
                  <a:schemeClr val="accent2">
                    <a:lumMod val="50000"/>
                  </a:schemeClr>
                </a:solidFill>
                <a:latin typeface="Arial" charset="0"/>
                <a:cs typeface="Arial" charset="0"/>
              </a:rPr>
              <a:t>Adult consent forms</a:t>
            </a:r>
          </a:p>
          <a:p>
            <a:pPr lvl="1"/>
            <a:r>
              <a:rPr lang="en-US" sz="2000" dirty="0" smtClean="0">
                <a:solidFill>
                  <a:schemeClr val="accent2">
                    <a:lumMod val="50000"/>
                  </a:schemeClr>
                </a:solidFill>
                <a:latin typeface="Arial" charset="0"/>
                <a:cs typeface="Arial" charset="0"/>
              </a:rPr>
              <a:t>Flyers for recruitment</a:t>
            </a:r>
          </a:p>
          <a:p>
            <a:pPr lvl="1"/>
            <a:r>
              <a:rPr lang="en-US" sz="2000" dirty="0" smtClean="0">
                <a:solidFill>
                  <a:schemeClr val="accent2">
                    <a:lumMod val="50000"/>
                  </a:schemeClr>
                </a:solidFill>
                <a:latin typeface="Arial" charset="0"/>
                <a:cs typeface="Arial" charset="0"/>
              </a:rPr>
              <a:t>Podcasts for recruitment</a:t>
            </a:r>
          </a:p>
          <a:p>
            <a:pPr lvl="1"/>
            <a:r>
              <a:rPr lang="en-US" sz="2000" dirty="0" smtClean="0">
                <a:solidFill>
                  <a:schemeClr val="accent2">
                    <a:lumMod val="50000"/>
                  </a:schemeClr>
                </a:solidFill>
                <a:latin typeface="Arial" charset="0"/>
                <a:cs typeface="Arial" charset="0"/>
              </a:rPr>
              <a:t>News releases</a:t>
            </a:r>
          </a:p>
          <a:p>
            <a:endParaRPr lang="en-US" sz="2400" dirty="0"/>
          </a:p>
        </p:txBody>
      </p:sp>
      <p:sp>
        <p:nvSpPr>
          <p:cNvPr id="4" name="Content Placeholder 3"/>
          <p:cNvSpPr>
            <a:spLocks noGrp="1"/>
          </p:cNvSpPr>
          <p:nvPr>
            <p:ph sz="half" idx="2"/>
          </p:nvPr>
        </p:nvSpPr>
        <p:spPr>
          <a:xfrm>
            <a:off x="4648200" y="2819400"/>
            <a:ext cx="4038600" cy="3572256"/>
          </a:xfrm>
        </p:spPr>
        <p:txBody>
          <a:bodyPr>
            <a:normAutofit lnSpcReduction="10000"/>
          </a:bodyPr>
          <a:lstStyle/>
          <a:p>
            <a:r>
              <a:rPr lang="en-US" sz="2400" dirty="0" smtClean="0">
                <a:solidFill>
                  <a:schemeClr val="accent2">
                    <a:lumMod val="50000"/>
                  </a:schemeClr>
                </a:solidFill>
              </a:rPr>
              <a:t>Development of:</a:t>
            </a:r>
          </a:p>
          <a:p>
            <a:pPr lvl="1"/>
            <a:r>
              <a:rPr lang="en-US" dirty="0" smtClean="0">
                <a:solidFill>
                  <a:schemeClr val="accent2">
                    <a:lumMod val="50000"/>
                  </a:schemeClr>
                </a:solidFill>
              </a:rPr>
              <a:t>Participant questionnaires</a:t>
            </a:r>
          </a:p>
          <a:p>
            <a:pPr lvl="1"/>
            <a:r>
              <a:rPr lang="en-US" dirty="0" smtClean="0">
                <a:solidFill>
                  <a:schemeClr val="accent2">
                    <a:lumMod val="50000"/>
                  </a:schemeClr>
                </a:solidFill>
              </a:rPr>
              <a:t>Step-by-step research protocol</a:t>
            </a:r>
          </a:p>
          <a:p>
            <a:pPr lvl="1"/>
            <a:r>
              <a:rPr lang="en-US" dirty="0" smtClean="0">
                <a:solidFill>
                  <a:schemeClr val="accent2">
                    <a:lumMod val="50000"/>
                  </a:schemeClr>
                </a:solidFill>
              </a:rPr>
              <a:t>Spreadsheets for coding of clients</a:t>
            </a:r>
          </a:p>
          <a:p>
            <a:pPr lvl="1"/>
            <a:r>
              <a:rPr lang="en-US" dirty="0" smtClean="0">
                <a:solidFill>
                  <a:schemeClr val="accent2">
                    <a:lumMod val="50000"/>
                  </a:schemeClr>
                </a:solidFill>
              </a:rPr>
              <a:t>Suggested statistical analysis for data sets</a:t>
            </a:r>
            <a:endParaRPr lang="en-US" dirty="0">
              <a:solidFill>
                <a:schemeClr val="accent2">
                  <a:lumMod val="50000"/>
                </a:schemeClr>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1638300"/>
            <a:ext cx="1657350" cy="1037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60768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Sample of Procedural Map</a:t>
            </a:r>
            <a:endParaRPr lang="en-US" dirty="0"/>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4521" y="2104755"/>
            <a:ext cx="6134957" cy="3867690"/>
          </a:xfrm>
        </p:spPr>
      </p:pic>
    </p:spTree>
    <p:extLst>
      <p:ext uri="{BB962C8B-B14F-4D97-AF65-F5344CB8AC3E}">
        <p14:creationId xmlns:p14="http://schemas.microsoft.com/office/powerpoint/2010/main" val="6100711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4"/>
          <p:cNvSpPr txBox="1">
            <a:spLocks noChangeArrowheads="1"/>
          </p:cNvSpPr>
          <p:nvPr/>
        </p:nvSpPr>
        <p:spPr bwMode="auto">
          <a:xfrm>
            <a:off x="609600" y="2362200"/>
            <a:ext cx="487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Clr>
                <a:srgbClr val="8E0000"/>
              </a:buClr>
              <a:buFont typeface="Wingdings" pitchFamily="2" charset="2"/>
              <a:buChar char="§"/>
            </a:pPr>
            <a:endParaRPr lang="en-US" sz="1600"/>
          </a:p>
        </p:txBody>
      </p:sp>
      <p:sp>
        <p:nvSpPr>
          <p:cNvPr id="17411" name="TextBox 2"/>
          <p:cNvSpPr txBox="1">
            <a:spLocks noChangeArrowheads="1"/>
          </p:cNvSpPr>
          <p:nvPr/>
        </p:nvSpPr>
        <p:spPr bwMode="auto">
          <a:xfrm>
            <a:off x="647700" y="567184"/>
            <a:ext cx="7696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3200" b="1" dirty="0" smtClean="0">
                <a:solidFill>
                  <a:schemeClr val="accent2">
                    <a:lumMod val="50000"/>
                  </a:schemeClr>
                </a:solidFill>
              </a:rPr>
              <a:t>What was tested in the sleep lab?</a:t>
            </a:r>
            <a:endParaRPr lang="en-US" sz="3200" b="1" dirty="0">
              <a:solidFill>
                <a:schemeClr val="accent2">
                  <a:lumMod val="50000"/>
                </a:schemeClr>
              </a:solidFill>
            </a:endParaRPr>
          </a:p>
        </p:txBody>
      </p:sp>
      <p:sp>
        <p:nvSpPr>
          <p:cNvPr id="4" name="Oval 3"/>
          <p:cNvSpPr/>
          <p:nvPr/>
        </p:nvSpPr>
        <p:spPr>
          <a:xfrm>
            <a:off x="838200" y="3733800"/>
            <a:ext cx="3048000" cy="2209800"/>
          </a:xfrm>
          <a:prstGeom prst="ellipse">
            <a:avLst/>
          </a:prstGeom>
          <a:solidFill>
            <a:schemeClr val="bg2"/>
          </a:solidFill>
          <a:ln>
            <a:solidFill>
              <a:srgbClr val="8E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Oval 4"/>
          <p:cNvSpPr/>
          <p:nvPr/>
        </p:nvSpPr>
        <p:spPr>
          <a:xfrm>
            <a:off x="5105400" y="3733800"/>
            <a:ext cx="3048000" cy="2209800"/>
          </a:xfrm>
          <a:prstGeom prst="ellipse">
            <a:avLst/>
          </a:prstGeom>
          <a:solidFill>
            <a:schemeClr val="bg2"/>
          </a:solidFill>
          <a:ln>
            <a:solidFill>
              <a:srgbClr val="8E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Oval 5"/>
          <p:cNvSpPr/>
          <p:nvPr/>
        </p:nvSpPr>
        <p:spPr>
          <a:xfrm>
            <a:off x="2971800" y="1600200"/>
            <a:ext cx="3048000" cy="2209800"/>
          </a:xfrm>
          <a:prstGeom prst="ellipse">
            <a:avLst/>
          </a:prstGeom>
          <a:solidFill>
            <a:schemeClr val="bg2"/>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 name="Left-Right-Up Arrow 6"/>
          <p:cNvSpPr/>
          <p:nvPr/>
        </p:nvSpPr>
        <p:spPr>
          <a:xfrm>
            <a:off x="3886200" y="3810000"/>
            <a:ext cx="1219200" cy="1371600"/>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416" name="TextBox 10"/>
          <p:cNvSpPr txBox="1">
            <a:spLocks noChangeArrowheads="1"/>
          </p:cNvSpPr>
          <p:nvPr/>
        </p:nvSpPr>
        <p:spPr bwMode="auto">
          <a:xfrm>
            <a:off x="3200400" y="1828800"/>
            <a:ext cx="2590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solidFill>
                  <a:srgbClr val="8E0000"/>
                </a:solidFill>
              </a:rPr>
              <a:t>Is it </a:t>
            </a:r>
            <a:r>
              <a:rPr lang="en-US" sz="2400" b="1" dirty="0">
                <a:solidFill>
                  <a:srgbClr val="8E0000"/>
                </a:solidFill>
              </a:rPr>
              <a:t>light?</a:t>
            </a:r>
          </a:p>
        </p:txBody>
      </p:sp>
      <p:sp>
        <p:nvSpPr>
          <p:cNvPr id="17417" name="TextBox 12"/>
          <p:cNvSpPr txBox="1">
            <a:spLocks noChangeArrowheads="1"/>
          </p:cNvSpPr>
          <p:nvPr/>
        </p:nvSpPr>
        <p:spPr bwMode="auto">
          <a:xfrm>
            <a:off x="5334000" y="4038600"/>
            <a:ext cx="26670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sz="2400" dirty="0">
                <a:solidFill>
                  <a:srgbClr val="8E0000"/>
                </a:solidFill>
              </a:rPr>
              <a:t>Is It </a:t>
            </a:r>
            <a:r>
              <a:rPr lang="en-US" sz="2400" b="1" dirty="0">
                <a:solidFill>
                  <a:srgbClr val="8E0000"/>
                </a:solidFill>
              </a:rPr>
              <a:t>m</a:t>
            </a:r>
            <a:r>
              <a:rPr lang="en-US" sz="2400" b="1" dirty="0" smtClean="0">
                <a:solidFill>
                  <a:srgbClr val="8E0000"/>
                </a:solidFill>
              </a:rPr>
              <a:t>ovement</a:t>
            </a:r>
            <a:r>
              <a:rPr lang="en-US" sz="2400" b="1" dirty="0">
                <a:solidFill>
                  <a:srgbClr val="8E0000"/>
                </a:solidFill>
              </a:rPr>
              <a:t>?</a:t>
            </a:r>
          </a:p>
        </p:txBody>
      </p:sp>
      <p:sp>
        <p:nvSpPr>
          <p:cNvPr id="10" name="TextBox 9"/>
          <p:cNvSpPr txBox="1"/>
          <p:nvPr/>
        </p:nvSpPr>
        <p:spPr>
          <a:xfrm>
            <a:off x="914400" y="3962400"/>
            <a:ext cx="2895600" cy="1570038"/>
          </a:xfrm>
          <a:prstGeom prst="rect">
            <a:avLst/>
          </a:prstGeom>
          <a:noFill/>
        </p:spPr>
        <p:txBody>
          <a:bodyPr>
            <a:spAutoFit/>
          </a:bodyPr>
          <a:lstStyle/>
          <a:p>
            <a:pPr algn="ctr">
              <a:defRPr/>
            </a:pPr>
            <a:r>
              <a:rPr lang="en-US" sz="2400" dirty="0">
                <a:solidFill>
                  <a:srgbClr val="8E0000"/>
                </a:solidFill>
              </a:rPr>
              <a:t>Is it </a:t>
            </a:r>
            <a:r>
              <a:rPr lang="en-US" sz="2400" b="1" dirty="0">
                <a:solidFill>
                  <a:srgbClr val="8E0000"/>
                </a:solidFill>
              </a:rPr>
              <a:t>sound</a:t>
            </a:r>
            <a:r>
              <a:rPr lang="en-US" sz="2400" dirty="0">
                <a:solidFill>
                  <a:srgbClr val="8E0000"/>
                </a:solidFill>
              </a:rPr>
              <a:t>?</a:t>
            </a:r>
          </a:p>
          <a:p>
            <a:pPr algn="ctr">
              <a:defRPr/>
            </a:pPr>
            <a:r>
              <a:rPr lang="en-US" sz="2400" b="1" dirty="0">
                <a:solidFill>
                  <a:schemeClr val="accent2">
                    <a:lumMod val="50000"/>
                  </a:schemeClr>
                </a:solidFill>
              </a:rPr>
              <a:t>T3</a:t>
            </a:r>
          </a:p>
          <a:p>
            <a:pPr algn="ctr">
              <a:defRPr/>
            </a:pPr>
            <a:r>
              <a:rPr lang="en-US" sz="2400" dirty="0">
                <a:solidFill>
                  <a:schemeClr val="accent2">
                    <a:lumMod val="50000"/>
                  </a:schemeClr>
                </a:solidFill>
              </a:rPr>
              <a:t>Or </a:t>
            </a:r>
            <a:r>
              <a:rPr lang="en-US" sz="2400" b="1" dirty="0">
                <a:solidFill>
                  <a:schemeClr val="accent2">
                    <a:lumMod val="50000"/>
                  </a:schemeClr>
                </a:solidFill>
              </a:rPr>
              <a:t>520 HZ</a:t>
            </a:r>
          </a:p>
          <a:p>
            <a:pPr algn="ctr">
              <a:defRPr/>
            </a:pPr>
            <a:r>
              <a:rPr lang="en-US" sz="2400" dirty="0">
                <a:solidFill>
                  <a:schemeClr val="accent2">
                    <a:lumMod val="50000"/>
                  </a:schemeClr>
                </a:solidFill>
              </a:rPr>
              <a:t>Or </a:t>
            </a:r>
            <a:r>
              <a:rPr lang="en-US" sz="2400" b="1" dirty="0">
                <a:solidFill>
                  <a:schemeClr val="accent2">
                    <a:lumMod val="50000"/>
                  </a:schemeClr>
                </a:solidFill>
              </a:rPr>
              <a:t>Voice</a:t>
            </a:r>
          </a:p>
        </p:txBody>
      </p:sp>
      <p:pic>
        <p:nvPicPr>
          <p:cNvPr id="1741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2286000"/>
            <a:ext cx="1295400" cy="130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0" name="Picture 14" descr="bed shak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4495800"/>
            <a:ext cx="12795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15" descr="the ear.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038317">
            <a:off x="622300" y="1901825"/>
            <a:ext cx="2001838"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0" y="6096000"/>
            <a:ext cx="8229600" cy="76200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accent1">
                  <a:lumMod val="50000"/>
                </a:schemeClr>
              </a:buClr>
              <a:defRPr/>
            </a:pPr>
            <a:r>
              <a:rPr lang="en-US" dirty="0">
                <a:solidFill>
                  <a:schemeClr val="bg1"/>
                </a:solidFill>
              </a:rPr>
              <a:t>What method(s) work best to awaken people who have profound hearing </a:t>
            </a:r>
            <a:r>
              <a:rPr lang="en-US" dirty="0" smtClean="0">
                <a:solidFill>
                  <a:schemeClr val="bg1"/>
                </a:solidFill>
              </a:rPr>
              <a:t>lost </a:t>
            </a:r>
          </a:p>
          <a:p>
            <a:pPr algn="ctr">
              <a:buClr>
                <a:schemeClr val="accent1">
                  <a:lumMod val="50000"/>
                </a:schemeClr>
              </a:buClr>
              <a:defRPr/>
            </a:pPr>
            <a:r>
              <a:rPr lang="en-US" dirty="0" smtClean="0">
                <a:solidFill>
                  <a:schemeClr val="bg1"/>
                </a:solidFill>
              </a:rPr>
              <a:t>in </a:t>
            </a:r>
            <a:r>
              <a:rPr lang="en-US" dirty="0">
                <a:solidFill>
                  <a:schemeClr val="bg1"/>
                </a:solidFill>
              </a:rPr>
              <a:t>the event of a fire in their home? </a:t>
            </a:r>
          </a:p>
        </p:txBody>
      </p:sp>
    </p:spTree>
    <p:extLst>
      <p:ext uri="{BB962C8B-B14F-4D97-AF65-F5344CB8AC3E}">
        <p14:creationId xmlns:p14="http://schemas.microsoft.com/office/powerpoint/2010/main" val="10792162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What devices were used?</a:t>
            </a:r>
            <a:endParaRPr lang="en-US" dirty="0"/>
          </a:p>
        </p:txBody>
      </p:sp>
      <p:sp>
        <p:nvSpPr>
          <p:cNvPr id="4" name="Content Placeholder 3"/>
          <p:cNvSpPr>
            <a:spLocks noGrp="1"/>
          </p:cNvSpPr>
          <p:nvPr>
            <p:ph sz="half" idx="1"/>
          </p:nvPr>
        </p:nvSpPr>
        <p:spPr>
          <a:xfrm>
            <a:off x="457200" y="2447330"/>
            <a:ext cx="2819400" cy="3944326"/>
          </a:xfrm>
        </p:spPr>
        <p:txBody>
          <a:bodyPr>
            <a:normAutofit fontScale="77500" lnSpcReduction="20000"/>
          </a:bodyPr>
          <a:lstStyle/>
          <a:p>
            <a:pPr marL="0" indent="0">
              <a:buNone/>
            </a:pPr>
            <a:r>
              <a:rPr lang="en-US" dirty="0">
                <a:solidFill>
                  <a:srgbClr val="C00000"/>
                </a:solidFill>
              </a:rPr>
              <a:t>P</a:t>
            </a:r>
            <a:r>
              <a:rPr lang="en-US" dirty="0" smtClean="0">
                <a:solidFill>
                  <a:srgbClr val="C00000"/>
                </a:solidFill>
              </a:rPr>
              <a:t>hotoelectric </a:t>
            </a:r>
            <a:r>
              <a:rPr lang="en-US" dirty="0">
                <a:solidFill>
                  <a:srgbClr val="C00000"/>
                </a:solidFill>
              </a:rPr>
              <a:t>smoke </a:t>
            </a:r>
            <a:r>
              <a:rPr lang="en-US" dirty="0" smtClean="0">
                <a:solidFill>
                  <a:srgbClr val="C00000"/>
                </a:solidFill>
              </a:rPr>
              <a:t>alarm </a:t>
            </a:r>
          </a:p>
          <a:p>
            <a:r>
              <a:rPr lang="en-US" dirty="0" smtClean="0"/>
              <a:t>ADA </a:t>
            </a:r>
            <a:r>
              <a:rPr lang="en-US" dirty="0"/>
              <a:t>compliant 177 cd Strobe- Wall and Ceiling mount in the 7109/7139 Series: 710/713 CS/LS- </a:t>
            </a:r>
            <a:r>
              <a:rPr lang="en-US" dirty="0" err="1"/>
              <a:t>Gentex</a:t>
            </a:r>
            <a:r>
              <a:rPr lang="en-US" dirty="0"/>
              <a:t> corporation</a:t>
            </a:r>
          </a:p>
          <a:p>
            <a:endParaRPr lang="en-US" dirty="0"/>
          </a:p>
        </p:txBody>
      </p:sp>
      <p:sp>
        <p:nvSpPr>
          <p:cNvPr id="6" name="Content Placeholder 5"/>
          <p:cNvSpPr>
            <a:spLocks noGrp="1"/>
          </p:cNvSpPr>
          <p:nvPr>
            <p:ph sz="half" idx="2"/>
          </p:nvPr>
        </p:nvSpPr>
        <p:spPr>
          <a:xfrm>
            <a:off x="3810000" y="2447330"/>
            <a:ext cx="4876800" cy="3944326"/>
          </a:xfrm>
        </p:spPr>
        <p:txBody>
          <a:bodyPr>
            <a:normAutofit fontScale="77500" lnSpcReduction="20000"/>
          </a:bodyPr>
          <a:lstStyle/>
          <a:p>
            <a:pPr marL="0" indent="0">
              <a:buNone/>
            </a:pPr>
            <a:r>
              <a:rPr lang="en-US" dirty="0">
                <a:solidFill>
                  <a:srgbClr val="C00000"/>
                </a:solidFill>
              </a:rPr>
              <a:t>M</a:t>
            </a:r>
            <a:r>
              <a:rPr lang="en-US" dirty="0" smtClean="0">
                <a:solidFill>
                  <a:srgbClr val="C00000"/>
                </a:solidFill>
              </a:rPr>
              <a:t>odified </a:t>
            </a:r>
            <a:r>
              <a:rPr lang="en-US" dirty="0">
                <a:solidFill>
                  <a:srgbClr val="C00000"/>
                </a:solidFill>
              </a:rPr>
              <a:t>Bedside Fire Alarm and </a:t>
            </a:r>
            <a:r>
              <a:rPr lang="en-US" dirty="0" smtClean="0">
                <a:solidFill>
                  <a:srgbClr val="C00000"/>
                </a:solidFill>
              </a:rPr>
              <a:t>Clock</a:t>
            </a:r>
            <a:endParaRPr lang="en-US" dirty="0" smtClean="0"/>
          </a:p>
          <a:p>
            <a:r>
              <a:rPr lang="en-US" dirty="0" err="1" smtClean="0"/>
              <a:t>Lifetone</a:t>
            </a:r>
            <a:r>
              <a:rPr lang="en-US" dirty="0" smtClean="0"/>
              <a:t> </a:t>
            </a:r>
            <a:r>
              <a:rPr lang="en-US" dirty="0"/>
              <a:t>Technology which is a notification appliance that has three modalities:</a:t>
            </a:r>
          </a:p>
          <a:p>
            <a:pPr lvl="1"/>
            <a:r>
              <a:rPr lang="en-US" dirty="0" smtClean="0"/>
              <a:t>Sound-520 </a:t>
            </a:r>
            <a:r>
              <a:rPr lang="en-US" dirty="0"/>
              <a:t>Hz tone and voice annunciation in English and Spanish “</a:t>
            </a:r>
            <a:r>
              <a:rPr lang="en-US" b="1" dirty="0"/>
              <a:t>Fire- Get </a:t>
            </a:r>
            <a:r>
              <a:rPr lang="en-US" b="1" dirty="0" smtClean="0"/>
              <a:t>Out</a:t>
            </a:r>
            <a:r>
              <a:rPr lang="en-US" dirty="0" smtClean="0"/>
              <a:t>”</a:t>
            </a:r>
          </a:p>
          <a:p>
            <a:pPr lvl="1"/>
            <a:r>
              <a:rPr lang="en-US" dirty="0" smtClean="0"/>
              <a:t>Light- </a:t>
            </a:r>
            <a:r>
              <a:rPr lang="en-US" dirty="0"/>
              <a:t>a flashing yellow display screen with </a:t>
            </a:r>
            <a:r>
              <a:rPr lang="en-US" b="1" dirty="0" smtClean="0"/>
              <a:t>FIRE</a:t>
            </a:r>
            <a:r>
              <a:rPr lang="en-US" dirty="0" smtClean="0"/>
              <a:t>  </a:t>
            </a:r>
          </a:p>
          <a:p>
            <a:pPr marL="274320" lvl="1" indent="0">
              <a:buNone/>
            </a:pPr>
            <a:r>
              <a:rPr lang="en-US" dirty="0" smtClean="0"/>
              <a:t>   in </a:t>
            </a:r>
            <a:r>
              <a:rPr lang="en-US" dirty="0"/>
              <a:t>black block letters </a:t>
            </a:r>
            <a:r>
              <a:rPr lang="en-US" dirty="0" smtClean="0"/>
              <a:t>and</a:t>
            </a:r>
          </a:p>
          <a:p>
            <a:pPr lvl="1"/>
            <a:r>
              <a:rPr lang="en-US" dirty="0" smtClean="0"/>
              <a:t>Movement/motion </a:t>
            </a:r>
            <a:r>
              <a:rPr lang="en-US" dirty="0"/>
              <a:t>– an intermittent bed shaker that can be placed under the pillow or mattress</a:t>
            </a:r>
          </a:p>
          <a:p>
            <a:endParaRPr lang="en-US" dirty="0"/>
          </a:p>
        </p:txBody>
      </p:sp>
      <p:sp>
        <p:nvSpPr>
          <p:cNvPr id="8" name="TextBox 7"/>
          <p:cNvSpPr txBox="1"/>
          <p:nvPr/>
        </p:nvSpPr>
        <p:spPr>
          <a:xfrm>
            <a:off x="914400" y="1524000"/>
            <a:ext cx="7315200" cy="923330"/>
          </a:xfrm>
          <a:prstGeom prst="rect">
            <a:avLst/>
          </a:prstGeom>
          <a:solidFill>
            <a:schemeClr val="tx2">
              <a:lumMod val="20000"/>
              <a:lumOff val="80000"/>
            </a:schemeClr>
          </a:solidFill>
        </p:spPr>
        <p:txBody>
          <a:bodyPr wrap="square" rtlCol="0">
            <a:spAutoFit/>
          </a:bodyPr>
          <a:lstStyle/>
          <a:p>
            <a:r>
              <a:rPr lang="en-US" dirty="0"/>
              <a:t>All devices were operated remotely from the sleep technician’s </a:t>
            </a:r>
            <a:r>
              <a:rPr lang="en-US" dirty="0" smtClean="0"/>
              <a:t>lab. Patient was viewed from remote room. Patient had electrodes to measure input.</a:t>
            </a:r>
            <a:endParaRPr lang="en-US" dirty="0"/>
          </a:p>
        </p:txBody>
      </p:sp>
      <p:pic>
        <p:nvPicPr>
          <p:cNvPr id="1026" name="Picture 2" descr="C:\Users\bryan.FAU\AppData\Local\Microsoft\Windows\Temporary Internet Files\Content.IE5\2TYZJXS1\MM900236357[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769225" y="4648200"/>
            <a:ext cx="447675" cy="609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5269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nodeType="clickEffect">
                                  <p:stCondLst>
                                    <p:cond delay="0"/>
                                  </p:stCondLst>
                                  <p:childTnLst>
                                    <p:animClr clrSpc="rgb" dir="cw">
                                      <p:cBhvr override="childStyle">
                                        <p:cTn id="6" dur="250" autoRev="1" fill="remove"/>
                                        <p:tgtEl>
                                          <p:spTgt spid="1026"/>
                                        </p:tgtEl>
                                        <p:attrNameLst>
                                          <p:attrName>style.color</p:attrName>
                                        </p:attrNameLst>
                                      </p:cBhvr>
                                      <p:to>
                                        <a:schemeClr val="bg1"/>
                                      </p:to>
                                    </p:animClr>
                                    <p:animClr clrSpc="rgb" dir="cw">
                                      <p:cBhvr>
                                        <p:cTn id="7" dur="250" autoRev="1" fill="remove"/>
                                        <p:tgtEl>
                                          <p:spTgt spid="1026"/>
                                        </p:tgtEl>
                                        <p:attrNameLst>
                                          <p:attrName>fillcolor</p:attrName>
                                        </p:attrNameLst>
                                      </p:cBhvr>
                                      <p:to>
                                        <a:schemeClr val="bg1"/>
                                      </p:to>
                                    </p:animClr>
                                    <p:set>
                                      <p:cBhvr>
                                        <p:cTn id="8" dur="250" autoRev="1" fill="remove"/>
                                        <p:tgtEl>
                                          <p:spTgt spid="1026"/>
                                        </p:tgtEl>
                                        <p:attrNameLst>
                                          <p:attrName>fill.type</p:attrName>
                                        </p:attrNameLst>
                                      </p:cBhvr>
                                      <p:to>
                                        <p:strVal val="solid"/>
                                      </p:to>
                                    </p:set>
                                    <p:set>
                                      <p:cBhvr>
                                        <p:cTn id="9" dur="250" autoRev="1" fill="remove"/>
                                        <p:tgtEl>
                                          <p:spTgt spid="1026"/>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nodeType="clickEffect">
                                  <p:stCondLst>
                                    <p:cond delay="0"/>
                                  </p:stCondLst>
                                  <p:childTnLst>
                                    <p:animRot by="120000">
                                      <p:cBhvr>
                                        <p:cTn id="13" dur="100" fill="hold">
                                          <p:stCondLst>
                                            <p:cond delay="0"/>
                                          </p:stCondLst>
                                        </p:cTn>
                                        <p:tgtEl>
                                          <p:spTgt spid="6">
                                            <p:txEl>
                                              <p:pRg st="5" end="5"/>
                                            </p:txEl>
                                          </p:spTgt>
                                        </p:tgtEl>
                                        <p:attrNameLst>
                                          <p:attrName>r</p:attrName>
                                        </p:attrNameLst>
                                      </p:cBhvr>
                                    </p:animRot>
                                    <p:animRot by="-240000">
                                      <p:cBhvr>
                                        <p:cTn id="14" dur="200" fill="hold">
                                          <p:stCondLst>
                                            <p:cond delay="200"/>
                                          </p:stCondLst>
                                        </p:cTn>
                                        <p:tgtEl>
                                          <p:spTgt spid="6">
                                            <p:txEl>
                                              <p:pRg st="5" end="5"/>
                                            </p:txEl>
                                          </p:spTgt>
                                        </p:tgtEl>
                                        <p:attrNameLst>
                                          <p:attrName>r</p:attrName>
                                        </p:attrNameLst>
                                      </p:cBhvr>
                                    </p:animRot>
                                    <p:animRot by="240000">
                                      <p:cBhvr>
                                        <p:cTn id="15" dur="200" fill="hold">
                                          <p:stCondLst>
                                            <p:cond delay="400"/>
                                          </p:stCondLst>
                                        </p:cTn>
                                        <p:tgtEl>
                                          <p:spTgt spid="6">
                                            <p:txEl>
                                              <p:pRg st="5" end="5"/>
                                            </p:txEl>
                                          </p:spTgt>
                                        </p:tgtEl>
                                        <p:attrNameLst>
                                          <p:attrName>r</p:attrName>
                                        </p:attrNameLst>
                                      </p:cBhvr>
                                    </p:animRot>
                                    <p:animRot by="-240000">
                                      <p:cBhvr>
                                        <p:cTn id="16" dur="200" fill="hold">
                                          <p:stCondLst>
                                            <p:cond delay="600"/>
                                          </p:stCondLst>
                                        </p:cTn>
                                        <p:tgtEl>
                                          <p:spTgt spid="6">
                                            <p:txEl>
                                              <p:pRg st="5" end="5"/>
                                            </p:txEl>
                                          </p:spTgt>
                                        </p:tgtEl>
                                        <p:attrNameLst>
                                          <p:attrName>r</p:attrName>
                                        </p:attrNameLst>
                                      </p:cBhvr>
                                    </p:animRot>
                                    <p:animRot by="120000">
                                      <p:cBhvr>
                                        <p:cTn id="17" dur="200" fill="hold">
                                          <p:stCondLst>
                                            <p:cond delay="800"/>
                                          </p:stCondLst>
                                        </p:cTn>
                                        <p:tgtEl>
                                          <p:spTgt spid="6">
                                            <p:txEl>
                                              <p:pRg st="5" end="5"/>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10" presetClass="emph" presetSubtype="0" fill="hold" nodeType="clickEffect">
                                  <p:stCondLst>
                                    <p:cond delay="0"/>
                                  </p:stCondLst>
                                  <p:childTnLst>
                                    <p:anim calcmode="discrete" valueType="str">
                                      <p:cBhvr override="childStyle">
                                        <p:cTn id="21" dur="2000" fill="hold"/>
                                        <p:tgtEl>
                                          <p:spTgt spid="6">
                                            <p:txEl>
                                              <p:pRg st="3" end="3"/>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4"/>
          <p:cNvSpPr txBox="1">
            <a:spLocks noChangeArrowheads="1"/>
          </p:cNvSpPr>
          <p:nvPr/>
        </p:nvSpPr>
        <p:spPr bwMode="auto">
          <a:xfrm>
            <a:off x="609600" y="2362200"/>
            <a:ext cx="487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buClr>
                <a:srgbClr val="8E0000"/>
              </a:buClr>
              <a:buFont typeface="Wingdings" pitchFamily="2" charset="2"/>
              <a:buChar char="§"/>
            </a:pPr>
            <a:endParaRPr lang="en-US" sz="1600"/>
          </a:p>
        </p:txBody>
      </p:sp>
      <p:pic>
        <p:nvPicPr>
          <p:cNvPr id="22531"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1447800"/>
            <a:ext cx="4767263"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2"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5788" y="1066800"/>
            <a:ext cx="4062412" cy="385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52400" y="6146800"/>
            <a:ext cx="8077200" cy="369332"/>
          </a:xfrm>
          <a:prstGeom prst="rect">
            <a:avLst/>
          </a:prstGeom>
          <a:solidFill>
            <a:schemeClr val="tx2"/>
          </a:solidFill>
        </p:spPr>
        <p:txBody>
          <a:bodyPr wrap="square" rtlCol="0">
            <a:spAutoFit/>
          </a:bodyPr>
          <a:lstStyle/>
          <a:p>
            <a:endParaRPr lang="en-US" dirty="0"/>
          </a:p>
        </p:txBody>
      </p:sp>
      <p:sp>
        <p:nvSpPr>
          <p:cNvPr id="3" name="TextBox 2"/>
          <p:cNvSpPr txBox="1"/>
          <p:nvPr/>
        </p:nvSpPr>
        <p:spPr>
          <a:xfrm>
            <a:off x="585788" y="5029200"/>
            <a:ext cx="3505200" cy="523220"/>
          </a:xfrm>
          <a:prstGeom prst="rect">
            <a:avLst/>
          </a:prstGeom>
          <a:noFill/>
        </p:spPr>
        <p:txBody>
          <a:bodyPr wrap="square" rtlCol="0">
            <a:spAutoFit/>
          </a:bodyPr>
          <a:lstStyle/>
          <a:p>
            <a:r>
              <a:rPr lang="en-US" sz="2800" b="1" dirty="0" smtClean="0">
                <a:solidFill>
                  <a:srgbClr val="C00000"/>
                </a:solidFill>
              </a:rPr>
              <a:t>Sleep Lab Photos</a:t>
            </a:r>
            <a:endParaRPr lang="en-US" sz="2800" b="1" dirty="0">
              <a:solidFill>
                <a:srgbClr val="C00000"/>
              </a:solidFill>
            </a:endParaRPr>
          </a:p>
        </p:txBody>
      </p:sp>
      <p:sp>
        <p:nvSpPr>
          <p:cNvPr id="4" name="TextBox 3"/>
          <p:cNvSpPr txBox="1"/>
          <p:nvPr/>
        </p:nvSpPr>
        <p:spPr>
          <a:xfrm>
            <a:off x="4800600" y="990600"/>
            <a:ext cx="4081463" cy="381000"/>
          </a:xfrm>
          <a:prstGeom prst="rect">
            <a:avLst/>
          </a:prstGeom>
          <a:noFill/>
        </p:spPr>
        <p:txBody>
          <a:bodyPr wrap="square" rtlCol="0">
            <a:spAutoFit/>
          </a:bodyPr>
          <a:lstStyle/>
          <a:p>
            <a:r>
              <a:rPr lang="en-US" dirty="0" err="1" smtClean="0"/>
              <a:t>Prana</a:t>
            </a:r>
            <a:r>
              <a:rPr lang="en-US" dirty="0" smtClean="0"/>
              <a:t> beds &amp; caring technicians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034121341"/>
              </p:ext>
            </p:extLst>
          </p:nvPr>
        </p:nvGraphicFramePr>
        <p:xfrm>
          <a:off x="2857500" y="2705100"/>
          <a:ext cx="5867400" cy="3731495"/>
        </p:xfrm>
        <a:graphic>
          <a:graphicData uri="http://schemas.openxmlformats.org/drawingml/2006/table">
            <a:tbl>
              <a:tblPr firstRow="1" bandRow="1">
                <a:tableStyleId>{5C22544A-7EE6-4342-B048-85BDC9FD1C3A}</a:tableStyleId>
              </a:tblPr>
              <a:tblGrid>
                <a:gridCol w="5867400"/>
              </a:tblGrid>
              <a:tr h="8375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dirty="0" smtClean="0"/>
                        <a:t>Statistical Applications Used for Independent and Dependent Variables Will Include:</a:t>
                      </a:r>
                    </a:p>
                  </a:txBody>
                  <a:tcPr>
                    <a:solidFill>
                      <a:srgbClr val="BFAFBC"/>
                    </a:solidFill>
                  </a:tcPr>
                </a:tc>
              </a:tr>
              <a:tr h="508555">
                <a:tc>
                  <a:txBody>
                    <a:bodyPr/>
                    <a:lstStyle/>
                    <a:p>
                      <a:pPr lvl="1"/>
                      <a:r>
                        <a:rPr lang="en-US" sz="2400" b="0" dirty="0" smtClean="0"/>
                        <a:t>Chi-Square</a:t>
                      </a:r>
                    </a:p>
                  </a:txBody>
                  <a:tcPr/>
                </a:tc>
              </a:tr>
              <a:tr h="508555">
                <a:tc>
                  <a:txBody>
                    <a:bodyPr/>
                    <a:lstStyle/>
                    <a:p>
                      <a:pPr lvl="1"/>
                      <a:r>
                        <a:rPr lang="en-US" sz="2400" b="0" dirty="0" smtClean="0"/>
                        <a:t>Factorial ANOVA</a:t>
                      </a:r>
                    </a:p>
                  </a:txBody>
                  <a:tcPr/>
                </a:tc>
              </a:tr>
              <a:tr h="508555">
                <a:tc>
                  <a:txBody>
                    <a:bodyPr/>
                    <a:lstStyle/>
                    <a:p>
                      <a:pPr lvl="1"/>
                      <a:r>
                        <a:rPr lang="en-US" sz="2400" b="0" dirty="0" smtClean="0"/>
                        <a:t>Cramer’s V and Phi </a:t>
                      </a:r>
                    </a:p>
                  </a:txBody>
                  <a:tcPr/>
                </a:tc>
              </a:tr>
              <a:tr h="508555">
                <a:tc>
                  <a:txBody>
                    <a:bodyPr/>
                    <a:lstStyle/>
                    <a:p>
                      <a:pPr lvl="1"/>
                      <a:r>
                        <a:rPr lang="en-US" sz="2400" b="0" dirty="0" smtClean="0"/>
                        <a:t>Pearson’s Correlation</a:t>
                      </a:r>
                    </a:p>
                  </a:txBody>
                  <a:tcPr/>
                </a:tc>
              </a:tr>
              <a:tr h="508555">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400" b="0" dirty="0" smtClean="0"/>
                        <a:t>      Multiple Regression</a:t>
                      </a:r>
                    </a:p>
                  </a:txBody>
                  <a:tcPr/>
                </a:tc>
              </a:tr>
            </a:tbl>
          </a:graphicData>
        </a:graphic>
      </p:graphicFrame>
      <p:sp>
        <p:nvSpPr>
          <p:cNvPr id="4" name="Text Placeholder 3"/>
          <p:cNvSpPr>
            <a:spLocks noGrp="1"/>
          </p:cNvSpPr>
          <p:nvPr>
            <p:ph type="body" sz="half" idx="2"/>
          </p:nvPr>
        </p:nvSpPr>
        <p:spPr>
          <a:xfrm>
            <a:off x="441452" y="2514601"/>
            <a:ext cx="2139696" cy="1676400"/>
          </a:xfrm>
        </p:spPr>
        <p:txBody>
          <a:bodyPr>
            <a:normAutofit/>
          </a:bodyPr>
          <a:lstStyle/>
          <a:p>
            <a:r>
              <a:rPr lang="en-US" sz="2400" dirty="0" smtClean="0"/>
              <a:t>The study was a quasi-experimental design</a:t>
            </a:r>
          </a:p>
          <a:p>
            <a:endParaRPr lang="en-US" sz="2400" dirty="0"/>
          </a:p>
          <a:p>
            <a:endParaRPr lang="en-US" sz="2400" b="1" dirty="0" smtClean="0"/>
          </a:p>
          <a:p>
            <a:endParaRPr lang="en-US" sz="2400" b="1" dirty="0"/>
          </a:p>
          <a:p>
            <a:endParaRPr lang="en-US" sz="2400" b="1" dirty="0"/>
          </a:p>
          <a:p>
            <a:endParaRPr lang="en-US" dirty="0"/>
          </a:p>
        </p:txBody>
      </p:sp>
      <p:sp>
        <p:nvSpPr>
          <p:cNvPr id="6" name="Rectangle 5"/>
          <p:cNvSpPr/>
          <p:nvPr/>
        </p:nvSpPr>
        <p:spPr>
          <a:xfrm>
            <a:off x="2895600" y="838200"/>
            <a:ext cx="5791200" cy="1828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accent2">
                    <a:lumMod val="50000"/>
                  </a:schemeClr>
                </a:solidFill>
              </a:rPr>
              <a:t>What </a:t>
            </a:r>
            <a:r>
              <a:rPr lang="en-US" sz="3600" dirty="0" smtClean="0">
                <a:solidFill>
                  <a:schemeClr val="accent2">
                    <a:lumMod val="50000"/>
                  </a:schemeClr>
                </a:solidFill>
              </a:rPr>
              <a:t>methodology &amp; </a:t>
            </a:r>
            <a:r>
              <a:rPr lang="en-US" sz="3600" dirty="0">
                <a:solidFill>
                  <a:schemeClr val="accent2">
                    <a:lumMod val="50000"/>
                  </a:schemeClr>
                </a:solidFill>
              </a:rPr>
              <a:t>statistical analysis will be used to verify results?</a:t>
            </a:r>
            <a:endParaRPr lang="en-US" sz="3600" dirty="0"/>
          </a:p>
        </p:txBody>
      </p:sp>
      <p:pic>
        <p:nvPicPr>
          <p:cNvPr id="1026" name="Picture 2" descr="C:\Users\bryan.FAU\AppData\Local\Microsoft\Windows\Temporary Internet Files\Content.IE5\7X5IHDF4\MP900382698[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6400" y="812800"/>
            <a:ext cx="2209800" cy="157842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4900" y="4419600"/>
            <a:ext cx="685800" cy="685800"/>
          </a:xfrm>
          <a:prstGeom prst="rect">
            <a:avLst/>
          </a:prstGeom>
        </p:spPr>
      </p:pic>
      <p:sp>
        <p:nvSpPr>
          <p:cNvPr id="8" name="TextBox 7"/>
          <p:cNvSpPr txBox="1"/>
          <p:nvPr/>
        </p:nvSpPr>
        <p:spPr>
          <a:xfrm>
            <a:off x="533400" y="5105400"/>
            <a:ext cx="2082800" cy="830997"/>
          </a:xfrm>
          <a:prstGeom prst="rect">
            <a:avLst/>
          </a:prstGeom>
          <a:noFill/>
        </p:spPr>
        <p:txBody>
          <a:bodyPr wrap="square" rtlCol="0">
            <a:spAutoFit/>
          </a:bodyPr>
          <a:lstStyle/>
          <a:p>
            <a:pPr marL="0" lvl="1"/>
            <a:r>
              <a:rPr lang="en-US" sz="2400" dirty="0"/>
              <a:t>Using Version 19 of </a:t>
            </a:r>
            <a:r>
              <a:rPr lang="en-US" sz="2400" dirty="0" smtClean="0"/>
              <a:t>SPSS</a:t>
            </a:r>
            <a:endParaRPr lang="en-US" sz="2400" dirty="0"/>
          </a:p>
        </p:txBody>
      </p:sp>
    </p:spTree>
    <p:extLst>
      <p:ext uri="{BB962C8B-B14F-4D97-AF65-F5344CB8AC3E}">
        <p14:creationId xmlns:p14="http://schemas.microsoft.com/office/powerpoint/2010/main" val="827908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50000"/>
                  </a:schemeClr>
                </a:solidFill>
              </a:rPr>
              <a:t>How will the findings be reported?</a:t>
            </a:r>
            <a:endParaRPr lang="en-US" dirty="0"/>
          </a:p>
        </p:txBody>
      </p:sp>
      <p:sp>
        <p:nvSpPr>
          <p:cNvPr id="4" name="Content Placeholder 3"/>
          <p:cNvSpPr>
            <a:spLocks noGrp="1"/>
          </p:cNvSpPr>
          <p:nvPr>
            <p:ph sz="half" idx="2"/>
          </p:nvPr>
        </p:nvSpPr>
        <p:spPr/>
        <p:txBody>
          <a:bodyPr>
            <a:normAutofit lnSpcReduction="10000"/>
          </a:bodyPr>
          <a:lstStyle/>
          <a:p>
            <a:r>
              <a:rPr lang="en-US" b="1" dirty="0"/>
              <a:t>Indicators of whether the study was successfully carried </a:t>
            </a:r>
            <a:r>
              <a:rPr lang="en-US" b="1" dirty="0" smtClean="0"/>
              <a:t>out</a:t>
            </a:r>
          </a:p>
          <a:p>
            <a:pPr lvl="1"/>
            <a:r>
              <a:rPr lang="en-US" b="1" dirty="0" smtClean="0"/>
              <a:t>e.g</a:t>
            </a:r>
            <a:r>
              <a:rPr lang="en-US" b="1" dirty="0"/>
              <a:t>., amount </a:t>
            </a:r>
            <a:r>
              <a:rPr lang="en-US" b="1" dirty="0" smtClean="0"/>
              <a:t>of sample attrition</a:t>
            </a:r>
          </a:p>
          <a:p>
            <a:r>
              <a:rPr lang="en-US" b="1" dirty="0"/>
              <a:t>Estimates of the intervention’s effect on all outcomes </a:t>
            </a:r>
            <a:r>
              <a:rPr lang="en-US" b="1" dirty="0" smtClean="0"/>
              <a:t>measured</a:t>
            </a:r>
          </a:p>
          <a:p>
            <a:r>
              <a:rPr lang="en-US" b="1" dirty="0"/>
              <a:t>Any estimates of its effect on subgroups within the study sample </a:t>
            </a:r>
            <a:endParaRPr lang="en-US" sz="4000" b="1" dirty="0"/>
          </a:p>
          <a:p>
            <a:endParaRPr lang="en-US" b="1" dirty="0" smtClean="0"/>
          </a:p>
          <a:p>
            <a:endParaRPr lang="en-US" b="1" dirty="0"/>
          </a:p>
          <a:p>
            <a:endParaRPr lang="en-US" dirty="0"/>
          </a:p>
        </p:txBody>
      </p:sp>
      <p:sp>
        <p:nvSpPr>
          <p:cNvPr id="6" name="Content Placeholder 5"/>
          <p:cNvSpPr>
            <a:spLocks noGrp="1"/>
          </p:cNvSpPr>
          <p:nvPr>
            <p:ph sz="quarter" idx="4"/>
          </p:nvPr>
        </p:nvSpPr>
        <p:spPr>
          <a:xfrm>
            <a:off x="4648200" y="1752600"/>
            <a:ext cx="3931920" cy="4572000"/>
          </a:xfrm>
        </p:spPr>
        <p:txBody>
          <a:bodyPr>
            <a:normAutofit lnSpcReduction="10000"/>
          </a:bodyPr>
          <a:lstStyle/>
          <a:p>
            <a:r>
              <a:rPr lang="en-US" b="1" dirty="0"/>
              <a:t>Any descriptive data on how the intervention was actually delivered in the </a:t>
            </a:r>
            <a:r>
              <a:rPr lang="en-US" b="1" dirty="0" smtClean="0"/>
              <a:t>study</a:t>
            </a:r>
          </a:p>
          <a:p>
            <a:pPr lvl="1"/>
            <a:r>
              <a:rPr lang="en-US" sz="2400" b="1" dirty="0" smtClean="0">
                <a:solidFill>
                  <a:schemeClr val="tx2"/>
                </a:solidFill>
              </a:rPr>
              <a:t>Extent </a:t>
            </a:r>
            <a:r>
              <a:rPr lang="en-US" sz="2400" b="1" dirty="0">
                <a:solidFill>
                  <a:schemeClr val="tx2"/>
                </a:solidFill>
              </a:rPr>
              <a:t>to which participants completed the sleep lab, </a:t>
            </a:r>
            <a:endParaRPr lang="en-US" sz="2400" b="1" dirty="0" smtClean="0">
              <a:solidFill>
                <a:schemeClr val="tx2"/>
              </a:solidFill>
            </a:endParaRPr>
          </a:p>
          <a:p>
            <a:pPr lvl="1"/>
            <a:r>
              <a:rPr lang="en-US" sz="2400" b="1" dirty="0">
                <a:solidFill>
                  <a:schemeClr val="tx2"/>
                </a:solidFill>
              </a:rPr>
              <a:t>G</a:t>
            </a:r>
            <a:r>
              <a:rPr lang="en-US" sz="2400" b="1" dirty="0" smtClean="0">
                <a:solidFill>
                  <a:schemeClr val="tx2"/>
                </a:solidFill>
              </a:rPr>
              <a:t>ender</a:t>
            </a:r>
            <a:r>
              <a:rPr lang="en-US" sz="2400" b="1" dirty="0">
                <a:solidFill>
                  <a:schemeClr val="tx2"/>
                </a:solidFill>
              </a:rPr>
              <a:t>, </a:t>
            </a:r>
            <a:endParaRPr lang="en-US" sz="2400" b="1" dirty="0" smtClean="0">
              <a:solidFill>
                <a:schemeClr val="tx2"/>
              </a:solidFill>
            </a:endParaRPr>
          </a:p>
          <a:p>
            <a:pPr lvl="1"/>
            <a:r>
              <a:rPr lang="en-US" sz="2400" b="1" dirty="0">
                <a:solidFill>
                  <a:schemeClr val="tx2"/>
                </a:solidFill>
              </a:rPr>
              <a:t>A</a:t>
            </a:r>
            <a:r>
              <a:rPr lang="en-US" sz="2400" b="1" dirty="0" smtClean="0">
                <a:solidFill>
                  <a:schemeClr val="tx2"/>
                </a:solidFill>
              </a:rPr>
              <a:t>ge</a:t>
            </a:r>
            <a:r>
              <a:rPr lang="en-US" sz="2400" b="1" dirty="0">
                <a:solidFill>
                  <a:schemeClr val="tx2"/>
                </a:solidFill>
              </a:rPr>
              <a:t>, </a:t>
            </a:r>
            <a:endParaRPr lang="en-US" sz="2400" b="1" dirty="0" smtClean="0">
              <a:solidFill>
                <a:schemeClr val="tx2"/>
              </a:solidFill>
            </a:endParaRPr>
          </a:p>
          <a:p>
            <a:pPr lvl="1"/>
            <a:r>
              <a:rPr lang="en-US" sz="2400" b="1" dirty="0" smtClean="0">
                <a:solidFill>
                  <a:schemeClr val="tx2"/>
                </a:solidFill>
              </a:rPr>
              <a:t>Most effective hearing devices </a:t>
            </a:r>
            <a:endParaRPr lang="en-US" sz="2400" dirty="0">
              <a:solidFill>
                <a:schemeClr val="tx2"/>
              </a:solidFill>
            </a:endParaRPr>
          </a:p>
        </p:txBody>
      </p:sp>
      <p:pic>
        <p:nvPicPr>
          <p:cNvPr id="2053" name="Picture 5" descr="C:\Users\bryan.FAU\AppData\Local\Microsoft\Windows\Temporary Internet Files\Content.IE5\7X5IHDF4\MP90043868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00200" y="1447800"/>
            <a:ext cx="1163052" cy="91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74059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chemeClr val="accent2">
                    <a:lumMod val="50000"/>
                  </a:schemeClr>
                </a:solidFill>
              </a:rPr>
              <a:t>How will the recommendations and conclusions be disseminated?</a:t>
            </a:r>
            <a:endParaRPr lang="en-US" dirty="0"/>
          </a:p>
        </p:txBody>
      </p:sp>
      <p:sp>
        <p:nvSpPr>
          <p:cNvPr id="3" name="Content Placeholder 2"/>
          <p:cNvSpPr>
            <a:spLocks noGrp="1"/>
          </p:cNvSpPr>
          <p:nvPr>
            <p:ph idx="1"/>
          </p:nvPr>
        </p:nvSpPr>
        <p:spPr>
          <a:xfrm>
            <a:off x="457200" y="1600200"/>
            <a:ext cx="3810000" cy="4876800"/>
          </a:xfrm>
        </p:spPr>
        <p:txBody>
          <a:bodyPr>
            <a:normAutofit fontScale="92500" lnSpcReduction="10000"/>
          </a:bodyPr>
          <a:lstStyle/>
          <a:p>
            <a:r>
              <a:rPr lang="en-US" b="1" dirty="0" smtClean="0">
                <a:solidFill>
                  <a:schemeClr val="tx2"/>
                </a:solidFill>
              </a:rPr>
              <a:t>The analyze data will be reported regarding: </a:t>
            </a:r>
          </a:p>
          <a:p>
            <a:pPr lvl="1"/>
            <a:r>
              <a:rPr lang="en-US" sz="2400" dirty="0" smtClean="0"/>
              <a:t>Various intervention’s effectiveness </a:t>
            </a:r>
          </a:p>
          <a:p>
            <a:pPr lvl="1"/>
            <a:r>
              <a:rPr lang="en-US" sz="2400" dirty="0" smtClean="0"/>
              <a:t>Generalizability </a:t>
            </a:r>
            <a:r>
              <a:rPr lang="en-US" sz="2400" dirty="0"/>
              <a:t>to others who receive or could receive the </a:t>
            </a:r>
            <a:r>
              <a:rPr lang="en-US" sz="2400" dirty="0" smtClean="0"/>
              <a:t>intervention</a:t>
            </a:r>
          </a:p>
          <a:p>
            <a:pPr lvl="1"/>
            <a:r>
              <a:rPr lang="en-US" sz="2400" dirty="0" smtClean="0"/>
              <a:t>Study limitations</a:t>
            </a:r>
          </a:p>
          <a:p>
            <a:pPr lvl="1"/>
            <a:r>
              <a:rPr lang="en-US" sz="2400" dirty="0" smtClean="0"/>
              <a:t>Significance to policymakers in fire agencies or communities, community educators, and </a:t>
            </a:r>
            <a:r>
              <a:rPr lang="en-US" sz="2400" dirty="0"/>
              <a:t>researchers </a:t>
            </a:r>
          </a:p>
          <a:p>
            <a:pPr lvl="1"/>
            <a:endParaRPr lang="en-US" dirty="0"/>
          </a:p>
        </p:txBody>
      </p:sp>
      <p:sp>
        <p:nvSpPr>
          <p:cNvPr id="4" name="Rectangle 3"/>
          <p:cNvSpPr/>
          <p:nvPr/>
        </p:nvSpPr>
        <p:spPr>
          <a:xfrm>
            <a:off x="4343400" y="1676400"/>
            <a:ext cx="4495800" cy="4800600"/>
          </a:xfrm>
          <a:prstGeom prst="rect">
            <a:avLst/>
          </a:prstGeom>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419600" y="1814542"/>
            <a:ext cx="4343400" cy="4524315"/>
          </a:xfrm>
          <a:prstGeom prst="rect">
            <a:avLst/>
          </a:prstGeom>
          <a:noFill/>
        </p:spPr>
        <p:txBody>
          <a:bodyPr wrap="square" rtlCol="0">
            <a:spAutoFit/>
          </a:bodyPr>
          <a:lstStyle/>
          <a:p>
            <a:r>
              <a:rPr lang="en-US" sz="2400" b="1" dirty="0" smtClean="0">
                <a:solidFill>
                  <a:schemeClr val="bg1"/>
                </a:solidFill>
              </a:rPr>
              <a:t>How Will the Results Be Shared?</a:t>
            </a:r>
            <a:endParaRPr lang="en-US" sz="2400" dirty="0">
              <a:solidFill>
                <a:schemeClr val="bg1"/>
              </a:solidFill>
            </a:endParaRPr>
          </a:p>
          <a:p>
            <a:pPr marL="285750" indent="-285750">
              <a:buFont typeface="Arial" pitchFamily="34" charset="0"/>
              <a:buChar char="•"/>
            </a:pPr>
            <a:r>
              <a:rPr lang="en-US" sz="2400" dirty="0">
                <a:solidFill>
                  <a:schemeClr val="bg1"/>
                </a:solidFill>
              </a:rPr>
              <a:t>R</a:t>
            </a:r>
            <a:r>
              <a:rPr lang="en-US" sz="2400" dirty="0" smtClean="0">
                <a:solidFill>
                  <a:schemeClr val="bg1"/>
                </a:solidFill>
              </a:rPr>
              <a:t>eports to Vision 20/20</a:t>
            </a:r>
          </a:p>
          <a:p>
            <a:pPr marL="285750" indent="-285750">
              <a:buFont typeface="Arial" pitchFamily="34" charset="0"/>
              <a:buChar char="•"/>
            </a:pPr>
            <a:r>
              <a:rPr lang="en-US" sz="2400" dirty="0" smtClean="0">
                <a:solidFill>
                  <a:schemeClr val="bg1"/>
                </a:solidFill>
              </a:rPr>
              <a:t>Presentations at national conferences</a:t>
            </a:r>
          </a:p>
          <a:p>
            <a:pPr marL="285750" indent="-285750">
              <a:buFont typeface="Arial" pitchFamily="34" charset="0"/>
              <a:buChar char="•"/>
            </a:pPr>
            <a:r>
              <a:rPr lang="en-US" sz="2400" dirty="0">
                <a:solidFill>
                  <a:schemeClr val="bg1"/>
                </a:solidFill>
              </a:rPr>
              <a:t>N</a:t>
            </a:r>
            <a:r>
              <a:rPr lang="en-US" sz="2400" dirty="0" smtClean="0">
                <a:solidFill>
                  <a:schemeClr val="bg1"/>
                </a:solidFill>
              </a:rPr>
              <a:t>ews and press articles</a:t>
            </a:r>
          </a:p>
          <a:p>
            <a:pPr marL="285750" indent="-285750">
              <a:buFont typeface="Arial" pitchFamily="34" charset="0"/>
              <a:buChar char="•"/>
            </a:pPr>
            <a:r>
              <a:rPr lang="en-US" sz="2400" dirty="0" smtClean="0">
                <a:solidFill>
                  <a:schemeClr val="bg1"/>
                </a:solidFill>
              </a:rPr>
              <a:t>Communication to the deaf community through their networks and organizations</a:t>
            </a:r>
          </a:p>
          <a:p>
            <a:pPr marL="285750" indent="-285750">
              <a:buFont typeface="Arial" pitchFamily="34" charset="0"/>
              <a:buChar char="•"/>
            </a:pPr>
            <a:r>
              <a:rPr lang="en-US" sz="2400" dirty="0" smtClean="0">
                <a:solidFill>
                  <a:schemeClr val="bg1"/>
                </a:solidFill>
              </a:rPr>
              <a:t>Articles in national &amp; international publications</a:t>
            </a:r>
          </a:p>
          <a:p>
            <a:endParaRPr lang="en-US" sz="2400" dirty="0"/>
          </a:p>
        </p:txBody>
      </p:sp>
      <p:pic>
        <p:nvPicPr>
          <p:cNvPr id="3075" name="Picture 3" descr="C:\Users\bryan.FAU\AppData\Local\Microsoft\Windows\Temporary Internet Files\Content.IE5\2TYZJXS1\MP900439419[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39923" y="457200"/>
            <a:ext cx="799277" cy="1193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3327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4"/>
          <p:cNvSpPr txBox="1">
            <a:spLocks noChangeArrowheads="1"/>
          </p:cNvSpPr>
          <p:nvPr/>
        </p:nvSpPr>
        <p:spPr bwMode="auto">
          <a:xfrm>
            <a:off x="609600" y="2362200"/>
            <a:ext cx="487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buClr>
                <a:srgbClr val="8E0000"/>
              </a:buClr>
              <a:buFont typeface="Wingdings" pitchFamily="2" charset="2"/>
              <a:buChar char="§"/>
            </a:pPr>
            <a:endParaRPr lang="en-US" sz="1600"/>
          </a:p>
        </p:txBody>
      </p:sp>
      <p:sp>
        <p:nvSpPr>
          <p:cNvPr id="3" name="TextBox 2"/>
          <p:cNvSpPr txBox="1"/>
          <p:nvPr/>
        </p:nvSpPr>
        <p:spPr>
          <a:xfrm>
            <a:off x="1219200" y="1103293"/>
            <a:ext cx="7200900" cy="954107"/>
          </a:xfrm>
          <a:prstGeom prst="rect">
            <a:avLst/>
          </a:prstGeom>
          <a:noFill/>
        </p:spPr>
        <p:txBody>
          <a:bodyPr wrap="square">
            <a:spAutoFit/>
          </a:bodyPr>
          <a:lstStyle/>
          <a:p>
            <a:pPr algn="ctr">
              <a:defRPr/>
            </a:pPr>
            <a:r>
              <a:rPr lang="en-US" sz="2800" b="1" dirty="0">
                <a:solidFill>
                  <a:schemeClr val="accent2">
                    <a:lumMod val="50000"/>
                  </a:schemeClr>
                </a:solidFill>
                <a:latin typeface="Arial" charset="0"/>
                <a:cs typeface="Arial" charset="0"/>
              </a:rPr>
              <a:t>People with Profound Hearing </a:t>
            </a:r>
            <a:r>
              <a:rPr lang="en-US" sz="2800" b="1" dirty="0" smtClean="0">
                <a:solidFill>
                  <a:schemeClr val="accent2">
                    <a:lumMod val="50000"/>
                  </a:schemeClr>
                </a:solidFill>
                <a:latin typeface="Arial" charset="0"/>
                <a:cs typeface="Arial" charset="0"/>
              </a:rPr>
              <a:t>Loss: What </a:t>
            </a:r>
            <a:r>
              <a:rPr lang="en-US" sz="2800" b="1" dirty="0">
                <a:solidFill>
                  <a:schemeClr val="accent2">
                    <a:lumMod val="50000"/>
                  </a:schemeClr>
                </a:solidFill>
                <a:latin typeface="Arial" charset="0"/>
                <a:cs typeface="Arial" charset="0"/>
              </a:rPr>
              <a:t>do we know? What’s missing?</a:t>
            </a:r>
          </a:p>
        </p:txBody>
      </p:sp>
      <p:sp>
        <p:nvSpPr>
          <p:cNvPr id="4" name="TextBox 3"/>
          <p:cNvSpPr txBox="1"/>
          <p:nvPr/>
        </p:nvSpPr>
        <p:spPr>
          <a:xfrm>
            <a:off x="533400" y="2057400"/>
            <a:ext cx="7696200" cy="4154984"/>
          </a:xfrm>
          <a:prstGeom prst="rect">
            <a:avLst/>
          </a:prstGeom>
          <a:noFill/>
        </p:spPr>
        <p:txBody>
          <a:bodyPr wrap="square">
            <a:spAutoFit/>
          </a:bodyPr>
          <a:lstStyle/>
          <a:p>
            <a:pPr>
              <a:buClr>
                <a:schemeClr val="accent1">
                  <a:lumMod val="50000"/>
                </a:schemeClr>
              </a:buClr>
              <a:defRPr/>
            </a:pPr>
            <a:r>
              <a:rPr lang="en-US" sz="2400" dirty="0">
                <a:solidFill>
                  <a:schemeClr val="tx2">
                    <a:lumMod val="75000"/>
                  </a:schemeClr>
                </a:solidFill>
                <a:latin typeface="Arial" charset="0"/>
                <a:cs typeface="Arial" charset="0"/>
              </a:rPr>
              <a:t>“During the development of the 2010 edition of NFPA 72, the technical committees incorporated recent research on waking effectiveness for persons with hearing loss …A great deal of discussion…centered on the fact that </a:t>
            </a:r>
            <a:r>
              <a:rPr lang="en-US" sz="2400" b="1" dirty="0">
                <a:solidFill>
                  <a:schemeClr val="tx2">
                    <a:lumMod val="75000"/>
                  </a:schemeClr>
                </a:solidFill>
                <a:latin typeface="Arial" charset="0"/>
                <a:cs typeface="Arial" charset="0"/>
              </a:rPr>
              <a:t>the new requirements do not address those who are severely hearing impaired or profoundly deaf.</a:t>
            </a:r>
            <a:r>
              <a:rPr lang="en-US" sz="2400" dirty="0">
                <a:solidFill>
                  <a:schemeClr val="tx2">
                    <a:lumMod val="75000"/>
                  </a:schemeClr>
                </a:solidFill>
                <a:latin typeface="Arial" charset="0"/>
                <a:cs typeface="Arial" charset="0"/>
              </a:rPr>
              <a:t>  </a:t>
            </a:r>
            <a:r>
              <a:rPr lang="en-US" sz="2400" b="1" dirty="0">
                <a:solidFill>
                  <a:schemeClr val="tx2">
                    <a:lumMod val="75000"/>
                  </a:schemeClr>
                </a:solidFill>
                <a:latin typeface="Arial" charset="0"/>
                <a:cs typeface="Arial" charset="0"/>
              </a:rPr>
              <a:t>The committees would like to have scientific data on methods for awakening, alerting and informing persons with profound or total hearing loss”. </a:t>
            </a:r>
            <a:endParaRPr lang="en-US" sz="2400" b="1" dirty="0" smtClean="0">
              <a:solidFill>
                <a:schemeClr val="tx2">
                  <a:lumMod val="75000"/>
                </a:schemeClr>
              </a:solidFill>
              <a:latin typeface="Arial" charset="0"/>
              <a:cs typeface="Arial" charset="0"/>
            </a:endParaRPr>
          </a:p>
          <a:p>
            <a:pPr algn="r">
              <a:buClr>
                <a:schemeClr val="accent1">
                  <a:lumMod val="50000"/>
                </a:schemeClr>
              </a:buClr>
              <a:defRPr/>
            </a:pPr>
            <a:r>
              <a:rPr lang="en-US" sz="2400" b="1" dirty="0" smtClean="0">
                <a:latin typeface="Arial" charset="0"/>
                <a:cs typeface="Arial" charset="0"/>
              </a:rPr>
              <a:t>Robert </a:t>
            </a:r>
            <a:r>
              <a:rPr lang="en-US" sz="2400" b="1" dirty="0">
                <a:latin typeface="Arial" charset="0"/>
                <a:cs typeface="Arial" charset="0"/>
              </a:rPr>
              <a:t>P. Schifiliti, P.E., Chair</a:t>
            </a:r>
          </a:p>
        </p:txBody>
      </p:sp>
      <p:sp>
        <p:nvSpPr>
          <p:cNvPr id="2" name="TextBox 1"/>
          <p:cNvSpPr txBox="1"/>
          <p:nvPr/>
        </p:nvSpPr>
        <p:spPr>
          <a:xfrm>
            <a:off x="533400" y="609600"/>
            <a:ext cx="7772400" cy="707886"/>
          </a:xfrm>
          <a:prstGeom prst="rect">
            <a:avLst/>
          </a:prstGeom>
          <a:noFill/>
        </p:spPr>
        <p:txBody>
          <a:bodyPr wrap="square" rtlCol="0">
            <a:spAutoFit/>
          </a:bodyPr>
          <a:lstStyle/>
          <a:p>
            <a:r>
              <a:rPr lang="en-US" sz="4000" dirty="0">
                <a:solidFill>
                  <a:schemeClr val="tx2"/>
                </a:solidFill>
                <a:latin typeface="+mj-lt"/>
              </a:rPr>
              <a:t>Introduction</a:t>
            </a:r>
          </a:p>
        </p:txBody>
      </p:sp>
      <p:sp>
        <p:nvSpPr>
          <p:cNvPr id="5" name="TextBox 4"/>
          <p:cNvSpPr txBox="1"/>
          <p:nvPr/>
        </p:nvSpPr>
        <p:spPr>
          <a:xfrm>
            <a:off x="0" y="6172200"/>
            <a:ext cx="8229600" cy="369332"/>
          </a:xfrm>
          <a:prstGeom prst="rect">
            <a:avLst/>
          </a:prstGeom>
          <a:solidFill>
            <a:schemeClr val="tx2"/>
          </a:solidFill>
        </p:spPr>
        <p:txBody>
          <a:bodyPr wrap="square" rtlCol="0">
            <a:spAutoFit/>
          </a:bodyPr>
          <a:lstStyle/>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00" y="914400"/>
            <a:ext cx="7696200" cy="1569660"/>
          </a:xfrm>
          <a:prstGeom prst="rect">
            <a:avLst/>
          </a:prstGeom>
          <a:noFill/>
        </p:spPr>
        <p:txBody>
          <a:bodyPr>
            <a:spAutoFit/>
          </a:bodyPr>
          <a:lstStyle/>
          <a:p>
            <a:pPr algn="ctr">
              <a:defRPr/>
            </a:pPr>
            <a:r>
              <a:rPr lang="en-US" sz="3200" b="1" dirty="0">
                <a:solidFill>
                  <a:schemeClr val="accent2">
                    <a:lumMod val="50000"/>
                  </a:schemeClr>
                </a:solidFill>
                <a:latin typeface="Arial" charset="0"/>
                <a:cs typeface="Arial" charset="0"/>
              </a:rPr>
              <a:t>People with Profound Hearing </a:t>
            </a:r>
            <a:r>
              <a:rPr lang="en-US" sz="3200" b="1" dirty="0" smtClean="0">
                <a:solidFill>
                  <a:schemeClr val="accent2">
                    <a:lumMod val="50000"/>
                  </a:schemeClr>
                </a:solidFill>
                <a:latin typeface="Arial" charset="0"/>
                <a:cs typeface="Arial" charset="0"/>
              </a:rPr>
              <a:t>Loss:</a:t>
            </a:r>
            <a:endParaRPr lang="en-US" sz="3200" b="1" dirty="0">
              <a:solidFill>
                <a:schemeClr val="accent2">
                  <a:lumMod val="50000"/>
                </a:schemeClr>
              </a:solidFill>
              <a:latin typeface="Arial" charset="0"/>
              <a:cs typeface="Arial" charset="0"/>
            </a:endParaRPr>
          </a:p>
          <a:p>
            <a:pPr algn="ctr">
              <a:defRPr/>
            </a:pPr>
            <a:r>
              <a:rPr lang="en-US" sz="3200" b="1" dirty="0" smtClean="0">
                <a:solidFill>
                  <a:schemeClr val="accent2">
                    <a:lumMod val="50000"/>
                  </a:schemeClr>
                </a:solidFill>
                <a:latin typeface="Arial" charset="0"/>
                <a:cs typeface="Arial" charset="0"/>
              </a:rPr>
              <a:t>What is the problem? What is the research question?</a:t>
            </a:r>
            <a:endParaRPr lang="en-US" sz="3200" b="1" dirty="0">
              <a:solidFill>
                <a:schemeClr val="accent2">
                  <a:lumMod val="50000"/>
                </a:schemeClr>
              </a:solidFill>
              <a:latin typeface="Arial" charset="0"/>
              <a:cs typeface="Arial" charset="0"/>
            </a:endParaRPr>
          </a:p>
        </p:txBody>
      </p:sp>
      <p:sp>
        <p:nvSpPr>
          <p:cNvPr id="4" name="TextBox 3"/>
          <p:cNvSpPr txBox="1"/>
          <p:nvPr/>
        </p:nvSpPr>
        <p:spPr>
          <a:xfrm>
            <a:off x="800100" y="2819400"/>
            <a:ext cx="7772400" cy="2246769"/>
          </a:xfrm>
          <a:prstGeom prst="rect">
            <a:avLst/>
          </a:prstGeom>
          <a:noFill/>
        </p:spPr>
        <p:txBody>
          <a:bodyPr>
            <a:spAutoFit/>
          </a:bodyPr>
          <a:lstStyle/>
          <a:p>
            <a:pPr>
              <a:buClr>
                <a:schemeClr val="accent1">
                  <a:lumMod val="50000"/>
                </a:schemeClr>
              </a:buClr>
              <a:defRPr/>
            </a:pPr>
            <a:r>
              <a:rPr lang="en-US" sz="2800" dirty="0">
                <a:solidFill>
                  <a:srgbClr val="8E0000"/>
                </a:solidFill>
                <a:latin typeface="Arial" charset="0"/>
                <a:cs typeface="Arial" charset="0"/>
              </a:rPr>
              <a:t>What method(s) work best to awaken people who have profound hearing </a:t>
            </a:r>
            <a:r>
              <a:rPr lang="en-US" sz="2800" dirty="0" smtClean="0">
                <a:solidFill>
                  <a:srgbClr val="8E0000"/>
                </a:solidFill>
                <a:latin typeface="Arial" charset="0"/>
                <a:cs typeface="Arial" charset="0"/>
              </a:rPr>
              <a:t>loss </a:t>
            </a:r>
            <a:r>
              <a:rPr lang="en-US" sz="2800" dirty="0">
                <a:solidFill>
                  <a:srgbClr val="8E0000"/>
                </a:solidFill>
                <a:latin typeface="Arial" charset="0"/>
                <a:cs typeface="Arial" charset="0"/>
              </a:rPr>
              <a:t>in the event of a fire in their home? </a:t>
            </a:r>
          </a:p>
          <a:p>
            <a:pPr>
              <a:buClr>
                <a:schemeClr val="accent1">
                  <a:lumMod val="50000"/>
                </a:schemeClr>
              </a:buClr>
              <a:defRPr/>
            </a:pPr>
            <a:endParaRPr lang="en-US" sz="2800" dirty="0">
              <a:solidFill>
                <a:srgbClr val="8E0000"/>
              </a:solidFill>
              <a:latin typeface="Arial" charset="0"/>
              <a:cs typeface="Arial" charset="0"/>
            </a:endParaRPr>
          </a:p>
          <a:p>
            <a:pPr algn="ctr">
              <a:buClr>
                <a:schemeClr val="accent1">
                  <a:lumMod val="50000"/>
                </a:schemeClr>
              </a:buClr>
              <a:defRPr/>
            </a:pPr>
            <a:r>
              <a:rPr lang="en-US" sz="2800" b="1" dirty="0">
                <a:solidFill>
                  <a:schemeClr val="accent2">
                    <a:lumMod val="50000"/>
                  </a:schemeClr>
                </a:solidFill>
                <a:latin typeface="Arial" charset="0"/>
                <a:cs typeface="Arial" charset="0"/>
              </a:rPr>
              <a:t>We </a:t>
            </a:r>
            <a:r>
              <a:rPr lang="en-US" sz="2800" b="1" dirty="0" smtClean="0">
                <a:solidFill>
                  <a:schemeClr val="accent2">
                    <a:lumMod val="50000"/>
                  </a:schemeClr>
                </a:solidFill>
                <a:latin typeface="Arial" charset="0"/>
                <a:cs typeface="Arial" charset="0"/>
              </a:rPr>
              <a:t>needed </a:t>
            </a:r>
            <a:r>
              <a:rPr lang="en-US" sz="2800" b="1" dirty="0">
                <a:solidFill>
                  <a:schemeClr val="accent2">
                    <a:lumMod val="50000"/>
                  </a:schemeClr>
                </a:solidFill>
                <a:latin typeface="Arial" charset="0"/>
                <a:cs typeface="Arial" charset="0"/>
              </a:rPr>
              <a:t>to do the research</a:t>
            </a:r>
            <a:r>
              <a:rPr lang="en-US" sz="2800" b="1" dirty="0" smtClean="0">
                <a:solidFill>
                  <a:schemeClr val="accent2">
                    <a:lumMod val="50000"/>
                  </a:schemeClr>
                </a:solidFill>
                <a:latin typeface="Arial" charset="0"/>
                <a:cs typeface="Arial" charset="0"/>
              </a:rPr>
              <a:t>.</a:t>
            </a:r>
          </a:p>
        </p:txBody>
      </p:sp>
      <p:sp>
        <p:nvSpPr>
          <p:cNvPr id="2" name="TextBox 1"/>
          <p:cNvSpPr txBox="1"/>
          <p:nvPr/>
        </p:nvSpPr>
        <p:spPr>
          <a:xfrm>
            <a:off x="152400" y="6172200"/>
            <a:ext cx="8077200" cy="369332"/>
          </a:xfrm>
          <a:prstGeom prst="rect">
            <a:avLst/>
          </a:prstGeom>
          <a:solidFill>
            <a:schemeClr val="tx2"/>
          </a:solidFill>
        </p:spPr>
        <p:txBody>
          <a:bodyPr wrap="square" rtlCol="0">
            <a:spAutoFit/>
          </a:bodyPr>
          <a:lstStyle/>
          <a:p>
            <a:endParaRPr lang="en-US" dirty="0"/>
          </a:p>
        </p:txBody>
      </p:sp>
      <p:sp>
        <p:nvSpPr>
          <p:cNvPr id="5" name="TextBox 4"/>
          <p:cNvSpPr txBox="1"/>
          <p:nvPr/>
        </p:nvSpPr>
        <p:spPr>
          <a:xfrm>
            <a:off x="152400" y="6064478"/>
            <a:ext cx="8077200" cy="584775"/>
          </a:xfrm>
          <a:prstGeom prst="rect">
            <a:avLst/>
          </a:prstGeom>
          <a:noFill/>
        </p:spPr>
        <p:txBody>
          <a:bodyPr wrap="square" rtlCol="0">
            <a:spAutoFit/>
          </a:bodyPr>
          <a:lstStyle/>
          <a:p>
            <a:pPr algn="ctr"/>
            <a:r>
              <a:rPr lang="en-US" sz="3200" b="1" dirty="0">
                <a:solidFill>
                  <a:schemeClr val="accent2">
                    <a:lumMod val="50000"/>
                  </a:schemeClr>
                </a:solidFill>
              </a:rPr>
              <a:t>Purpose of the S</a:t>
            </a:r>
            <a:r>
              <a:rPr lang="en-US" sz="3200" b="1" dirty="0" smtClean="0">
                <a:solidFill>
                  <a:schemeClr val="accent2">
                    <a:lumMod val="50000"/>
                  </a:schemeClr>
                </a:solidFill>
              </a:rPr>
              <a:t>tudy</a:t>
            </a:r>
            <a:endParaRPr lang="en-US" sz="3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2">
                    <a:lumMod val="50000"/>
                  </a:schemeClr>
                </a:solidFill>
              </a:rPr>
              <a:t>Where was the study? Why there?</a:t>
            </a:r>
            <a:r>
              <a:rPr lang="en-US" b="1" dirty="0">
                <a:solidFill>
                  <a:schemeClr val="accent2">
                    <a:lumMod val="50000"/>
                  </a:schemeClr>
                </a:solidFill>
              </a:rPr>
              <a:t/>
            </a:r>
            <a:br>
              <a:rPr lang="en-US" b="1" dirty="0">
                <a:solidFill>
                  <a:schemeClr val="accent2">
                    <a:lumMod val="50000"/>
                  </a:schemeClr>
                </a:solidFill>
              </a:rPr>
            </a:br>
            <a:endParaRPr lang="en-US" dirty="0"/>
          </a:p>
        </p:txBody>
      </p:sp>
      <p:pic>
        <p:nvPicPr>
          <p:cNvPr id="4" name="Picture 2" descr="florida-county-map.g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657600" y="1219245"/>
            <a:ext cx="5336497" cy="5088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609600" y="1371600"/>
            <a:ext cx="4495800" cy="4832092"/>
          </a:xfrm>
          <a:prstGeom prst="rect">
            <a:avLst/>
          </a:prstGeom>
        </p:spPr>
        <p:txBody>
          <a:bodyPr wrap="square">
            <a:spAutoFit/>
          </a:bodyPr>
          <a:lstStyle/>
          <a:p>
            <a:pPr>
              <a:buClr>
                <a:schemeClr val="accent1">
                  <a:lumMod val="50000"/>
                </a:schemeClr>
              </a:buClr>
              <a:buFont typeface="Wingdings" pitchFamily="2" charset="2"/>
              <a:buChar char="§"/>
              <a:defRPr/>
            </a:pPr>
            <a:r>
              <a:rPr lang="en-US" sz="2800" dirty="0">
                <a:solidFill>
                  <a:srgbClr val="8E0000"/>
                </a:solidFill>
              </a:rPr>
              <a:t>1,971 sq. </a:t>
            </a:r>
            <a:r>
              <a:rPr lang="en-US" sz="2800" dirty="0" smtClean="0">
                <a:solidFill>
                  <a:srgbClr val="8E0000"/>
                </a:solidFill>
              </a:rPr>
              <a:t>miles</a:t>
            </a:r>
          </a:p>
          <a:p>
            <a:pPr lvl="1">
              <a:buClr>
                <a:schemeClr val="accent1">
                  <a:lumMod val="50000"/>
                </a:schemeClr>
              </a:buClr>
              <a:buFont typeface="Wingdings" pitchFamily="2" charset="2"/>
              <a:buChar char="§"/>
              <a:defRPr/>
            </a:pPr>
            <a:r>
              <a:rPr lang="en-US" sz="2800" dirty="0" smtClean="0">
                <a:solidFill>
                  <a:srgbClr val="8E0000"/>
                </a:solidFill>
              </a:rPr>
              <a:t>Larger </a:t>
            </a:r>
            <a:r>
              <a:rPr lang="en-US" sz="2800" dirty="0">
                <a:solidFill>
                  <a:srgbClr val="8E0000"/>
                </a:solidFill>
              </a:rPr>
              <a:t>than Rhode Island &amp; </a:t>
            </a:r>
            <a:r>
              <a:rPr lang="en-US" sz="2800" dirty="0" smtClean="0">
                <a:solidFill>
                  <a:srgbClr val="8E0000"/>
                </a:solidFill>
              </a:rPr>
              <a:t>Delaware</a:t>
            </a:r>
            <a:endParaRPr lang="en-US" sz="2800" dirty="0">
              <a:solidFill>
                <a:srgbClr val="8E0000"/>
              </a:solidFill>
            </a:endParaRPr>
          </a:p>
          <a:p>
            <a:pPr>
              <a:buClr>
                <a:schemeClr val="accent1">
                  <a:lumMod val="50000"/>
                </a:schemeClr>
              </a:buClr>
              <a:buFont typeface="Wingdings" pitchFamily="2" charset="2"/>
              <a:buChar char="§"/>
              <a:defRPr/>
            </a:pPr>
            <a:r>
              <a:rPr lang="en-US" sz="2800" dirty="0">
                <a:solidFill>
                  <a:srgbClr val="8E0000"/>
                </a:solidFill>
              </a:rPr>
              <a:t>1.3</a:t>
            </a:r>
            <a:r>
              <a:rPr lang="en-US" sz="2800" baseline="30000" dirty="0">
                <a:solidFill>
                  <a:srgbClr val="8E0000"/>
                </a:solidFill>
              </a:rPr>
              <a:t>+</a:t>
            </a:r>
            <a:r>
              <a:rPr lang="en-US" sz="2800" dirty="0">
                <a:solidFill>
                  <a:srgbClr val="8E0000"/>
                </a:solidFill>
              </a:rPr>
              <a:t> Million </a:t>
            </a:r>
            <a:r>
              <a:rPr lang="en-US" sz="2800" dirty="0" smtClean="0">
                <a:solidFill>
                  <a:srgbClr val="8E0000"/>
                </a:solidFill>
              </a:rPr>
              <a:t>population</a:t>
            </a:r>
          </a:p>
          <a:p>
            <a:pPr lvl="1">
              <a:buClr>
                <a:schemeClr val="accent1">
                  <a:lumMod val="50000"/>
                </a:schemeClr>
              </a:buClr>
              <a:buFont typeface="Wingdings" pitchFamily="2" charset="2"/>
              <a:buChar char="§"/>
              <a:defRPr/>
            </a:pPr>
            <a:r>
              <a:rPr lang="en-US" sz="2800" dirty="0" smtClean="0">
                <a:solidFill>
                  <a:srgbClr val="8E0000"/>
                </a:solidFill>
              </a:rPr>
              <a:t>363,618 </a:t>
            </a:r>
            <a:r>
              <a:rPr lang="en-US" sz="2800" dirty="0">
                <a:solidFill>
                  <a:srgbClr val="8E0000"/>
                </a:solidFill>
              </a:rPr>
              <a:t>over </a:t>
            </a:r>
            <a:r>
              <a:rPr lang="en-US" sz="2800" dirty="0" smtClean="0">
                <a:solidFill>
                  <a:srgbClr val="8E0000"/>
                </a:solidFill>
              </a:rPr>
              <a:t>60 years</a:t>
            </a:r>
            <a:endParaRPr lang="en-US" sz="2800" dirty="0">
              <a:solidFill>
                <a:srgbClr val="8E0000"/>
              </a:solidFill>
            </a:endParaRPr>
          </a:p>
          <a:p>
            <a:pPr lvl="1">
              <a:buClr>
                <a:schemeClr val="accent1">
                  <a:lumMod val="50000"/>
                </a:schemeClr>
              </a:buClr>
              <a:buFont typeface="Wingdings" pitchFamily="2" charset="2"/>
              <a:buChar char="§"/>
              <a:defRPr/>
            </a:pPr>
            <a:r>
              <a:rPr lang="en-US" sz="2800" dirty="0" smtClean="0">
                <a:solidFill>
                  <a:srgbClr val="8E0000"/>
                </a:solidFill>
              </a:rPr>
              <a:t>155,540 </a:t>
            </a:r>
            <a:r>
              <a:rPr lang="en-US" sz="2800" dirty="0">
                <a:solidFill>
                  <a:srgbClr val="8E0000"/>
                </a:solidFill>
              </a:rPr>
              <a:t>seniors with some </a:t>
            </a:r>
            <a:r>
              <a:rPr lang="en-US" sz="2800" dirty="0" smtClean="0">
                <a:solidFill>
                  <a:srgbClr val="8E0000"/>
                </a:solidFill>
              </a:rPr>
              <a:t>degree </a:t>
            </a:r>
            <a:r>
              <a:rPr lang="en-US" sz="2800" dirty="0">
                <a:solidFill>
                  <a:srgbClr val="8E0000"/>
                </a:solidFill>
              </a:rPr>
              <a:t>of hearing </a:t>
            </a:r>
            <a:r>
              <a:rPr lang="en-US" sz="2800" dirty="0" smtClean="0">
                <a:solidFill>
                  <a:srgbClr val="8E0000"/>
                </a:solidFill>
              </a:rPr>
              <a:t>loss</a:t>
            </a:r>
          </a:p>
          <a:p>
            <a:pPr lvl="1">
              <a:buClr>
                <a:schemeClr val="accent1">
                  <a:lumMod val="50000"/>
                </a:schemeClr>
              </a:buClr>
              <a:buFont typeface="Wingdings" pitchFamily="2" charset="2"/>
              <a:buChar char="§"/>
              <a:defRPr/>
            </a:pPr>
            <a:r>
              <a:rPr lang="en-US" sz="2800" dirty="0" smtClean="0">
                <a:solidFill>
                  <a:srgbClr val="8E0000"/>
                </a:solidFill>
              </a:rPr>
              <a:t>16,000 </a:t>
            </a:r>
            <a:r>
              <a:rPr lang="en-US" sz="2800" dirty="0">
                <a:solidFill>
                  <a:srgbClr val="8E0000"/>
                </a:solidFill>
              </a:rPr>
              <a:t>people with </a:t>
            </a:r>
            <a:r>
              <a:rPr lang="en-US" sz="2800" dirty="0" smtClean="0">
                <a:solidFill>
                  <a:srgbClr val="8E0000"/>
                </a:solidFill>
              </a:rPr>
              <a:t>PROFOUND HEARING </a:t>
            </a:r>
            <a:r>
              <a:rPr lang="en-US" sz="2800" dirty="0" err="1" smtClean="0">
                <a:solidFill>
                  <a:srgbClr val="8E0000"/>
                </a:solidFill>
              </a:rPr>
              <a:t>loss</a:t>
            </a:r>
            <a:r>
              <a:rPr lang="en-US" sz="2800" i="1" dirty="0" err="1" smtClean="0">
                <a:solidFill>
                  <a:schemeClr val="bg1"/>
                </a:solidFill>
              </a:rPr>
              <a:t>R</a:t>
            </a:r>
            <a:r>
              <a:rPr lang="en-US" sz="2800" i="1" dirty="0" smtClean="0">
                <a:solidFill>
                  <a:schemeClr val="bg1"/>
                </a:solidFill>
              </a:rPr>
              <a:t> </a:t>
            </a:r>
            <a:r>
              <a:rPr lang="en-US" sz="2800" i="1" dirty="0">
                <a:solidFill>
                  <a:schemeClr val="bg1"/>
                </a:solidFill>
              </a:rPr>
              <a:t>Census Data </a:t>
            </a:r>
            <a:r>
              <a:rPr lang="en-US" sz="2800" i="1" dirty="0" smtClean="0">
                <a:solidFill>
                  <a:schemeClr val="bg1"/>
                </a:solidFill>
              </a:rPr>
              <a:t>201</a:t>
            </a:r>
            <a:endParaRPr lang="en-US" dirty="0">
              <a:solidFill>
                <a:srgbClr val="8E0000"/>
              </a:solidFill>
            </a:endParaRPr>
          </a:p>
        </p:txBody>
      </p:sp>
      <p:sp>
        <p:nvSpPr>
          <p:cNvPr id="3" name="TextBox 2"/>
          <p:cNvSpPr txBox="1"/>
          <p:nvPr/>
        </p:nvSpPr>
        <p:spPr>
          <a:xfrm>
            <a:off x="5181600" y="5410200"/>
            <a:ext cx="2057400" cy="923330"/>
          </a:xfrm>
          <a:prstGeom prst="rect">
            <a:avLst/>
          </a:prstGeom>
          <a:solidFill>
            <a:srgbClr val="E19E79"/>
          </a:solidFill>
        </p:spPr>
        <p:style>
          <a:lnRef idx="0">
            <a:schemeClr val="accent1"/>
          </a:lnRef>
          <a:fillRef idx="3">
            <a:schemeClr val="accent1"/>
          </a:fillRef>
          <a:effectRef idx="3">
            <a:schemeClr val="accent1"/>
          </a:effectRef>
          <a:fontRef idx="minor">
            <a:schemeClr val="lt1"/>
          </a:fontRef>
        </p:style>
        <p:txBody>
          <a:bodyPr wrap="square" rtlCol="0">
            <a:spAutoFit/>
          </a:bodyPr>
          <a:lstStyle/>
          <a:p>
            <a:pPr>
              <a:buClr>
                <a:schemeClr val="accent1">
                  <a:lumMod val="50000"/>
                </a:schemeClr>
              </a:buClr>
              <a:buFont typeface="Wingdings" pitchFamily="2" charset="2"/>
              <a:buChar char="§"/>
              <a:defRPr/>
            </a:pPr>
            <a:r>
              <a:rPr lang="en-US" i="1" dirty="0" smtClean="0">
                <a:solidFill>
                  <a:schemeClr val="tx1">
                    <a:lumMod val="90000"/>
                    <a:lumOff val="10000"/>
                  </a:schemeClr>
                </a:solidFill>
              </a:rPr>
              <a:t>US Census </a:t>
            </a:r>
            <a:r>
              <a:rPr lang="en-US" i="1" dirty="0">
                <a:solidFill>
                  <a:schemeClr val="tx1">
                    <a:lumMod val="90000"/>
                    <a:lumOff val="10000"/>
                  </a:schemeClr>
                </a:solidFill>
              </a:rPr>
              <a:t>Data 2010  &amp; Dept. of Elder </a:t>
            </a:r>
            <a:r>
              <a:rPr lang="en-US" i="1" dirty="0" smtClean="0">
                <a:solidFill>
                  <a:schemeClr val="tx1">
                    <a:lumMod val="90000"/>
                    <a:lumOff val="10000"/>
                  </a:schemeClr>
                </a:solidFill>
              </a:rPr>
              <a:t>Affairs</a:t>
            </a:r>
            <a:endParaRPr lang="en-US" i="1" dirty="0">
              <a:solidFill>
                <a:schemeClr val="tx1">
                  <a:lumMod val="90000"/>
                  <a:lumOff val="10000"/>
                </a:schemeClr>
              </a:solidFill>
            </a:endParaRPr>
          </a:p>
        </p:txBody>
      </p:sp>
      <p:sp>
        <p:nvSpPr>
          <p:cNvPr id="5" name="Pentagon 4"/>
          <p:cNvSpPr/>
          <p:nvPr/>
        </p:nvSpPr>
        <p:spPr>
          <a:xfrm>
            <a:off x="5029200" y="4343400"/>
            <a:ext cx="3429000" cy="457200"/>
          </a:xfrm>
          <a:prstGeom prst="homePlate">
            <a:avLst/>
          </a:prstGeom>
          <a:solidFill>
            <a:srgbClr val="E19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accent2">
                    <a:lumMod val="50000"/>
                  </a:schemeClr>
                </a:solidFill>
              </a:rPr>
              <a:t>Palm Beach County, Florida</a:t>
            </a:r>
            <a:endParaRPr lang="en-US" dirty="0"/>
          </a:p>
        </p:txBody>
      </p:sp>
    </p:spTree>
    <p:extLst>
      <p:ext uri="{BB962C8B-B14F-4D97-AF65-F5344CB8AC3E}">
        <p14:creationId xmlns:p14="http://schemas.microsoft.com/office/powerpoint/2010/main" val="26868248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Box 4"/>
          <p:cNvSpPr txBox="1">
            <a:spLocks noChangeArrowheads="1"/>
          </p:cNvSpPr>
          <p:nvPr/>
        </p:nvSpPr>
        <p:spPr bwMode="auto">
          <a:xfrm>
            <a:off x="609600" y="2362200"/>
            <a:ext cx="48768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buClr>
                <a:srgbClr val="8E0000"/>
              </a:buClr>
              <a:buFont typeface="Wingdings" pitchFamily="2" charset="2"/>
              <a:buChar char="§"/>
            </a:pPr>
            <a:endParaRPr lang="en-US" sz="1600"/>
          </a:p>
        </p:txBody>
      </p:sp>
      <p:sp>
        <p:nvSpPr>
          <p:cNvPr id="6" name="TextBox 5"/>
          <p:cNvSpPr txBox="1"/>
          <p:nvPr/>
        </p:nvSpPr>
        <p:spPr>
          <a:xfrm>
            <a:off x="1219200" y="1371600"/>
            <a:ext cx="7467600" cy="4401205"/>
          </a:xfrm>
          <a:prstGeom prst="rect">
            <a:avLst/>
          </a:prstGeom>
          <a:noFill/>
        </p:spPr>
        <p:txBody>
          <a:bodyPr wrap="square">
            <a:spAutoFit/>
          </a:bodyPr>
          <a:lstStyle/>
          <a:p>
            <a:pPr>
              <a:buClr>
                <a:schemeClr val="accent1">
                  <a:lumMod val="50000"/>
                </a:schemeClr>
              </a:buClr>
              <a:buFont typeface="Wingdings" pitchFamily="2" charset="2"/>
              <a:buChar char="§"/>
              <a:defRPr/>
            </a:pPr>
            <a:r>
              <a:rPr lang="en-US" sz="2800" dirty="0">
                <a:solidFill>
                  <a:srgbClr val="8E0000"/>
                </a:solidFill>
                <a:latin typeface="Arial" charset="0"/>
                <a:cs typeface="Arial" charset="0"/>
              </a:rPr>
              <a:t> </a:t>
            </a:r>
            <a:r>
              <a:rPr lang="en-US" sz="2400" dirty="0">
                <a:solidFill>
                  <a:srgbClr val="8E0000"/>
                </a:solidFill>
              </a:rPr>
              <a:t>Palm Beach County Fire Rescue </a:t>
            </a:r>
            <a:r>
              <a:rPr lang="en-US" sz="2400" dirty="0">
                <a:solidFill>
                  <a:schemeClr val="accent2">
                    <a:lumMod val="50000"/>
                  </a:schemeClr>
                </a:solidFill>
              </a:rPr>
              <a:t>(Principal Investigator, secured grant and partners)</a:t>
            </a:r>
            <a:endParaRPr lang="en-US" sz="2400" dirty="0"/>
          </a:p>
          <a:p>
            <a:pPr>
              <a:buClr>
                <a:schemeClr val="accent1">
                  <a:lumMod val="50000"/>
                </a:schemeClr>
              </a:buClr>
              <a:buFont typeface="Wingdings" pitchFamily="2" charset="2"/>
              <a:buChar char="§"/>
              <a:defRPr/>
            </a:pPr>
            <a:r>
              <a:rPr lang="en-US" sz="2400" dirty="0">
                <a:solidFill>
                  <a:srgbClr val="8E0000"/>
                </a:solidFill>
              </a:rPr>
              <a:t>Area Agency on Aging </a:t>
            </a:r>
            <a:r>
              <a:rPr lang="en-US" sz="2400" dirty="0">
                <a:solidFill>
                  <a:schemeClr val="accent2">
                    <a:lumMod val="50000"/>
                  </a:schemeClr>
                </a:solidFill>
              </a:rPr>
              <a:t>(Fiscal Agent/ Home Visits)</a:t>
            </a:r>
          </a:p>
          <a:p>
            <a:pPr>
              <a:buClr>
                <a:schemeClr val="accent1">
                  <a:lumMod val="50000"/>
                </a:schemeClr>
              </a:buClr>
              <a:buFont typeface="Wingdings" pitchFamily="2" charset="2"/>
              <a:buChar char="§"/>
              <a:defRPr/>
            </a:pPr>
            <a:r>
              <a:rPr lang="en-US" sz="2400" dirty="0">
                <a:solidFill>
                  <a:srgbClr val="8E0000"/>
                </a:solidFill>
              </a:rPr>
              <a:t> Deaf Service Center </a:t>
            </a:r>
            <a:r>
              <a:rPr lang="en-US" sz="2400" dirty="0">
                <a:solidFill>
                  <a:schemeClr val="accent2">
                    <a:lumMod val="50000"/>
                  </a:schemeClr>
                </a:solidFill>
              </a:rPr>
              <a:t>(Measurement-Audiology)</a:t>
            </a:r>
          </a:p>
          <a:p>
            <a:pPr>
              <a:buClr>
                <a:schemeClr val="accent1">
                  <a:lumMod val="50000"/>
                </a:schemeClr>
              </a:buClr>
              <a:buFont typeface="Wingdings" pitchFamily="2" charset="2"/>
              <a:buChar char="§"/>
              <a:defRPr/>
            </a:pPr>
            <a:r>
              <a:rPr lang="en-US" sz="2400" dirty="0">
                <a:solidFill>
                  <a:srgbClr val="8E0000"/>
                </a:solidFill>
              </a:rPr>
              <a:t> Florida and the Palm Beach County Association of the Deaf </a:t>
            </a:r>
            <a:r>
              <a:rPr lang="en-US" sz="2400" dirty="0">
                <a:solidFill>
                  <a:schemeClr val="accent2">
                    <a:lumMod val="50000"/>
                  </a:schemeClr>
                </a:solidFill>
              </a:rPr>
              <a:t>(Promoters &amp; recruiters)</a:t>
            </a:r>
          </a:p>
          <a:p>
            <a:pPr>
              <a:buClr>
                <a:schemeClr val="accent1">
                  <a:lumMod val="50000"/>
                </a:schemeClr>
              </a:buClr>
              <a:buFont typeface="Wingdings" pitchFamily="2" charset="2"/>
              <a:buChar char="§"/>
              <a:defRPr/>
            </a:pPr>
            <a:r>
              <a:rPr lang="en-US" sz="2400" dirty="0">
                <a:solidFill>
                  <a:srgbClr val="8E0000"/>
                </a:solidFill>
              </a:rPr>
              <a:t> Hearing Association of America </a:t>
            </a:r>
            <a:r>
              <a:rPr lang="en-US" sz="2400" dirty="0">
                <a:solidFill>
                  <a:schemeClr val="accent2">
                    <a:lumMod val="50000"/>
                  </a:schemeClr>
                </a:solidFill>
              </a:rPr>
              <a:t>(Promoters &amp; recruiters)</a:t>
            </a:r>
          </a:p>
          <a:p>
            <a:pPr>
              <a:buClr>
                <a:schemeClr val="accent1">
                  <a:lumMod val="50000"/>
                </a:schemeClr>
              </a:buClr>
              <a:buFont typeface="Wingdings" pitchFamily="2" charset="2"/>
              <a:buChar char="§"/>
              <a:defRPr/>
            </a:pPr>
            <a:r>
              <a:rPr lang="en-US" sz="2400" dirty="0">
                <a:solidFill>
                  <a:srgbClr val="8E0000"/>
                </a:solidFill>
              </a:rPr>
              <a:t> Delray Medical Center </a:t>
            </a:r>
            <a:r>
              <a:rPr lang="en-US" sz="2400" dirty="0">
                <a:solidFill>
                  <a:schemeClr val="accent2">
                    <a:lumMod val="50000"/>
                  </a:schemeClr>
                </a:solidFill>
              </a:rPr>
              <a:t>(Sleep Suite/Pilot Demo)</a:t>
            </a:r>
          </a:p>
          <a:p>
            <a:pPr>
              <a:buClr>
                <a:schemeClr val="accent1">
                  <a:lumMod val="50000"/>
                </a:schemeClr>
              </a:buClr>
              <a:buFont typeface="Wingdings" pitchFamily="2" charset="2"/>
              <a:buChar char="§"/>
              <a:defRPr/>
            </a:pPr>
            <a:r>
              <a:rPr lang="en-US" sz="2400" dirty="0">
                <a:solidFill>
                  <a:srgbClr val="8E0000"/>
                </a:solidFill>
              </a:rPr>
              <a:t> Florida Atlantic University </a:t>
            </a:r>
            <a:r>
              <a:rPr lang="en-US" sz="2400" dirty="0">
                <a:solidFill>
                  <a:schemeClr val="accent2">
                    <a:lumMod val="50000"/>
                  </a:schemeClr>
                </a:solidFill>
              </a:rPr>
              <a:t>(Research &amp; Report)</a:t>
            </a:r>
          </a:p>
          <a:p>
            <a:pPr>
              <a:defRPr/>
            </a:pPr>
            <a:endParaRPr lang="en-US" dirty="0">
              <a:solidFill>
                <a:srgbClr val="8E0000"/>
              </a:solidFill>
              <a:latin typeface="Arial" charset="0"/>
              <a:cs typeface="Arial" charset="0"/>
            </a:endParaRPr>
          </a:p>
          <a:p>
            <a:pPr>
              <a:defRPr/>
            </a:pPr>
            <a:endParaRPr lang="en-US" dirty="0">
              <a:latin typeface="Arial" charset="0"/>
              <a:cs typeface="Arial" charset="0"/>
            </a:endParaRPr>
          </a:p>
        </p:txBody>
      </p:sp>
      <p:sp>
        <p:nvSpPr>
          <p:cNvPr id="2" name="TextBox 1"/>
          <p:cNvSpPr txBox="1"/>
          <p:nvPr/>
        </p:nvSpPr>
        <p:spPr>
          <a:xfrm>
            <a:off x="1676400" y="533400"/>
            <a:ext cx="7162800" cy="646331"/>
          </a:xfrm>
          <a:prstGeom prst="rect">
            <a:avLst/>
          </a:prstGeom>
          <a:noFill/>
        </p:spPr>
        <p:txBody>
          <a:bodyPr wrap="square" rtlCol="0">
            <a:spAutoFit/>
          </a:bodyPr>
          <a:lstStyle/>
          <a:p>
            <a:r>
              <a:rPr lang="en-US" sz="3600" dirty="0" smtClean="0">
                <a:solidFill>
                  <a:schemeClr val="accent3">
                    <a:lumMod val="75000"/>
                  </a:schemeClr>
                </a:solidFill>
              </a:rPr>
              <a:t>Who did we need to do the study? </a:t>
            </a:r>
            <a:endParaRPr lang="en-US" sz="3600" dirty="0">
              <a:solidFill>
                <a:schemeClr val="accent3">
                  <a:lumMod val="75000"/>
                </a:schemeClr>
              </a:solidFill>
            </a:endParaRPr>
          </a:p>
        </p:txBody>
      </p:sp>
      <p:sp>
        <p:nvSpPr>
          <p:cNvPr id="4" name="TextBox 3"/>
          <p:cNvSpPr txBox="1"/>
          <p:nvPr/>
        </p:nvSpPr>
        <p:spPr>
          <a:xfrm>
            <a:off x="1096174" y="6172200"/>
            <a:ext cx="7133426" cy="369332"/>
          </a:xfrm>
          <a:prstGeom prst="rect">
            <a:avLst/>
          </a:prstGeom>
          <a:solidFill>
            <a:schemeClr val="tx2"/>
          </a:solidFill>
        </p:spPr>
        <p:txBody>
          <a:bodyPr wrap="square" rtlCol="0">
            <a:spAutoFit/>
          </a:bodyPr>
          <a:lstStyle/>
          <a:p>
            <a:endParaRPr lang="en-US" dirty="0"/>
          </a:p>
        </p:txBody>
      </p:sp>
      <p:sp>
        <p:nvSpPr>
          <p:cNvPr id="7" name="Rectangle 6"/>
          <p:cNvSpPr/>
          <p:nvPr/>
        </p:nvSpPr>
        <p:spPr>
          <a:xfrm>
            <a:off x="6553200" y="6541532"/>
            <a:ext cx="1524000" cy="2402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381000"/>
            <a:ext cx="1096174" cy="6477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defRPr/>
            </a:pPr>
            <a:r>
              <a:rPr lang="en-US" sz="3200" b="1" dirty="0">
                <a:solidFill>
                  <a:schemeClr val="tx2">
                    <a:lumMod val="75000"/>
                  </a:schemeClr>
                </a:solidFill>
              </a:rPr>
              <a:t>The Partners in the Study</a:t>
            </a:r>
            <a:endParaRPr lang="en-US" sz="3200" b="1" dirty="0">
              <a:solidFill>
                <a:schemeClr val="tx2">
                  <a:lumMod val="75000"/>
                </a:schemeClr>
              </a:solidFill>
              <a:latin typeface="Arial" charset="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52100"/>
          </a:xfrm>
        </p:spPr>
        <p:txBody>
          <a:bodyPr>
            <a:normAutofit fontScale="90000"/>
          </a:bodyPr>
          <a:lstStyle/>
          <a:p>
            <a:pPr>
              <a:defRPr/>
            </a:pPr>
            <a:r>
              <a:rPr lang="en-US" dirty="0" smtClean="0">
                <a:solidFill>
                  <a:schemeClr val="accent2">
                    <a:lumMod val="50000"/>
                  </a:schemeClr>
                </a:solidFill>
              </a:rPr>
              <a:t>What had previous researchers found?</a:t>
            </a:r>
            <a:endParaRPr lang="en-US" dirty="0"/>
          </a:p>
        </p:txBody>
      </p:sp>
      <p:sp>
        <p:nvSpPr>
          <p:cNvPr id="5" name="Rectangle 1"/>
          <p:cNvSpPr>
            <a:spLocks noChangeArrowheads="1"/>
          </p:cNvSpPr>
          <p:nvPr/>
        </p:nvSpPr>
        <p:spPr bwMode="auto">
          <a:xfrm>
            <a:off x="457200" y="1278152"/>
            <a:ext cx="7924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2"/>
                </a:solidFill>
                <a:effectLst/>
                <a:latin typeface="Times New Roman" pitchFamily="18" charset="0"/>
                <a:cs typeface="Times New Roman" pitchFamily="18" charset="0"/>
              </a:rPr>
              <a:t>Summary Chart of Literature</a:t>
            </a:r>
            <a:r>
              <a:rPr kumimoji="0" lang="en-US" sz="2400" b="1" i="0" u="none" strike="noStrike" cap="none" normalizeH="0" dirty="0" smtClean="0">
                <a:ln>
                  <a:noFill/>
                </a:ln>
                <a:solidFill>
                  <a:schemeClr val="tx2"/>
                </a:solidFill>
                <a:effectLst/>
                <a:latin typeface="Times New Roman" pitchFamily="18" charset="0"/>
                <a:cs typeface="Times New Roman" pitchFamily="18" charset="0"/>
              </a:rPr>
              <a:t> Review </a:t>
            </a:r>
            <a:r>
              <a:rPr kumimoji="0" lang="en-US" sz="2400" b="1" i="0" u="none" strike="noStrike" cap="none" normalizeH="0" baseline="0" dirty="0" smtClean="0">
                <a:ln>
                  <a:noFill/>
                </a:ln>
                <a:solidFill>
                  <a:schemeClr val="tx2"/>
                </a:solidFill>
                <a:effectLst/>
                <a:latin typeface="Times New Roman" pitchFamily="18" charset="0"/>
                <a:cs typeface="Times New Roman" pitchFamily="18" charset="0"/>
              </a:rPr>
              <a:t>Of Findings Re</a:t>
            </a:r>
            <a:r>
              <a:rPr kumimoji="0" lang="en-US" sz="2400" b="1" i="0" u="none" strike="noStrike" cap="none" normalizeH="0" dirty="0" smtClean="0">
                <a:ln>
                  <a:noFill/>
                </a:ln>
                <a:solidFill>
                  <a:schemeClr val="tx2"/>
                </a:solidFill>
                <a:effectLst/>
                <a:latin typeface="Times New Roman" pitchFamily="18" charset="0"/>
                <a:cs typeface="Times New Roman" pitchFamily="18" charset="0"/>
              </a:rPr>
              <a:t> </a:t>
            </a:r>
            <a:r>
              <a:rPr kumimoji="0" lang="en-US" sz="2400" b="1" i="0" u="none" strike="noStrike" cap="none" normalizeH="0" baseline="0" dirty="0" smtClean="0">
                <a:ln>
                  <a:noFill/>
                </a:ln>
                <a:solidFill>
                  <a:schemeClr val="tx2"/>
                </a:solidFill>
                <a:effectLst/>
                <a:latin typeface="Times New Roman" pitchFamily="18" charset="0"/>
                <a:cs typeface="Times New Roman" pitchFamily="18" charset="0"/>
              </a:rPr>
              <a:t>Successful Devices</a:t>
            </a:r>
            <a:endParaRPr kumimoji="0" lang="en-US" sz="2400" b="0" i="0" u="none" strike="noStrike" cap="none" normalizeH="0" baseline="0" dirty="0" smtClean="0">
              <a:ln>
                <a:noFill/>
              </a:ln>
              <a:solidFill>
                <a:schemeClr val="tx2"/>
              </a:solidFill>
              <a:effectLst/>
              <a:latin typeface="Arial" pitchFamily="34" charset="0"/>
              <a:cs typeface="Arial" pitchFamily="34"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71305979"/>
              </p:ext>
            </p:extLst>
          </p:nvPr>
        </p:nvGraphicFramePr>
        <p:xfrm>
          <a:off x="457200" y="2042922"/>
          <a:ext cx="7696200" cy="4434078"/>
        </p:xfrm>
        <a:graphic>
          <a:graphicData uri="http://schemas.openxmlformats.org/drawingml/2006/table">
            <a:tbl>
              <a:tblPr firstRow="1" firstCol="1" bandRow="1">
                <a:tableStyleId>{5C22544A-7EE6-4342-B048-85BDC9FD1C3A}</a:tableStyleId>
              </a:tblPr>
              <a:tblGrid>
                <a:gridCol w="1282700"/>
                <a:gridCol w="1251158"/>
                <a:gridCol w="1314242"/>
                <a:gridCol w="1282700"/>
                <a:gridCol w="1282700"/>
                <a:gridCol w="1282700"/>
              </a:tblGrid>
              <a:tr h="361122">
                <a:tc>
                  <a:txBody>
                    <a:bodyPr/>
                    <a:lstStyle/>
                    <a:p>
                      <a:pPr marL="0" marR="0">
                        <a:lnSpc>
                          <a:spcPct val="115000"/>
                        </a:lnSpc>
                        <a:spcBef>
                          <a:spcPts val="0"/>
                        </a:spcBef>
                        <a:spcAft>
                          <a:spcPts val="0"/>
                        </a:spcAft>
                      </a:pPr>
                      <a:r>
                        <a:rPr lang="en-US" sz="1100" dirty="0">
                          <a:effectLst/>
                        </a:rPr>
                        <a:t>STUDY</a:t>
                      </a:r>
                      <a:endParaRPr lang="en-US" sz="1100" dirty="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SUBJECTS</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SOUND/ AUDIBLE</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STROBE LIGHT</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BED SHAKING MOVEMENT</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dirty="0">
                          <a:effectLst/>
                        </a:rPr>
                        <a:t>SUMMARY NOTES</a:t>
                      </a:r>
                      <a:endParaRPr lang="en-US" sz="1100" dirty="0">
                        <a:effectLst/>
                        <a:latin typeface="Calibri"/>
                        <a:ea typeface="Calibri"/>
                        <a:cs typeface="Times New Roman"/>
                      </a:endParaRPr>
                    </a:p>
                  </a:txBody>
                  <a:tcPr marL="67456" marR="67456" marT="0" marB="0"/>
                </a:tc>
              </a:tr>
              <a:tr h="902804">
                <a:tc>
                  <a:txBody>
                    <a:bodyPr/>
                    <a:lstStyle/>
                    <a:p>
                      <a:pPr marL="0" marR="0">
                        <a:lnSpc>
                          <a:spcPct val="115000"/>
                        </a:lnSpc>
                        <a:spcBef>
                          <a:spcPts val="0"/>
                        </a:spcBef>
                        <a:spcAft>
                          <a:spcPts val="0"/>
                        </a:spcAft>
                      </a:pPr>
                      <a:r>
                        <a:rPr lang="en-US" sz="1100">
                          <a:effectLst/>
                        </a:rPr>
                        <a:t>Akerstedt (2002) for Combustion Science Engineering (CSE)</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Deaf college students</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Vibrating watch, page, pillow, bed shaker</a:t>
                      </a:r>
                    </a:p>
                    <a:p>
                      <a:pPr marL="0" marR="0">
                        <a:lnSpc>
                          <a:spcPct val="115000"/>
                        </a:lnSpc>
                        <a:spcBef>
                          <a:spcPts val="0"/>
                        </a:spcBef>
                        <a:spcAft>
                          <a:spcPts val="0"/>
                        </a:spcAft>
                      </a:pPr>
                      <a:r>
                        <a:rPr lang="en-US" sz="1100">
                          <a:effectLst/>
                        </a:rPr>
                        <a:t>71% REM awake by watch &amp; pager</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 </a:t>
                      </a:r>
                      <a:endParaRPr lang="en-US" sz="1100">
                        <a:effectLst/>
                        <a:latin typeface="Calibri"/>
                        <a:ea typeface="Calibri"/>
                        <a:cs typeface="Times New Roman"/>
                      </a:endParaRPr>
                    </a:p>
                  </a:txBody>
                  <a:tcPr marL="67456" marR="67456" marT="0" marB="0"/>
                </a:tc>
              </a:tr>
              <a:tr h="2888974">
                <a:tc>
                  <a:txBody>
                    <a:bodyPr/>
                    <a:lstStyle/>
                    <a:p>
                      <a:pPr marL="0" marR="0">
                        <a:lnSpc>
                          <a:spcPct val="115000"/>
                        </a:lnSpc>
                        <a:spcBef>
                          <a:spcPts val="0"/>
                        </a:spcBef>
                        <a:spcAft>
                          <a:spcPts val="0"/>
                        </a:spcAft>
                      </a:pPr>
                      <a:r>
                        <a:rPr lang="en-US" sz="1100" dirty="0">
                          <a:effectLst/>
                        </a:rPr>
                        <a:t>Ashley (2007)</a:t>
                      </a:r>
                      <a:endParaRPr lang="en-US" sz="1100" dirty="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N=120 (40 deaf, 40 hearing abled,40 hard of hearing)</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Standard audible detector only effective in awakening people w/no hearing loss</a:t>
                      </a:r>
                    </a:p>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520Hz square wave auditory signal was most effective-92% awoke participants</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a:effectLst/>
                        </a:rPr>
                        <a:t>Did not sufficiently awaken ANY population</a:t>
                      </a:r>
                    </a:p>
                    <a:p>
                      <a:pPr marL="0" marR="0">
                        <a:lnSpc>
                          <a:spcPct val="115000"/>
                        </a:lnSpc>
                        <a:spcBef>
                          <a:spcPts val="0"/>
                        </a:spcBef>
                        <a:spcAft>
                          <a:spcPts val="0"/>
                        </a:spcAft>
                      </a:pPr>
                      <a:r>
                        <a:rPr lang="en-US" sz="1100">
                          <a:effectLst/>
                        </a:rPr>
                        <a:t> </a:t>
                      </a:r>
                    </a:p>
                    <a:p>
                      <a:pPr marL="0" marR="0">
                        <a:lnSpc>
                          <a:spcPct val="115000"/>
                        </a:lnSpc>
                        <a:spcBef>
                          <a:spcPts val="0"/>
                        </a:spcBef>
                        <a:spcAft>
                          <a:spcPts val="0"/>
                        </a:spcAft>
                      </a:pPr>
                      <a:r>
                        <a:rPr lang="en-US" sz="1100">
                          <a:effectLst/>
                        </a:rPr>
                        <a:t>27% awoke participants</a:t>
                      </a:r>
                      <a:endParaRPr lang="en-US" sz="110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dirty="0">
                          <a:effectLst/>
                        </a:rPr>
                        <a:t>Vibratory Tactile Device: most successful wakening for all hearing abilities and age (hearing able, hard of hearing, &amp; deaf) </a:t>
                      </a:r>
                    </a:p>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dirty="0">
                          <a:effectLst/>
                        </a:rPr>
                        <a:t>Intermittent shaking devices most effective for deaf</a:t>
                      </a:r>
                    </a:p>
                    <a:p>
                      <a:pPr marL="0" marR="0">
                        <a:lnSpc>
                          <a:spcPct val="115000"/>
                        </a:lnSpc>
                        <a:spcBef>
                          <a:spcPts val="0"/>
                        </a:spcBef>
                        <a:spcAft>
                          <a:spcPts val="0"/>
                        </a:spcAft>
                      </a:pPr>
                      <a:r>
                        <a:rPr lang="en-US" sz="1100" dirty="0">
                          <a:effectLst/>
                        </a:rPr>
                        <a:t> </a:t>
                      </a:r>
                    </a:p>
                    <a:p>
                      <a:pPr marL="0" marR="0">
                        <a:lnSpc>
                          <a:spcPct val="115000"/>
                        </a:lnSpc>
                        <a:spcBef>
                          <a:spcPts val="0"/>
                        </a:spcBef>
                        <a:spcAft>
                          <a:spcPts val="0"/>
                        </a:spcAft>
                      </a:pPr>
                      <a:r>
                        <a:rPr lang="en-US" sz="1100" dirty="0">
                          <a:effectLst/>
                        </a:rPr>
                        <a:t>80-84% awoke participants</a:t>
                      </a:r>
                      <a:endParaRPr lang="en-US" sz="1100" dirty="0">
                        <a:effectLst/>
                        <a:latin typeface="Calibri"/>
                        <a:ea typeface="Calibri"/>
                        <a:cs typeface="Times New Roman"/>
                      </a:endParaRPr>
                    </a:p>
                  </a:txBody>
                  <a:tcPr marL="67456" marR="67456" marT="0" marB="0"/>
                </a:tc>
                <a:tc>
                  <a:txBody>
                    <a:bodyPr/>
                    <a:lstStyle/>
                    <a:p>
                      <a:pPr marL="0" marR="0">
                        <a:lnSpc>
                          <a:spcPct val="115000"/>
                        </a:lnSpc>
                        <a:spcBef>
                          <a:spcPts val="0"/>
                        </a:spcBef>
                        <a:spcAft>
                          <a:spcPts val="0"/>
                        </a:spcAft>
                      </a:pPr>
                      <a:r>
                        <a:rPr lang="en-US" sz="1100" dirty="0">
                          <a:effectLst/>
                        </a:rPr>
                        <a:t>Tested hearing able, hard of hearing, &amp; deaf</a:t>
                      </a:r>
                    </a:p>
                    <a:p>
                      <a:pPr marL="0" marR="0">
                        <a:lnSpc>
                          <a:spcPct val="115000"/>
                        </a:lnSpc>
                        <a:spcBef>
                          <a:spcPts val="0"/>
                        </a:spcBef>
                        <a:spcAft>
                          <a:spcPts val="0"/>
                        </a:spcAft>
                      </a:pPr>
                      <a:r>
                        <a:rPr lang="en-US" sz="1100" dirty="0">
                          <a:effectLst/>
                        </a:rPr>
                        <a:t>Devices used during Stage 2 sleep(Delta &amp; REM)</a:t>
                      </a:r>
                    </a:p>
                    <a:p>
                      <a:pPr marL="0" marR="0">
                        <a:lnSpc>
                          <a:spcPct val="115000"/>
                        </a:lnSpc>
                        <a:spcBef>
                          <a:spcPts val="0"/>
                        </a:spcBef>
                        <a:spcAft>
                          <a:spcPts val="0"/>
                        </a:spcAft>
                      </a:pPr>
                      <a:r>
                        <a:rPr lang="en-US" sz="1100" dirty="0">
                          <a:effectLst/>
                        </a:rPr>
                        <a:t>Deaf responded 90% to pillow shaker &amp; 84% to mattress shaker</a:t>
                      </a:r>
                      <a:endParaRPr lang="en-US" sz="1100" dirty="0">
                        <a:effectLst/>
                        <a:latin typeface="Calibri"/>
                        <a:ea typeface="Calibri"/>
                        <a:cs typeface="Times New Roman"/>
                      </a:endParaRPr>
                    </a:p>
                  </a:txBody>
                  <a:tcPr marL="67456" marR="67456" marT="0" marB="0"/>
                </a:tc>
              </a:tr>
            </a:tbl>
          </a:graphicData>
        </a:graphic>
      </p:graphicFrame>
      <p:sp>
        <p:nvSpPr>
          <p:cNvPr id="8" name="TextBox 7"/>
          <p:cNvSpPr txBox="1"/>
          <p:nvPr/>
        </p:nvSpPr>
        <p:spPr>
          <a:xfrm>
            <a:off x="457200" y="6292334"/>
            <a:ext cx="8229600" cy="369332"/>
          </a:xfrm>
          <a:prstGeom prst="rect">
            <a:avLst/>
          </a:prstGeom>
          <a:solidFill>
            <a:schemeClr val="bg1">
              <a:lumMod val="50000"/>
            </a:schemeClr>
          </a:solidFill>
        </p:spPr>
        <p:txBody>
          <a:bodyPr wrap="square" rtlCol="0">
            <a:spAutoFit/>
          </a:bodyPr>
          <a:lstStyle/>
          <a:p>
            <a:r>
              <a:rPr lang="en-US" i="1" dirty="0" smtClean="0">
                <a:solidFill>
                  <a:schemeClr val="bg1"/>
                </a:solidFill>
              </a:rPr>
              <a:t>Chart continues and summary is provided of studies results completed to date</a:t>
            </a:r>
            <a:endParaRPr lang="en-US" i="1" dirty="0">
              <a:solidFill>
                <a:schemeClr val="bg1"/>
              </a:solidFill>
            </a:endParaRPr>
          </a:p>
        </p:txBody>
      </p:sp>
    </p:spTree>
    <p:extLst>
      <p:ext uri="{BB962C8B-B14F-4D97-AF65-F5344CB8AC3E}">
        <p14:creationId xmlns:p14="http://schemas.microsoft.com/office/powerpoint/2010/main" val="20412077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685800"/>
          </a:xfrm>
        </p:spPr>
        <p:txBody>
          <a:bodyPr>
            <a:noAutofit/>
          </a:bodyPr>
          <a:lstStyle/>
          <a:p>
            <a:pPr>
              <a:defRPr/>
            </a:pPr>
            <a:r>
              <a:rPr lang="en-US" sz="3600" dirty="0" smtClean="0"/>
              <a:t>What definitions of terms drove the study?</a:t>
            </a:r>
            <a:endParaRPr lang="en-US" dirty="0"/>
          </a:p>
        </p:txBody>
      </p:sp>
      <p:sp>
        <p:nvSpPr>
          <p:cNvPr id="3" name="Content Placeholder 2"/>
          <p:cNvSpPr>
            <a:spLocks noGrp="1"/>
          </p:cNvSpPr>
          <p:nvPr>
            <p:ph idx="1"/>
          </p:nvPr>
        </p:nvSpPr>
        <p:spPr>
          <a:xfrm>
            <a:off x="533400" y="1371600"/>
            <a:ext cx="8229600" cy="5181600"/>
          </a:xfrm>
        </p:spPr>
        <p:txBody>
          <a:bodyPr>
            <a:noAutofit/>
          </a:bodyPr>
          <a:lstStyle/>
          <a:p>
            <a:r>
              <a:rPr lang="en-US" sz="2000" b="1" dirty="0"/>
              <a:t>Profoundly </a:t>
            </a:r>
            <a:r>
              <a:rPr lang="en-US" sz="2000" b="1" dirty="0" smtClean="0"/>
              <a:t>Deaf:    </a:t>
            </a:r>
            <a:r>
              <a:rPr lang="en-US" sz="2000" dirty="0" smtClean="0"/>
              <a:t>“totally </a:t>
            </a:r>
            <a:r>
              <a:rPr lang="en-US" sz="2000" dirty="0"/>
              <a:t>deaf; unable to hear </a:t>
            </a:r>
            <a:r>
              <a:rPr lang="en-US" sz="2000" dirty="0" smtClean="0"/>
              <a:t>anything”   Retrieved from    </a:t>
            </a:r>
            <a:r>
              <a:rPr lang="en-US" sz="2000" u="sng" dirty="0" smtClean="0">
                <a:hlinkClick r:id="rId2"/>
              </a:rPr>
              <a:t>http</a:t>
            </a:r>
            <a:r>
              <a:rPr lang="en-US" sz="2000" u="sng" dirty="0">
                <a:hlinkClick r:id="rId2"/>
              </a:rPr>
              <a:t>://</a:t>
            </a:r>
            <a:r>
              <a:rPr lang="en-US" sz="2000" u="sng" dirty="0" smtClean="0">
                <a:hlinkClick r:id="rId2"/>
              </a:rPr>
              <a:t>www.thefreedictionary.com/profoundly+deaf</a:t>
            </a:r>
            <a:r>
              <a:rPr lang="en-US" sz="2000" dirty="0"/>
              <a:t> </a:t>
            </a:r>
          </a:p>
          <a:p>
            <a:r>
              <a:rPr lang="en-US" sz="2000" b="1" dirty="0" smtClean="0"/>
              <a:t>BAHA</a:t>
            </a:r>
            <a:r>
              <a:rPr lang="en-US" sz="2000" dirty="0" smtClean="0"/>
              <a:t>:  “</a:t>
            </a:r>
            <a:r>
              <a:rPr lang="en-US" sz="2000" dirty="0"/>
              <a:t>u</a:t>
            </a:r>
            <a:r>
              <a:rPr lang="en-US" sz="2000" dirty="0" smtClean="0"/>
              <a:t>sed </a:t>
            </a:r>
            <a:r>
              <a:rPr lang="en-US" sz="2000" dirty="0"/>
              <a:t>to help people with chronic ear infections, congenital external auditory canal atresia and single sided deafness who cannot benefit from conventional hearing aids. The system is surgically implanted and allows sound to be conducted through the bone rather than via the middle ear - a process known as direct bone conduction.” Retrieved from </a:t>
            </a:r>
            <a:r>
              <a:rPr lang="en-US" sz="2000" u="sng" dirty="0">
                <a:hlinkClick r:id="rId3"/>
              </a:rPr>
              <a:t>http://</a:t>
            </a:r>
            <a:r>
              <a:rPr lang="en-US" sz="2000" u="sng" dirty="0" smtClean="0">
                <a:hlinkClick r:id="rId3"/>
              </a:rPr>
              <a:t>www.umm.edu/otolaryngology/baha.htm</a:t>
            </a:r>
            <a:r>
              <a:rPr lang="en-US" sz="2000" dirty="0"/>
              <a:t> </a:t>
            </a:r>
          </a:p>
          <a:p>
            <a:r>
              <a:rPr lang="en-US" sz="2000" b="1" dirty="0"/>
              <a:t>Cochlear </a:t>
            </a:r>
            <a:r>
              <a:rPr lang="en-US" sz="2000" b="1" dirty="0" smtClean="0"/>
              <a:t>Implant : </a:t>
            </a:r>
            <a:r>
              <a:rPr lang="en-US" sz="2000" dirty="0" smtClean="0"/>
              <a:t>“A </a:t>
            </a:r>
            <a:r>
              <a:rPr lang="en-US" sz="2000" dirty="0"/>
              <a:t>cochlear implant is a small electronic device that helps people hear. It can be used for people who are deaf or very hard of hearing. ”  Retrieved from </a:t>
            </a:r>
            <a:br>
              <a:rPr lang="en-US" sz="2000" dirty="0"/>
            </a:br>
            <a:r>
              <a:rPr lang="en-US" sz="2000" u="sng" dirty="0">
                <a:hlinkClick r:id="rId4"/>
              </a:rPr>
              <a:t>http://</a:t>
            </a:r>
            <a:r>
              <a:rPr lang="en-US" sz="2000" u="sng" dirty="0" smtClean="0">
                <a:hlinkClick r:id="rId4"/>
              </a:rPr>
              <a:t>www.umm.edu/ency/article/007203.htm#ixzz1vnXxhfjC</a:t>
            </a:r>
            <a:endParaRPr lang="en-US" sz="2000" dirty="0" smtClean="0"/>
          </a:p>
          <a:p>
            <a:r>
              <a:rPr lang="en-US" sz="2000" b="1" dirty="0"/>
              <a:t> </a:t>
            </a:r>
            <a:r>
              <a:rPr lang="en-US" sz="2000" b="1" dirty="0" smtClean="0"/>
              <a:t>Hearing Aid</a:t>
            </a:r>
            <a:r>
              <a:rPr lang="en-US" sz="2000" dirty="0" smtClean="0"/>
              <a:t>:  “A </a:t>
            </a:r>
            <a:r>
              <a:rPr lang="en-US" sz="2000" dirty="0"/>
              <a:t>small electronic apparatus that amplifies sound and is worn in or behind the ear to compensate for impaired </a:t>
            </a:r>
            <a:r>
              <a:rPr lang="en-US" sz="2000" dirty="0" smtClean="0"/>
              <a:t>hearing”  Retrieved </a:t>
            </a:r>
            <a:r>
              <a:rPr lang="en-US" sz="2000" dirty="0"/>
              <a:t>from </a:t>
            </a:r>
            <a:r>
              <a:rPr lang="en-US" sz="2000" u="sng" dirty="0">
                <a:hlinkClick r:id="rId5"/>
              </a:rPr>
              <a:t>http://</a:t>
            </a:r>
            <a:r>
              <a:rPr lang="en-US" sz="2000" u="sng" dirty="0" smtClean="0">
                <a:hlinkClick r:id="rId5"/>
              </a:rPr>
              <a:t>medical-dictionary.thefreedictionary.com/hearing+aid</a:t>
            </a:r>
            <a:endParaRPr lang="en-US" sz="2000" dirty="0" smtClean="0"/>
          </a:p>
          <a:p>
            <a:pPr marL="0" indent="0">
              <a:buNone/>
            </a:pPr>
            <a:endParaRPr lang="en-US" sz="2000" dirty="0"/>
          </a:p>
        </p:txBody>
      </p:sp>
    </p:spTree>
    <p:extLst>
      <p:ext uri="{BB962C8B-B14F-4D97-AF65-F5344CB8AC3E}">
        <p14:creationId xmlns:p14="http://schemas.microsoft.com/office/powerpoint/2010/main" val="208212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Definitions cont.</a:t>
            </a:r>
            <a:endParaRPr lang="en-US" dirty="0"/>
          </a:p>
        </p:txBody>
      </p:sp>
      <p:sp>
        <p:nvSpPr>
          <p:cNvPr id="5" name="Content Placeholder 4"/>
          <p:cNvSpPr>
            <a:spLocks noGrp="1"/>
          </p:cNvSpPr>
          <p:nvPr>
            <p:ph idx="1"/>
          </p:nvPr>
        </p:nvSpPr>
        <p:spPr/>
        <p:txBody>
          <a:bodyPr>
            <a:normAutofit fontScale="92500"/>
          </a:bodyPr>
          <a:lstStyle/>
          <a:p>
            <a:r>
              <a:rPr lang="en-US" b="1" dirty="0"/>
              <a:t>Strobe Light</a:t>
            </a:r>
            <a:r>
              <a:rPr lang="en-US" dirty="0"/>
              <a:t>:  A strobe light or stroboscopic lamp, commonly called a strobe, is a device used to produce regular flashes of </a:t>
            </a:r>
            <a:r>
              <a:rPr lang="en-US" u="sng" dirty="0">
                <a:hlinkClick r:id="rId2" tooltip="Light"/>
              </a:rPr>
              <a:t>light</a:t>
            </a:r>
            <a:r>
              <a:rPr lang="en-US" dirty="0"/>
              <a:t>.  Retrieved from </a:t>
            </a:r>
            <a:r>
              <a:rPr lang="en-US" u="sng" dirty="0">
                <a:hlinkClick r:id="rId3"/>
              </a:rPr>
              <a:t>http://en.wikipedia.org/wiki/Strobe_light</a:t>
            </a:r>
            <a:endParaRPr lang="en-US" dirty="0"/>
          </a:p>
          <a:p>
            <a:r>
              <a:rPr lang="en-US" dirty="0"/>
              <a:t> </a:t>
            </a:r>
            <a:r>
              <a:rPr lang="en-US" b="1" dirty="0"/>
              <a:t>Intermittent Bed Shaker</a:t>
            </a:r>
            <a:r>
              <a:rPr lang="en-US" dirty="0"/>
              <a:t>:  “A bed shaker which goes under the mattress and vibrates the bed in an intermittent pattern awakening the sleeper to an emergency”  Retrieved from </a:t>
            </a:r>
            <a:r>
              <a:rPr lang="en-US" u="sng" dirty="0">
                <a:hlinkClick r:id="rId4"/>
              </a:rPr>
              <a:t>http://www.safeawake.com/Adults%20with%20Varying%20Hearing%20Levels.html</a:t>
            </a:r>
            <a:r>
              <a:rPr lang="en-US" dirty="0"/>
              <a:t>  </a:t>
            </a:r>
          </a:p>
          <a:p>
            <a:r>
              <a:rPr lang="en-US" b="1" dirty="0"/>
              <a:t>Voice Alarm</a:t>
            </a:r>
            <a:r>
              <a:rPr lang="en-US" dirty="0"/>
              <a:t>: “Dedicated manual or automatic equipment for originating and distributing voice instructions, as well as alert and evacuation signals pertaining to a fire emergency, to the occupants of a building.”  Retrieved from </a:t>
            </a:r>
            <a:r>
              <a:rPr lang="en-US" u="sng" dirty="0">
                <a:hlinkClick r:id="rId5"/>
              </a:rPr>
              <a:t>http://defineterm.com/?s=voice+alarm</a:t>
            </a:r>
            <a:endParaRPr lang="en-US" dirty="0"/>
          </a:p>
          <a:p>
            <a:endParaRPr lang="en-US" dirty="0"/>
          </a:p>
        </p:txBody>
      </p:sp>
    </p:spTree>
    <p:extLst>
      <p:ext uri="{BB962C8B-B14F-4D97-AF65-F5344CB8AC3E}">
        <p14:creationId xmlns:p14="http://schemas.microsoft.com/office/powerpoint/2010/main" val="5927990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 cont.</a:t>
            </a:r>
            <a:endParaRPr lang="en-US" dirty="0">
              <a:solidFill>
                <a:srgbClr val="C00000"/>
              </a:solidFill>
            </a:endParaRPr>
          </a:p>
        </p:txBody>
      </p:sp>
      <p:sp>
        <p:nvSpPr>
          <p:cNvPr id="3" name="Content Placeholder 2"/>
          <p:cNvSpPr>
            <a:spLocks noGrp="1"/>
          </p:cNvSpPr>
          <p:nvPr>
            <p:ph idx="1"/>
          </p:nvPr>
        </p:nvSpPr>
        <p:spPr/>
        <p:txBody>
          <a:bodyPr>
            <a:normAutofit fontScale="85000" lnSpcReduction="10000"/>
          </a:bodyPr>
          <a:lstStyle/>
          <a:p>
            <a:r>
              <a:rPr lang="en-US" dirty="0"/>
              <a:t> </a:t>
            </a:r>
            <a:r>
              <a:rPr lang="en-US" b="1" dirty="0"/>
              <a:t>REM Sleep:  </a:t>
            </a:r>
            <a:r>
              <a:rPr lang="en-US" dirty="0"/>
              <a:t>“Usually, REM sleep occurs 90 minutes after sleep onset. The first period of REM typically lasts 10 minutes, with each recurring REM stage lengthening, and the final one may last up to an hour. During this stage the eyes move rapidly in different directions.  Intense dreaming occurs during REM sleep as a result of heightened brain activity, but paralysis occurs simultaneously in the major voluntary muscle groups. REM is a mixture of encephalic (brain) states of excitement and muscular immobility.”   Retrieved from </a:t>
            </a:r>
            <a:r>
              <a:rPr lang="en-US" u="sng" dirty="0">
                <a:hlinkClick r:id="rId2"/>
              </a:rPr>
              <a:t>http://www.webmd.com/sleep-disorders/excessive-sleepiness-10/sleep-101</a:t>
            </a:r>
            <a:endParaRPr lang="en-US" dirty="0"/>
          </a:p>
          <a:p>
            <a:r>
              <a:rPr lang="en-US" dirty="0"/>
              <a:t> </a:t>
            </a:r>
            <a:r>
              <a:rPr lang="en-US" b="1" dirty="0"/>
              <a:t>Reaction Time </a:t>
            </a:r>
            <a:r>
              <a:rPr lang="en-US" dirty="0"/>
              <a:t>(measured in seconds):  “The time elapsing between the beginning of the application of a stimulus and the beginning of an organism's reaction to it.”  Retrieved from </a:t>
            </a:r>
            <a:r>
              <a:rPr lang="en-US" u="sng" dirty="0">
                <a:hlinkClick r:id="rId3"/>
              </a:rPr>
              <a:t>http://www.merriam-webster.com/medical/reaction%20time</a:t>
            </a:r>
            <a:endParaRPr lang="en-US" dirty="0"/>
          </a:p>
          <a:p>
            <a:r>
              <a:rPr lang="en-US" dirty="0"/>
              <a:t> </a:t>
            </a:r>
            <a:r>
              <a:rPr lang="en-US" b="1" dirty="0"/>
              <a:t>Waking Time:  </a:t>
            </a:r>
            <a:r>
              <a:rPr lang="en-US" dirty="0"/>
              <a:t>“Marked by full consciousness, awareness, and alertness.”  Retrieved from  </a:t>
            </a:r>
            <a:r>
              <a:rPr lang="en-US" u="sng" dirty="0">
                <a:hlinkClick r:id="rId4"/>
              </a:rPr>
              <a:t>http://www.thefreedictionary.com/waking</a:t>
            </a:r>
            <a:endParaRPr lang="en-US" dirty="0"/>
          </a:p>
          <a:p>
            <a:endParaRPr lang="en-US" dirty="0"/>
          </a:p>
        </p:txBody>
      </p:sp>
    </p:spTree>
    <p:extLst>
      <p:ext uri="{BB962C8B-B14F-4D97-AF65-F5344CB8AC3E}">
        <p14:creationId xmlns:p14="http://schemas.microsoft.com/office/powerpoint/2010/main" val="12255984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249</TotalTime>
  <Words>1147</Words>
  <Application>Microsoft Office PowerPoint</Application>
  <PresentationFormat>On-screen Show (4:3)</PresentationFormat>
  <Paragraphs>170</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Clarity</vt:lpstr>
      <vt:lpstr>Vision 20/20 Pilot of alarms for profound hearing loss </vt:lpstr>
      <vt:lpstr>PowerPoint Presentation</vt:lpstr>
      <vt:lpstr>PowerPoint Presentation</vt:lpstr>
      <vt:lpstr>Where was the study? Why there? </vt:lpstr>
      <vt:lpstr>PowerPoint Presentation</vt:lpstr>
      <vt:lpstr>What had previous researchers found?</vt:lpstr>
      <vt:lpstr>What definitions of terms drove the study?</vt:lpstr>
      <vt:lpstr>Definitions cont.</vt:lpstr>
      <vt:lpstr>Definitions cont.</vt:lpstr>
      <vt:lpstr>How was the study staged &amp; conducted? </vt:lpstr>
      <vt:lpstr>What processes were used for approval of research? The WIRB process</vt:lpstr>
      <vt:lpstr>Sample of Procedural Map</vt:lpstr>
      <vt:lpstr>PowerPoint Presentation</vt:lpstr>
      <vt:lpstr>What devices were used?</vt:lpstr>
      <vt:lpstr>PowerPoint Presentation</vt:lpstr>
      <vt:lpstr>PowerPoint Presentation</vt:lpstr>
      <vt:lpstr>How will the findings be reported?</vt:lpstr>
      <vt:lpstr>How will the recommendations and conclusions be disseminated?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Deaf and hearing study</dc:title>
  <dc:creator>Susan Dennett</dc:creator>
  <cp:lastModifiedBy>Valerie Bryan</cp:lastModifiedBy>
  <cp:revision>35</cp:revision>
  <dcterms:created xsi:type="dcterms:W3CDTF">2012-06-07T19:22:47Z</dcterms:created>
  <dcterms:modified xsi:type="dcterms:W3CDTF">2012-08-22T14:11:45Z</dcterms:modified>
</cp:coreProperties>
</file>