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0"/>
  </p:notesMasterIdLst>
  <p:sldIdLst>
    <p:sldId id="256" r:id="rId2"/>
    <p:sldId id="257" r:id="rId3"/>
    <p:sldId id="263" r:id="rId4"/>
    <p:sldId id="258" r:id="rId5"/>
    <p:sldId id="259" r:id="rId6"/>
    <p:sldId id="260" r:id="rId7"/>
    <p:sldId id="262" r:id="rId8"/>
    <p:sldId id="261"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69850" autoAdjust="0"/>
  </p:normalViewPr>
  <p:slideViewPr>
    <p:cSldViewPr snapToGrid="0">
      <p:cViewPr varScale="1">
        <p:scale>
          <a:sx n="86" d="100"/>
          <a:sy n="86" d="100"/>
        </p:scale>
        <p:origin x="149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AF4C753-DD03-4988-B5F6-36F2C0289CD7}" type="datetimeFigureOut">
              <a:rPr lang="en-US" smtClean="0"/>
              <a:t>11/16/2016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D8CE10-03D3-4196-B5EE-631CBC748720}" type="slidenum">
              <a:rPr lang="en-US" smtClean="0"/>
              <a:t>‹#›</a:t>
            </a:fld>
            <a:endParaRPr lang="en-US"/>
          </a:p>
        </p:txBody>
      </p:sp>
    </p:spTree>
    <p:extLst>
      <p:ext uri="{BB962C8B-B14F-4D97-AF65-F5344CB8AC3E}">
        <p14:creationId xmlns:p14="http://schemas.microsoft.com/office/powerpoint/2010/main" val="39700201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Welcome to Stress</a:t>
            </a:r>
            <a:r>
              <a:rPr lang="en-US" baseline="0" dirty="0" smtClean="0"/>
              <a:t> Management - breathe and relax.  This is the first in a series of self-help presentations developed by CAPS to support FAU students in reaching their academic and personal goals.  I’m Dr. Nikki Saltzburg, one of the staff psychologists at CAPS, and I’ll leading the presentation today</a:t>
            </a:r>
            <a:endParaRPr lang="en-US" dirty="0"/>
          </a:p>
        </p:txBody>
      </p:sp>
      <p:sp>
        <p:nvSpPr>
          <p:cNvPr id="4" name="Slide Number Placeholder 3"/>
          <p:cNvSpPr>
            <a:spLocks noGrp="1"/>
          </p:cNvSpPr>
          <p:nvPr>
            <p:ph type="sldNum" sz="quarter" idx="10"/>
          </p:nvPr>
        </p:nvSpPr>
        <p:spPr/>
        <p:txBody>
          <a:bodyPr/>
          <a:lstStyle/>
          <a:p>
            <a:fld id="{7DD8CE10-03D3-4196-B5EE-631CBC748720}" type="slidenum">
              <a:rPr lang="en-US" smtClean="0"/>
              <a:t>1</a:t>
            </a:fld>
            <a:endParaRPr lang="en-US"/>
          </a:p>
        </p:txBody>
      </p:sp>
    </p:spTree>
    <p:extLst>
      <p:ext uri="{BB962C8B-B14F-4D97-AF65-F5344CB8AC3E}">
        <p14:creationId xmlns:p14="http://schemas.microsoft.com/office/powerpoint/2010/main" val="15063477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smtClean="0">
                <a:latin typeface="Arial" panose="020B0604020202020204" pitchFamily="34" charset="0"/>
              </a:rPr>
              <a:t>Stress is the body’s physical, emotional and psychological response to any demand and is generally perceived as pressure or urgency to respond.  When confronted with a threat, the body reacts with fight or flight response.</a:t>
            </a:r>
          </a:p>
          <a:p>
            <a:pPr eaLnBrk="1" hangingPunct="1"/>
            <a:r>
              <a:rPr lang="en-US" altLang="en-US" dirty="0" smtClean="0">
                <a:latin typeface="Arial" panose="020B0604020202020204" pitchFamily="34" charset="0"/>
              </a:rPr>
              <a:t>Adrenalin and Hydrocortisone are released into the body and they shut down some biological mechanisms to conserve energy – muscles tense, heart rate, blood pressure and respiration increases.  Once threat has receded the body returns to a more relaxed state.  Repeated exposure to Adrenalin and Cortisol can weaken the body’s immune system.  Some amount of stress is healthy, and we all experience it – it can motivate us.  However, the more stressors we experience in a short period of time, the more severe their effects.  When there is not enough time between stressful events we can become overwhelmed and burnt out.</a:t>
            </a:r>
          </a:p>
        </p:txBody>
      </p:sp>
      <p:sp>
        <p:nvSpPr>
          <p:cNvPr id="4" name="Slide Number Placeholder 3"/>
          <p:cNvSpPr>
            <a:spLocks noGrp="1"/>
          </p:cNvSpPr>
          <p:nvPr>
            <p:ph type="sldNum" sz="quarter" idx="10"/>
          </p:nvPr>
        </p:nvSpPr>
        <p:spPr/>
        <p:txBody>
          <a:bodyPr/>
          <a:lstStyle/>
          <a:p>
            <a:fld id="{7DD8CE10-03D3-4196-B5EE-631CBC748720}" type="slidenum">
              <a:rPr lang="en-US" smtClean="0"/>
              <a:t>2</a:t>
            </a:fld>
            <a:endParaRPr lang="en-US"/>
          </a:p>
        </p:txBody>
      </p:sp>
    </p:spTree>
    <p:extLst>
      <p:ext uri="{BB962C8B-B14F-4D97-AF65-F5344CB8AC3E}">
        <p14:creationId xmlns:p14="http://schemas.microsoft.com/office/powerpoint/2010/main" val="39636202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DD8CE10-03D3-4196-B5EE-631CBC748720}" type="slidenum">
              <a:rPr lang="en-US" smtClean="0"/>
              <a:t>3</a:t>
            </a:fld>
            <a:endParaRPr lang="en-US"/>
          </a:p>
        </p:txBody>
      </p:sp>
    </p:spTree>
    <p:extLst>
      <p:ext uri="{BB962C8B-B14F-4D97-AF65-F5344CB8AC3E}">
        <p14:creationId xmlns:p14="http://schemas.microsoft.com/office/powerpoint/2010/main" val="16503792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smtClean="0"/>
              <a:t>Most people find that too much or too little stress hinders their performance and sense of well being.</a:t>
            </a:r>
          </a:p>
          <a:p>
            <a:pPr lvl="1"/>
            <a:r>
              <a:rPr lang="en-US" altLang="en-US" dirty="0" smtClean="0"/>
              <a:t>Too little stress= bored, unmotivated</a:t>
            </a:r>
          </a:p>
          <a:p>
            <a:pPr lvl="1"/>
            <a:r>
              <a:rPr lang="en-US" altLang="en-US" dirty="0" smtClean="0"/>
              <a:t>Too much stress=overwhelmed, fearful</a:t>
            </a:r>
          </a:p>
          <a:p>
            <a:pPr lvl="1"/>
            <a:r>
              <a:rPr lang="en-US" altLang="en-US" dirty="0" smtClean="0"/>
              <a:t>Moderate stress=energized, efficient</a:t>
            </a:r>
          </a:p>
          <a:p>
            <a:r>
              <a:rPr lang="en-US" altLang="en-US" dirty="0" smtClean="0"/>
              <a:t>How does stress help?</a:t>
            </a:r>
          </a:p>
          <a:p>
            <a:pPr lvl="1"/>
            <a:r>
              <a:rPr lang="en-US" altLang="en-US" dirty="0" smtClean="0"/>
              <a:t>Survival</a:t>
            </a:r>
          </a:p>
          <a:p>
            <a:pPr lvl="2"/>
            <a:r>
              <a:rPr lang="en-US" altLang="en-US" dirty="0" smtClean="0"/>
              <a:t>Alerts you to danger</a:t>
            </a:r>
          </a:p>
          <a:p>
            <a:pPr lvl="1"/>
            <a:r>
              <a:rPr lang="en-US" altLang="en-US" dirty="0" smtClean="0"/>
              <a:t>Performance</a:t>
            </a:r>
          </a:p>
          <a:p>
            <a:pPr lvl="2"/>
            <a:r>
              <a:rPr lang="en-US" altLang="en-US" dirty="0" smtClean="0"/>
              <a:t>Motivates you to action</a:t>
            </a:r>
          </a:p>
          <a:p>
            <a:pPr lvl="2"/>
            <a:r>
              <a:rPr lang="en-US" altLang="en-US" dirty="0" smtClean="0"/>
              <a:t>Moderate amounts improve performance</a:t>
            </a:r>
          </a:p>
          <a:p>
            <a:r>
              <a:rPr lang="en-US" altLang="en-US" dirty="0" smtClean="0"/>
              <a:t>How does stress hurt?</a:t>
            </a:r>
          </a:p>
          <a:p>
            <a:pPr lvl="1"/>
            <a:r>
              <a:rPr lang="en-US" altLang="en-US" dirty="0" smtClean="0"/>
              <a:t>Emotionally</a:t>
            </a:r>
          </a:p>
          <a:p>
            <a:pPr lvl="2"/>
            <a:r>
              <a:rPr lang="en-US" altLang="en-US" dirty="0" smtClean="0"/>
              <a:t>Feeling anxious, sad, scared, etc.</a:t>
            </a:r>
          </a:p>
          <a:p>
            <a:pPr lvl="1"/>
            <a:r>
              <a:rPr lang="en-US" altLang="en-US" dirty="0" smtClean="0"/>
              <a:t>Cognitively</a:t>
            </a:r>
          </a:p>
          <a:p>
            <a:pPr lvl="2"/>
            <a:r>
              <a:rPr lang="en-US" altLang="en-US" dirty="0" smtClean="0"/>
              <a:t>Difficulty concentrating, racing thoughts, etc.</a:t>
            </a:r>
          </a:p>
          <a:p>
            <a:pPr lvl="1"/>
            <a:r>
              <a:rPr lang="en-US" altLang="en-US" dirty="0" smtClean="0"/>
              <a:t>Physically</a:t>
            </a:r>
          </a:p>
          <a:p>
            <a:pPr lvl="2"/>
            <a:r>
              <a:rPr lang="en-US" altLang="en-US" dirty="0" smtClean="0"/>
              <a:t>Feeling tired, run-down, racing heart, etc.</a:t>
            </a:r>
          </a:p>
          <a:p>
            <a:endParaRPr lang="en-US" dirty="0"/>
          </a:p>
        </p:txBody>
      </p:sp>
      <p:sp>
        <p:nvSpPr>
          <p:cNvPr id="4" name="Slide Number Placeholder 3"/>
          <p:cNvSpPr>
            <a:spLocks noGrp="1"/>
          </p:cNvSpPr>
          <p:nvPr>
            <p:ph type="sldNum" sz="quarter" idx="10"/>
          </p:nvPr>
        </p:nvSpPr>
        <p:spPr/>
        <p:txBody>
          <a:bodyPr/>
          <a:lstStyle/>
          <a:p>
            <a:fld id="{7DD8CE10-03D3-4196-B5EE-631CBC748720}" type="slidenum">
              <a:rPr lang="en-US" smtClean="0"/>
              <a:t>4</a:t>
            </a:fld>
            <a:endParaRPr lang="en-US"/>
          </a:p>
        </p:txBody>
      </p:sp>
    </p:spTree>
    <p:extLst>
      <p:ext uri="{BB962C8B-B14F-4D97-AF65-F5344CB8AC3E}">
        <p14:creationId xmlns:p14="http://schemas.microsoft.com/office/powerpoint/2010/main" val="34918022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a:t>
            </a:r>
            <a:r>
              <a:rPr lang="en-US" baseline="0" dirty="0" smtClean="0"/>
              <a:t> example of perspective taking – imagine you get a lower grade than you wanted on an exam, and your perspective is that you’re a failure.  Telling yourself you’re a failure over and over again can increase your anxiety and you might find yourself shutting down and losing motivation.  Some other perspectives to consider – just because you performed poorly on a task (in this case an exam) does not mean you are a complete failure in life (consider the successes you’ve had;  performing below your standards just means you haven’t mastered the material yet and there is more to learn, trying different methods, getting support, or putting in additional effort may help</a:t>
            </a:r>
            <a:endParaRPr lang="en-US" dirty="0"/>
          </a:p>
        </p:txBody>
      </p:sp>
      <p:sp>
        <p:nvSpPr>
          <p:cNvPr id="4" name="Slide Number Placeholder 3"/>
          <p:cNvSpPr>
            <a:spLocks noGrp="1"/>
          </p:cNvSpPr>
          <p:nvPr>
            <p:ph type="sldNum" sz="quarter" idx="10"/>
          </p:nvPr>
        </p:nvSpPr>
        <p:spPr/>
        <p:txBody>
          <a:bodyPr/>
          <a:lstStyle/>
          <a:p>
            <a:fld id="{7DD8CE10-03D3-4196-B5EE-631CBC748720}" type="slidenum">
              <a:rPr lang="en-US" smtClean="0"/>
              <a:t>5</a:t>
            </a:fld>
            <a:endParaRPr lang="en-US"/>
          </a:p>
        </p:txBody>
      </p:sp>
    </p:spTree>
    <p:extLst>
      <p:ext uri="{BB962C8B-B14F-4D97-AF65-F5344CB8AC3E}">
        <p14:creationId xmlns:p14="http://schemas.microsoft.com/office/powerpoint/2010/main" val="19713591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Relaxation exercises are a type of emotion-focused coping</a:t>
            </a:r>
          </a:p>
        </p:txBody>
      </p:sp>
      <p:sp>
        <p:nvSpPr>
          <p:cNvPr id="4" name="Slide Number Placeholder 3"/>
          <p:cNvSpPr>
            <a:spLocks noGrp="1"/>
          </p:cNvSpPr>
          <p:nvPr>
            <p:ph type="sldNum" sz="quarter" idx="10"/>
          </p:nvPr>
        </p:nvSpPr>
        <p:spPr/>
        <p:txBody>
          <a:bodyPr/>
          <a:lstStyle/>
          <a:p>
            <a:fld id="{7DD8CE10-03D3-4196-B5EE-631CBC748720}" type="slidenum">
              <a:rPr lang="en-US" smtClean="0"/>
              <a:t>6</a:t>
            </a:fld>
            <a:endParaRPr lang="en-US"/>
          </a:p>
        </p:txBody>
      </p:sp>
    </p:spTree>
    <p:extLst>
      <p:ext uri="{BB962C8B-B14F-4D97-AF65-F5344CB8AC3E}">
        <p14:creationId xmlns:p14="http://schemas.microsoft.com/office/powerpoint/2010/main" val="22931379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446534" y="3085765"/>
            <a:ext cx="11262866" cy="330480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p:nvPr>
        </p:nvSpPr>
        <p:spPr>
          <a:xfrm>
            <a:off x="581191" y="1020431"/>
            <a:ext cx="10993549" cy="1475013"/>
          </a:xfrm>
          <a:effectLst/>
        </p:spPr>
        <p:txBody>
          <a:bodyPr anchor="b">
            <a:normAutofit/>
          </a:bodyPr>
          <a:lstStyle>
            <a:lvl1pPr>
              <a:defRPr sz="3600">
                <a:solidFill>
                  <a:schemeClr val="accent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605951" y="5956137"/>
            <a:ext cx="2844800" cy="365125"/>
          </a:xfrm>
        </p:spPr>
        <p:txBody>
          <a:bodyPr/>
          <a:lstStyle>
            <a:lvl1pPr>
              <a:defRPr>
                <a:solidFill>
                  <a:schemeClr val="accent1">
                    <a:lumMod val="75000"/>
                    <a:lumOff val="25000"/>
                  </a:schemeClr>
                </a:solidFill>
              </a:defRPr>
            </a:lvl1pPr>
          </a:lstStyle>
          <a:p>
            <a:fld id="{88099104-7B1A-4B51-995C-25311A0A3079}" type="datetimeFigureOut">
              <a:rPr lang="en-US" smtClean="0"/>
              <a:t>11/16/2016</a:t>
            </a:fld>
            <a:endParaRPr lang="en-US"/>
          </a:p>
        </p:txBody>
      </p:sp>
      <p:sp>
        <p:nvSpPr>
          <p:cNvPr id="5" name="Footer Placeholder 4"/>
          <p:cNvSpPr>
            <a:spLocks noGrp="1"/>
          </p:cNvSpPr>
          <p:nvPr>
            <p:ph type="ftr" sz="quarter" idx="11"/>
          </p:nvPr>
        </p:nvSpPr>
        <p:spPr>
          <a:xfrm>
            <a:off x="581192" y="5951811"/>
            <a:ext cx="6917210" cy="365125"/>
          </a:xfrm>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a:xfrm>
            <a:off x="10558300" y="5956137"/>
            <a:ext cx="1016440" cy="365125"/>
          </a:xfrm>
        </p:spPr>
        <p:txBody>
          <a:bodyPr/>
          <a:lstStyle>
            <a:lvl1pPr>
              <a:defRPr>
                <a:solidFill>
                  <a:schemeClr val="accent1">
                    <a:lumMod val="75000"/>
                    <a:lumOff val="25000"/>
                  </a:schemeClr>
                </a:solidFill>
              </a:defRPr>
            </a:lvl1pPr>
          </a:lstStyle>
          <a:p>
            <a:fld id="{9FFF0BC3-1CA6-475A-8A57-4D9A18A53B4F}" type="slidenum">
              <a:rPr lang="en-US" smtClean="0"/>
              <a:t>‹#›</a:t>
            </a:fld>
            <a:endParaRPr lang="en-US"/>
          </a:p>
        </p:txBody>
      </p:sp>
    </p:spTree>
    <p:extLst>
      <p:ext uri="{BB962C8B-B14F-4D97-AF65-F5344CB8AC3E}">
        <p14:creationId xmlns:p14="http://schemas.microsoft.com/office/powerpoint/2010/main" val="12873361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vl1pPr>
            <a:lvl2pPr algn="l">
              <a:defRPr/>
            </a:lvl2pPr>
            <a:lvl3pPr algn="l">
              <a:defRPr/>
            </a:lvl3pPr>
            <a:lvl4pPr algn="l">
              <a:defRPr/>
            </a:lvl4pPr>
            <a:lvl5pPr algn="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8099104-7B1A-4B51-995C-25311A0A3079}" type="datetimeFigureOut">
              <a:rPr lang="en-US" smtClean="0"/>
              <a:t>11/16/2016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FFF0BC3-1CA6-475A-8A57-4D9A18A53B4F}" type="slidenum">
              <a:rPr lang="en-US" smtClean="0"/>
              <a:t>‹#›</a:t>
            </a:fld>
            <a:endParaRPr lang="en-US"/>
          </a:p>
        </p:txBody>
      </p:sp>
    </p:spTree>
    <p:extLst>
      <p:ext uri="{BB962C8B-B14F-4D97-AF65-F5344CB8AC3E}">
        <p14:creationId xmlns:p14="http://schemas.microsoft.com/office/powerpoint/2010/main" val="10639691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8993673" y="5956137"/>
            <a:ext cx="1328141" cy="365125"/>
          </a:xfrm>
        </p:spPr>
        <p:txBody>
          <a:bodyPr/>
          <a:lstStyle>
            <a:lvl1pPr>
              <a:defRPr>
                <a:solidFill>
                  <a:schemeClr val="accent1">
                    <a:lumMod val="75000"/>
                    <a:lumOff val="25000"/>
                  </a:schemeClr>
                </a:solidFill>
              </a:defRPr>
            </a:lvl1pPr>
          </a:lstStyle>
          <a:p>
            <a:fld id="{88099104-7B1A-4B51-995C-25311A0A3079}" type="datetimeFigureOut">
              <a:rPr lang="en-US" smtClean="0"/>
              <a:t>11/16/2016</a:t>
            </a:fld>
            <a:endParaRPr lang="en-US"/>
          </a:p>
        </p:txBody>
      </p:sp>
      <p:sp>
        <p:nvSpPr>
          <p:cNvPr id="5" name="Footer Placeholder 4"/>
          <p:cNvSpPr>
            <a:spLocks noGrp="1"/>
          </p:cNvSpPr>
          <p:nvPr>
            <p:ph type="ftr" sz="quarter" idx="11"/>
          </p:nvPr>
        </p:nvSpPr>
        <p:spPr>
          <a:xfrm>
            <a:off x="774923" y="5951811"/>
            <a:ext cx="7896279" cy="365125"/>
          </a:xfrm>
        </p:spPr>
        <p:txBody>
          <a:bodyPr/>
          <a:lstStyle/>
          <a:p>
            <a:endParaRPr lang="en-US"/>
          </a:p>
        </p:txBody>
      </p:sp>
      <p:sp>
        <p:nvSpPr>
          <p:cNvPr id="6" name="Slide Number Placeholder 5"/>
          <p:cNvSpPr>
            <a:spLocks noGrp="1"/>
          </p:cNvSpPr>
          <p:nvPr>
            <p:ph type="sldNum" sz="quarter" idx="12"/>
          </p:nvPr>
        </p:nvSpPr>
        <p:spPr>
          <a:xfrm>
            <a:off x="10446615" y="5956137"/>
            <a:ext cx="1164195" cy="365125"/>
          </a:xfrm>
        </p:spPr>
        <p:txBody>
          <a:bodyPr/>
          <a:lstStyle>
            <a:lvl1pPr>
              <a:defRPr>
                <a:solidFill>
                  <a:schemeClr val="accent1">
                    <a:lumMod val="75000"/>
                    <a:lumOff val="25000"/>
                  </a:schemeClr>
                </a:solidFill>
              </a:defRPr>
            </a:lvl1pPr>
          </a:lstStyle>
          <a:p>
            <a:fld id="{9FFF0BC3-1CA6-475A-8A57-4D9A18A53B4F}" type="slidenum">
              <a:rPr lang="en-US" smtClean="0"/>
              <a:t>‹#›</a:t>
            </a:fld>
            <a:endParaRPr lang="en-US"/>
          </a:p>
        </p:txBody>
      </p:sp>
    </p:spTree>
    <p:extLst>
      <p:ext uri="{BB962C8B-B14F-4D97-AF65-F5344CB8AC3E}">
        <p14:creationId xmlns:p14="http://schemas.microsoft.com/office/powerpoint/2010/main" val="41405069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702156"/>
            <a:ext cx="11029616" cy="1013800"/>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581192" y="2180496"/>
            <a:ext cx="11029615" cy="367830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8099104-7B1A-4B51-995C-25311A0A3079}" type="datetimeFigureOut">
              <a:rPr lang="en-US" smtClean="0"/>
              <a:t>11/16/2016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558300" y="5956137"/>
            <a:ext cx="1052508" cy="365125"/>
          </a:xfrm>
        </p:spPr>
        <p:txBody>
          <a:bodyPr/>
          <a:lstStyle/>
          <a:p>
            <a:fld id="{9FFF0BC3-1CA6-475A-8A57-4D9A18A53B4F}" type="slidenum">
              <a:rPr lang="en-US" smtClean="0"/>
              <a:t>‹#›</a:t>
            </a:fld>
            <a:endParaRPr lang="en-US"/>
          </a:p>
        </p:txBody>
      </p:sp>
    </p:spTree>
    <p:extLst>
      <p:ext uri="{BB962C8B-B14F-4D97-AF65-F5344CB8AC3E}">
        <p14:creationId xmlns:p14="http://schemas.microsoft.com/office/powerpoint/2010/main" val="26063774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chemeClr val="accent1">
                    <a:lumMod val="75000"/>
                    <a:lumOff val="25000"/>
                  </a:schemeClr>
                </a:solidFill>
              </a:defRPr>
            </a:lvl1pPr>
          </a:lstStyle>
          <a:p>
            <a:fld id="{88099104-7B1A-4B51-995C-25311A0A3079}" type="datetimeFigureOut">
              <a:rPr lang="en-US" smtClean="0"/>
              <a:t>11/16/2016</a:t>
            </a:fld>
            <a:endParaRPr lang="en-US"/>
          </a:p>
        </p:txBody>
      </p:sp>
      <p:sp>
        <p:nvSpPr>
          <p:cNvPr id="5" name="Footer Placeholder 4"/>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accent1">
                    <a:lumMod val="75000"/>
                    <a:lumOff val="25000"/>
                  </a:schemeClr>
                </a:solidFill>
              </a:defRPr>
            </a:lvl1pPr>
          </a:lstStyle>
          <a:p>
            <a:fld id="{9FFF0BC3-1CA6-475A-8A57-4D9A18A53B4F}" type="slidenum">
              <a:rPr lang="en-US" smtClean="0"/>
              <a:t>‹#›</a:t>
            </a:fld>
            <a:endParaRPr lang="en-US"/>
          </a:p>
        </p:txBody>
      </p:sp>
    </p:spTree>
    <p:extLst>
      <p:ext uri="{BB962C8B-B14F-4D97-AF65-F5344CB8AC3E}">
        <p14:creationId xmlns:p14="http://schemas.microsoft.com/office/powerpoint/2010/main" val="1821680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729658"/>
            <a:ext cx="11029616" cy="988332"/>
          </a:xfrm>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581193" y="2228003"/>
            <a:ext cx="5422390" cy="363304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88417" y="2228003"/>
            <a:ext cx="5422392" cy="3633047"/>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8099104-7B1A-4B51-995C-25311A0A3079}" type="datetimeFigureOut">
              <a:rPr lang="en-US" smtClean="0"/>
              <a:t>11/16/2016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FF0BC3-1CA6-475A-8A57-4D9A18A53B4F}" type="slidenum">
              <a:rPr lang="en-US" smtClean="0"/>
              <a:t>‹#›</a:t>
            </a:fld>
            <a:endParaRPr lang="en-US"/>
          </a:p>
        </p:txBody>
      </p:sp>
    </p:spTree>
    <p:extLst>
      <p:ext uri="{BB962C8B-B14F-4D97-AF65-F5344CB8AC3E}">
        <p14:creationId xmlns:p14="http://schemas.microsoft.com/office/powerpoint/2010/main" val="37945291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8099104-7B1A-4B51-995C-25311A0A3079}" type="datetimeFigureOut">
              <a:rPr lang="en-US" smtClean="0"/>
              <a:t>11/16/2016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FFF0BC3-1CA6-475A-8A57-4D9A18A53B4F}" type="slidenum">
              <a:rPr lang="en-US" smtClean="0"/>
              <a:t>‹#›</a:t>
            </a:fld>
            <a:endParaRPr lang="en-US"/>
          </a:p>
        </p:txBody>
      </p:sp>
    </p:spTree>
    <p:extLst>
      <p:ext uri="{BB962C8B-B14F-4D97-AF65-F5344CB8AC3E}">
        <p14:creationId xmlns:p14="http://schemas.microsoft.com/office/powerpoint/2010/main" val="15441931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p:nvPr>
        </p:nvSpPr>
        <p:spPr>
          <a:xfrm>
            <a:off x="575894" y="729658"/>
            <a:ext cx="11029616" cy="988332"/>
          </a:xfrm>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8099104-7B1A-4B51-995C-25311A0A3079}" type="datetimeFigureOut">
              <a:rPr lang="en-US" smtClean="0"/>
              <a:t>11/16/2016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FFF0BC3-1CA6-475A-8A57-4D9A18A53B4F}" type="slidenum">
              <a:rPr lang="en-US" smtClean="0"/>
              <a:t>‹#›</a:t>
            </a:fld>
            <a:endParaRPr lang="en-US"/>
          </a:p>
        </p:txBody>
      </p:sp>
    </p:spTree>
    <p:extLst>
      <p:ext uri="{BB962C8B-B14F-4D97-AF65-F5344CB8AC3E}">
        <p14:creationId xmlns:p14="http://schemas.microsoft.com/office/powerpoint/2010/main" val="6409277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099104-7B1A-4B51-995C-25311A0A3079}" type="datetimeFigureOut">
              <a:rPr lang="en-US" smtClean="0"/>
              <a:t>11/16/2016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FFF0BC3-1CA6-475A-8A57-4D9A18A53B4F}" type="slidenum">
              <a:rPr lang="en-US" smtClean="0"/>
              <a:t>‹#›</a:t>
            </a:fld>
            <a:endParaRPr lang="en-US"/>
          </a:p>
        </p:txBody>
      </p:sp>
    </p:spTree>
    <p:extLst>
      <p:ext uri="{BB962C8B-B14F-4D97-AF65-F5344CB8AC3E}">
        <p14:creationId xmlns:p14="http://schemas.microsoft.com/office/powerpoint/2010/main" val="40129314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defRPr>
            </a:lvl1pPr>
            <a:lvl2pPr>
              <a:defRPr sz="1800">
                <a:solidFill>
                  <a:schemeClr val="tx2"/>
                </a:solidFill>
              </a:defRPr>
            </a:lvl2pPr>
            <a:lvl3pPr>
              <a:defRPr sz="1600">
                <a:solidFill>
                  <a:schemeClr val="tx2"/>
                </a:solidFill>
              </a:defRPr>
            </a:lvl3pPr>
            <a:lvl4pPr>
              <a:defRPr sz="1400">
                <a:solidFill>
                  <a:schemeClr val="tx2"/>
                </a:solidFill>
              </a:defRPr>
            </a:lvl4pPr>
            <a:lvl5pPr>
              <a:defRPr sz="1400">
                <a:solidFill>
                  <a:schemeClr val="tx2"/>
                </a:solidFill>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chemeClr val="accent1">
                    <a:lumMod val="75000"/>
                    <a:lumOff val="25000"/>
                  </a:schemeClr>
                </a:solidFill>
              </a:defRPr>
            </a:lvl1pPr>
          </a:lstStyle>
          <a:p>
            <a:fld id="{88099104-7B1A-4B51-995C-25311A0A3079}" type="datetimeFigureOut">
              <a:rPr lang="en-US" smtClean="0"/>
              <a:t>11/16/2016</a:t>
            </a:fld>
            <a:endParaRPr lang="en-US"/>
          </a:p>
        </p:txBody>
      </p:sp>
      <p:sp>
        <p:nvSpPr>
          <p:cNvPr id="6" name="Footer Placeholder 5"/>
          <p:cNvSpPr>
            <a:spLocks noGrp="1"/>
          </p:cNvSpPr>
          <p:nvPr>
            <p:ph type="ftr" sz="quarter" idx="11"/>
          </p:nvPr>
        </p:nvSpPr>
        <p:spPr/>
        <p:txBody>
          <a:bodyPr/>
          <a:lstStyle>
            <a:lvl1pPr>
              <a:defRPr>
                <a:solidFill>
                  <a:schemeClr val="accent1">
                    <a:lumMod val="75000"/>
                    <a:lumOff val="25000"/>
                  </a:schemeClr>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accent1">
                    <a:lumMod val="75000"/>
                    <a:lumOff val="25000"/>
                  </a:schemeClr>
                </a:solidFill>
              </a:defRPr>
            </a:lvl1pPr>
          </a:lstStyle>
          <a:p>
            <a:fld id="{9FFF0BC3-1CA6-475A-8A57-4D9A18A53B4F}" type="slidenum">
              <a:rPr lang="en-US" smtClean="0"/>
              <a:t>‹#›</a:t>
            </a:fld>
            <a:endParaRPr lang="en-US"/>
          </a:p>
        </p:txBody>
      </p:sp>
    </p:spTree>
    <p:extLst>
      <p:ext uri="{BB962C8B-B14F-4D97-AF65-F5344CB8AC3E}">
        <p14:creationId xmlns:p14="http://schemas.microsoft.com/office/powerpoint/2010/main" val="21040445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smtClean="0"/>
              <a:t>Click icon to add picture</a:t>
            </a:r>
            <a:endParaRPr lang="en-US" dirty="0"/>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8099104-7B1A-4B51-995C-25311A0A3079}" type="datetimeFigureOut">
              <a:rPr lang="en-US" smtClean="0"/>
              <a:t>11/16/2016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FFF0BC3-1CA6-475A-8A57-4D9A18A53B4F}" type="slidenum">
              <a:rPr lang="en-US" smtClean="0"/>
              <a:t>‹#›</a:t>
            </a:fld>
            <a:endParaRPr lang="en-US"/>
          </a:p>
        </p:txBody>
      </p:sp>
    </p:spTree>
    <p:extLst>
      <p:ext uri="{BB962C8B-B14F-4D97-AF65-F5344CB8AC3E}">
        <p14:creationId xmlns:p14="http://schemas.microsoft.com/office/powerpoint/2010/main" val="20447014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81192" y="2336003"/>
            <a:ext cx="11029616" cy="3522794"/>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7605951" y="5956137"/>
            <a:ext cx="2844799" cy="365125"/>
          </a:xfrm>
          <a:prstGeom prst="rect">
            <a:avLst/>
          </a:prstGeom>
        </p:spPr>
        <p:txBody>
          <a:bodyPr vert="horz" lIns="91440" tIns="45720" rIns="91440" bIns="45720" rtlCol="0" anchor="ctr"/>
          <a:lstStyle>
            <a:lvl1pPr algn="r">
              <a:defRPr sz="900">
                <a:solidFill>
                  <a:schemeClr val="accent2"/>
                </a:solidFill>
              </a:defRPr>
            </a:lvl1pPr>
          </a:lstStyle>
          <a:p>
            <a:fld id="{88099104-7B1A-4B51-995C-25311A0A3079}" type="datetimeFigureOut">
              <a:rPr lang="en-US" smtClean="0"/>
              <a:t>11/16/2016</a:t>
            </a:fld>
            <a:endParaRPr lang="en-US"/>
          </a:p>
        </p:txBody>
      </p:sp>
      <p:sp>
        <p:nvSpPr>
          <p:cNvPr id="5" name="Footer Placeholder 4"/>
          <p:cNvSpPr>
            <a:spLocks noGrp="1"/>
          </p:cNvSpPr>
          <p:nvPr>
            <p:ph type="ftr" sz="quarter" idx="3"/>
          </p:nvPr>
        </p:nvSpPr>
        <p:spPr>
          <a:xfrm>
            <a:off x="581192" y="5951811"/>
            <a:ext cx="6917210" cy="365125"/>
          </a:xfrm>
          <a:prstGeom prst="rect">
            <a:avLst/>
          </a:prstGeom>
        </p:spPr>
        <p:txBody>
          <a:bodyPr vert="horz" lIns="91440" tIns="45720" rIns="91440" bIns="45720" rtlCol="0" anchor="ctr"/>
          <a:lstStyle>
            <a:lvl1pPr algn="l">
              <a:defRPr sz="900" cap="all">
                <a:solidFill>
                  <a:schemeClr val="accent2"/>
                </a:solidFill>
              </a:defRPr>
            </a:lvl1pPr>
          </a:lstStyle>
          <a:p>
            <a:endParaRPr lang="en-US"/>
          </a:p>
        </p:txBody>
      </p:sp>
      <p:sp>
        <p:nvSpPr>
          <p:cNvPr id="6" name="Slide Number Placeholder 5"/>
          <p:cNvSpPr>
            <a:spLocks noGrp="1"/>
          </p:cNvSpPr>
          <p:nvPr>
            <p:ph type="sldNum" sz="quarter" idx="4"/>
          </p:nvPr>
        </p:nvSpPr>
        <p:spPr>
          <a:xfrm>
            <a:off x="10558300" y="5956137"/>
            <a:ext cx="1052510" cy="365125"/>
          </a:xfrm>
          <a:prstGeom prst="rect">
            <a:avLst/>
          </a:prstGeom>
        </p:spPr>
        <p:txBody>
          <a:bodyPr vert="horz" lIns="91440" tIns="45720" rIns="91440" bIns="45720" rtlCol="0" anchor="ctr"/>
          <a:lstStyle>
            <a:lvl1pPr algn="r">
              <a:defRPr sz="900">
                <a:solidFill>
                  <a:schemeClr val="accent2"/>
                </a:solidFill>
              </a:defRPr>
            </a:lvl1pPr>
          </a:lstStyle>
          <a:p>
            <a:fld id="{9FFF0BC3-1CA6-475A-8A57-4D9A18A53B4F}" type="slidenum">
              <a:rPr lang="en-US" smtClean="0"/>
              <a:t>‹#›</a:t>
            </a:fld>
            <a:endParaRPr lang="en-US"/>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402951412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8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6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gif"/><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3.jpe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4.gif"/><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5.gif"/><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6.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617518"/>
            <a:ext cx="9144000" cy="700644"/>
          </a:xfrm>
        </p:spPr>
        <p:txBody>
          <a:bodyPr>
            <a:normAutofit/>
          </a:bodyPr>
          <a:lstStyle/>
          <a:p>
            <a:r>
              <a:rPr lang="en-US" dirty="0" smtClean="0"/>
              <a:t>Stress Management</a:t>
            </a:r>
            <a:endParaRPr lang="en-US" dirty="0"/>
          </a:p>
        </p:txBody>
      </p:sp>
      <p:sp>
        <p:nvSpPr>
          <p:cNvPr id="3" name="Subtitle 2"/>
          <p:cNvSpPr>
            <a:spLocks noGrp="1"/>
          </p:cNvSpPr>
          <p:nvPr>
            <p:ph type="subTitle" idx="1"/>
          </p:nvPr>
        </p:nvSpPr>
        <p:spPr>
          <a:xfrm>
            <a:off x="1524000" y="1318162"/>
            <a:ext cx="9144000" cy="451261"/>
          </a:xfrm>
        </p:spPr>
        <p:txBody>
          <a:bodyPr>
            <a:normAutofit/>
          </a:bodyPr>
          <a:lstStyle/>
          <a:p>
            <a:r>
              <a:rPr lang="en-US" dirty="0" smtClean="0"/>
              <a:t>Part 1 – Breathe and Relax</a:t>
            </a:r>
            <a:endParaRPr lang="en-US" dirty="0"/>
          </a:p>
        </p:txBody>
      </p:sp>
      <p:pic>
        <p:nvPicPr>
          <p:cNvPr id="4" name="Content Placeholder 4" descr="pressure.gif"/>
          <p:cNvPicPr>
            <a:picLocks noChangeAspect="1"/>
          </p:cNvPicPr>
          <p:nvPr/>
        </p:nvPicPr>
        <p:blipFill>
          <a:blip r:embed="rId5"/>
          <a:srcRect l="-1169" r="-1169"/>
          <a:stretch>
            <a:fillRect/>
          </a:stretch>
        </p:blipFill>
        <p:spPr>
          <a:xfrm>
            <a:off x="1235034" y="1769423"/>
            <a:ext cx="9856520" cy="5088577"/>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1380106807"/>
      </p:ext>
    </p:extLst>
  </p:cSld>
  <p:clrMapOvr>
    <a:masterClrMapping/>
  </p:clrMapOvr>
  <mc:AlternateContent xmlns:mc="http://schemas.openxmlformats.org/markup-compatibility/2006" xmlns:p14="http://schemas.microsoft.com/office/powerpoint/2010/main">
    <mc:Choice Requires="p14">
      <p:transition spd="slow" p14:dur="2000" advTm="22573"/>
    </mc:Choice>
    <mc:Fallback xmlns="">
      <p:transition spd="slow" advTm="225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is Stress?</a:t>
            </a:r>
            <a:endParaRPr lang="en-US" dirty="0"/>
          </a:p>
        </p:txBody>
      </p:sp>
      <p:sp>
        <p:nvSpPr>
          <p:cNvPr id="3" name="Content Placeholder 2"/>
          <p:cNvSpPr>
            <a:spLocks noGrp="1"/>
          </p:cNvSpPr>
          <p:nvPr>
            <p:ph idx="1"/>
          </p:nvPr>
        </p:nvSpPr>
        <p:spPr>
          <a:xfrm>
            <a:off x="838200" y="1825625"/>
            <a:ext cx="6073239" cy="4351338"/>
          </a:xfrm>
        </p:spPr>
        <p:txBody>
          <a:bodyPr/>
          <a:lstStyle/>
          <a:p>
            <a:pPr>
              <a:defRPr/>
            </a:pPr>
            <a:r>
              <a:rPr lang="en-US" dirty="0"/>
              <a:t>Physical, Emotional, Psychological </a:t>
            </a:r>
          </a:p>
          <a:p>
            <a:pPr>
              <a:defRPr/>
            </a:pPr>
            <a:r>
              <a:rPr lang="en-US" dirty="0"/>
              <a:t>Fight or Flight Response</a:t>
            </a:r>
          </a:p>
          <a:p>
            <a:pPr lvl="1">
              <a:buFont typeface="Tahoma" charset="0"/>
              <a:buChar char="–"/>
              <a:defRPr/>
            </a:pPr>
            <a:r>
              <a:rPr lang="en-US" dirty="0"/>
              <a:t>Adrenalin &amp; </a:t>
            </a:r>
            <a:r>
              <a:rPr lang="en-US" dirty="0" smtClean="0"/>
              <a:t>hydrocortisone </a:t>
            </a:r>
            <a:r>
              <a:rPr lang="en-US" dirty="0"/>
              <a:t>released</a:t>
            </a:r>
          </a:p>
          <a:p>
            <a:pPr lvl="1">
              <a:buFont typeface="Tahoma" charset="0"/>
              <a:buChar char="–"/>
              <a:defRPr/>
            </a:pPr>
            <a:r>
              <a:rPr lang="en-US" dirty="0"/>
              <a:t>Long term consequences include suppression of immune system</a:t>
            </a:r>
          </a:p>
          <a:p>
            <a:pPr>
              <a:defRPr/>
            </a:pPr>
            <a:r>
              <a:rPr lang="en-US" dirty="0"/>
              <a:t>Some amount of stress is healthy</a:t>
            </a:r>
          </a:p>
          <a:p>
            <a:pPr>
              <a:defRPr/>
            </a:pPr>
            <a:r>
              <a:rPr lang="en-US" dirty="0"/>
              <a:t>“Too much” </a:t>
            </a:r>
            <a:r>
              <a:rPr lang="en-US" dirty="0" smtClean="0"/>
              <a:t>phenomenon</a:t>
            </a:r>
            <a:endParaRPr lang="en-US" dirty="0"/>
          </a:p>
        </p:txBody>
      </p:sp>
      <p:pic>
        <p:nvPicPr>
          <p:cNvPr id="4" name="Content Placeholder 7" descr="stress.jpg"/>
          <p:cNvPicPr>
            <a:picLocks noChangeAspect="1"/>
          </p:cNvPicPr>
          <p:nvPr/>
        </p:nvPicPr>
        <p:blipFill>
          <a:blip r:embed="rId5"/>
          <a:srcRect t="-7394" b="-7394"/>
          <a:stretch>
            <a:fillRect/>
          </a:stretch>
        </p:blipFill>
        <p:spPr>
          <a:xfrm>
            <a:off x="6465124" y="780328"/>
            <a:ext cx="5198365" cy="5513594"/>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487807863"/>
      </p:ext>
    </p:extLst>
  </p:cSld>
  <p:clrMapOvr>
    <a:masterClrMapping/>
  </p:clrMapOvr>
  <mc:AlternateContent xmlns:mc="http://schemas.openxmlformats.org/markup-compatibility/2006" xmlns:p14="http://schemas.microsoft.com/office/powerpoint/2010/main">
    <mc:Choice Requires="p14">
      <p:transition spd="slow" p14:dur="2000" advTm="61696"/>
    </mc:Choice>
    <mc:Fallback xmlns="">
      <p:transition spd="slow" advTm="616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Signs and Symptoms of Stress</a:t>
            </a:r>
            <a:endParaRPr lang="en-US" dirty="0"/>
          </a:p>
        </p:txBody>
      </p:sp>
      <p:sp>
        <p:nvSpPr>
          <p:cNvPr id="9" name="Content Placeholder 8"/>
          <p:cNvSpPr>
            <a:spLocks noGrp="1"/>
          </p:cNvSpPr>
          <p:nvPr>
            <p:ph sz="half" idx="1"/>
          </p:nvPr>
        </p:nvSpPr>
        <p:spPr/>
        <p:txBody>
          <a:bodyPr>
            <a:normAutofit/>
          </a:bodyPr>
          <a:lstStyle/>
          <a:p>
            <a:r>
              <a:rPr lang="en-US" dirty="0" smtClean="0"/>
              <a:t>Brain and Nerves</a:t>
            </a:r>
          </a:p>
          <a:p>
            <a:r>
              <a:rPr lang="en-US" dirty="0" smtClean="0"/>
              <a:t>Skin</a:t>
            </a:r>
          </a:p>
          <a:p>
            <a:r>
              <a:rPr lang="en-US" dirty="0" smtClean="0"/>
              <a:t>Muscles and Joints</a:t>
            </a:r>
          </a:p>
          <a:p>
            <a:r>
              <a:rPr lang="en-US" dirty="0" smtClean="0"/>
              <a:t>Heart</a:t>
            </a:r>
          </a:p>
          <a:p>
            <a:r>
              <a:rPr lang="en-US" dirty="0" smtClean="0"/>
              <a:t>Stomach</a:t>
            </a:r>
          </a:p>
          <a:p>
            <a:r>
              <a:rPr lang="en-US" dirty="0" smtClean="0"/>
              <a:t>Pancreas</a:t>
            </a:r>
          </a:p>
          <a:p>
            <a:r>
              <a:rPr lang="en-US" dirty="0" smtClean="0"/>
              <a:t>Intestines</a:t>
            </a:r>
          </a:p>
          <a:p>
            <a:r>
              <a:rPr lang="en-US" dirty="0" smtClean="0"/>
              <a:t>Reproductive System</a:t>
            </a:r>
          </a:p>
          <a:p>
            <a:r>
              <a:rPr lang="en-US" dirty="0" smtClean="0"/>
              <a:t>Immune System</a:t>
            </a:r>
          </a:p>
        </p:txBody>
      </p:sp>
      <p:pic>
        <p:nvPicPr>
          <p:cNvPr id="13" name="Content Placeholder 12" descr="stress_2.gif"/>
          <p:cNvPicPr>
            <a:picLocks noGrp="1" noChangeAspect="1"/>
          </p:cNvPicPr>
          <p:nvPr>
            <p:ph sz="half" idx="2"/>
          </p:nvPr>
        </p:nvPicPr>
        <p:blipFill>
          <a:blip r:embed="rId5"/>
          <a:srcRect t="-2028" b="-2028"/>
          <a:stretch>
            <a:fillRect/>
          </a:stretch>
        </p:blipFill>
        <p:spPr>
          <a:xfrm>
            <a:off x="5142017" y="1840992"/>
            <a:ext cx="5961412" cy="4712209"/>
          </a:xfr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09858425"/>
      </p:ext>
    </p:extLst>
  </p:cSld>
  <p:clrMapOvr>
    <a:masterClrMapping/>
  </p:clrMapOvr>
  <mc:AlternateContent xmlns:mc="http://schemas.openxmlformats.org/markup-compatibility/2006" xmlns:p14="http://schemas.microsoft.com/office/powerpoint/2010/main">
    <mc:Choice Requires="p14">
      <p:transition spd="slow" p14:dur="2000" advTm="100351"/>
    </mc:Choice>
    <mc:Fallback xmlns="">
      <p:transition spd="slow" advTm="1003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impact of stress</a:t>
            </a:r>
            <a:endParaRPr lang="en-US" dirty="0"/>
          </a:p>
        </p:txBody>
      </p:sp>
      <p:sp>
        <p:nvSpPr>
          <p:cNvPr id="3" name="Content Placeholder 2"/>
          <p:cNvSpPr>
            <a:spLocks noGrp="1"/>
          </p:cNvSpPr>
          <p:nvPr>
            <p:ph idx="1"/>
          </p:nvPr>
        </p:nvSpPr>
        <p:spPr>
          <a:xfrm>
            <a:off x="838200" y="1825625"/>
            <a:ext cx="5075712" cy="4351338"/>
          </a:xfrm>
        </p:spPr>
        <p:txBody>
          <a:bodyPr>
            <a:normAutofit/>
          </a:bodyPr>
          <a:lstStyle/>
          <a:p>
            <a:r>
              <a:rPr lang="en-US" altLang="en-US" dirty="0" smtClean="0"/>
              <a:t>Most people find that too much or too little stress hinders their performance and sense of well being.</a:t>
            </a:r>
          </a:p>
          <a:p>
            <a:r>
              <a:rPr lang="en-US" altLang="en-US" dirty="0" smtClean="0"/>
              <a:t>How does stress help?</a:t>
            </a:r>
            <a:endParaRPr lang="en-US" altLang="en-US" dirty="0"/>
          </a:p>
          <a:p>
            <a:pPr lvl="1"/>
            <a:r>
              <a:rPr lang="en-US" altLang="en-US" dirty="0" smtClean="0"/>
              <a:t>Survival</a:t>
            </a:r>
          </a:p>
          <a:p>
            <a:pPr lvl="1"/>
            <a:r>
              <a:rPr lang="en-US" altLang="en-US" dirty="0" smtClean="0"/>
              <a:t>Performance</a:t>
            </a:r>
          </a:p>
          <a:p>
            <a:r>
              <a:rPr lang="en-US" altLang="en-US" dirty="0" smtClean="0"/>
              <a:t>How does stress hurt?</a:t>
            </a:r>
          </a:p>
          <a:p>
            <a:pPr lvl="1"/>
            <a:r>
              <a:rPr lang="en-US" altLang="en-US" dirty="0" smtClean="0"/>
              <a:t>Emotionally</a:t>
            </a:r>
          </a:p>
          <a:p>
            <a:pPr lvl="1"/>
            <a:r>
              <a:rPr lang="en-US" altLang="en-US" dirty="0" smtClean="0"/>
              <a:t>Cognitively</a:t>
            </a:r>
          </a:p>
          <a:p>
            <a:pPr lvl="1"/>
            <a:r>
              <a:rPr lang="en-US" altLang="en-US" dirty="0" smtClean="0"/>
              <a:t>Physically</a:t>
            </a:r>
          </a:p>
          <a:p>
            <a:endParaRPr lang="en-US" altLang="en-US" dirty="0" smtClean="0"/>
          </a:p>
          <a:p>
            <a:endParaRPr lang="en-US" dirty="0"/>
          </a:p>
        </p:txBody>
      </p:sp>
      <p:pic>
        <p:nvPicPr>
          <p:cNvPr id="4" name="Content Placeholder 9" descr="stress_graph_sm.gif"/>
          <p:cNvPicPr>
            <a:picLocks noChangeAspect="1"/>
          </p:cNvPicPr>
          <p:nvPr/>
        </p:nvPicPr>
        <p:blipFill>
          <a:blip r:embed="rId5"/>
          <a:srcRect t="-13475" b="-13475"/>
          <a:stretch>
            <a:fillRect/>
          </a:stretch>
        </p:blipFill>
        <p:spPr>
          <a:xfrm>
            <a:off x="5676404" y="1589870"/>
            <a:ext cx="6329549" cy="5268130"/>
          </a:xfrm>
          <a:prstGeom prst="rect">
            <a:avLst/>
          </a:prstGeom>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956057898"/>
      </p:ext>
    </p:extLst>
  </p:cSld>
  <p:clrMapOvr>
    <a:masterClrMapping/>
  </p:clrMapOvr>
  <mc:AlternateContent xmlns:mc="http://schemas.openxmlformats.org/markup-compatibility/2006" xmlns:p14="http://schemas.microsoft.com/office/powerpoint/2010/main">
    <mc:Choice Requires="p14">
      <p:transition spd="slow" p14:dur="2000" advTm="77885"/>
    </mc:Choice>
    <mc:Fallback xmlns="">
      <p:transition spd="slow" advTm="778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Coping with excessive stress</a:t>
            </a:r>
            <a:endParaRPr lang="en-US" dirty="0"/>
          </a:p>
        </p:txBody>
      </p:sp>
      <p:sp>
        <p:nvSpPr>
          <p:cNvPr id="3" name="Content Placeholder 2"/>
          <p:cNvSpPr>
            <a:spLocks noGrp="1"/>
          </p:cNvSpPr>
          <p:nvPr>
            <p:ph idx="1"/>
          </p:nvPr>
        </p:nvSpPr>
        <p:spPr>
          <a:xfrm>
            <a:off x="838200" y="1825625"/>
            <a:ext cx="5752605" cy="4351338"/>
          </a:xfrm>
        </p:spPr>
        <p:txBody>
          <a:bodyPr>
            <a:normAutofit/>
          </a:bodyPr>
          <a:lstStyle/>
          <a:p>
            <a:pPr>
              <a:defRPr/>
            </a:pPr>
            <a:r>
              <a:rPr lang="en-US" dirty="0"/>
              <a:t>Emotion focused coping– </a:t>
            </a:r>
            <a:endParaRPr lang="en-US" dirty="0" smtClean="0"/>
          </a:p>
          <a:p>
            <a:pPr lvl="1">
              <a:defRPr/>
            </a:pPr>
            <a:r>
              <a:rPr lang="en-US" dirty="0" smtClean="0"/>
              <a:t>Take </a:t>
            </a:r>
            <a:r>
              <a:rPr lang="en-US" dirty="0"/>
              <a:t>responsibility for reactions to a </a:t>
            </a:r>
            <a:r>
              <a:rPr lang="en-US" dirty="0" smtClean="0"/>
              <a:t>situation, is there a different perspective you can take?</a:t>
            </a:r>
          </a:p>
          <a:p>
            <a:pPr lvl="1">
              <a:defRPr/>
            </a:pPr>
            <a:r>
              <a:rPr lang="en-US" dirty="0" smtClean="0"/>
              <a:t>Build </a:t>
            </a:r>
            <a:r>
              <a:rPr lang="en-US" dirty="0"/>
              <a:t>up your emotional bank </a:t>
            </a:r>
            <a:r>
              <a:rPr lang="en-US" dirty="0" smtClean="0"/>
              <a:t>account through practicing self nurturing behaviors, including relaxation techniques</a:t>
            </a:r>
            <a:endParaRPr lang="en-US" dirty="0"/>
          </a:p>
          <a:p>
            <a:pPr>
              <a:defRPr/>
            </a:pPr>
            <a:r>
              <a:rPr lang="en-US" dirty="0"/>
              <a:t>Problem focused coping – </a:t>
            </a:r>
            <a:endParaRPr lang="en-US" dirty="0" smtClean="0"/>
          </a:p>
          <a:p>
            <a:pPr lvl="1">
              <a:defRPr/>
            </a:pPr>
            <a:r>
              <a:rPr lang="en-US" dirty="0" smtClean="0"/>
              <a:t>Problem solving</a:t>
            </a:r>
          </a:p>
          <a:p>
            <a:pPr lvl="1">
              <a:defRPr/>
            </a:pPr>
            <a:r>
              <a:rPr lang="en-US" dirty="0" smtClean="0"/>
              <a:t>Assertiveness</a:t>
            </a:r>
          </a:p>
          <a:p>
            <a:pPr lvl="1">
              <a:defRPr/>
            </a:pPr>
            <a:r>
              <a:rPr lang="en-US" dirty="0" smtClean="0"/>
              <a:t>Conflict resolution</a:t>
            </a:r>
          </a:p>
          <a:p>
            <a:pPr lvl="1">
              <a:defRPr/>
            </a:pPr>
            <a:r>
              <a:rPr lang="en-US" dirty="0" smtClean="0"/>
              <a:t>Time management</a:t>
            </a:r>
            <a:endParaRPr lang="en-US" dirty="0"/>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24797" y="1825625"/>
            <a:ext cx="5767203" cy="4658302"/>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795732390"/>
      </p:ext>
    </p:extLst>
  </p:cSld>
  <p:clrMapOvr>
    <a:masterClrMapping/>
  </p:clrMapOvr>
  <mc:AlternateContent xmlns:mc="http://schemas.openxmlformats.org/markup-compatibility/2006" xmlns:p14="http://schemas.microsoft.com/office/powerpoint/2010/main">
    <mc:Choice Requires="p14">
      <p:transition spd="slow" p14:dur="2000" advTm="117066"/>
    </mc:Choice>
    <mc:Fallback xmlns="">
      <p:transition spd="slow" advTm="1170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Emotion-focused coping through relaxation techniques</a:t>
            </a:r>
            <a:endParaRPr lang="en-US" dirty="0"/>
          </a:p>
        </p:txBody>
      </p:sp>
      <p:sp>
        <p:nvSpPr>
          <p:cNvPr id="3" name="Content Placeholder 2"/>
          <p:cNvSpPr>
            <a:spLocks noGrp="1"/>
          </p:cNvSpPr>
          <p:nvPr>
            <p:ph idx="1"/>
          </p:nvPr>
        </p:nvSpPr>
        <p:spPr>
          <a:xfrm>
            <a:off x="838200" y="1975104"/>
            <a:ext cx="6512626" cy="4710704"/>
          </a:xfrm>
        </p:spPr>
        <p:txBody>
          <a:bodyPr>
            <a:normAutofit fontScale="70000" lnSpcReduction="20000"/>
          </a:bodyPr>
          <a:lstStyle/>
          <a:p>
            <a:r>
              <a:rPr lang="en-US" dirty="0"/>
              <a:t>Diaphragmatic Breathing</a:t>
            </a:r>
          </a:p>
          <a:p>
            <a:pPr lvl="1"/>
            <a:r>
              <a:rPr lang="en-US" dirty="0"/>
              <a:t>Breathe deep, from the stomach, fill the lungs!</a:t>
            </a:r>
          </a:p>
          <a:p>
            <a:r>
              <a:rPr lang="en-US" dirty="0"/>
              <a:t>Imagery</a:t>
            </a:r>
          </a:p>
          <a:p>
            <a:pPr lvl="1"/>
            <a:r>
              <a:rPr lang="en-US" dirty="0"/>
              <a:t>Imagine you are on a beach, in a forest, on a mountain top</a:t>
            </a:r>
          </a:p>
          <a:p>
            <a:pPr lvl="1"/>
            <a:r>
              <a:rPr lang="en-US" dirty="0"/>
              <a:t>What does it smell, taste, look, feel, and sound like?</a:t>
            </a:r>
          </a:p>
          <a:p>
            <a:r>
              <a:rPr lang="en-US" dirty="0"/>
              <a:t>Visual Perceptual Imagery</a:t>
            </a:r>
          </a:p>
          <a:p>
            <a:pPr lvl="1"/>
            <a:r>
              <a:rPr lang="en-US" dirty="0"/>
              <a:t>Look around the room, find an object you like</a:t>
            </a:r>
          </a:p>
          <a:p>
            <a:pPr lvl="1"/>
            <a:r>
              <a:rPr lang="en-US" dirty="0"/>
              <a:t>What does it smell, taste, look, feel, and sound like?</a:t>
            </a:r>
          </a:p>
          <a:p>
            <a:r>
              <a:rPr lang="en-US" dirty="0"/>
              <a:t>Progressive Muscle Relaxation</a:t>
            </a:r>
          </a:p>
          <a:p>
            <a:pPr lvl="1"/>
            <a:r>
              <a:rPr lang="en-US" dirty="0"/>
              <a:t>Locate every muscle group you can, slowly, from head to toe</a:t>
            </a:r>
          </a:p>
          <a:p>
            <a:pPr lvl="1"/>
            <a:r>
              <a:rPr lang="en-US" dirty="0" smtClean="0"/>
              <a:t>Tense and </a:t>
            </a:r>
            <a:r>
              <a:rPr lang="en-US" dirty="0"/>
              <a:t>release each muscle group two </a:t>
            </a:r>
            <a:r>
              <a:rPr lang="en-US" dirty="0" smtClean="0"/>
              <a:t>times, hold tension for 5-10 seconds and relax 15-20 seconds</a:t>
            </a:r>
            <a:endParaRPr lang="en-US" dirty="0"/>
          </a:p>
          <a:p>
            <a:r>
              <a:rPr lang="en-US" dirty="0"/>
              <a:t>Meditation</a:t>
            </a:r>
          </a:p>
          <a:p>
            <a:pPr lvl="1"/>
            <a:r>
              <a:rPr lang="en-US" dirty="0"/>
              <a:t>15 minutes of not thinking while sitting or lying in a peaceful, quiet, place</a:t>
            </a:r>
          </a:p>
          <a:p>
            <a:pPr lvl="1"/>
            <a:r>
              <a:rPr lang="en-US" dirty="0"/>
              <a:t>Try using soft, non-verbal music, incense, and remember to breathe</a:t>
            </a:r>
          </a:p>
          <a:p>
            <a:r>
              <a:rPr lang="en-US" dirty="0"/>
              <a:t>Increasing Positive </a:t>
            </a:r>
            <a:r>
              <a:rPr lang="en-US" dirty="0" smtClean="0"/>
              <a:t>Thinking</a:t>
            </a:r>
            <a:endParaRPr lang="en-US" dirty="0"/>
          </a:p>
          <a:p>
            <a:pPr lvl="1"/>
            <a:r>
              <a:rPr lang="en-US" dirty="0" smtClean="0"/>
              <a:t>Practice positive affirmations daily</a:t>
            </a:r>
          </a:p>
          <a:p>
            <a:pPr lvl="1"/>
            <a:r>
              <a:rPr lang="en-US" dirty="0" smtClean="0"/>
              <a:t>Give yourself credit for your accomplishments, even “the little things”</a:t>
            </a:r>
          </a:p>
          <a:p>
            <a:pPr lvl="1"/>
            <a:r>
              <a:rPr lang="en-US" dirty="0" smtClean="0"/>
              <a:t>Cultivate gratitude</a:t>
            </a:r>
            <a:endParaRPr lang="en-US" dirty="0"/>
          </a:p>
        </p:txBody>
      </p:sp>
      <p:pic>
        <p:nvPicPr>
          <p:cNvPr id="4"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50826" y="1690687"/>
            <a:ext cx="4458788" cy="47338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203169924"/>
      </p:ext>
    </p:extLst>
  </p:cSld>
  <p:clrMapOvr>
    <a:masterClrMapping/>
  </p:clrMapOvr>
  <mc:AlternateContent xmlns:mc="http://schemas.openxmlformats.org/markup-compatibility/2006" xmlns:p14="http://schemas.microsoft.com/office/powerpoint/2010/main">
    <mc:Choice Requires="p14">
      <p:transition spd="slow" p14:dur="2000" advTm="199612"/>
    </mc:Choice>
    <mc:Fallback xmlns="">
      <p:transition spd="slow" advTm="1996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Let’s practice… Guided Imagery</a:t>
            </a:r>
            <a:endParaRPr lang="en-US" dirty="0"/>
          </a:p>
        </p:txBody>
      </p:sp>
      <p:pic>
        <p:nvPicPr>
          <p:cNvPr id="4" name="Content Placeholder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2023871" y="1817112"/>
            <a:ext cx="7817847" cy="4888488"/>
          </a:xfr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851340293"/>
      </p:ext>
    </p:extLst>
  </p:cSld>
  <p:clrMapOvr>
    <a:masterClrMapping/>
  </p:clrMapOvr>
  <mc:AlternateContent xmlns:mc="http://schemas.openxmlformats.org/markup-compatibility/2006" xmlns:p14="http://schemas.microsoft.com/office/powerpoint/2010/main">
    <mc:Choice Requires="p14">
      <p:transition spd="slow" p14:dur="2000" advTm="450047"/>
    </mc:Choice>
    <mc:Fallback xmlns="">
      <p:transition spd="slow" advTm="4500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Need more help or information?</a:t>
            </a:r>
            <a:endParaRPr lang="en-US" dirty="0"/>
          </a:p>
        </p:txBody>
      </p:sp>
      <p:sp>
        <p:nvSpPr>
          <p:cNvPr id="3" name="Content Placeholder 2"/>
          <p:cNvSpPr>
            <a:spLocks noGrp="1"/>
          </p:cNvSpPr>
          <p:nvPr>
            <p:ph idx="1"/>
          </p:nvPr>
        </p:nvSpPr>
        <p:spPr/>
        <p:txBody>
          <a:bodyPr/>
          <a:lstStyle/>
          <a:p>
            <a:r>
              <a:rPr lang="en-US" dirty="0" smtClean="0"/>
              <a:t>Check back on our website for more self-help presentations coming soon</a:t>
            </a:r>
          </a:p>
          <a:p>
            <a:r>
              <a:rPr lang="en-US" dirty="0" smtClean="0"/>
              <a:t>Come visit us at CAPS</a:t>
            </a:r>
          </a:p>
          <a:p>
            <a:pPr lvl="1"/>
            <a:r>
              <a:rPr lang="en-US" dirty="0" smtClean="0"/>
              <a:t>Call us at 561-297-3540 or come to our office in SS-8 Rm 229 to schedule an initial appointment with a counselor</a:t>
            </a:r>
          </a:p>
          <a:p>
            <a:pPr lvl="1"/>
            <a:r>
              <a:rPr lang="en-US" dirty="0" smtClean="0"/>
              <a:t>Our services are confidential, and free to enrolled FAU students</a:t>
            </a:r>
          </a:p>
          <a:p>
            <a:pPr lvl="1"/>
            <a:r>
              <a:rPr lang="en-US" dirty="0" smtClean="0"/>
              <a:t>We offer individual, group, and relationship counseling as well as psychiatric consultations</a:t>
            </a:r>
            <a:endParaRPr lang="en-US"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30000" y="6096000"/>
            <a:ext cx="609600" cy="609600"/>
          </a:xfrm>
          <a:prstGeom prst="rect">
            <a:avLst/>
          </a:prstGeom>
        </p:spPr>
      </p:pic>
    </p:spTree>
    <p:extLst>
      <p:ext uri="{BB962C8B-B14F-4D97-AF65-F5344CB8AC3E}">
        <p14:creationId xmlns:p14="http://schemas.microsoft.com/office/powerpoint/2010/main" val="3729693185"/>
      </p:ext>
    </p:extLst>
  </p:cSld>
  <p:clrMapOvr>
    <a:masterClrMapping/>
  </p:clrMapOvr>
  <mc:AlternateContent xmlns:mc="http://schemas.openxmlformats.org/markup-compatibility/2006" xmlns:p14="http://schemas.microsoft.com/office/powerpoint/2010/main">
    <mc:Choice Requires="p14">
      <p:transition spd="slow" p14:dur="2000" advTm="52631"/>
    </mc:Choice>
    <mc:Fallback xmlns="">
      <p:transition spd="slow" advTm="526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Dividend">
  <a:themeElements>
    <a:clrScheme name="Dividend">
      <a:dk1>
        <a:sysClr val="windowText" lastClr="000000"/>
      </a:dk1>
      <a:lt1>
        <a:sysClr val="window" lastClr="FFFFFF"/>
      </a:lt1>
      <a:dk2>
        <a:srgbClr val="3D3D3D"/>
      </a:dk2>
      <a:lt2>
        <a:srgbClr val="EBEBEB"/>
      </a:lt2>
      <a:accent1>
        <a:srgbClr val="4D1434"/>
      </a:accent1>
      <a:accent2>
        <a:srgbClr val="903163"/>
      </a:accent2>
      <a:accent3>
        <a:srgbClr val="B2324B"/>
      </a:accent3>
      <a:accent4>
        <a:srgbClr val="969FA7"/>
      </a:accent4>
      <a:accent5>
        <a:srgbClr val="66B1CE"/>
      </a:accent5>
      <a:accent6>
        <a:srgbClr val="40619D"/>
      </a:accent6>
      <a:hlink>
        <a:srgbClr val="828282"/>
      </a:hlink>
      <a:folHlink>
        <a:srgbClr val="A5A5A5"/>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TM10001104[[fn=Feathered]]</Template>
  <TotalTime>218</TotalTime>
  <Words>820</Words>
  <Application>Microsoft Office PowerPoint</Application>
  <PresentationFormat>Widescreen</PresentationFormat>
  <Paragraphs>91</Paragraphs>
  <Slides>8</Slides>
  <Notes>6</Notes>
  <HiddenSlides>0</HiddenSlides>
  <MMClips>8</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8</vt:i4>
      </vt:variant>
    </vt:vector>
  </HeadingPairs>
  <TitlesOfParts>
    <vt:vector size="14" baseType="lpstr">
      <vt:lpstr>Arial</vt:lpstr>
      <vt:lpstr>Calibri</vt:lpstr>
      <vt:lpstr>Gill Sans MT</vt:lpstr>
      <vt:lpstr>Tahoma</vt:lpstr>
      <vt:lpstr>Wingdings 2</vt:lpstr>
      <vt:lpstr>Dividend</vt:lpstr>
      <vt:lpstr>Stress Management</vt:lpstr>
      <vt:lpstr>What is Stress?</vt:lpstr>
      <vt:lpstr>Signs and Symptoms of Stress</vt:lpstr>
      <vt:lpstr>The impact of stress</vt:lpstr>
      <vt:lpstr>Coping with excessive stress</vt:lpstr>
      <vt:lpstr>Emotion-focused coping through relaxation techniques</vt:lpstr>
      <vt:lpstr>Let’s practice… Guided Imagery</vt:lpstr>
      <vt:lpstr>Need more help or information?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Stress Management</dc:title>
  <dc:creator>Nicole Saltzburg</dc:creator>
  <cp:lastModifiedBy>Kadeem Smith</cp:lastModifiedBy>
  <cp:revision>21</cp:revision>
  <dcterms:created xsi:type="dcterms:W3CDTF">2016-03-30T15:47:08Z</dcterms:created>
  <dcterms:modified xsi:type="dcterms:W3CDTF">2016-11-16T19:04:35Z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