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  <p:sldMasterId id="2147483679" r:id="rId3"/>
  </p:sldMasterIdLst>
  <p:notesMasterIdLst>
    <p:notesMasterId r:id="rId13"/>
  </p:notesMasterIdLst>
  <p:sldIdLst>
    <p:sldId id="256" r:id="rId4"/>
    <p:sldId id="386" r:id="rId5"/>
    <p:sldId id="377" r:id="rId6"/>
    <p:sldId id="342" r:id="rId7"/>
    <p:sldId id="343" r:id="rId8"/>
    <p:sldId id="344" r:id="rId9"/>
    <p:sldId id="375" r:id="rId10"/>
    <p:sldId id="376" r:id="rId11"/>
    <p:sldId id="387" r:id="rId12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93143"/>
    <a:srgbClr val="CA0210"/>
    <a:srgbClr val="C9C76B"/>
    <a:srgbClr val="B4DB25"/>
    <a:srgbClr val="009999"/>
    <a:srgbClr val="0F537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11" autoAdjust="0"/>
    <p:restoredTop sz="94628" autoAdjust="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14663" cy="465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8" rIns="92534" bIns="46268" numCol="1" anchor="t" anchorCtr="0" compatLnSpc="1">
            <a:prstTxWarp prst="textNoShape">
              <a:avLst/>
            </a:prstTxWarp>
          </a:bodyPr>
          <a:lstStyle>
            <a:lvl1pPr defTabSz="925513">
              <a:spcBef>
                <a:spcPct val="0"/>
              </a:spcBef>
              <a:buFontTx/>
              <a:buNone/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588" y="0"/>
            <a:ext cx="3014662" cy="465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8" rIns="92534" bIns="46268" numCol="1" anchor="t" anchorCtr="0" compatLnSpc="1">
            <a:prstTxWarp prst="textNoShape">
              <a:avLst/>
            </a:prstTxWarp>
          </a:bodyPr>
          <a:lstStyle>
            <a:lvl1pPr algn="r" defTabSz="925513">
              <a:spcBef>
                <a:spcPct val="0"/>
              </a:spcBef>
              <a:buFontTx/>
              <a:buNone/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6913"/>
            <a:ext cx="4652962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421863"/>
            <a:ext cx="5564188" cy="418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8" rIns="92534" bIns="462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2126"/>
            <a:ext cx="3014663" cy="4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8" rIns="92534" bIns="46268" numCol="1" anchor="b" anchorCtr="0" compatLnSpc="1">
            <a:prstTxWarp prst="textNoShape">
              <a:avLst/>
            </a:prstTxWarp>
          </a:bodyPr>
          <a:lstStyle>
            <a:lvl1pPr defTabSz="925513">
              <a:spcBef>
                <a:spcPct val="0"/>
              </a:spcBef>
              <a:buFontTx/>
              <a:buNone/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588" y="8842126"/>
            <a:ext cx="3014662" cy="4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8" rIns="92534" bIns="46268" numCol="1" anchor="b" anchorCtr="0" compatLnSpc="1">
            <a:prstTxWarp prst="textNoShape">
              <a:avLst/>
            </a:prstTxWarp>
          </a:bodyPr>
          <a:lstStyle>
            <a:lvl1pPr algn="r" defTabSz="925513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D712FF1B-4B4B-4085-AF6B-323EBC701C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7418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B4A0D8-69AF-4CF8-9F17-3BA804907671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B4A0D8-69AF-4CF8-9F17-3BA804907671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04A3C9-A8FF-4218-9FE7-B6EEFF73CFB4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95325"/>
            <a:ext cx="4654550" cy="3492500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420263"/>
            <a:ext cx="5100638" cy="4193173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Source of Operating Funds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735115-069D-4A6A-9B3F-AB1F0B64D1E5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95325"/>
            <a:ext cx="4654550" cy="34925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420263"/>
            <a:ext cx="5100638" cy="4193173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Source of Operating Funds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D0E9A6-169E-426C-93F8-85AD7AB6D075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95325"/>
            <a:ext cx="4654550" cy="3492500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420263"/>
            <a:ext cx="5100638" cy="4193173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FAU’s 2001-02 Operating Budget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D0E9A6-169E-426C-93F8-85AD7AB6D075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95325"/>
            <a:ext cx="4654550" cy="3492500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420263"/>
            <a:ext cx="5100638" cy="4193173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FAU’s 2001-02 Operating Budget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49C2C-007A-4346-855D-714E3D765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E910A-6FDF-4C8C-B207-52F27FEF0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48D22-B43A-425E-9E50-6A38638B5B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E7138-418A-4DA9-9B50-5364F06DBB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2305F-8D57-4BEB-9BFC-7705F52342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3D502-0ED7-4B24-ADF3-79EAF527C4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16BA4-6318-4097-A177-B033CC5FA2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AAB46-4C49-4023-8578-0493C3276B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3FCD2-6EA4-4128-8960-E73BD7B0F6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2FEB3-CF21-4235-9004-6792DB39E7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AB2EE-748F-483B-8A00-D099861F85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F4D4D-9C59-4B77-9FA3-C279A28941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6EF9D-135A-47F8-A8EE-91AD7B7B76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C26BC-5773-4644-B975-46CADEE868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DA9D8-FFE5-400F-A2BB-34538AA009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25F97-2BC9-4903-B0BD-05CC9EC5BA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9DF29-01D4-480B-BC5C-D51647ED52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83E38-85CF-4BB7-93F5-77BDE2360C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91571-7C67-4FEE-B729-D90600415B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B3985-CA71-4478-9210-2D9AC0FF61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461B3-BAB2-41E3-AE53-FED5A8C4E3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BF137-F3C9-45E8-A7F2-F6DDF03116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48EBF-09DB-4EC2-875F-3ACB0E9C6F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B6BF1-B1FC-47EF-A260-D6384B4F4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9BB26-CD82-4FEE-B250-560A9E0429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FC64C-F099-4699-9EAB-72D67CEE7A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2A499-7D04-4F9D-AE81-01B8C67BC8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7D7BB-0DB3-4733-A4D9-EFCBB1D5A2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14E2C-32E6-482F-93F0-764E50758B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47148-052A-4F61-8CC0-0C78D125AD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09823-D99C-485F-9674-4E77D57B12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7A23F-0654-44F8-8C8B-0E1E90439A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6638A-A14E-4BA2-8307-FC0817C7BD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99439-8FE6-4B3A-9A7C-FD6685C27F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5D81-7DA9-4E64-BB7C-C93F4A680D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D23C1-2822-4512-809B-17D2D3AA1C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A2D1D-AD77-43AA-8AAE-8996740C99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92380-46EF-45E6-992E-B77B91EDA0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055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055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055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6856BB86-1321-436E-A696-716869FDAF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blackWhite">
          <a:xfrm>
            <a:off x="381000" y="228600"/>
            <a:ext cx="8397875" cy="6019800"/>
          </a:xfrm>
          <a:prstGeom prst="rect">
            <a:avLst/>
          </a:prstGeom>
          <a:noFill/>
          <a:ln w="508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wrap="none" lIns="91422" tIns="45711" rIns="91422" bIns="45711" anchor="ctr"/>
          <a:lstStyle/>
          <a:p>
            <a:pPr algn="ctr">
              <a:defRPr/>
            </a:pPr>
            <a:endParaRPr lang="en-US" sz="2400" dirty="0">
              <a:latin typeface="Arial Black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452438" y="311150"/>
            <a:ext cx="8229600" cy="5854700"/>
          </a:xfrm>
          <a:prstGeom prst="rect">
            <a:avLst/>
          </a:prstGeom>
          <a:noFill/>
          <a:ln w="9525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wrap="none" lIns="91422" tIns="45711" rIns="91422" bIns="45711" anchor="ctr"/>
          <a:lstStyle/>
          <a:p>
            <a:pPr algn="ctr">
              <a:defRPr/>
            </a:pPr>
            <a:endParaRPr lang="en-US" sz="2400" dirty="0">
              <a:latin typeface="Arial Black" pitchFamily="34" charset="0"/>
            </a:endParaRPr>
          </a:p>
        </p:txBody>
      </p:sp>
      <p:pic>
        <p:nvPicPr>
          <p:cNvPr id="2057" name="Picture 10" descr="FAU_logo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33400" y="3810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4" r:id="rId6"/>
    <p:sldLayoutId id="2147484125" r:id="rId7"/>
    <p:sldLayoutId id="2147484126" r:id="rId8"/>
    <p:sldLayoutId id="2147484127" r:id="rId9"/>
    <p:sldLayoutId id="2147484128" r:id="rId10"/>
    <p:sldLayoutId id="2147484129" r:id="rId11"/>
    <p:sldLayoutId id="2147484130" r:id="rId12"/>
    <p:sldLayoutId id="2147484131" r:id="rId13"/>
    <p:sldLayoutId id="2147484132" r:id="rId14"/>
    <p:sldLayoutId id="2147484133" r:id="rId15"/>
    <p:sldLayoutId id="2147484134" r:id="rId16"/>
  </p:sldLayoutIdLst>
  <p:transition spd="med"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4A52774E-CCC6-460D-BAC8-D4C18DBC69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52438" y="311150"/>
            <a:ext cx="8229600" cy="5854700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lIns="91422" tIns="45711" rIns="91422" bIns="45711" anchor="ctr"/>
          <a:lstStyle/>
          <a:p>
            <a:pPr algn="ctr">
              <a:defRPr/>
            </a:pPr>
            <a:endParaRPr lang="en-US" sz="2400" dirty="0">
              <a:latin typeface="Arial Black" pitchFamily="34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blackWhite">
          <a:xfrm>
            <a:off x="381000" y="228600"/>
            <a:ext cx="8397875" cy="6019800"/>
          </a:xfrm>
          <a:prstGeom prst="rect">
            <a:avLst/>
          </a:prstGeom>
          <a:noFill/>
          <a:ln w="508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lIns="91422" tIns="45711" rIns="91422" bIns="45711" anchor="ctr"/>
          <a:lstStyle/>
          <a:p>
            <a:pPr algn="ctr">
              <a:defRPr/>
            </a:pPr>
            <a:endParaRPr lang="en-US" sz="2400" dirty="0">
              <a:latin typeface="Arial Black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</p:sldLayoutIdLst>
  <p:transition spd="med"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09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spcBef>
                <a:spcPct val="20000"/>
              </a:spcBef>
              <a:buFontTx/>
              <a:buChar char="•"/>
              <a:defRPr kumimoji="0" sz="1200" dirty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spcBef>
                <a:spcPct val="20000"/>
              </a:spcBef>
              <a:buFontTx/>
              <a:buChar char="•"/>
              <a:defRPr kumimoji="0" sz="1200" dirty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spcBef>
                <a:spcPct val="20000"/>
              </a:spcBef>
              <a:buFontTx/>
              <a:buChar char="•"/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4C50518F-5A53-4FF4-BC91-7FCB4B37FE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blackWhite">
          <a:xfrm>
            <a:off x="381000" y="228600"/>
            <a:ext cx="8397875" cy="6019800"/>
          </a:xfrm>
          <a:prstGeom prst="rect">
            <a:avLst/>
          </a:prstGeom>
          <a:noFill/>
          <a:ln w="508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wrap="none" lIns="91422" tIns="45711" rIns="91422" bIns="45711" anchor="ctr"/>
          <a:lstStyle/>
          <a:p>
            <a:pPr algn="ctr">
              <a:defRPr/>
            </a:pPr>
            <a:endParaRPr lang="en-US" sz="2400" dirty="0">
              <a:latin typeface="Arial Black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52438" y="311150"/>
            <a:ext cx="8229600" cy="5854700"/>
          </a:xfrm>
          <a:prstGeom prst="rect">
            <a:avLst/>
          </a:prstGeom>
          <a:noFill/>
          <a:ln w="9525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wrap="none" lIns="91422" tIns="45711" rIns="91422" bIns="45711" anchor="ctr"/>
          <a:lstStyle/>
          <a:p>
            <a:pPr algn="ctr">
              <a:defRPr/>
            </a:pPr>
            <a:endParaRPr lang="en-US" sz="2400" dirty="0">
              <a:latin typeface="Arial Black" pitchFamily="34" charset="0"/>
            </a:endParaRPr>
          </a:p>
        </p:txBody>
      </p:sp>
      <p:pic>
        <p:nvPicPr>
          <p:cNvPr id="4105" name="Picture 10" descr="FAU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3400" y="3810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4146" r:id="rId1"/>
    <p:sldLayoutId id="2147484147" r:id="rId2"/>
    <p:sldLayoutId id="2147484158" r:id="rId3"/>
    <p:sldLayoutId id="2147484148" r:id="rId4"/>
    <p:sldLayoutId id="2147484149" r:id="rId5"/>
    <p:sldLayoutId id="2147484150" r:id="rId6"/>
    <p:sldLayoutId id="2147484151" r:id="rId7"/>
    <p:sldLayoutId id="2147484152" r:id="rId8"/>
    <p:sldLayoutId id="2147484153" r:id="rId9"/>
    <p:sldLayoutId id="2147484154" r:id="rId10"/>
    <p:sldLayoutId id="2147484155" r:id="rId11"/>
  </p:sldLayoutIdLst>
  <p:transition spd="med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Financial Affairs</a:t>
            </a:r>
            <a:endParaRPr lang="en-US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409950"/>
            <a:ext cx="6400800" cy="2762250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Florida Atlantic University</a:t>
            </a:r>
          </a:p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2011-12 Operating Budget </a:t>
            </a:r>
          </a:p>
          <a:p>
            <a:pPr eaLnBrk="1" hangingPunct="1"/>
            <a:endParaRPr lang="en-US" sz="2000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UFS – Academic Planning &amp; Budgeting Orientation</a:t>
            </a:r>
          </a:p>
          <a:p>
            <a:pPr eaLnBrk="1" hangingPunct="1"/>
            <a:endParaRPr lang="en-US" dirty="0">
              <a:solidFill>
                <a:srgbClr val="002060"/>
              </a:solidFill>
            </a:endParaRPr>
          </a:p>
          <a:p>
            <a:pPr eaLnBrk="1" hangingPunct="1"/>
            <a:endParaRPr lang="en-US" dirty="0" smtClean="0">
              <a:solidFill>
                <a:srgbClr val="002060"/>
              </a:solidFill>
            </a:endParaRPr>
          </a:p>
        </p:txBody>
      </p:sp>
      <p:sp>
        <p:nvSpPr>
          <p:cNvPr id="6148" name="Line 11"/>
          <p:cNvSpPr>
            <a:spLocks noChangeShapeType="1"/>
          </p:cNvSpPr>
          <p:nvPr/>
        </p:nvSpPr>
        <p:spPr bwMode="auto">
          <a:xfrm flipV="1">
            <a:off x="838200" y="3352800"/>
            <a:ext cx="7543800" cy="0"/>
          </a:xfrm>
          <a:prstGeom prst="line">
            <a:avLst/>
          </a:prstGeom>
          <a:noFill/>
          <a:ln w="15875">
            <a:solidFill>
              <a:srgbClr val="CA0210"/>
            </a:solidFill>
            <a:round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A0210"/>
            </a:extrusionClr>
          </a:sp3d>
        </p:spPr>
        <p:txBody>
          <a:bodyPr>
            <a:flatTx/>
          </a:bodyPr>
          <a:lstStyle/>
          <a:p>
            <a:endParaRPr lang="en-US" dirty="0"/>
          </a:p>
        </p:txBody>
      </p:sp>
      <p:sp>
        <p:nvSpPr>
          <p:cNvPr id="6149" name="WordArt 12"/>
          <p:cNvSpPr>
            <a:spLocks noChangeArrowheads="1" noChangeShapeType="1" noTextEdit="1"/>
          </p:cNvSpPr>
          <p:nvPr/>
        </p:nvSpPr>
        <p:spPr bwMode="auto">
          <a:xfrm>
            <a:off x="2286000" y="1295400"/>
            <a:ext cx="4724400" cy="942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3366"/>
              </a:solidFill>
              <a:effectLst>
                <a:prstShdw prst="shdw17" dist="17961" dir="2700000">
                  <a:srgbClr val="001F3D"/>
                </a:prstShdw>
              </a:effectLst>
              <a:latin typeface="Baskerville Old Face"/>
            </a:endParaRPr>
          </a:p>
        </p:txBody>
      </p:sp>
      <p:sp>
        <p:nvSpPr>
          <p:cNvPr id="6150" name="WordArt 14"/>
          <p:cNvSpPr>
            <a:spLocks noChangeArrowheads="1" noChangeShapeType="1" noTextEdit="1"/>
          </p:cNvSpPr>
          <p:nvPr/>
        </p:nvSpPr>
        <p:spPr bwMode="auto">
          <a:xfrm>
            <a:off x="1371600" y="3714750"/>
            <a:ext cx="6553200" cy="15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3366"/>
              </a:solidFill>
              <a:effectLst>
                <a:prstShdw prst="shdw17" dist="17961" dir="2700000">
                  <a:srgbClr val="001F3D"/>
                </a:prstShdw>
              </a:effectLst>
              <a:latin typeface="Baskerville Old Face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5532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</a:t>
            </a:r>
            <a:r>
              <a:rPr lang="en-US" sz="2800" dirty="0" smtClean="0">
                <a:solidFill>
                  <a:srgbClr val="CA0210"/>
                </a:solidFill>
              </a:rPr>
              <a:t>2011-12 Operating Budget</a:t>
            </a:r>
            <a:br>
              <a:rPr lang="en-US" sz="2800" dirty="0" smtClean="0">
                <a:solidFill>
                  <a:srgbClr val="CA0210"/>
                </a:solidFill>
              </a:rPr>
            </a:br>
            <a:r>
              <a:rPr lang="en-US" sz="2400" dirty="0" smtClean="0">
                <a:solidFill>
                  <a:srgbClr val="CA0210"/>
                </a:solidFill>
              </a:rPr>
              <a:t>Financial Affairs </a:t>
            </a:r>
            <a:endParaRPr lang="en-US" sz="2400" dirty="0">
              <a:solidFill>
                <a:srgbClr val="CA021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1905001"/>
            <a:ext cx="7772400" cy="3962399"/>
          </a:xfrm>
        </p:spPr>
        <p:txBody>
          <a:bodyPr/>
          <a:lstStyle/>
          <a:p>
            <a:pPr>
              <a:buNone/>
            </a:pPr>
            <a:r>
              <a:rPr lang="en-US" sz="1400" u="sng" dirty="0" smtClean="0">
                <a:solidFill>
                  <a:srgbClr val="002060"/>
                </a:solidFill>
              </a:rPr>
              <a:t>Area</a:t>
            </a:r>
            <a:r>
              <a:rPr lang="en-US" sz="1400" dirty="0" smtClean="0">
                <a:solidFill>
                  <a:srgbClr val="002060"/>
                </a:solidFill>
              </a:rPr>
              <a:t>				    	</a:t>
            </a:r>
            <a:r>
              <a:rPr lang="en-US" sz="1400" u="sng" dirty="0" smtClean="0">
                <a:solidFill>
                  <a:srgbClr val="002060"/>
                </a:solidFill>
              </a:rPr>
              <a:t>E&amp;G </a:t>
            </a:r>
            <a:r>
              <a:rPr lang="en-US" sz="1400" dirty="0" smtClean="0">
                <a:solidFill>
                  <a:srgbClr val="002060"/>
                </a:solidFill>
              </a:rPr>
              <a:t> 	         </a:t>
            </a:r>
            <a:r>
              <a:rPr lang="en-US" sz="1400" u="sng" dirty="0" smtClean="0">
                <a:solidFill>
                  <a:srgbClr val="002060"/>
                </a:solidFill>
              </a:rPr>
              <a:t>Auxiliary </a:t>
            </a:r>
            <a:r>
              <a:rPr lang="en-US" sz="1400" dirty="0" smtClean="0">
                <a:solidFill>
                  <a:srgbClr val="002060"/>
                </a:solidFill>
              </a:rPr>
              <a:t>             </a:t>
            </a:r>
            <a:r>
              <a:rPr lang="en-US" sz="1400" u="sng" dirty="0" smtClean="0">
                <a:solidFill>
                  <a:srgbClr val="002060"/>
                </a:solidFill>
              </a:rPr>
              <a:t>Concessions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Senior Vice President		  957,109    </a:t>
            </a: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           2,057,215</a:t>
            </a:r>
            <a:r>
              <a:rPr lang="en-US" sz="1400" dirty="0" smtClean="0">
                <a:solidFill>
                  <a:srgbClr val="CA0210"/>
                </a:solidFill>
              </a:rPr>
              <a:t>	    </a:t>
            </a:r>
            <a:r>
              <a:rPr lang="en-US" sz="1400" dirty="0" smtClean="0">
                <a:solidFill>
                  <a:srgbClr val="002060"/>
                </a:solidFill>
              </a:rPr>
              <a:t>25,250</a:t>
            </a:r>
          </a:p>
          <a:p>
            <a:pPr>
              <a:buNone/>
            </a:pP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University Budget Office	   	   507,929</a:t>
            </a: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              113,904</a:t>
            </a:r>
          </a:p>
          <a:p>
            <a:pPr>
              <a:buNone/>
            </a:pP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Controller’s Office		2,697,322</a:t>
            </a:r>
            <a:r>
              <a:rPr lang="en-US" sz="1400" dirty="0" smtClean="0">
                <a:solidFill>
                  <a:srgbClr val="CA0210"/>
                </a:solidFill>
              </a:rPr>
              <a:t>	           </a:t>
            </a:r>
            <a:r>
              <a:rPr lang="en-US" sz="1400" dirty="0" smtClean="0">
                <a:solidFill>
                  <a:srgbClr val="002060"/>
                </a:solidFill>
              </a:rPr>
              <a:t>1,406,429</a:t>
            </a:r>
          </a:p>
          <a:p>
            <a:pPr>
              <a:buNone/>
            </a:pP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Human Resources		1,381,135</a:t>
            </a: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              209,865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	Media Relations</a:t>
            </a:r>
          </a:p>
          <a:p>
            <a:pPr>
              <a:buNone/>
            </a:pP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Purchasing Department	 	   444,887</a:t>
            </a: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                96,742</a:t>
            </a:r>
          </a:p>
          <a:p>
            <a:pPr>
              <a:buNone/>
            </a:pP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Police Services			4,196,268</a:t>
            </a:r>
            <a:r>
              <a:rPr lang="en-US" sz="1400" dirty="0" smtClean="0">
                <a:solidFill>
                  <a:srgbClr val="CA0210"/>
                </a:solidFill>
              </a:rPr>
              <a:t>	           </a:t>
            </a:r>
            <a:r>
              <a:rPr lang="en-US" sz="1400" dirty="0" smtClean="0">
                <a:solidFill>
                  <a:srgbClr val="002060"/>
                </a:solidFill>
              </a:rPr>
              <a:t>6,620,023</a:t>
            </a:r>
          </a:p>
          <a:p>
            <a:pPr>
              <a:buNone/>
            </a:pP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Technical Support Services	  	   612,646</a:t>
            </a: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              292,212</a:t>
            </a:r>
          </a:p>
          <a:p>
            <a:pPr>
              <a:buNone/>
            </a:pP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Business Services		   483,720</a:t>
            </a:r>
            <a:r>
              <a:rPr lang="en-US" sz="1400" dirty="0" smtClean="0">
                <a:solidFill>
                  <a:srgbClr val="CA0210"/>
                </a:solidFill>
              </a:rPr>
              <a:t>	           </a:t>
            </a:r>
            <a:r>
              <a:rPr lang="en-US" sz="1400" dirty="0" smtClean="0">
                <a:solidFill>
                  <a:srgbClr val="002060"/>
                </a:solidFill>
              </a:rPr>
              <a:t>9,147,954</a:t>
            </a:r>
          </a:p>
          <a:p>
            <a:pPr>
              <a:buNone/>
            </a:pPr>
            <a:r>
              <a:rPr lang="en-US" sz="1400" dirty="0" smtClean="0">
                <a:solidFill>
                  <a:srgbClr val="CA0210"/>
                </a:solidFill>
              </a:rPr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Communications/Marketing	   374,223</a:t>
            </a:r>
          </a:p>
          <a:p>
            <a:pPr>
              <a:buNone/>
            </a:pPr>
            <a:r>
              <a:rPr lang="en-US" sz="1400" dirty="0">
                <a:solidFill>
                  <a:srgbClr val="CA0210"/>
                </a:solidFill>
              </a:rPr>
              <a:t>	</a:t>
            </a:r>
            <a:endParaRPr lang="en-US" sz="1400" dirty="0" smtClean="0">
              <a:solidFill>
                <a:srgbClr val="CA0210"/>
              </a:solidFill>
            </a:endParaRP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Total Financial Affairs                	                  $11,655,239</a:t>
            </a:r>
            <a:r>
              <a:rPr lang="en-US" sz="1400" dirty="0" smtClean="0">
                <a:solidFill>
                  <a:srgbClr val="CA0210"/>
                </a:solidFill>
              </a:rPr>
              <a:t>	        </a:t>
            </a:r>
            <a:r>
              <a:rPr lang="en-US" sz="1400" dirty="0" smtClean="0">
                <a:solidFill>
                  <a:srgbClr val="002060"/>
                </a:solidFill>
              </a:rPr>
              <a:t>$19,944,344</a:t>
            </a:r>
            <a:r>
              <a:rPr lang="en-US" sz="1400" dirty="0" smtClean="0">
                <a:solidFill>
                  <a:srgbClr val="CA0210"/>
                </a:solidFill>
              </a:rPr>
              <a:t>	   </a:t>
            </a:r>
            <a:r>
              <a:rPr lang="en-US" sz="1400" dirty="0" smtClean="0">
                <a:solidFill>
                  <a:srgbClr val="002060"/>
                </a:solidFill>
              </a:rPr>
              <a:t>$25,250</a:t>
            </a:r>
          </a:p>
          <a:p>
            <a:pPr>
              <a:buNone/>
            </a:pP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600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2011-12 Operating budget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Overview</a:t>
            </a:r>
            <a:endParaRPr lang="en-US" sz="3200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332162"/>
            <a:ext cx="6400800" cy="2154237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sz="2000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en-US" sz="2000" dirty="0" smtClean="0">
                <a:solidFill>
                  <a:srgbClr val="002060"/>
                </a:solidFill>
              </a:rPr>
              <a:t>Florida Atlantic University</a:t>
            </a:r>
          </a:p>
        </p:txBody>
      </p:sp>
      <p:sp>
        <p:nvSpPr>
          <p:cNvPr id="6148" name="Line 11"/>
          <p:cNvSpPr>
            <a:spLocks noChangeShapeType="1"/>
          </p:cNvSpPr>
          <p:nvPr/>
        </p:nvSpPr>
        <p:spPr bwMode="auto">
          <a:xfrm flipV="1">
            <a:off x="838200" y="3733800"/>
            <a:ext cx="7543800" cy="0"/>
          </a:xfrm>
          <a:prstGeom prst="line">
            <a:avLst/>
          </a:prstGeom>
          <a:noFill/>
          <a:ln w="15875">
            <a:solidFill>
              <a:srgbClr val="CA0210"/>
            </a:solidFill>
            <a:round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A0210"/>
            </a:extrusionClr>
          </a:sp3d>
        </p:spPr>
        <p:txBody>
          <a:bodyPr>
            <a:flatTx/>
          </a:bodyPr>
          <a:lstStyle/>
          <a:p>
            <a:endParaRPr lang="en-US" dirty="0"/>
          </a:p>
        </p:txBody>
      </p:sp>
      <p:sp>
        <p:nvSpPr>
          <p:cNvPr id="6149" name="WordArt 12"/>
          <p:cNvSpPr>
            <a:spLocks noChangeArrowheads="1" noChangeShapeType="1" noTextEdit="1"/>
          </p:cNvSpPr>
          <p:nvPr/>
        </p:nvSpPr>
        <p:spPr bwMode="auto">
          <a:xfrm>
            <a:off x="2286000" y="1295400"/>
            <a:ext cx="4724400" cy="942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3366"/>
              </a:solidFill>
              <a:effectLst>
                <a:prstShdw prst="shdw17" dist="17961" dir="2700000">
                  <a:srgbClr val="001F3D"/>
                </a:prstShdw>
              </a:effectLst>
              <a:latin typeface="Baskerville Old Face"/>
            </a:endParaRPr>
          </a:p>
        </p:txBody>
      </p:sp>
      <p:sp>
        <p:nvSpPr>
          <p:cNvPr id="6150" name="WordArt 14"/>
          <p:cNvSpPr>
            <a:spLocks noChangeArrowheads="1" noChangeShapeType="1" noTextEdit="1"/>
          </p:cNvSpPr>
          <p:nvPr/>
        </p:nvSpPr>
        <p:spPr bwMode="auto">
          <a:xfrm>
            <a:off x="1371600" y="3714750"/>
            <a:ext cx="6553200" cy="15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3366"/>
              </a:solidFill>
              <a:effectLst>
                <a:prstShdw prst="shdw17" dist="17961" dir="2700000">
                  <a:srgbClr val="001F3D"/>
                </a:prstShdw>
              </a:effectLst>
              <a:latin typeface="Baskerville Old Face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543800" cy="1295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3100" dirty="0" smtClean="0"/>
              <a:t>2011-12 Operating Budget </a:t>
            </a:r>
            <a:br>
              <a:rPr lang="en-US" sz="3100" dirty="0" smtClean="0"/>
            </a:br>
            <a:r>
              <a:rPr lang="en-US" sz="3100" dirty="0" smtClean="0"/>
              <a:t>Funding Sources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013325"/>
          </a:xfrm>
        </p:spPr>
        <p:txBody>
          <a:bodyPr>
            <a:normAutofit fontScale="850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sz="1900" dirty="0" smtClean="0">
              <a:solidFill>
                <a:srgbClr val="002060"/>
              </a:solidFill>
              <a:latin typeface="Book Antiqua" pitchFamily="18" charset="0"/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sz="1700" b="1" dirty="0" smtClean="0">
              <a:solidFill>
                <a:srgbClr val="FF0000"/>
              </a:solidFill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1700" b="1" dirty="0" smtClean="0">
                <a:solidFill>
                  <a:srgbClr val="002060"/>
                </a:solidFill>
              </a:rPr>
              <a:t>Educational &amp; General</a:t>
            </a:r>
          </a:p>
          <a:p>
            <a:pPr marL="869315" lvl="1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en-US" sz="1500" b="1" dirty="0" smtClean="0"/>
              <a:t>●	</a:t>
            </a:r>
            <a:r>
              <a:rPr lang="en-US" sz="1500" b="1" u="sng" dirty="0" smtClean="0"/>
              <a:t>General Revenue </a:t>
            </a:r>
            <a:r>
              <a:rPr lang="en-US" sz="1500" b="1" dirty="0" smtClean="0"/>
              <a:t>– </a:t>
            </a:r>
            <a:r>
              <a:rPr lang="en-US" sz="1500" dirty="0" smtClean="0"/>
              <a:t>consisting primarily of sales tax (73%) and corporate income tax (8%) collections, as well as license fees and other taxes and operating receipts</a:t>
            </a:r>
            <a:r>
              <a:rPr lang="en-US" sz="1500" b="1" dirty="0" smtClean="0"/>
              <a:t>.</a:t>
            </a:r>
          </a:p>
          <a:p>
            <a:pPr marL="869315" lvl="1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endParaRPr lang="en-US" sz="1500" b="1" dirty="0" smtClean="0"/>
          </a:p>
          <a:p>
            <a:pPr marL="869315" lvl="1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en-US" sz="1500" b="1" dirty="0" smtClean="0"/>
              <a:t>● 	</a:t>
            </a:r>
            <a:r>
              <a:rPr lang="en-US" sz="1500" b="1" u="sng" dirty="0" smtClean="0"/>
              <a:t>Education Enhancement Trust Fund</a:t>
            </a:r>
            <a:r>
              <a:rPr lang="en-US" sz="1500" dirty="0" smtClean="0"/>
              <a:t> - consisting of collections from the sale of state lottery tickets. At least 38% of total lottery collections are dedicated to the trust fund.</a:t>
            </a:r>
          </a:p>
          <a:p>
            <a:pPr marL="869315" lvl="1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endParaRPr lang="en-US" sz="1500" dirty="0" smtClean="0"/>
          </a:p>
          <a:p>
            <a:pPr marL="869315" lvl="1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en-US" sz="1500" b="1" dirty="0" smtClean="0"/>
              <a:t>● 	</a:t>
            </a:r>
            <a:r>
              <a:rPr lang="en-US" sz="1500" b="1" u="sng" dirty="0" smtClean="0"/>
              <a:t>Student Fee Trust Fund</a:t>
            </a:r>
            <a:r>
              <a:rPr lang="en-US" sz="1500" u="sng" dirty="0" smtClean="0"/>
              <a:t> </a:t>
            </a:r>
            <a:r>
              <a:rPr lang="en-US" sz="1500" dirty="0" smtClean="0"/>
              <a:t>- consisting primarily of matriculation fees and tuition (out-of-state fees) paid by students, as well as application and other student fees.</a:t>
            </a:r>
          </a:p>
          <a:p>
            <a:pPr marL="869315" lvl="1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endParaRPr lang="en-US" sz="15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1700" b="1" dirty="0" smtClean="0">
                <a:solidFill>
                  <a:srgbClr val="002060"/>
                </a:solidFill>
              </a:rPr>
              <a:t>Auxiliary Enterprises</a:t>
            </a:r>
          </a:p>
          <a:p>
            <a:pPr marL="869315" lvl="1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1500" b="1" dirty="0" smtClean="0"/>
              <a:t>● 	</a:t>
            </a:r>
            <a:r>
              <a:rPr lang="en-US" sz="1500" dirty="0" smtClean="0"/>
              <a:t>University business operations that are self-supporting through user fees, payments, and charges. These include; housing</a:t>
            </a:r>
            <a:r>
              <a:rPr lang="en-US" sz="1500" dirty="0"/>
              <a:t>, student union, food </a:t>
            </a:r>
            <a:r>
              <a:rPr lang="en-US" sz="1500" dirty="0" smtClean="0"/>
              <a:t>service, bookstore, parking, and student health services.</a:t>
            </a:r>
          </a:p>
          <a:p>
            <a:pPr marL="869315" lvl="1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endParaRPr lang="en-US" sz="15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1700" b="1" dirty="0" smtClean="0">
                <a:solidFill>
                  <a:srgbClr val="002060"/>
                </a:solidFill>
              </a:rPr>
              <a:t>Grants &amp; Contracts</a:t>
            </a:r>
          </a:p>
          <a:p>
            <a:pPr marL="869315" lvl="1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en-US" sz="1500" b="1" dirty="0" smtClean="0"/>
              <a:t>● 	</a:t>
            </a:r>
            <a:r>
              <a:rPr lang="en-US" sz="1500" dirty="0" smtClean="0"/>
              <a:t>Funding from federal agencies, state agencies, foundations, and private sources that enables the University to conduct specific research projects or provide specific services.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sz="1500" b="1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4820" name="WordArt 5"/>
          <p:cNvSpPr>
            <a:spLocks noChangeArrowheads="1" noChangeShapeType="1" noTextEdit="1"/>
          </p:cNvSpPr>
          <p:nvPr/>
        </p:nvSpPr>
        <p:spPr bwMode="auto">
          <a:xfrm>
            <a:off x="1600200" y="1085850"/>
            <a:ext cx="66389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3366"/>
              </a:solidFill>
              <a:effectLst>
                <a:prstShdw prst="shdw17" dist="17961" dir="2700000">
                  <a:srgbClr val="001F3D"/>
                </a:prstShdw>
              </a:effectLst>
              <a:latin typeface="Baskerville Old Face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    2011-12 Operating Budget </a:t>
            </a:r>
            <a:br>
              <a:rPr lang="en-US" sz="2800" dirty="0" smtClean="0"/>
            </a:br>
            <a:r>
              <a:rPr lang="en-US" sz="2800" dirty="0" smtClean="0"/>
              <a:t>Funding Sources </a:t>
            </a:r>
            <a:endParaRPr lang="en-US" sz="2800" dirty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1600" b="1" dirty="0" smtClean="0">
                <a:solidFill>
                  <a:srgbClr val="002060"/>
                </a:solidFill>
              </a:rPr>
              <a:t>Athletics Local Fund  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sz="1400" dirty="0" smtClean="0"/>
              <a:t>●	Funding from student athletic fees as well as ticket sales to athletic events, corporate sales, game guarantees, and conference distributions.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z="14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1600" b="1" dirty="0" smtClean="0">
                <a:solidFill>
                  <a:srgbClr val="002060"/>
                </a:solidFill>
              </a:rPr>
              <a:t>Student Government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sz="1400" dirty="0" smtClean="0"/>
              <a:t>●	Funds from student activities and service fees to support student government operations and student activities such as clubs and organizations</a:t>
            </a:r>
            <a:r>
              <a:rPr lang="en-US" sz="1200" dirty="0" smtClean="0"/>
              <a:t>.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z="12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1600" b="1" dirty="0" smtClean="0">
                <a:solidFill>
                  <a:srgbClr val="002060"/>
                </a:solidFill>
              </a:rPr>
              <a:t>Concessions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sz="1400" dirty="0" smtClean="0"/>
              <a:t>● 	Funds from concessions operations such as vending machines</a:t>
            </a:r>
            <a:r>
              <a:rPr lang="en-US" sz="1200" dirty="0" smtClean="0"/>
              <a:t>. 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z="12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1600" b="1" dirty="0" smtClean="0">
                <a:solidFill>
                  <a:srgbClr val="002060"/>
                </a:solidFill>
              </a:rPr>
              <a:t>Student Financial Aid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sz="1400" dirty="0" smtClean="0"/>
              <a:t>● 	Funding from student financial aid fees as well as financial aid support from all sources, such as federal financial aid awards.</a:t>
            </a:r>
          </a:p>
          <a:p>
            <a:pPr eaLnBrk="1" hangingPunct="1">
              <a:buFont typeface="Wingdings 2" pitchFamily="18" charset="2"/>
              <a:buNone/>
            </a:pPr>
            <a:endParaRPr lang="en-US" sz="1600" dirty="0" smtClean="0"/>
          </a:p>
          <a:p>
            <a:pPr eaLnBrk="1" hangingPunct="1">
              <a:buFont typeface="Wingdings" pitchFamily="2" charset="2"/>
              <a:buChar char="v"/>
            </a:pPr>
            <a:endParaRPr lang="en-US" sz="2000" b="1" dirty="0" smtClean="0">
              <a:solidFill>
                <a:srgbClr val="FF0000"/>
              </a:solidFill>
            </a:endParaRPr>
          </a:p>
        </p:txBody>
      </p:sp>
      <p:sp>
        <p:nvSpPr>
          <p:cNvPr id="35844" name="WordArt 3"/>
          <p:cNvSpPr>
            <a:spLocks noChangeArrowheads="1" noChangeShapeType="1" noTextEdit="1"/>
          </p:cNvSpPr>
          <p:nvPr/>
        </p:nvSpPr>
        <p:spPr bwMode="auto">
          <a:xfrm>
            <a:off x="1600200" y="1085850"/>
            <a:ext cx="6638925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3366"/>
              </a:solidFill>
              <a:effectLst>
                <a:prstShdw prst="shdw17" dist="17961" dir="2700000">
                  <a:srgbClr val="001F3D"/>
                </a:prstShdw>
              </a:effectLst>
              <a:latin typeface="Baskerville Old Face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752600" y="381000"/>
            <a:ext cx="6934200" cy="1295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2011-12 Operating Budget </a:t>
            </a:r>
            <a:br>
              <a:rPr lang="en-US" sz="3100" dirty="0" smtClean="0"/>
            </a:br>
            <a:r>
              <a:rPr lang="en-US" sz="3100" dirty="0" smtClean="0"/>
              <a:t>by Funding Sources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924800" cy="4191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sz="1600" b="1" u="sng" dirty="0" smtClean="0">
              <a:solidFill>
                <a:srgbClr val="FF00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	</a:t>
            </a:r>
            <a:r>
              <a:rPr lang="en-US" sz="1600" b="1" dirty="0" smtClean="0">
                <a:solidFill>
                  <a:srgbClr val="002060"/>
                </a:solidFill>
              </a:rPr>
              <a:t>	</a:t>
            </a:r>
            <a:r>
              <a:rPr lang="en-US" sz="1600" b="1" u="sng" dirty="0" smtClean="0">
                <a:solidFill>
                  <a:srgbClr val="002060"/>
                </a:solidFill>
              </a:rPr>
              <a:t>Fund Type</a:t>
            </a:r>
            <a:r>
              <a:rPr lang="en-US" sz="1600" b="1" dirty="0" smtClean="0">
                <a:solidFill>
                  <a:srgbClr val="FF0000"/>
                </a:solidFill>
              </a:rPr>
              <a:t>	  		</a:t>
            </a:r>
            <a:r>
              <a:rPr lang="en-US" sz="1600" b="1" u="sng" dirty="0" smtClean="0">
                <a:solidFill>
                  <a:srgbClr val="002060"/>
                </a:solidFill>
              </a:rPr>
              <a:t>2011-12 Budget</a:t>
            </a:r>
          </a:p>
          <a:p>
            <a:pPr eaLnBrk="1" hangingPunct="1">
              <a:buFont typeface="Wingdings 2" pitchFamily="18" charset="2"/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400" dirty="0" smtClean="0"/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Educational and General	$    241,744,261</a:t>
            </a: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400" dirty="0" smtClean="0">
                <a:solidFill>
                  <a:srgbClr val="002060"/>
                </a:solidFill>
              </a:rPr>
              <a:t>	Student Financial Aid	    174,483,578</a:t>
            </a: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400" dirty="0" smtClean="0">
                <a:solidFill>
                  <a:srgbClr val="002060"/>
                </a:solidFill>
              </a:rPr>
              <a:t>	Grants and Contracts	       61,868,134</a:t>
            </a: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400" dirty="0" smtClean="0">
                <a:solidFill>
                  <a:srgbClr val="002060"/>
                </a:solidFill>
              </a:rPr>
              <a:t>	Auxiliary Enterprises   	       102,608,700</a:t>
            </a: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400" dirty="0" smtClean="0">
                <a:solidFill>
                  <a:srgbClr val="002060"/>
                </a:solidFill>
              </a:rPr>
              <a:t>	Student Activity     	          9,651,114</a:t>
            </a: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400" dirty="0" smtClean="0">
                <a:solidFill>
                  <a:srgbClr val="002060"/>
                </a:solidFill>
              </a:rPr>
              <a:t>	Athletics   	        18,241,864</a:t>
            </a: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400" dirty="0" smtClean="0">
                <a:solidFill>
                  <a:srgbClr val="002060"/>
                </a:solidFill>
              </a:rPr>
              <a:t>	Concession Fund        	</a:t>
            </a:r>
            <a:r>
              <a:rPr lang="en-US" sz="1400" u="sng" dirty="0" smtClean="0">
                <a:solidFill>
                  <a:srgbClr val="002060"/>
                </a:solidFill>
              </a:rPr>
              <a:t>              500,250</a:t>
            </a:r>
          </a:p>
          <a:p>
            <a:pPr eaLnBrk="1" hangingPunct="1">
              <a:buFont typeface="Wingdings 2" pitchFamily="18" charset="2"/>
              <a:buNone/>
              <a:tabLst>
                <a:tab pos="5772150" algn="r"/>
              </a:tabLst>
            </a:pPr>
            <a:r>
              <a:rPr lang="en-US" sz="1400" dirty="0" smtClean="0">
                <a:solidFill>
                  <a:srgbClr val="002060"/>
                </a:solidFill>
              </a:rPr>
              <a:t>	</a:t>
            </a:r>
            <a:r>
              <a:rPr lang="en-US" sz="1400" u="sng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</a:t>
            </a: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400" b="1" dirty="0" smtClean="0">
                <a:solidFill>
                  <a:srgbClr val="002060"/>
                </a:solidFill>
              </a:rPr>
              <a:t>	Total	   $   609,097,901</a:t>
            </a: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600" dirty="0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36868" name="WordArt 5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4319588" cy="15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3366"/>
              </a:solidFill>
              <a:effectLst>
                <a:prstShdw prst="shdw17" dist="17961" dir="2700000">
                  <a:srgbClr val="001F3D"/>
                </a:prstShdw>
              </a:effectLst>
              <a:latin typeface="Baskerville Old Face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5943600" cy="868362"/>
          </a:xfrm>
        </p:spPr>
        <p:txBody>
          <a:bodyPr>
            <a:normAutofit/>
          </a:bodyPr>
          <a:lstStyle/>
          <a:p>
            <a:r>
              <a:rPr lang="en-US" sz="2200" dirty="0" smtClean="0"/>
              <a:t>2011-12 FAU Operating Budget </a:t>
            </a:r>
            <a:br>
              <a:rPr lang="en-US" sz="2200" dirty="0" smtClean="0"/>
            </a:br>
            <a:r>
              <a:rPr lang="en-US" sz="2200" dirty="0" smtClean="0"/>
              <a:t>Vice President Areas</a:t>
            </a:r>
            <a:endParaRPr lang="en-US" sz="2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70573115"/>
              </p:ext>
            </p:extLst>
          </p:nvPr>
        </p:nvGraphicFramePr>
        <p:xfrm>
          <a:off x="533400" y="1143000"/>
          <a:ext cx="8077200" cy="4944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838200"/>
                <a:gridCol w="1143000"/>
                <a:gridCol w="914400"/>
                <a:gridCol w="990600"/>
                <a:gridCol w="990600"/>
                <a:gridCol w="685800"/>
                <a:gridCol w="990600"/>
              </a:tblGrid>
              <a:tr h="664027"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VP</a:t>
                      </a:r>
                      <a:r>
                        <a:rPr lang="en-US" sz="1200" b="1" u="sng" baseline="0" dirty="0" smtClean="0">
                          <a:solidFill>
                            <a:srgbClr val="002060"/>
                          </a:solidFill>
                        </a:rPr>
                        <a:t> Area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E&amp;G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Auxiliary/</a:t>
                      </a: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Athletics/</a:t>
                      </a: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Student</a:t>
                      </a:r>
                      <a:r>
                        <a:rPr lang="en-US" sz="1200" b="1" u="sng" baseline="0" dirty="0" smtClean="0">
                          <a:solidFill>
                            <a:srgbClr val="002060"/>
                          </a:solidFill>
                        </a:rPr>
                        <a:t> Gov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Financial Aid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Concession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Foundation 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Grants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Total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52963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President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$1,446,302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$18,241,864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$85,000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$19,773,166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68772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Financial Affairs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11,655,239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19,929,344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25,250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31,609,833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62038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University</a:t>
                      </a:r>
                      <a:r>
                        <a:rPr lang="en-US" sz="1000" baseline="0" dirty="0" smtClean="0">
                          <a:solidFill>
                            <a:srgbClr val="002060"/>
                          </a:solidFill>
                        </a:rPr>
                        <a:t> Architect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20,267,742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753,073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3,000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21,023,815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Student</a:t>
                      </a:r>
                      <a:r>
                        <a:rPr lang="en-US" sz="1000" baseline="0" dirty="0" smtClean="0">
                          <a:solidFill>
                            <a:srgbClr val="002060"/>
                          </a:solidFill>
                        </a:rPr>
                        <a:t> Affairs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2,668,457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36,188,789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30,000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38,887,246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Strategic Relations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1,869,554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33,500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1,903,054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50520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Ft. Lauderdale         Campus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4,011,737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833,730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4,845,467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44256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Davie Campus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6,106,444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65,562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6,172,006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Jupiter Campus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1,918,174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2,059,853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3,978,027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11064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Treasure Coast Campus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1,810,555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75,944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1,886,499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04016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Strategic</a:t>
                      </a:r>
                      <a:r>
                        <a:rPr lang="en-US" sz="1000" baseline="0" dirty="0" smtClean="0">
                          <a:solidFill>
                            <a:srgbClr val="002060"/>
                          </a:solidFill>
                        </a:rPr>
                        <a:t> Planning &amp;</a:t>
                      </a:r>
                    </a:p>
                    <a:p>
                      <a:pPr algn="l"/>
                      <a:r>
                        <a:rPr lang="en-US" sz="1000" baseline="0" dirty="0" smtClean="0">
                          <a:solidFill>
                            <a:srgbClr val="002060"/>
                          </a:solidFill>
                        </a:rPr>
                        <a:t>Information Technology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22,206,023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6,205,573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174,483,578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46,500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202,941,674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11064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University Advancement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1,719,598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1,728,833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3,448,431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81416">
                <a:tc>
                  <a:txBody>
                    <a:bodyPr/>
                    <a:lstStyle/>
                    <a:p>
                      <a:pPr algn="l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General Admini</a:t>
                      </a:r>
                      <a:r>
                        <a:rPr lang="en-US" sz="1000" baseline="0" dirty="0" smtClean="0">
                          <a:solidFill>
                            <a:srgbClr val="002060"/>
                          </a:solidFill>
                        </a:rPr>
                        <a:t>strative</a:t>
                      </a:r>
                      <a:r>
                        <a:rPr lang="en-US" sz="10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000" baseline="0" dirty="0" smtClean="0">
                          <a:solidFill>
                            <a:srgbClr val="002060"/>
                          </a:solidFill>
                        </a:rPr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2,099,746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12,683,376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200,000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14,983,122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57954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Total VP Areas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$77,779,571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$97,037,108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$174,483,578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$423,250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$1,728,833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$0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$351,452,340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868362"/>
          </a:xfrm>
        </p:spPr>
        <p:txBody>
          <a:bodyPr>
            <a:normAutofit/>
          </a:bodyPr>
          <a:lstStyle/>
          <a:p>
            <a:r>
              <a:rPr lang="en-US" sz="2200" dirty="0" smtClean="0"/>
              <a:t>2011-12 FAU Operating Budget </a:t>
            </a:r>
            <a:br>
              <a:rPr lang="en-US" sz="2200" dirty="0" smtClean="0"/>
            </a:br>
            <a:r>
              <a:rPr lang="en-US" sz="2200" dirty="0" smtClean="0"/>
              <a:t>Academic Areas </a:t>
            </a:r>
            <a:endParaRPr lang="en-US" sz="2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17920498"/>
              </p:ext>
            </p:extLst>
          </p:nvPr>
        </p:nvGraphicFramePr>
        <p:xfrm>
          <a:off x="533400" y="1066800"/>
          <a:ext cx="8077200" cy="49711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/>
                <a:gridCol w="914400"/>
                <a:gridCol w="1130061"/>
                <a:gridCol w="927339"/>
                <a:gridCol w="990600"/>
                <a:gridCol w="990600"/>
                <a:gridCol w="838200"/>
                <a:gridCol w="914400"/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College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E&amp;G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Auxiliary/</a:t>
                      </a: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Athletics/</a:t>
                      </a: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Student</a:t>
                      </a:r>
                      <a:r>
                        <a:rPr lang="en-US" sz="1200" b="1" u="sng" baseline="0" dirty="0" smtClean="0">
                          <a:solidFill>
                            <a:srgbClr val="002060"/>
                          </a:solidFill>
                        </a:rPr>
                        <a:t> Gov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Financial Aid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Concession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Foundation 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Grants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u="sng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1200" b="1" u="sng" dirty="0" smtClean="0">
                          <a:solidFill>
                            <a:srgbClr val="002060"/>
                          </a:solidFill>
                        </a:rPr>
                        <a:t>Total</a:t>
                      </a:r>
                      <a:endParaRPr lang="en-US" sz="1200" b="1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370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Provost Area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$9,722,030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$4,126,272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$68,000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$13,916,302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82881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University</a:t>
                      </a:r>
                      <a:r>
                        <a:rPr lang="en-US" sz="1000" baseline="0" dirty="0" smtClean="0">
                          <a:solidFill>
                            <a:srgbClr val="002060"/>
                          </a:solidFill>
                        </a:rPr>
                        <a:t> Libraries</a:t>
                      </a:r>
                    </a:p>
                    <a:p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8,534,974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552,650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$10,040</a:t>
                      </a:r>
                    </a:p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9,097,664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33347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Harbor Branch Oceanographic</a:t>
                      </a:r>
                      <a:r>
                        <a:rPr lang="en-US" sz="1000" baseline="0" dirty="0" smtClean="0">
                          <a:solidFill>
                            <a:srgbClr val="002060"/>
                          </a:solidFill>
                        </a:rPr>
                        <a:t> Institute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10,266,573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10,949,216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157,148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21,372,937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6619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Research Division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312,923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$51,593,616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51,906,539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74645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College of Science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23,197,728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831,378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203,609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24,232,715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2116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College of Medicine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14,709,205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280,006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140,000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15,129,211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70421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Arts &amp; Letters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24,238,598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202,929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3,000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746,410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25,190,937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7887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College of Business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24,310,102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9,350,385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221,919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33,882,406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66231">
                <a:tc>
                  <a:txBody>
                    <a:bodyPr/>
                    <a:lstStyle/>
                    <a:p>
                      <a:r>
                        <a:rPr lang="en-US" sz="1000" baseline="0" dirty="0" smtClean="0">
                          <a:solidFill>
                            <a:srgbClr val="002060"/>
                          </a:solidFill>
                        </a:rPr>
                        <a:t>College of Education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15,710,115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4,039,292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6,000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292,295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5,095,286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25,142,988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85195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College of Engineering 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13,823,450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857,755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61,000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14,742,205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61969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College of Nursing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5,478,987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1,331,598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1,332,565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8,143,150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3903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Honors College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4,167,869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50,300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4,218,169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2379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CDSI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9,492,136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892,789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CA02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285,413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rgbClr val="002060"/>
                          </a:solidFill>
                        </a:rPr>
                        <a:t>10,670,338</a:t>
                      </a:r>
                      <a:endParaRPr lang="en-US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85195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Total Academic Affairs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$163,964,690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$33,464,570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$0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$77,000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$3,450,399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$56,688,902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1" dirty="0" smtClean="0">
                          <a:solidFill>
                            <a:srgbClr val="002060"/>
                          </a:solidFill>
                        </a:rPr>
                        <a:t>$257,645,561</a:t>
                      </a:r>
                      <a:endParaRPr lang="en-US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752600" y="381000"/>
            <a:ext cx="6934200" cy="1295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2011-12 Capital Outlay Budget </a:t>
            </a:r>
            <a:br>
              <a:rPr lang="en-US" sz="3100" dirty="0" smtClean="0"/>
            </a:b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924800" cy="4191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sz="1600" b="1" u="sng" dirty="0" smtClean="0">
              <a:solidFill>
                <a:srgbClr val="FF00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	</a:t>
            </a:r>
            <a:r>
              <a:rPr lang="en-US" sz="1600" b="1" dirty="0" smtClean="0">
                <a:solidFill>
                  <a:srgbClr val="002060"/>
                </a:solidFill>
              </a:rPr>
              <a:t>	</a:t>
            </a:r>
            <a:r>
              <a:rPr lang="en-US" sz="1600" b="1" u="sng" dirty="0" smtClean="0">
                <a:solidFill>
                  <a:srgbClr val="002060"/>
                </a:solidFill>
              </a:rPr>
              <a:t>Fund Type</a:t>
            </a:r>
            <a:r>
              <a:rPr lang="en-US" sz="1600" b="1" dirty="0" smtClean="0">
                <a:solidFill>
                  <a:srgbClr val="FF0000"/>
                </a:solidFill>
              </a:rPr>
              <a:t>	  		</a:t>
            </a:r>
            <a:r>
              <a:rPr lang="en-US" sz="1600" b="1" u="sng" dirty="0" smtClean="0">
                <a:solidFill>
                  <a:srgbClr val="002060"/>
                </a:solidFill>
              </a:rPr>
              <a:t>2011-12 Budget</a:t>
            </a:r>
          </a:p>
          <a:p>
            <a:pPr eaLnBrk="1" hangingPunct="1">
              <a:buFont typeface="Wingdings 2" pitchFamily="18" charset="2"/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400" dirty="0" smtClean="0"/>
              <a:t>	</a:t>
            </a:r>
            <a:r>
              <a:rPr lang="en-US" sz="1400" dirty="0" smtClean="0">
                <a:solidFill>
                  <a:srgbClr val="002060"/>
                </a:solidFill>
              </a:rPr>
              <a:t>PECO	</a:t>
            </a:r>
            <a:r>
              <a:rPr lang="en-US" sz="1400" u="sng" dirty="0" smtClean="0">
                <a:solidFill>
                  <a:srgbClr val="002060"/>
                </a:solidFill>
              </a:rPr>
              <a:t>$    775,000</a:t>
            </a:r>
          </a:p>
          <a:p>
            <a:pPr eaLnBrk="1" hangingPunct="1">
              <a:buNone/>
              <a:tabLst>
                <a:tab pos="5772150" algn="r"/>
              </a:tabLst>
            </a:pPr>
            <a:r>
              <a:rPr lang="en-US" sz="1400" dirty="0" smtClean="0">
                <a:solidFill>
                  <a:srgbClr val="002060"/>
                </a:solidFill>
              </a:rPr>
              <a:t>	</a:t>
            </a:r>
            <a:r>
              <a:rPr lang="en-US" sz="1600" dirty="0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36868" name="WordArt 5"/>
          <p:cNvSpPr>
            <a:spLocks noChangeArrowheads="1" noChangeShapeType="1" noTextEdit="1"/>
          </p:cNvSpPr>
          <p:nvPr/>
        </p:nvSpPr>
        <p:spPr bwMode="auto">
          <a:xfrm>
            <a:off x="2438400" y="609600"/>
            <a:ext cx="4319588" cy="15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3366"/>
              </a:solidFill>
              <a:effectLst>
                <a:prstShdw prst="shdw17" dist="17961" dir="2700000">
                  <a:srgbClr val="001F3D"/>
                </a:prstShdw>
              </a:effectLst>
              <a:latin typeface="Baskerville Old Face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73967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9272</TotalTime>
  <Words>303</Words>
  <Application>Microsoft Office PowerPoint</Application>
  <PresentationFormat>On-screen Show (4:3)</PresentationFormat>
  <Paragraphs>261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1_Custom Design</vt:lpstr>
      <vt:lpstr>Custom Design</vt:lpstr>
      <vt:lpstr>Apex</vt:lpstr>
      <vt:lpstr>Financial Affairs</vt:lpstr>
      <vt:lpstr> 2011-12 Operating Budget Financial Affairs </vt:lpstr>
      <vt:lpstr>2011-12 Operating budget  Overview</vt:lpstr>
      <vt:lpstr> 2011-12 Operating Budget  Funding Sources </vt:lpstr>
      <vt:lpstr>    2011-12 Operating Budget  Funding Sources </vt:lpstr>
      <vt:lpstr> 2011-12 Operating Budget  by Funding Sources </vt:lpstr>
      <vt:lpstr>2011-12 FAU Operating Budget  Vice President Areas</vt:lpstr>
      <vt:lpstr>2011-12 FAU Operating Budget  Academic Areas </vt:lpstr>
      <vt:lpstr> 2011-12 Capital Outlay Budget  </vt:lpstr>
    </vt:vector>
  </TitlesOfParts>
  <Company>Florida Atlantic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Rosanna Star Berzok</dc:creator>
  <cp:lastModifiedBy>kkolbe</cp:lastModifiedBy>
  <cp:revision>604</cp:revision>
  <cp:lastPrinted>2012-06-25T13:51:11Z</cp:lastPrinted>
  <dcterms:created xsi:type="dcterms:W3CDTF">2005-04-07T17:10:23Z</dcterms:created>
  <dcterms:modified xsi:type="dcterms:W3CDTF">2012-06-25T15:10:52Z</dcterms:modified>
</cp:coreProperties>
</file>