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3" r:id="rId5"/>
    <p:sldId id="270" r:id="rId6"/>
    <p:sldId id="269" r:id="rId7"/>
    <p:sldId id="274" r:id="rId8"/>
    <p:sldId id="267" r:id="rId9"/>
    <p:sldId id="275" r:id="rId10"/>
    <p:sldId id="264" r:id="rId11"/>
    <p:sldId id="261" r:id="rId12"/>
    <p:sldId id="262" r:id="rId13"/>
    <p:sldId id="258" r:id="rId14"/>
    <p:sldId id="259"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52FE0-C66E-49E7-8DE9-E225E562D84A}" type="doc">
      <dgm:prSet loTypeId="urn:microsoft.com/office/officeart/2005/8/layout/chevron1" loCatId="process" qsTypeId="urn:microsoft.com/office/officeart/2005/8/quickstyle/simple3" qsCatId="simple" csTypeId="urn:microsoft.com/office/officeart/2005/8/colors/accent1_2" csCatId="accent1" phldr="1"/>
      <dgm:spPr/>
    </dgm:pt>
    <dgm:pt modelId="{FF1D65AC-586B-4F97-8A30-FD9BCBC2551D}">
      <dgm:prSet phldrT="[Text]"/>
      <dgm:spPr/>
      <dgm:t>
        <a:bodyPr/>
        <a:lstStyle/>
        <a:p>
          <a:r>
            <a:rPr lang="en-US" dirty="0" smtClean="0"/>
            <a:t>Summer Workshop for </a:t>
          </a:r>
          <a:r>
            <a:rPr lang="en-US" smtClean="0"/>
            <a:t>new/current Diirectors</a:t>
          </a:r>
          <a:endParaRPr lang="en-US" dirty="0"/>
        </a:p>
      </dgm:t>
    </dgm:pt>
    <dgm:pt modelId="{0E3E0AB2-BBAD-485A-A583-F32969F42AC7}" type="parTrans" cxnId="{6F054B06-D337-4F22-B35F-0AC9B3828394}">
      <dgm:prSet/>
      <dgm:spPr/>
      <dgm:t>
        <a:bodyPr/>
        <a:lstStyle/>
        <a:p>
          <a:endParaRPr lang="en-US"/>
        </a:p>
      </dgm:t>
    </dgm:pt>
    <dgm:pt modelId="{C1F0085B-2B6F-439C-A347-DB6AC232597E}" type="sibTrans" cxnId="{6F054B06-D337-4F22-B35F-0AC9B3828394}">
      <dgm:prSet/>
      <dgm:spPr/>
      <dgm:t>
        <a:bodyPr/>
        <a:lstStyle/>
        <a:p>
          <a:endParaRPr lang="en-US"/>
        </a:p>
      </dgm:t>
    </dgm:pt>
    <dgm:pt modelId="{6C1E1AD5-EBFC-4971-BC41-3DBF5177170E}">
      <dgm:prSet phldrT="[Text]"/>
      <dgm:spPr/>
      <dgm:t>
        <a:bodyPr/>
        <a:lstStyle/>
        <a:p>
          <a:r>
            <a:rPr lang="en-US" dirty="0" smtClean="0"/>
            <a:t>Letter of Intent and On-line Application</a:t>
          </a:r>
          <a:endParaRPr lang="en-US" dirty="0"/>
        </a:p>
      </dgm:t>
    </dgm:pt>
    <dgm:pt modelId="{284FE828-0C3D-469D-B16D-9924B71D9B5E}" type="parTrans" cxnId="{EB9B25A4-645A-4BF7-A206-9FFDCAC17C1E}">
      <dgm:prSet/>
      <dgm:spPr/>
      <dgm:t>
        <a:bodyPr/>
        <a:lstStyle/>
        <a:p>
          <a:endParaRPr lang="en-US"/>
        </a:p>
      </dgm:t>
    </dgm:pt>
    <dgm:pt modelId="{2AB6954A-3822-4A73-8E3F-C14BAC0F9EC3}" type="sibTrans" cxnId="{EB9B25A4-645A-4BF7-A206-9FFDCAC17C1E}">
      <dgm:prSet/>
      <dgm:spPr/>
      <dgm:t>
        <a:bodyPr/>
        <a:lstStyle/>
        <a:p>
          <a:endParaRPr lang="en-US"/>
        </a:p>
      </dgm:t>
    </dgm:pt>
    <dgm:pt modelId="{49287154-AD63-4101-BFC0-FDE8BD92A05A}">
      <dgm:prSet phldrT="[Text]"/>
      <dgm:spPr/>
      <dgm:t>
        <a:bodyPr/>
        <a:lstStyle/>
        <a:p>
          <a:r>
            <a:rPr lang="en-US" dirty="0" smtClean="0"/>
            <a:t>Acknowledgement of Understanding Form</a:t>
          </a:r>
          <a:endParaRPr lang="en-US" dirty="0"/>
        </a:p>
      </dgm:t>
    </dgm:pt>
    <dgm:pt modelId="{D3F33F39-818F-417C-BA70-1A39E0A7D50C}" type="parTrans" cxnId="{F30D7683-58CB-4594-9471-83F800064848}">
      <dgm:prSet/>
      <dgm:spPr/>
      <dgm:t>
        <a:bodyPr/>
        <a:lstStyle/>
        <a:p>
          <a:endParaRPr lang="en-US"/>
        </a:p>
      </dgm:t>
    </dgm:pt>
    <dgm:pt modelId="{26D1909D-E9E4-4E4E-B64C-62111EAB3BC5}" type="sibTrans" cxnId="{F30D7683-58CB-4594-9471-83F800064848}">
      <dgm:prSet/>
      <dgm:spPr/>
      <dgm:t>
        <a:bodyPr/>
        <a:lstStyle/>
        <a:p>
          <a:endParaRPr lang="en-US"/>
        </a:p>
      </dgm:t>
    </dgm:pt>
    <dgm:pt modelId="{24AFB5D6-5530-44EF-A03B-4CC89BCA2EF5}">
      <dgm:prSet phldrT="[Text]"/>
      <dgm:spPr/>
      <dgm:t>
        <a:bodyPr/>
        <a:lstStyle/>
        <a:p>
          <a:r>
            <a:rPr lang="en-US" dirty="0" smtClean="0"/>
            <a:t>Approval Letter</a:t>
          </a:r>
          <a:endParaRPr lang="en-US" dirty="0"/>
        </a:p>
      </dgm:t>
    </dgm:pt>
    <dgm:pt modelId="{DC8D3BE6-7A9D-4940-B3B4-0F45BC64E104}" type="parTrans" cxnId="{8ABFD955-D96E-4594-BC9B-2481F48E6213}">
      <dgm:prSet/>
      <dgm:spPr/>
      <dgm:t>
        <a:bodyPr/>
        <a:lstStyle/>
        <a:p>
          <a:endParaRPr lang="en-US"/>
        </a:p>
      </dgm:t>
    </dgm:pt>
    <dgm:pt modelId="{35E2D3C0-5A87-412A-85CB-328CE8577F60}" type="sibTrans" cxnId="{8ABFD955-D96E-4594-BC9B-2481F48E6213}">
      <dgm:prSet/>
      <dgm:spPr/>
      <dgm:t>
        <a:bodyPr/>
        <a:lstStyle/>
        <a:p>
          <a:endParaRPr lang="en-US"/>
        </a:p>
      </dgm:t>
    </dgm:pt>
    <dgm:pt modelId="{AA8C2DF8-8682-40CB-A868-FE3F8476EF78}">
      <dgm:prSet phldrT="[Text]"/>
      <dgm:spPr/>
      <dgm:t>
        <a:bodyPr/>
        <a:lstStyle/>
        <a:p>
          <a:r>
            <a:rPr lang="en-US" dirty="0" smtClean="0"/>
            <a:t>Market Program</a:t>
          </a:r>
          <a:endParaRPr lang="en-US" dirty="0"/>
        </a:p>
      </dgm:t>
    </dgm:pt>
    <dgm:pt modelId="{071A1F2E-89B0-4CCC-87AE-134771C9D290}" type="parTrans" cxnId="{78F65EC1-0BF6-45C3-BE0A-6726854B82C7}">
      <dgm:prSet/>
      <dgm:spPr/>
      <dgm:t>
        <a:bodyPr/>
        <a:lstStyle/>
        <a:p>
          <a:endParaRPr lang="en-US"/>
        </a:p>
      </dgm:t>
    </dgm:pt>
    <dgm:pt modelId="{171B26AC-542A-409E-8EA4-94B74EA6B778}" type="sibTrans" cxnId="{78F65EC1-0BF6-45C3-BE0A-6726854B82C7}">
      <dgm:prSet/>
      <dgm:spPr/>
      <dgm:t>
        <a:bodyPr/>
        <a:lstStyle/>
        <a:p>
          <a:endParaRPr lang="en-US"/>
        </a:p>
      </dgm:t>
    </dgm:pt>
    <dgm:pt modelId="{75D98AD7-7684-4816-AD16-7E9B4EA40420}">
      <dgm:prSet phldrT="[Text]"/>
      <dgm:spPr/>
      <dgm:t>
        <a:bodyPr/>
        <a:lstStyle/>
        <a:p>
          <a:r>
            <a:rPr lang="en-US" dirty="0" smtClean="0"/>
            <a:t>Staff Background Checks</a:t>
          </a:r>
          <a:endParaRPr lang="en-US" dirty="0"/>
        </a:p>
      </dgm:t>
    </dgm:pt>
    <dgm:pt modelId="{63416B00-E2D9-4039-9E24-0BCFC4AAF6A9}" type="parTrans" cxnId="{78C43F6E-1010-447E-A520-F745C7F0DB44}">
      <dgm:prSet/>
      <dgm:spPr/>
      <dgm:t>
        <a:bodyPr/>
        <a:lstStyle/>
        <a:p>
          <a:endParaRPr lang="en-US"/>
        </a:p>
      </dgm:t>
    </dgm:pt>
    <dgm:pt modelId="{82CD10D9-15E9-4076-B8DD-E644BCB4F401}" type="sibTrans" cxnId="{78C43F6E-1010-447E-A520-F745C7F0DB44}">
      <dgm:prSet/>
      <dgm:spPr/>
      <dgm:t>
        <a:bodyPr/>
        <a:lstStyle/>
        <a:p>
          <a:endParaRPr lang="en-US"/>
        </a:p>
      </dgm:t>
    </dgm:pt>
    <dgm:pt modelId="{505B6140-BFBC-4529-A270-23BCEF9662D7}">
      <dgm:prSet phldrT="[Text]"/>
      <dgm:spPr/>
      <dgm:t>
        <a:bodyPr/>
        <a:lstStyle/>
        <a:p>
          <a:r>
            <a:rPr lang="en-US" dirty="0" smtClean="0"/>
            <a:t>Other Business</a:t>
          </a:r>
          <a:endParaRPr lang="en-US" dirty="0"/>
        </a:p>
      </dgm:t>
    </dgm:pt>
    <dgm:pt modelId="{119F5D51-0862-412F-9180-258D26F1858E}" type="parTrans" cxnId="{931C902F-7E95-41AD-AE5D-275C361FE674}">
      <dgm:prSet/>
      <dgm:spPr/>
      <dgm:t>
        <a:bodyPr/>
        <a:lstStyle/>
        <a:p>
          <a:endParaRPr lang="en-US"/>
        </a:p>
      </dgm:t>
    </dgm:pt>
    <dgm:pt modelId="{D1F15566-69E1-49C3-9E24-085ECF48A0CA}" type="sibTrans" cxnId="{931C902F-7E95-41AD-AE5D-275C361FE674}">
      <dgm:prSet/>
      <dgm:spPr/>
      <dgm:t>
        <a:bodyPr/>
        <a:lstStyle/>
        <a:p>
          <a:endParaRPr lang="en-US"/>
        </a:p>
      </dgm:t>
    </dgm:pt>
    <dgm:pt modelId="{E1197D5E-B3BE-457D-80AB-2494D8C2DB85}" type="pres">
      <dgm:prSet presAssocID="{F3952FE0-C66E-49E7-8DE9-E225E562D84A}" presName="Name0" presStyleCnt="0">
        <dgm:presLayoutVars>
          <dgm:dir/>
          <dgm:animLvl val="lvl"/>
          <dgm:resizeHandles val="exact"/>
        </dgm:presLayoutVars>
      </dgm:prSet>
      <dgm:spPr/>
    </dgm:pt>
    <dgm:pt modelId="{D108CD1F-7C67-49A8-976F-68AD42EDBA52}" type="pres">
      <dgm:prSet presAssocID="{FF1D65AC-586B-4F97-8A30-FD9BCBC2551D}" presName="parTxOnly" presStyleLbl="node1" presStyleIdx="0" presStyleCnt="7">
        <dgm:presLayoutVars>
          <dgm:chMax val="0"/>
          <dgm:chPref val="0"/>
          <dgm:bulletEnabled val="1"/>
        </dgm:presLayoutVars>
      </dgm:prSet>
      <dgm:spPr/>
      <dgm:t>
        <a:bodyPr/>
        <a:lstStyle/>
        <a:p>
          <a:endParaRPr lang="en-US"/>
        </a:p>
      </dgm:t>
    </dgm:pt>
    <dgm:pt modelId="{A4E5316D-B329-42A2-9512-F40CB147D324}" type="pres">
      <dgm:prSet presAssocID="{C1F0085B-2B6F-439C-A347-DB6AC232597E}" presName="parTxOnlySpace" presStyleCnt="0"/>
      <dgm:spPr/>
    </dgm:pt>
    <dgm:pt modelId="{2670C654-CB9D-4A12-97D5-BDC4BDC5B93A}" type="pres">
      <dgm:prSet presAssocID="{6C1E1AD5-EBFC-4971-BC41-3DBF5177170E}" presName="parTxOnly" presStyleLbl="node1" presStyleIdx="1" presStyleCnt="7">
        <dgm:presLayoutVars>
          <dgm:chMax val="0"/>
          <dgm:chPref val="0"/>
          <dgm:bulletEnabled val="1"/>
        </dgm:presLayoutVars>
      </dgm:prSet>
      <dgm:spPr/>
      <dgm:t>
        <a:bodyPr/>
        <a:lstStyle/>
        <a:p>
          <a:endParaRPr lang="en-US"/>
        </a:p>
      </dgm:t>
    </dgm:pt>
    <dgm:pt modelId="{971CB340-07E8-4947-8326-D5D2317C67DF}" type="pres">
      <dgm:prSet presAssocID="{2AB6954A-3822-4A73-8E3F-C14BAC0F9EC3}" presName="parTxOnlySpace" presStyleCnt="0"/>
      <dgm:spPr/>
    </dgm:pt>
    <dgm:pt modelId="{B39193F5-3EB6-41A7-AD00-D26E236FB91F}" type="pres">
      <dgm:prSet presAssocID="{49287154-AD63-4101-BFC0-FDE8BD92A05A}" presName="parTxOnly" presStyleLbl="node1" presStyleIdx="2" presStyleCnt="7">
        <dgm:presLayoutVars>
          <dgm:chMax val="0"/>
          <dgm:chPref val="0"/>
          <dgm:bulletEnabled val="1"/>
        </dgm:presLayoutVars>
      </dgm:prSet>
      <dgm:spPr/>
      <dgm:t>
        <a:bodyPr/>
        <a:lstStyle/>
        <a:p>
          <a:endParaRPr lang="en-US"/>
        </a:p>
      </dgm:t>
    </dgm:pt>
    <dgm:pt modelId="{83362D5C-02B9-4A87-8D22-852562BF229C}" type="pres">
      <dgm:prSet presAssocID="{26D1909D-E9E4-4E4E-B64C-62111EAB3BC5}" presName="parTxOnlySpace" presStyleCnt="0"/>
      <dgm:spPr/>
    </dgm:pt>
    <dgm:pt modelId="{7F6CC2B1-9142-44CD-AE34-3CBC336B69F8}" type="pres">
      <dgm:prSet presAssocID="{24AFB5D6-5530-44EF-A03B-4CC89BCA2EF5}" presName="parTxOnly" presStyleLbl="node1" presStyleIdx="3" presStyleCnt="7">
        <dgm:presLayoutVars>
          <dgm:chMax val="0"/>
          <dgm:chPref val="0"/>
          <dgm:bulletEnabled val="1"/>
        </dgm:presLayoutVars>
      </dgm:prSet>
      <dgm:spPr/>
      <dgm:t>
        <a:bodyPr/>
        <a:lstStyle/>
        <a:p>
          <a:endParaRPr lang="en-US"/>
        </a:p>
      </dgm:t>
    </dgm:pt>
    <dgm:pt modelId="{AB940340-1BB3-4B20-90A3-EE9EEEBCBDC9}" type="pres">
      <dgm:prSet presAssocID="{35E2D3C0-5A87-412A-85CB-328CE8577F60}" presName="parTxOnlySpace" presStyleCnt="0"/>
      <dgm:spPr/>
    </dgm:pt>
    <dgm:pt modelId="{93DCB466-D4FB-47A8-9BE1-7EA40EDBC031}" type="pres">
      <dgm:prSet presAssocID="{AA8C2DF8-8682-40CB-A868-FE3F8476EF78}" presName="parTxOnly" presStyleLbl="node1" presStyleIdx="4" presStyleCnt="7">
        <dgm:presLayoutVars>
          <dgm:chMax val="0"/>
          <dgm:chPref val="0"/>
          <dgm:bulletEnabled val="1"/>
        </dgm:presLayoutVars>
      </dgm:prSet>
      <dgm:spPr/>
      <dgm:t>
        <a:bodyPr/>
        <a:lstStyle/>
        <a:p>
          <a:endParaRPr lang="en-US"/>
        </a:p>
      </dgm:t>
    </dgm:pt>
    <dgm:pt modelId="{600A5DB9-6E69-43F7-A395-A7932B4F7BDA}" type="pres">
      <dgm:prSet presAssocID="{171B26AC-542A-409E-8EA4-94B74EA6B778}" presName="parTxOnlySpace" presStyleCnt="0"/>
      <dgm:spPr/>
    </dgm:pt>
    <dgm:pt modelId="{AC32E4B6-6B4E-4941-A238-1414A590BE3D}" type="pres">
      <dgm:prSet presAssocID="{75D98AD7-7684-4816-AD16-7E9B4EA40420}" presName="parTxOnly" presStyleLbl="node1" presStyleIdx="5" presStyleCnt="7">
        <dgm:presLayoutVars>
          <dgm:chMax val="0"/>
          <dgm:chPref val="0"/>
          <dgm:bulletEnabled val="1"/>
        </dgm:presLayoutVars>
      </dgm:prSet>
      <dgm:spPr/>
      <dgm:t>
        <a:bodyPr/>
        <a:lstStyle/>
        <a:p>
          <a:endParaRPr lang="en-US"/>
        </a:p>
      </dgm:t>
    </dgm:pt>
    <dgm:pt modelId="{F99154D6-D910-48B0-B6F9-8896B2D3A64B}" type="pres">
      <dgm:prSet presAssocID="{82CD10D9-15E9-4076-B8DD-E644BCB4F401}" presName="parTxOnlySpace" presStyleCnt="0"/>
      <dgm:spPr/>
    </dgm:pt>
    <dgm:pt modelId="{255E05B2-778F-4F56-A329-50583698D56F}" type="pres">
      <dgm:prSet presAssocID="{505B6140-BFBC-4529-A270-23BCEF9662D7}" presName="parTxOnly" presStyleLbl="node1" presStyleIdx="6" presStyleCnt="7">
        <dgm:presLayoutVars>
          <dgm:chMax val="0"/>
          <dgm:chPref val="0"/>
          <dgm:bulletEnabled val="1"/>
        </dgm:presLayoutVars>
      </dgm:prSet>
      <dgm:spPr/>
      <dgm:t>
        <a:bodyPr/>
        <a:lstStyle/>
        <a:p>
          <a:endParaRPr lang="en-US"/>
        </a:p>
      </dgm:t>
    </dgm:pt>
  </dgm:ptLst>
  <dgm:cxnLst>
    <dgm:cxn modelId="{ECCF9113-E358-4A7A-B809-370DED264C4E}" type="presOf" srcId="{49287154-AD63-4101-BFC0-FDE8BD92A05A}" destId="{B39193F5-3EB6-41A7-AD00-D26E236FB91F}" srcOrd="0" destOrd="0" presId="urn:microsoft.com/office/officeart/2005/8/layout/chevron1"/>
    <dgm:cxn modelId="{81A31C8D-B8D2-4D14-A373-DCE489754826}" type="presOf" srcId="{75D98AD7-7684-4816-AD16-7E9B4EA40420}" destId="{AC32E4B6-6B4E-4941-A238-1414A590BE3D}" srcOrd="0" destOrd="0" presId="urn:microsoft.com/office/officeart/2005/8/layout/chevron1"/>
    <dgm:cxn modelId="{6D6FF1BA-8DC0-4EF3-AD5C-B0A6EF8005B9}" type="presOf" srcId="{FF1D65AC-586B-4F97-8A30-FD9BCBC2551D}" destId="{D108CD1F-7C67-49A8-976F-68AD42EDBA52}" srcOrd="0" destOrd="0" presId="urn:microsoft.com/office/officeart/2005/8/layout/chevron1"/>
    <dgm:cxn modelId="{9373827F-BE0A-4963-B9ED-42D5651A6343}" type="presOf" srcId="{6C1E1AD5-EBFC-4971-BC41-3DBF5177170E}" destId="{2670C654-CB9D-4A12-97D5-BDC4BDC5B93A}" srcOrd="0" destOrd="0" presId="urn:microsoft.com/office/officeart/2005/8/layout/chevron1"/>
    <dgm:cxn modelId="{806C6F3A-AE4B-41E7-8063-A429BA734296}" type="presOf" srcId="{AA8C2DF8-8682-40CB-A868-FE3F8476EF78}" destId="{93DCB466-D4FB-47A8-9BE1-7EA40EDBC031}" srcOrd="0" destOrd="0" presId="urn:microsoft.com/office/officeart/2005/8/layout/chevron1"/>
    <dgm:cxn modelId="{6F054B06-D337-4F22-B35F-0AC9B3828394}" srcId="{F3952FE0-C66E-49E7-8DE9-E225E562D84A}" destId="{FF1D65AC-586B-4F97-8A30-FD9BCBC2551D}" srcOrd="0" destOrd="0" parTransId="{0E3E0AB2-BBAD-485A-A583-F32969F42AC7}" sibTransId="{C1F0085B-2B6F-439C-A347-DB6AC232597E}"/>
    <dgm:cxn modelId="{78C43F6E-1010-447E-A520-F745C7F0DB44}" srcId="{F3952FE0-C66E-49E7-8DE9-E225E562D84A}" destId="{75D98AD7-7684-4816-AD16-7E9B4EA40420}" srcOrd="5" destOrd="0" parTransId="{63416B00-E2D9-4039-9E24-0BCFC4AAF6A9}" sibTransId="{82CD10D9-15E9-4076-B8DD-E644BCB4F401}"/>
    <dgm:cxn modelId="{F30D7683-58CB-4594-9471-83F800064848}" srcId="{F3952FE0-C66E-49E7-8DE9-E225E562D84A}" destId="{49287154-AD63-4101-BFC0-FDE8BD92A05A}" srcOrd="2" destOrd="0" parTransId="{D3F33F39-818F-417C-BA70-1A39E0A7D50C}" sibTransId="{26D1909D-E9E4-4E4E-B64C-62111EAB3BC5}"/>
    <dgm:cxn modelId="{A56B7478-57AD-481A-9E20-1010165FC3A1}" type="presOf" srcId="{505B6140-BFBC-4529-A270-23BCEF9662D7}" destId="{255E05B2-778F-4F56-A329-50583698D56F}" srcOrd="0" destOrd="0" presId="urn:microsoft.com/office/officeart/2005/8/layout/chevron1"/>
    <dgm:cxn modelId="{931C902F-7E95-41AD-AE5D-275C361FE674}" srcId="{F3952FE0-C66E-49E7-8DE9-E225E562D84A}" destId="{505B6140-BFBC-4529-A270-23BCEF9662D7}" srcOrd="6" destOrd="0" parTransId="{119F5D51-0862-412F-9180-258D26F1858E}" sibTransId="{D1F15566-69E1-49C3-9E24-085ECF48A0CA}"/>
    <dgm:cxn modelId="{78F65EC1-0BF6-45C3-BE0A-6726854B82C7}" srcId="{F3952FE0-C66E-49E7-8DE9-E225E562D84A}" destId="{AA8C2DF8-8682-40CB-A868-FE3F8476EF78}" srcOrd="4" destOrd="0" parTransId="{071A1F2E-89B0-4CCC-87AE-134771C9D290}" sibTransId="{171B26AC-542A-409E-8EA4-94B74EA6B778}"/>
    <dgm:cxn modelId="{157079F9-F5A3-4538-94DB-0E7481FFA30F}" type="presOf" srcId="{24AFB5D6-5530-44EF-A03B-4CC89BCA2EF5}" destId="{7F6CC2B1-9142-44CD-AE34-3CBC336B69F8}" srcOrd="0" destOrd="0" presId="urn:microsoft.com/office/officeart/2005/8/layout/chevron1"/>
    <dgm:cxn modelId="{DE245722-3176-4475-BFA2-BCDB792D4385}" type="presOf" srcId="{F3952FE0-C66E-49E7-8DE9-E225E562D84A}" destId="{E1197D5E-B3BE-457D-80AB-2494D8C2DB85}" srcOrd="0" destOrd="0" presId="urn:microsoft.com/office/officeart/2005/8/layout/chevron1"/>
    <dgm:cxn modelId="{EB9B25A4-645A-4BF7-A206-9FFDCAC17C1E}" srcId="{F3952FE0-C66E-49E7-8DE9-E225E562D84A}" destId="{6C1E1AD5-EBFC-4971-BC41-3DBF5177170E}" srcOrd="1" destOrd="0" parTransId="{284FE828-0C3D-469D-B16D-9924B71D9B5E}" sibTransId="{2AB6954A-3822-4A73-8E3F-C14BAC0F9EC3}"/>
    <dgm:cxn modelId="{8ABFD955-D96E-4594-BC9B-2481F48E6213}" srcId="{F3952FE0-C66E-49E7-8DE9-E225E562D84A}" destId="{24AFB5D6-5530-44EF-A03B-4CC89BCA2EF5}" srcOrd="3" destOrd="0" parTransId="{DC8D3BE6-7A9D-4940-B3B4-0F45BC64E104}" sibTransId="{35E2D3C0-5A87-412A-85CB-328CE8577F60}"/>
    <dgm:cxn modelId="{24A134B8-BE70-44A9-B57F-F9B4501E9F21}" type="presParOf" srcId="{E1197D5E-B3BE-457D-80AB-2494D8C2DB85}" destId="{D108CD1F-7C67-49A8-976F-68AD42EDBA52}" srcOrd="0" destOrd="0" presId="urn:microsoft.com/office/officeart/2005/8/layout/chevron1"/>
    <dgm:cxn modelId="{F61A9416-60B9-476F-8B21-F2F641CF9934}" type="presParOf" srcId="{E1197D5E-B3BE-457D-80AB-2494D8C2DB85}" destId="{A4E5316D-B329-42A2-9512-F40CB147D324}" srcOrd="1" destOrd="0" presId="urn:microsoft.com/office/officeart/2005/8/layout/chevron1"/>
    <dgm:cxn modelId="{9FB625B2-7B90-49A7-A3D4-1A95E13C829B}" type="presParOf" srcId="{E1197D5E-B3BE-457D-80AB-2494D8C2DB85}" destId="{2670C654-CB9D-4A12-97D5-BDC4BDC5B93A}" srcOrd="2" destOrd="0" presId="urn:microsoft.com/office/officeart/2005/8/layout/chevron1"/>
    <dgm:cxn modelId="{88152C7E-702B-445D-B6ED-7CE5DEA83AAA}" type="presParOf" srcId="{E1197D5E-B3BE-457D-80AB-2494D8C2DB85}" destId="{971CB340-07E8-4947-8326-D5D2317C67DF}" srcOrd="3" destOrd="0" presId="urn:microsoft.com/office/officeart/2005/8/layout/chevron1"/>
    <dgm:cxn modelId="{45B5EC9B-ABBC-403A-8F35-A8CE1A521753}" type="presParOf" srcId="{E1197D5E-B3BE-457D-80AB-2494D8C2DB85}" destId="{B39193F5-3EB6-41A7-AD00-D26E236FB91F}" srcOrd="4" destOrd="0" presId="urn:microsoft.com/office/officeart/2005/8/layout/chevron1"/>
    <dgm:cxn modelId="{193A109B-2BCA-4A2A-8E5D-F8114F79482B}" type="presParOf" srcId="{E1197D5E-B3BE-457D-80AB-2494D8C2DB85}" destId="{83362D5C-02B9-4A87-8D22-852562BF229C}" srcOrd="5" destOrd="0" presId="urn:microsoft.com/office/officeart/2005/8/layout/chevron1"/>
    <dgm:cxn modelId="{10A346BD-51E9-4CD4-A336-5D20FF0DDA17}" type="presParOf" srcId="{E1197D5E-B3BE-457D-80AB-2494D8C2DB85}" destId="{7F6CC2B1-9142-44CD-AE34-3CBC336B69F8}" srcOrd="6" destOrd="0" presId="urn:microsoft.com/office/officeart/2005/8/layout/chevron1"/>
    <dgm:cxn modelId="{B065845D-BE78-4351-B8EE-C0A637F8504F}" type="presParOf" srcId="{E1197D5E-B3BE-457D-80AB-2494D8C2DB85}" destId="{AB940340-1BB3-4B20-90A3-EE9EEEBCBDC9}" srcOrd="7" destOrd="0" presId="urn:microsoft.com/office/officeart/2005/8/layout/chevron1"/>
    <dgm:cxn modelId="{BBC9BCD3-2F67-4862-B7BB-F93BF20E399D}" type="presParOf" srcId="{E1197D5E-B3BE-457D-80AB-2494D8C2DB85}" destId="{93DCB466-D4FB-47A8-9BE1-7EA40EDBC031}" srcOrd="8" destOrd="0" presId="urn:microsoft.com/office/officeart/2005/8/layout/chevron1"/>
    <dgm:cxn modelId="{2C0DF312-A10E-4071-BEE1-0571FB46E9E1}" type="presParOf" srcId="{E1197D5E-B3BE-457D-80AB-2494D8C2DB85}" destId="{600A5DB9-6E69-43F7-A395-A7932B4F7BDA}" srcOrd="9" destOrd="0" presId="urn:microsoft.com/office/officeart/2005/8/layout/chevron1"/>
    <dgm:cxn modelId="{680764AF-8B1B-414E-8705-8569AB05B067}" type="presParOf" srcId="{E1197D5E-B3BE-457D-80AB-2494D8C2DB85}" destId="{AC32E4B6-6B4E-4941-A238-1414A590BE3D}" srcOrd="10" destOrd="0" presId="urn:microsoft.com/office/officeart/2005/8/layout/chevron1"/>
    <dgm:cxn modelId="{BFDA65E8-4134-4EC4-9661-0EDDAF5DC05C}" type="presParOf" srcId="{E1197D5E-B3BE-457D-80AB-2494D8C2DB85}" destId="{F99154D6-D910-48B0-B6F9-8896B2D3A64B}" srcOrd="11" destOrd="0" presId="urn:microsoft.com/office/officeart/2005/8/layout/chevron1"/>
    <dgm:cxn modelId="{4A0ACFAC-1105-445F-99BF-656203899055}" type="presParOf" srcId="{E1197D5E-B3BE-457D-80AB-2494D8C2DB85}" destId="{255E05B2-778F-4F56-A329-50583698D56F}"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CD925-8DF8-4438-89C3-B004FDD43F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48F886B-1390-4752-BAB5-E00AA7CAF493}">
      <dgm:prSet phldrT="[Text]" custT="1"/>
      <dgm:spPr/>
      <dgm:t>
        <a:bodyPr/>
        <a:lstStyle/>
        <a:p>
          <a:r>
            <a:rPr lang="en-US" sz="1050" b="1" dirty="0" smtClean="0"/>
            <a:t>Developing your program/camp</a:t>
          </a:r>
          <a:endParaRPr lang="en-US" sz="1050" dirty="0"/>
        </a:p>
      </dgm:t>
    </dgm:pt>
    <dgm:pt modelId="{3707C985-E4AE-4069-8441-799B0C398587}" type="parTrans" cxnId="{F29CE5A2-12B0-4EC3-9503-26D0ED6BA7A8}">
      <dgm:prSet/>
      <dgm:spPr/>
      <dgm:t>
        <a:bodyPr/>
        <a:lstStyle/>
        <a:p>
          <a:endParaRPr lang="en-US"/>
        </a:p>
      </dgm:t>
    </dgm:pt>
    <dgm:pt modelId="{784BC2C5-D524-444F-8EF0-DDEA389B1BE6}" type="sibTrans" cxnId="{F29CE5A2-12B0-4EC3-9503-26D0ED6BA7A8}">
      <dgm:prSet/>
      <dgm:spPr/>
      <dgm:t>
        <a:bodyPr/>
        <a:lstStyle/>
        <a:p>
          <a:endParaRPr lang="en-US"/>
        </a:p>
      </dgm:t>
    </dgm:pt>
    <dgm:pt modelId="{82E6F72B-B0A0-4C4B-95C2-9330B0D5FCA8}">
      <dgm:prSet phldrT="[Text]"/>
      <dgm:spPr/>
      <dgm:t>
        <a:bodyPr/>
        <a:lstStyle/>
        <a:p>
          <a:r>
            <a:rPr lang="en-US" dirty="0" smtClean="0"/>
            <a:t>Develop a curriculum and budget </a:t>
          </a:r>
          <a:endParaRPr lang="en-US" dirty="0"/>
        </a:p>
      </dgm:t>
    </dgm:pt>
    <dgm:pt modelId="{58396285-090F-4F6A-BEBC-919A1190AADB}" type="parTrans" cxnId="{23117222-0B73-4640-A0F8-46933B252887}">
      <dgm:prSet/>
      <dgm:spPr/>
      <dgm:t>
        <a:bodyPr/>
        <a:lstStyle/>
        <a:p>
          <a:endParaRPr lang="en-US"/>
        </a:p>
      </dgm:t>
    </dgm:pt>
    <dgm:pt modelId="{43D836F1-A531-4839-903C-9E865E84A9F2}" type="sibTrans" cxnId="{23117222-0B73-4640-A0F8-46933B252887}">
      <dgm:prSet/>
      <dgm:spPr/>
      <dgm:t>
        <a:bodyPr/>
        <a:lstStyle/>
        <a:p>
          <a:endParaRPr lang="en-US"/>
        </a:p>
      </dgm:t>
    </dgm:pt>
    <dgm:pt modelId="{FD55E2A5-FC46-48A4-B615-A180D5EC7B0E}">
      <dgm:prSet phldrT="[Text]"/>
      <dgm:spPr/>
      <dgm:t>
        <a:bodyPr/>
        <a:lstStyle/>
        <a:p>
          <a:r>
            <a:rPr lang="en-US" dirty="0" smtClean="0"/>
            <a:t>Obtain approval from your department chair/unit director and, if needed, dean.</a:t>
          </a:r>
          <a:endParaRPr lang="en-US" dirty="0"/>
        </a:p>
      </dgm:t>
    </dgm:pt>
    <dgm:pt modelId="{1A6A0E31-D810-47F5-8F1F-4B3685E6E932}" type="parTrans" cxnId="{E98ED74B-5CB4-4DD1-BBB9-D034644EED23}">
      <dgm:prSet/>
      <dgm:spPr/>
      <dgm:t>
        <a:bodyPr/>
        <a:lstStyle/>
        <a:p>
          <a:endParaRPr lang="en-US"/>
        </a:p>
      </dgm:t>
    </dgm:pt>
    <dgm:pt modelId="{FB002CEC-7E64-4926-84E7-E5D09093CCC9}" type="sibTrans" cxnId="{E98ED74B-5CB4-4DD1-BBB9-D034644EED23}">
      <dgm:prSet/>
      <dgm:spPr/>
      <dgm:t>
        <a:bodyPr/>
        <a:lstStyle/>
        <a:p>
          <a:endParaRPr lang="en-US"/>
        </a:p>
      </dgm:t>
    </dgm:pt>
    <dgm:pt modelId="{688A52EF-01EB-40A7-8616-C2758CD31605}">
      <dgm:prSet phldrT="[Text]" custT="1"/>
      <dgm:spPr/>
      <dgm:t>
        <a:bodyPr/>
        <a:lstStyle/>
        <a:p>
          <a:r>
            <a:rPr lang="en-US" sz="1050" b="1" dirty="0" smtClean="0"/>
            <a:t>Assist with            Pre-Collegiate and Youth Programs requirements</a:t>
          </a:r>
          <a:endParaRPr lang="en-US" sz="1050" b="1" dirty="0"/>
        </a:p>
      </dgm:t>
    </dgm:pt>
    <dgm:pt modelId="{71E44570-9FA1-4A18-B564-9B56D303A326}" type="parTrans" cxnId="{84BAA831-14A6-4B01-BFA5-2846E03743D9}">
      <dgm:prSet/>
      <dgm:spPr/>
      <dgm:t>
        <a:bodyPr/>
        <a:lstStyle/>
        <a:p>
          <a:endParaRPr lang="en-US"/>
        </a:p>
      </dgm:t>
    </dgm:pt>
    <dgm:pt modelId="{C59CB98D-2DE8-4D35-A8D9-70F80FEBA890}" type="sibTrans" cxnId="{84BAA831-14A6-4B01-BFA5-2846E03743D9}">
      <dgm:prSet/>
      <dgm:spPr/>
      <dgm:t>
        <a:bodyPr/>
        <a:lstStyle/>
        <a:p>
          <a:endParaRPr lang="en-US"/>
        </a:p>
      </dgm:t>
    </dgm:pt>
    <dgm:pt modelId="{F53CC134-1873-4E1A-81D1-FF4A39ECC6BE}">
      <dgm:prSet phldrT="[Text]"/>
      <dgm:spPr/>
      <dgm:t>
        <a:bodyPr/>
        <a:lstStyle/>
        <a:p>
          <a:r>
            <a:rPr lang="en-US" dirty="0" smtClean="0"/>
            <a:t>Intent Letter</a:t>
          </a:r>
          <a:endParaRPr lang="en-US" dirty="0"/>
        </a:p>
      </dgm:t>
    </dgm:pt>
    <dgm:pt modelId="{D85F7494-81F5-4690-8F5B-3D6BE9178625}" type="parTrans" cxnId="{9F9D5DF9-FB2C-42F7-B978-6200D5A0A88F}">
      <dgm:prSet/>
      <dgm:spPr/>
      <dgm:t>
        <a:bodyPr/>
        <a:lstStyle/>
        <a:p>
          <a:endParaRPr lang="en-US"/>
        </a:p>
      </dgm:t>
    </dgm:pt>
    <dgm:pt modelId="{2F4495B3-F91B-4520-9B2E-B98EE176BDDB}" type="sibTrans" cxnId="{9F9D5DF9-FB2C-42F7-B978-6200D5A0A88F}">
      <dgm:prSet/>
      <dgm:spPr/>
      <dgm:t>
        <a:bodyPr/>
        <a:lstStyle/>
        <a:p>
          <a:endParaRPr lang="en-US"/>
        </a:p>
      </dgm:t>
    </dgm:pt>
    <dgm:pt modelId="{883CD815-ABA1-42F4-A568-3887DBBA757E}">
      <dgm:prSet phldrT="[Text]"/>
      <dgm:spPr/>
      <dgm:t>
        <a:bodyPr/>
        <a:lstStyle/>
        <a:p>
          <a:r>
            <a:rPr lang="en-US" dirty="0" smtClean="0"/>
            <a:t>Program Application</a:t>
          </a:r>
          <a:endParaRPr lang="en-US" dirty="0"/>
        </a:p>
      </dgm:t>
    </dgm:pt>
    <dgm:pt modelId="{89FD5997-A5E9-4361-B95A-7D7CDD6D3926}" type="parTrans" cxnId="{CEDCB50A-2927-438C-B825-69A5BD124CA5}">
      <dgm:prSet/>
      <dgm:spPr/>
      <dgm:t>
        <a:bodyPr/>
        <a:lstStyle/>
        <a:p>
          <a:endParaRPr lang="en-US"/>
        </a:p>
      </dgm:t>
    </dgm:pt>
    <dgm:pt modelId="{A58F551C-D32F-4025-9B56-B33552D7310E}" type="sibTrans" cxnId="{CEDCB50A-2927-438C-B825-69A5BD124CA5}">
      <dgm:prSet/>
      <dgm:spPr/>
      <dgm:t>
        <a:bodyPr/>
        <a:lstStyle/>
        <a:p>
          <a:endParaRPr lang="en-US"/>
        </a:p>
      </dgm:t>
    </dgm:pt>
    <dgm:pt modelId="{B5BE474D-5D77-4F37-9F51-3F17DD5EF406}">
      <dgm:prSet phldrT="[Text]"/>
      <dgm:spPr/>
      <dgm:t>
        <a:bodyPr/>
        <a:lstStyle/>
        <a:p>
          <a:r>
            <a:rPr lang="en-US" b="1" dirty="0" smtClean="0"/>
            <a:t>End of program/camp requirements</a:t>
          </a:r>
          <a:endParaRPr lang="en-US" dirty="0"/>
        </a:p>
      </dgm:t>
    </dgm:pt>
    <dgm:pt modelId="{B40AD915-F87D-4031-954C-33256E254026}" type="parTrans" cxnId="{389E7AC7-E530-4735-AA92-CA838C9C6A24}">
      <dgm:prSet/>
      <dgm:spPr/>
      <dgm:t>
        <a:bodyPr/>
        <a:lstStyle/>
        <a:p>
          <a:endParaRPr lang="en-US"/>
        </a:p>
      </dgm:t>
    </dgm:pt>
    <dgm:pt modelId="{AF47C081-7662-421F-BCE7-3EF8C5B2FC13}" type="sibTrans" cxnId="{389E7AC7-E530-4735-AA92-CA838C9C6A24}">
      <dgm:prSet/>
      <dgm:spPr/>
      <dgm:t>
        <a:bodyPr/>
        <a:lstStyle/>
        <a:p>
          <a:endParaRPr lang="en-US"/>
        </a:p>
      </dgm:t>
    </dgm:pt>
    <dgm:pt modelId="{AF5C1C2B-7923-4524-B832-DBCD82D0E2B8}">
      <dgm:prSet phldrT="[Text]"/>
      <dgm:spPr/>
      <dgm:t>
        <a:bodyPr/>
        <a:lstStyle/>
        <a:p>
          <a:r>
            <a:rPr lang="en-US" dirty="0" smtClean="0"/>
            <a:t>Final list of staff, and program participants </a:t>
          </a:r>
          <a:endParaRPr lang="en-US" dirty="0"/>
        </a:p>
      </dgm:t>
    </dgm:pt>
    <dgm:pt modelId="{53721564-59A0-4DB6-ABF3-F486BE23896F}" type="parTrans" cxnId="{CE3102E8-5659-440A-A890-EF4280971C9D}">
      <dgm:prSet/>
      <dgm:spPr/>
      <dgm:t>
        <a:bodyPr/>
        <a:lstStyle/>
        <a:p>
          <a:endParaRPr lang="en-US"/>
        </a:p>
      </dgm:t>
    </dgm:pt>
    <dgm:pt modelId="{6444C259-2055-4222-8003-9959C58E13B4}" type="sibTrans" cxnId="{CE3102E8-5659-440A-A890-EF4280971C9D}">
      <dgm:prSet/>
      <dgm:spPr/>
      <dgm:t>
        <a:bodyPr/>
        <a:lstStyle/>
        <a:p>
          <a:endParaRPr lang="en-US"/>
        </a:p>
      </dgm:t>
    </dgm:pt>
    <dgm:pt modelId="{38D58FF7-9910-46F9-98B2-144E5A8C0926}">
      <dgm:prSet phldrT="[Text]"/>
      <dgm:spPr/>
      <dgm:t>
        <a:bodyPr/>
        <a:lstStyle/>
        <a:p>
          <a:r>
            <a:rPr lang="en-US" dirty="0" smtClean="0"/>
            <a:t>Keep all camp/program documents in a file in case of an internal audit</a:t>
          </a:r>
          <a:endParaRPr lang="en-US" dirty="0"/>
        </a:p>
      </dgm:t>
    </dgm:pt>
    <dgm:pt modelId="{6F1F8478-182E-46C8-A3C9-ACD2A212B75D}" type="parTrans" cxnId="{70590EDB-7BA9-491A-97FA-E1509CA63D62}">
      <dgm:prSet/>
      <dgm:spPr/>
      <dgm:t>
        <a:bodyPr/>
        <a:lstStyle/>
        <a:p>
          <a:endParaRPr lang="en-US"/>
        </a:p>
      </dgm:t>
    </dgm:pt>
    <dgm:pt modelId="{86DE15B9-7697-44BC-ABFE-1750C4DF910F}" type="sibTrans" cxnId="{70590EDB-7BA9-491A-97FA-E1509CA63D62}">
      <dgm:prSet/>
      <dgm:spPr/>
      <dgm:t>
        <a:bodyPr/>
        <a:lstStyle/>
        <a:p>
          <a:endParaRPr lang="en-US"/>
        </a:p>
      </dgm:t>
    </dgm:pt>
    <dgm:pt modelId="{1278E456-0B9B-48AC-A175-B19A720A47E7}">
      <dgm:prSet phldrT="[Text]"/>
      <dgm:spPr/>
      <dgm:t>
        <a:bodyPr/>
        <a:lstStyle/>
        <a:p>
          <a:r>
            <a:rPr lang="en-US" dirty="0" smtClean="0"/>
            <a:t>Human Resources requirements, if needed</a:t>
          </a:r>
          <a:endParaRPr lang="en-US" dirty="0"/>
        </a:p>
      </dgm:t>
    </dgm:pt>
    <dgm:pt modelId="{FCB91588-9DF0-4434-9ABA-C26837F64EA8}" type="parTrans" cxnId="{11F2BD75-C3D5-406B-93F6-4DFACA8F17AE}">
      <dgm:prSet/>
      <dgm:spPr/>
      <dgm:t>
        <a:bodyPr/>
        <a:lstStyle/>
        <a:p>
          <a:endParaRPr lang="en-US"/>
        </a:p>
      </dgm:t>
    </dgm:pt>
    <dgm:pt modelId="{4A45231F-C3D6-4C19-8D05-0B1D185ABDE7}" type="sibTrans" cxnId="{11F2BD75-C3D5-406B-93F6-4DFACA8F17AE}">
      <dgm:prSet/>
      <dgm:spPr/>
      <dgm:t>
        <a:bodyPr/>
        <a:lstStyle/>
        <a:p>
          <a:endParaRPr lang="en-US"/>
        </a:p>
      </dgm:t>
    </dgm:pt>
    <dgm:pt modelId="{41EE6B5E-B329-462F-A930-3085DC558764}" type="pres">
      <dgm:prSet presAssocID="{618CD925-8DF8-4438-89C3-B004FDD43FF1}" presName="linearFlow" presStyleCnt="0">
        <dgm:presLayoutVars>
          <dgm:dir/>
          <dgm:animLvl val="lvl"/>
          <dgm:resizeHandles val="exact"/>
        </dgm:presLayoutVars>
      </dgm:prSet>
      <dgm:spPr/>
      <dgm:t>
        <a:bodyPr/>
        <a:lstStyle/>
        <a:p>
          <a:endParaRPr lang="en-US"/>
        </a:p>
      </dgm:t>
    </dgm:pt>
    <dgm:pt modelId="{8893A1CB-C163-4EE4-8436-5FDCF5E13253}" type="pres">
      <dgm:prSet presAssocID="{248F886B-1390-4752-BAB5-E00AA7CAF493}" presName="composite" presStyleCnt="0"/>
      <dgm:spPr/>
    </dgm:pt>
    <dgm:pt modelId="{8373DCED-A580-463E-80C7-7D194901D9E2}" type="pres">
      <dgm:prSet presAssocID="{248F886B-1390-4752-BAB5-E00AA7CAF493}" presName="parentText" presStyleLbl="alignNode1" presStyleIdx="0" presStyleCnt="3">
        <dgm:presLayoutVars>
          <dgm:chMax val="1"/>
          <dgm:bulletEnabled val="1"/>
        </dgm:presLayoutVars>
      </dgm:prSet>
      <dgm:spPr/>
      <dgm:t>
        <a:bodyPr/>
        <a:lstStyle/>
        <a:p>
          <a:endParaRPr lang="en-US"/>
        </a:p>
      </dgm:t>
    </dgm:pt>
    <dgm:pt modelId="{AD7FABDD-5E02-4C97-915F-C23BC1CCF393}" type="pres">
      <dgm:prSet presAssocID="{248F886B-1390-4752-BAB5-E00AA7CAF493}" presName="descendantText" presStyleLbl="alignAcc1" presStyleIdx="0" presStyleCnt="3">
        <dgm:presLayoutVars>
          <dgm:bulletEnabled val="1"/>
        </dgm:presLayoutVars>
      </dgm:prSet>
      <dgm:spPr/>
      <dgm:t>
        <a:bodyPr/>
        <a:lstStyle/>
        <a:p>
          <a:endParaRPr lang="en-US"/>
        </a:p>
      </dgm:t>
    </dgm:pt>
    <dgm:pt modelId="{1947F8FB-7E47-40E3-AC0C-CFF00D165607}" type="pres">
      <dgm:prSet presAssocID="{784BC2C5-D524-444F-8EF0-DDEA389B1BE6}" presName="sp" presStyleCnt="0"/>
      <dgm:spPr/>
    </dgm:pt>
    <dgm:pt modelId="{FB81FE8D-2E24-4845-A433-0E5CD569B1F3}" type="pres">
      <dgm:prSet presAssocID="{688A52EF-01EB-40A7-8616-C2758CD31605}" presName="composite" presStyleCnt="0"/>
      <dgm:spPr/>
    </dgm:pt>
    <dgm:pt modelId="{992B40D0-15E5-4ADB-A8B2-ACFF3DBD593F}" type="pres">
      <dgm:prSet presAssocID="{688A52EF-01EB-40A7-8616-C2758CD31605}" presName="parentText" presStyleLbl="alignNode1" presStyleIdx="1" presStyleCnt="3" custLinFactNeighborX="0" custLinFactNeighborY="1747">
        <dgm:presLayoutVars>
          <dgm:chMax val="1"/>
          <dgm:bulletEnabled val="1"/>
        </dgm:presLayoutVars>
      </dgm:prSet>
      <dgm:spPr/>
      <dgm:t>
        <a:bodyPr/>
        <a:lstStyle/>
        <a:p>
          <a:endParaRPr lang="en-US"/>
        </a:p>
      </dgm:t>
    </dgm:pt>
    <dgm:pt modelId="{B79774CB-9992-4C57-BCB1-91A6183C398A}" type="pres">
      <dgm:prSet presAssocID="{688A52EF-01EB-40A7-8616-C2758CD31605}" presName="descendantText" presStyleLbl="alignAcc1" presStyleIdx="1" presStyleCnt="3">
        <dgm:presLayoutVars>
          <dgm:bulletEnabled val="1"/>
        </dgm:presLayoutVars>
      </dgm:prSet>
      <dgm:spPr/>
      <dgm:t>
        <a:bodyPr/>
        <a:lstStyle/>
        <a:p>
          <a:endParaRPr lang="en-US"/>
        </a:p>
      </dgm:t>
    </dgm:pt>
    <dgm:pt modelId="{1C883BFB-5A5C-4E75-ACEA-18AB927353B6}" type="pres">
      <dgm:prSet presAssocID="{C59CB98D-2DE8-4D35-A8D9-70F80FEBA890}" presName="sp" presStyleCnt="0"/>
      <dgm:spPr/>
    </dgm:pt>
    <dgm:pt modelId="{B7F7E114-56AE-491C-8FD6-882A021C747A}" type="pres">
      <dgm:prSet presAssocID="{B5BE474D-5D77-4F37-9F51-3F17DD5EF406}" presName="composite" presStyleCnt="0"/>
      <dgm:spPr/>
    </dgm:pt>
    <dgm:pt modelId="{756E8F10-22E7-4D2C-B1C7-781B962C62FE}" type="pres">
      <dgm:prSet presAssocID="{B5BE474D-5D77-4F37-9F51-3F17DD5EF406}" presName="parentText" presStyleLbl="alignNode1" presStyleIdx="2" presStyleCnt="3">
        <dgm:presLayoutVars>
          <dgm:chMax val="1"/>
          <dgm:bulletEnabled val="1"/>
        </dgm:presLayoutVars>
      </dgm:prSet>
      <dgm:spPr/>
      <dgm:t>
        <a:bodyPr/>
        <a:lstStyle/>
        <a:p>
          <a:endParaRPr lang="en-US"/>
        </a:p>
      </dgm:t>
    </dgm:pt>
    <dgm:pt modelId="{71779870-491F-43BC-885B-A2C4E104BADE}" type="pres">
      <dgm:prSet presAssocID="{B5BE474D-5D77-4F37-9F51-3F17DD5EF406}" presName="descendantText" presStyleLbl="alignAcc1" presStyleIdx="2" presStyleCnt="3">
        <dgm:presLayoutVars>
          <dgm:bulletEnabled val="1"/>
        </dgm:presLayoutVars>
      </dgm:prSet>
      <dgm:spPr/>
      <dgm:t>
        <a:bodyPr/>
        <a:lstStyle/>
        <a:p>
          <a:endParaRPr lang="en-US"/>
        </a:p>
      </dgm:t>
    </dgm:pt>
  </dgm:ptLst>
  <dgm:cxnLst>
    <dgm:cxn modelId="{FD3F428D-4CB3-44E4-AE9B-E61C94D7431E}" type="presOf" srcId="{82E6F72B-B0A0-4C4B-95C2-9330B0D5FCA8}" destId="{AD7FABDD-5E02-4C97-915F-C23BC1CCF393}" srcOrd="0" destOrd="0" presId="urn:microsoft.com/office/officeart/2005/8/layout/chevron2"/>
    <dgm:cxn modelId="{84BAA831-14A6-4B01-BFA5-2846E03743D9}" srcId="{618CD925-8DF8-4438-89C3-B004FDD43FF1}" destId="{688A52EF-01EB-40A7-8616-C2758CD31605}" srcOrd="1" destOrd="0" parTransId="{71E44570-9FA1-4A18-B564-9B56D303A326}" sibTransId="{C59CB98D-2DE8-4D35-A8D9-70F80FEBA890}"/>
    <dgm:cxn modelId="{3F004BB8-7A2A-4F0D-BA63-1EBFC47AAA5D}" type="presOf" srcId="{AF5C1C2B-7923-4524-B832-DBCD82D0E2B8}" destId="{71779870-491F-43BC-885B-A2C4E104BADE}" srcOrd="0" destOrd="0" presId="urn:microsoft.com/office/officeart/2005/8/layout/chevron2"/>
    <dgm:cxn modelId="{B38799AA-5A50-4B11-ACF9-22238CB12266}" type="presOf" srcId="{B5BE474D-5D77-4F37-9F51-3F17DD5EF406}" destId="{756E8F10-22E7-4D2C-B1C7-781B962C62FE}" srcOrd="0" destOrd="0" presId="urn:microsoft.com/office/officeart/2005/8/layout/chevron2"/>
    <dgm:cxn modelId="{389E7AC7-E530-4735-AA92-CA838C9C6A24}" srcId="{618CD925-8DF8-4438-89C3-B004FDD43FF1}" destId="{B5BE474D-5D77-4F37-9F51-3F17DD5EF406}" srcOrd="2" destOrd="0" parTransId="{B40AD915-F87D-4031-954C-33256E254026}" sibTransId="{AF47C081-7662-421F-BCE7-3EF8C5B2FC13}"/>
    <dgm:cxn modelId="{11F2BD75-C3D5-406B-93F6-4DFACA8F17AE}" srcId="{688A52EF-01EB-40A7-8616-C2758CD31605}" destId="{1278E456-0B9B-48AC-A175-B19A720A47E7}" srcOrd="2" destOrd="0" parTransId="{FCB91588-9DF0-4434-9ABA-C26837F64EA8}" sibTransId="{4A45231F-C3D6-4C19-8D05-0B1D185ABDE7}"/>
    <dgm:cxn modelId="{C11A80A2-ED00-428A-8DF2-E1170BCF05A3}" type="presOf" srcId="{618CD925-8DF8-4438-89C3-B004FDD43FF1}" destId="{41EE6B5E-B329-462F-A930-3085DC558764}" srcOrd="0" destOrd="0" presId="urn:microsoft.com/office/officeart/2005/8/layout/chevron2"/>
    <dgm:cxn modelId="{9F9D5DF9-FB2C-42F7-B978-6200D5A0A88F}" srcId="{688A52EF-01EB-40A7-8616-C2758CD31605}" destId="{F53CC134-1873-4E1A-81D1-FF4A39ECC6BE}" srcOrd="0" destOrd="0" parTransId="{D85F7494-81F5-4690-8F5B-3D6BE9178625}" sibTransId="{2F4495B3-F91B-4520-9B2E-B98EE176BDDB}"/>
    <dgm:cxn modelId="{5127D551-C5F3-4813-B9CE-555F89EF53A9}" type="presOf" srcId="{F53CC134-1873-4E1A-81D1-FF4A39ECC6BE}" destId="{B79774CB-9992-4C57-BCB1-91A6183C398A}" srcOrd="0" destOrd="0" presId="urn:microsoft.com/office/officeart/2005/8/layout/chevron2"/>
    <dgm:cxn modelId="{CE3102E8-5659-440A-A890-EF4280971C9D}" srcId="{B5BE474D-5D77-4F37-9F51-3F17DD5EF406}" destId="{AF5C1C2B-7923-4524-B832-DBCD82D0E2B8}" srcOrd="0" destOrd="0" parTransId="{53721564-59A0-4DB6-ABF3-F486BE23896F}" sibTransId="{6444C259-2055-4222-8003-9959C58E13B4}"/>
    <dgm:cxn modelId="{23117222-0B73-4640-A0F8-46933B252887}" srcId="{248F886B-1390-4752-BAB5-E00AA7CAF493}" destId="{82E6F72B-B0A0-4C4B-95C2-9330B0D5FCA8}" srcOrd="0" destOrd="0" parTransId="{58396285-090F-4F6A-BEBC-919A1190AADB}" sibTransId="{43D836F1-A531-4839-903C-9E865E84A9F2}"/>
    <dgm:cxn modelId="{6DD31B95-BDAB-48F3-9976-0D8E7EE3C779}" type="presOf" srcId="{38D58FF7-9910-46F9-98B2-144E5A8C0926}" destId="{71779870-491F-43BC-885B-A2C4E104BADE}" srcOrd="0" destOrd="1" presId="urn:microsoft.com/office/officeart/2005/8/layout/chevron2"/>
    <dgm:cxn modelId="{B0D8A552-3F6B-4D64-8FB9-789EAB81869F}" type="presOf" srcId="{883CD815-ABA1-42F4-A568-3887DBBA757E}" destId="{B79774CB-9992-4C57-BCB1-91A6183C398A}" srcOrd="0" destOrd="1" presId="urn:microsoft.com/office/officeart/2005/8/layout/chevron2"/>
    <dgm:cxn modelId="{E98ED74B-5CB4-4DD1-BBB9-D034644EED23}" srcId="{248F886B-1390-4752-BAB5-E00AA7CAF493}" destId="{FD55E2A5-FC46-48A4-B615-A180D5EC7B0E}" srcOrd="1" destOrd="0" parTransId="{1A6A0E31-D810-47F5-8F1F-4B3685E6E932}" sibTransId="{FB002CEC-7E64-4926-84E7-E5D09093CCC9}"/>
    <dgm:cxn modelId="{F29CE5A2-12B0-4EC3-9503-26D0ED6BA7A8}" srcId="{618CD925-8DF8-4438-89C3-B004FDD43FF1}" destId="{248F886B-1390-4752-BAB5-E00AA7CAF493}" srcOrd="0" destOrd="0" parTransId="{3707C985-E4AE-4069-8441-799B0C398587}" sibTransId="{784BC2C5-D524-444F-8EF0-DDEA389B1BE6}"/>
    <dgm:cxn modelId="{A83DC032-5F8D-4950-81D6-3DEDAA1CA64D}" type="presOf" srcId="{688A52EF-01EB-40A7-8616-C2758CD31605}" destId="{992B40D0-15E5-4ADB-A8B2-ACFF3DBD593F}" srcOrd="0" destOrd="0" presId="urn:microsoft.com/office/officeart/2005/8/layout/chevron2"/>
    <dgm:cxn modelId="{59A074CD-214A-45B3-9BA0-94396ADE0604}" type="presOf" srcId="{1278E456-0B9B-48AC-A175-B19A720A47E7}" destId="{B79774CB-9992-4C57-BCB1-91A6183C398A}" srcOrd="0" destOrd="2" presId="urn:microsoft.com/office/officeart/2005/8/layout/chevron2"/>
    <dgm:cxn modelId="{1A1085E7-8F77-4E54-B06D-CEF43AFF8338}" type="presOf" srcId="{248F886B-1390-4752-BAB5-E00AA7CAF493}" destId="{8373DCED-A580-463E-80C7-7D194901D9E2}" srcOrd="0" destOrd="0" presId="urn:microsoft.com/office/officeart/2005/8/layout/chevron2"/>
    <dgm:cxn modelId="{70590EDB-7BA9-491A-97FA-E1509CA63D62}" srcId="{B5BE474D-5D77-4F37-9F51-3F17DD5EF406}" destId="{38D58FF7-9910-46F9-98B2-144E5A8C0926}" srcOrd="1" destOrd="0" parTransId="{6F1F8478-182E-46C8-A3C9-ACD2A212B75D}" sibTransId="{86DE15B9-7697-44BC-ABFE-1750C4DF910F}"/>
    <dgm:cxn modelId="{4E97B4F9-0C36-4BE6-9CF4-CE4522113669}" type="presOf" srcId="{FD55E2A5-FC46-48A4-B615-A180D5EC7B0E}" destId="{AD7FABDD-5E02-4C97-915F-C23BC1CCF393}" srcOrd="0" destOrd="1" presId="urn:microsoft.com/office/officeart/2005/8/layout/chevron2"/>
    <dgm:cxn modelId="{CEDCB50A-2927-438C-B825-69A5BD124CA5}" srcId="{688A52EF-01EB-40A7-8616-C2758CD31605}" destId="{883CD815-ABA1-42F4-A568-3887DBBA757E}" srcOrd="1" destOrd="0" parTransId="{89FD5997-A5E9-4361-B95A-7D7CDD6D3926}" sibTransId="{A58F551C-D32F-4025-9B56-B33552D7310E}"/>
    <dgm:cxn modelId="{B36E5EA8-65EF-4AC8-B5B8-A67B6B5D4B05}" type="presParOf" srcId="{41EE6B5E-B329-462F-A930-3085DC558764}" destId="{8893A1CB-C163-4EE4-8436-5FDCF5E13253}" srcOrd="0" destOrd="0" presId="urn:microsoft.com/office/officeart/2005/8/layout/chevron2"/>
    <dgm:cxn modelId="{33B4CD56-F7FE-49A8-B1AF-7966734AC548}" type="presParOf" srcId="{8893A1CB-C163-4EE4-8436-5FDCF5E13253}" destId="{8373DCED-A580-463E-80C7-7D194901D9E2}" srcOrd="0" destOrd="0" presId="urn:microsoft.com/office/officeart/2005/8/layout/chevron2"/>
    <dgm:cxn modelId="{5FE59F6D-83F4-4C90-AFBB-5E5B8EAEEBFF}" type="presParOf" srcId="{8893A1CB-C163-4EE4-8436-5FDCF5E13253}" destId="{AD7FABDD-5E02-4C97-915F-C23BC1CCF393}" srcOrd="1" destOrd="0" presId="urn:microsoft.com/office/officeart/2005/8/layout/chevron2"/>
    <dgm:cxn modelId="{131A7AAF-24AC-4156-BFBE-38573CBCCB58}" type="presParOf" srcId="{41EE6B5E-B329-462F-A930-3085DC558764}" destId="{1947F8FB-7E47-40E3-AC0C-CFF00D165607}" srcOrd="1" destOrd="0" presId="urn:microsoft.com/office/officeart/2005/8/layout/chevron2"/>
    <dgm:cxn modelId="{88026776-031A-4C42-A5A7-BD3F03DC5C0E}" type="presParOf" srcId="{41EE6B5E-B329-462F-A930-3085DC558764}" destId="{FB81FE8D-2E24-4845-A433-0E5CD569B1F3}" srcOrd="2" destOrd="0" presId="urn:microsoft.com/office/officeart/2005/8/layout/chevron2"/>
    <dgm:cxn modelId="{DC19981E-8EA6-4AB0-A1F2-855B19F473A0}" type="presParOf" srcId="{FB81FE8D-2E24-4845-A433-0E5CD569B1F3}" destId="{992B40D0-15E5-4ADB-A8B2-ACFF3DBD593F}" srcOrd="0" destOrd="0" presId="urn:microsoft.com/office/officeart/2005/8/layout/chevron2"/>
    <dgm:cxn modelId="{1E320710-B557-484C-80A8-6FBAB1D9398B}" type="presParOf" srcId="{FB81FE8D-2E24-4845-A433-0E5CD569B1F3}" destId="{B79774CB-9992-4C57-BCB1-91A6183C398A}" srcOrd="1" destOrd="0" presId="urn:microsoft.com/office/officeart/2005/8/layout/chevron2"/>
    <dgm:cxn modelId="{CDC55632-FC11-4840-BE05-206625FBA01D}" type="presParOf" srcId="{41EE6B5E-B329-462F-A930-3085DC558764}" destId="{1C883BFB-5A5C-4E75-ACEA-18AB927353B6}" srcOrd="3" destOrd="0" presId="urn:microsoft.com/office/officeart/2005/8/layout/chevron2"/>
    <dgm:cxn modelId="{489970D2-570C-42C0-950C-D60B19967FFD}" type="presParOf" srcId="{41EE6B5E-B329-462F-A930-3085DC558764}" destId="{B7F7E114-56AE-491C-8FD6-882A021C747A}" srcOrd="4" destOrd="0" presId="urn:microsoft.com/office/officeart/2005/8/layout/chevron2"/>
    <dgm:cxn modelId="{CA7BF063-676A-4EEA-ADCD-61C5A551D89B}" type="presParOf" srcId="{B7F7E114-56AE-491C-8FD6-882A021C747A}" destId="{756E8F10-22E7-4D2C-B1C7-781B962C62FE}" srcOrd="0" destOrd="0" presId="urn:microsoft.com/office/officeart/2005/8/layout/chevron2"/>
    <dgm:cxn modelId="{A9DD74B5-6B9F-4835-A0E9-C29000BBD226}" type="presParOf" srcId="{B7F7E114-56AE-491C-8FD6-882A021C747A}" destId="{71779870-491F-43BC-885B-A2C4E104BA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630647"/>
            <a:ext cx="8229600" cy="1143000"/>
          </a:xfrm>
          <a:prstGeom prst="rect">
            <a:avLst/>
          </a:prstGeom>
        </p:spPr>
        <p:txBody>
          <a:bodyPr/>
          <a:lstStyle>
            <a:lvl1pPr algn="l">
              <a:defRPr>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56209"/>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4491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internal2-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05005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u.edu/eic/Title%20IX.ph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hyperlink" Target="Pre-collegiate%20programs%20camps%20checklist.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au.edu/youth/" TargetMode="External"/><Relationship Id="rId2" Type="http://schemas.openxmlformats.org/officeDocument/2006/relationships/hyperlink" Target="http://www.fau.edu/policies/files/3.1%20Pre-Collegiate%20Programs.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fau.edu/youth/files/operating-guide.pdf" TargetMode="External"/><Relationship Id="rId2" Type="http://schemas.openxmlformats.org/officeDocument/2006/relationships/hyperlink" Target="http://www.fau.edu/ehs/safety/risk-management-progra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128713" y="639545"/>
            <a:ext cx="6886574" cy="1200329"/>
          </a:xfrm>
          <a:prstGeom prst="rect">
            <a:avLst/>
          </a:prstGeom>
        </p:spPr>
        <p:txBody>
          <a:bodyPr wrap="square">
            <a:spAutoFit/>
          </a:bodyPr>
          <a:lstStyle/>
          <a:p>
            <a:pPr algn="ctr">
              <a:defRPr/>
            </a:pPr>
            <a:r>
              <a:rPr lang="en-US" sz="2400" dirty="0">
                <a:solidFill>
                  <a:schemeClr val="bg1"/>
                </a:solidFill>
              </a:rPr>
              <a:t>The Pre-Collegiate and Youth Programs</a:t>
            </a:r>
            <a:r>
              <a:rPr lang="en-US" sz="2400" dirty="0">
                <a:ln w="0"/>
                <a:solidFill>
                  <a:schemeClr val="bg1"/>
                </a:solidFill>
                <a:effectLst>
                  <a:outerShdw blurRad="38100" dist="19050" dir="2700000" algn="tl" rotWithShape="0">
                    <a:schemeClr val="dk1">
                      <a:alpha val="40000"/>
                    </a:schemeClr>
                  </a:outerShdw>
                </a:effectLst>
              </a:rPr>
              <a:t>,</a:t>
            </a:r>
          </a:p>
          <a:p>
            <a:pPr algn="ctr">
              <a:defRPr/>
            </a:pPr>
            <a:r>
              <a:rPr lang="en-US" sz="2400" dirty="0">
                <a:ln w="0"/>
                <a:solidFill>
                  <a:schemeClr val="bg1"/>
                </a:solidFill>
                <a:effectLst>
                  <a:outerShdw blurRad="38100" dist="19050" dir="2700000" algn="tl" rotWithShape="0">
                    <a:schemeClr val="dk1">
                      <a:alpha val="40000"/>
                    </a:schemeClr>
                  </a:outerShdw>
                </a:effectLst>
              </a:rPr>
              <a:t>University and College level </a:t>
            </a:r>
            <a:endParaRPr lang="en-US" sz="2400" dirty="0" smtClean="0">
              <a:ln w="0"/>
              <a:solidFill>
                <a:schemeClr val="bg1"/>
              </a:solidFill>
              <a:effectLst>
                <a:outerShdw blurRad="38100" dist="19050" dir="2700000" algn="tl" rotWithShape="0">
                  <a:schemeClr val="dk1">
                    <a:alpha val="40000"/>
                  </a:schemeClr>
                </a:outerShdw>
              </a:effectLst>
            </a:endParaRPr>
          </a:p>
          <a:p>
            <a:pPr algn="ctr">
              <a:defRPr/>
            </a:pPr>
            <a:r>
              <a:rPr lang="en-US" sz="2400" dirty="0" smtClean="0">
                <a:ln w="0"/>
                <a:solidFill>
                  <a:schemeClr val="bg1"/>
                </a:solidFill>
                <a:effectLst>
                  <a:outerShdw blurRad="38100" dist="19050" dir="2700000" algn="tl" rotWithShape="0">
                    <a:schemeClr val="dk1">
                      <a:alpha val="40000"/>
                    </a:schemeClr>
                  </a:outerShdw>
                </a:effectLst>
              </a:rPr>
              <a:t>Spring 2019</a:t>
            </a:r>
            <a:endParaRPr lang="en-US" sz="2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0386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is and is Not</a:t>
            </a:r>
            <a:endParaRPr lang="en-US" dirty="0"/>
          </a:p>
        </p:txBody>
      </p:sp>
      <p:sp>
        <p:nvSpPr>
          <p:cNvPr id="3" name="Content Placeholder 2"/>
          <p:cNvSpPr>
            <a:spLocks noGrp="1"/>
          </p:cNvSpPr>
          <p:nvPr>
            <p:ph idx="1"/>
          </p:nvPr>
        </p:nvSpPr>
        <p:spPr>
          <a:xfrm>
            <a:off x="457200" y="1499009"/>
            <a:ext cx="8229600" cy="4525963"/>
          </a:xfrm>
        </p:spPr>
        <p:txBody>
          <a:bodyPr/>
          <a:lstStyle/>
          <a:p>
            <a:r>
              <a:rPr lang="en-US" sz="2000" dirty="0" smtClean="0"/>
              <a:t>Consent</a:t>
            </a:r>
          </a:p>
          <a:p>
            <a:pPr lvl="1"/>
            <a:r>
              <a:rPr lang="en-US" sz="1600" dirty="0"/>
              <a:t>Consent is an affirmative act or statement by each person that is informed, freely given and mutually understood.</a:t>
            </a:r>
          </a:p>
          <a:p>
            <a:pPr lvl="1"/>
            <a:r>
              <a:rPr lang="en-US" sz="1600" dirty="0"/>
              <a:t>Consent cannot be obtained by force, threat coercion, manipulation, reasonable fear of injury, intimidation, use of position of influence, or through the use of one’s mental or physical helplessness or incapacity</a:t>
            </a:r>
          </a:p>
          <a:p>
            <a:pPr lvl="1"/>
            <a:r>
              <a:rPr lang="en-US" sz="1600" dirty="0"/>
              <a:t>Individuals who are under age are unable to consent</a:t>
            </a:r>
          </a:p>
          <a:p>
            <a:pPr lvl="1"/>
            <a:r>
              <a:rPr lang="en-US" sz="1600" dirty="0"/>
              <a:t>Individuals who are incapacitated, under the influence of any substances or are physically or mentally disabled are ineligible of giving consent</a:t>
            </a:r>
          </a:p>
          <a:p>
            <a:endParaRPr lang="en-US" sz="2000" dirty="0" smtClean="0"/>
          </a:p>
          <a:p>
            <a:r>
              <a:rPr lang="en-US" sz="2000" dirty="0" smtClean="0"/>
              <a:t>Consent is Not</a:t>
            </a:r>
          </a:p>
          <a:p>
            <a:pPr lvl="1"/>
            <a:r>
              <a:rPr lang="en-US" sz="1600" dirty="0"/>
              <a:t>Body language</a:t>
            </a:r>
          </a:p>
          <a:p>
            <a:pPr lvl="1"/>
            <a:r>
              <a:rPr lang="en-US" sz="1600" dirty="0"/>
              <a:t>Power differentials</a:t>
            </a:r>
          </a:p>
          <a:p>
            <a:pPr lvl="1"/>
            <a:r>
              <a:rPr lang="en-US" sz="1600" dirty="0"/>
              <a:t>Previous sexual activity or prior dating relationship</a:t>
            </a:r>
          </a:p>
          <a:p>
            <a:pPr lvl="1"/>
            <a:r>
              <a:rPr lang="en-US" sz="1600" dirty="0"/>
              <a:t>Silence</a:t>
            </a:r>
          </a:p>
          <a:p>
            <a:pPr lvl="1"/>
            <a:r>
              <a:rPr lang="en-US" sz="1600" dirty="0"/>
              <a:t>Being drunk</a:t>
            </a:r>
          </a:p>
          <a:p>
            <a:endParaRPr lang="en-US" sz="2000" dirty="0" smtClean="0"/>
          </a:p>
        </p:txBody>
      </p:sp>
    </p:spTree>
    <p:extLst>
      <p:ext uri="{BB962C8B-B14F-4D97-AF65-F5344CB8AC3E}">
        <p14:creationId xmlns:p14="http://schemas.microsoft.com/office/powerpoint/2010/main" val="64501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060"/>
            <a:ext cx="8229600" cy="1143000"/>
          </a:xfrm>
        </p:spPr>
        <p:txBody>
          <a:bodyPr/>
          <a:lstStyle/>
          <a:p>
            <a:r>
              <a:rPr lang="en-US" dirty="0" smtClean="0"/>
              <a:t>Notice and Reporting</a:t>
            </a:r>
            <a:endParaRPr lang="en-US" dirty="0"/>
          </a:p>
        </p:txBody>
      </p:sp>
      <p:sp>
        <p:nvSpPr>
          <p:cNvPr id="3" name="Content Placeholder 2"/>
          <p:cNvSpPr>
            <a:spLocks noGrp="1"/>
          </p:cNvSpPr>
          <p:nvPr>
            <p:ph idx="1"/>
          </p:nvPr>
        </p:nvSpPr>
        <p:spPr>
          <a:xfrm>
            <a:off x="457199" y="1515293"/>
            <a:ext cx="8443913" cy="4525963"/>
          </a:xfrm>
        </p:spPr>
        <p:txBody>
          <a:bodyPr/>
          <a:lstStyle/>
          <a:p>
            <a:r>
              <a:rPr lang="en-US" sz="2000" dirty="0" smtClean="0"/>
              <a:t>Notice </a:t>
            </a:r>
          </a:p>
          <a:p>
            <a:pPr lvl="1"/>
            <a:r>
              <a:rPr lang="en-US" sz="1800" dirty="0"/>
              <a:t>A university has notice if a responsible employee knew, or in the exercise of reasonable care should have known, about the harassment/violence.</a:t>
            </a:r>
          </a:p>
          <a:p>
            <a:pPr lvl="1"/>
            <a:r>
              <a:rPr lang="en-US" sz="1800" dirty="0"/>
              <a:t>Examples of notice:</a:t>
            </a:r>
          </a:p>
          <a:p>
            <a:pPr lvl="2"/>
            <a:r>
              <a:rPr lang="en-US" sz="1400" dirty="0"/>
              <a:t>A student/camper complained to authoritative or administrative individual representing FAU</a:t>
            </a:r>
          </a:p>
          <a:p>
            <a:pPr lvl="2"/>
            <a:r>
              <a:rPr lang="en-US" sz="1400" dirty="0"/>
              <a:t>Parents contact someone in administration</a:t>
            </a:r>
          </a:p>
          <a:p>
            <a:pPr lvl="2"/>
            <a:r>
              <a:rPr lang="en-US" sz="1400" dirty="0"/>
              <a:t>Administrator or another student witnessed the harassment</a:t>
            </a:r>
          </a:p>
          <a:p>
            <a:r>
              <a:rPr lang="en-US" sz="2000" dirty="0" smtClean="0"/>
              <a:t>Reporting</a:t>
            </a:r>
          </a:p>
          <a:p>
            <a:pPr lvl="1"/>
            <a:r>
              <a:rPr lang="en-US" sz="1800" dirty="0"/>
              <a:t>All relevant details about the alleged sexual violence that the student/camper or another individual has shared. These facts may include:</a:t>
            </a:r>
          </a:p>
          <a:p>
            <a:pPr lvl="1"/>
            <a:r>
              <a:rPr lang="en-US" sz="1800" dirty="0"/>
              <a:t>Name(s) of student who experienced the allege sexual violence</a:t>
            </a:r>
          </a:p>
          <a:p>
            <a:pPr lvl="1"/>
            <a:r>
              <a:rPr lang="en-US" sz="1800" dirty="0"/>
              <a:t>Locations of the alleged sexual assault</a:t>
            </a:r>
          </a:p>
          <a:p>
            <a:pPr lvl="1"/>
            <a:r>
              <a:rPr lang="en-US" sz="1800" dirty="0"/>
              <a:t>Time and date of the alleged sexual assault</a:t>
            </a:r>
          </a:p>
          <a:p>
            <a:endParaRPr lang="en-US" sz="2000" dirty="0" smtClean="0"/>
          </a:p>
        </p:txBody>
      </p:sp>
    </p:spTree>
    <p:extLst>
      <p:ext uri="{BB962C8B-B14F-4D97-AF65-F5344CB8AC3E}">
        <p14:creationId xmlns:p14="http://schemas.microsoft.com/office/powerpoint/2010/main" val="259397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a:t>
            </a:r>
            <a:endParaRPr lang="en-US" dirty="0"/>
          </a:p>
        </p:txBody>
      </p:sp>
      <p:sp>
        <p:nvSpPr>
          <p:cNvPr id="3" name="Content Placeholder 2"/>
          <p:cNvSpPr>
            <a:spLocks noGrp="1"/>
          </p:cNvSpPr>
          <p:nvPr>
            <p:ph idx="1"/>
          </p:nvPr>
        </p:nvSpPr>
        <p:spPr>
          <a:xfrm>
            <a:off x="457200" y="1773647"/>
            <a:ext cx="8229600" cy="3712753"/>
          </a:xfrm>
        </p:spPr>
        <p:txBody>
          <a:bodyPr/>
          <a:lstStyle/>
          <a:p>
            <a:r>
              <a:rPr lang="en-US" sz="2800" dirty="0" smtClean="0"/>
              <a:t>Title IX Coordinator</a:t>
            </a:r>
          </a:p>
          <a:p>
            <a:r>
              <a:rPr lang="en-US" sz="2800" dirty="0" smtClean="0"/>
              <a:t>Deputy Title Coordinators</a:t>
            </a:r>
          </a:p>
          <a:p>
            <a:r>
              <a:rPr lang="en-US" sz="2800" dirty="0" smtClean="0"/>
              <a:t>Victim Advocate</a:t>
            </a:r>
          </a:p>
          <a:p>
            <a:r>
              <a:rPr lang="en-US" sz="2800" dirty="0" smtClean="0"/>
              <a:t>Counseling</a:t>
            </a:r>
          </a:p>
          <a:p>
            <a:r>
              <a:rPr lang="en-US" sz="2800" dirty="0" smtClean="0"/>
              <a:t>FAUPD</a:t>
            </a:r>
          </a:p>
          <a:p>
            <a:r>
              <a:rPr lang="en-US" sz="2800" dirty="0" smtClean="0"/>
              <a:t>Student Health Services</a:t>
            </a:r>
          </a:p>
          <a:p>
            <a:endParaRPr lang="en-US" sz="2800" dirty="0" smtClean="0"/>
          </a:p>
          <a:p>
            <a:pPr marL="0" indent="0">
              <a:buNone/>
            </a:pPr>
            <a:r>
              <a:rPr lang="en-US" sz="2400" dirty="0" smtClean="0"/>
              <a:t>*</a:t>
            </a:r>
            <a:r>
              <a:rPr lang="en-US" sz="2000" dirty="0" smtClean="0">
                <a:hlinkClick r:id="rId2"/>
              </a:rPr>
              <a:t>Click here to visit the </a:t>
            </a:r>
            <a:r>
              <a:rPr lang="en-US" sz="2000" dirty="0">
                <a:hlinkClick r:id="rId2"/>
              </a:rPr>
              <a:t>Office of Equity, Inclusion and </a:t>
            </a:r>
            <a:r>
              <a:rPr lang="en-US" sz="2000" dirty="0" smtClean="0">
                <a:hlinkClick r:id="rId2"/>
              </a:rPr>
              <a:t>Compliance</a:t>
            </a:r>
            <a:r>
              <a:rPr lang="en-US" sz="2000" dirty="0">
                <a:hlinkClick r:id="rId2"/>
              </a:rPr>
              <a:t> </a:t>
            </a:r>
            <a:r>
              <a:rPr lang="en-US" sz="2000" dirty="0" smtClean="0">
                <a:hlinkClick r:id="rId2"/>
              </a:rPr>
              <a:t>web page for more information.</a:t>
            </a:r>
            <a:endParaRPr lang="en-US" sz="2000" dirty="0"/>
          </a:p>
        </p:txBody>
      </p:sp>
    </p:spTree>
    <p:extLst>
      <p:ext uri="{BB962C8B-B14F-4D97-AF65-F5344CB8AC3E}">
        <p14:creationId xmlns:p14="http://schemas.microsoft.com/office/powerpoint/2010/main" val="229841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13728"/>
          <a:stretch/>
        </p:blipFill>
        <p:spPr>
          <a:xfrm>
            <a:off x="457200" y="1543050"/>
            <a:ext cx="8229600" cy="4329113"/>
          </a:xfrm>
          <a:prstGeom prst="rect">
            <a:avLst/>
          </a:prstGeom>
          <a:ln>
            <a:noFill/>
          </a:ln>
          <a:effectLst>
            <a:softEdge rad="112500"/>
          </a:effectLst>
        </p:spPr>
      </p:pic>
      <p:sp>
        <p:nvSpPr>
          <p:cNvPr id="2" name="Title 1"/>
          <p:cNvSpPr>
            <a:spLocks noGrp="1"/>
          </p:cNvSpPr>
          <p:nvPr>
            <p:ph type="title"/>
          </p:nvPr>
        </p:nvSpPr>
        <p:spPr/>
        <p:txBody>
          <a:bodyPr/>
          <a:lstStyle/>
          <a:p>
            <a:r>
              <a:rPr lang="en-US" sz="2800" dirty="0"/>
              <a:t>The Pre-Collegiate and Youth Programs</a:t>
            </a:r>
            <a:r>
              <a:rPr lang="en-US" altLang="en-US" sz="2800" dirty="0">
                <a:ea typeface="ＭＳ Ｐゴシック" panose="020B0600070205080204" pitchFamily="34" charset="-128"/>
              </a:rPr>
              <a:t>, </a:t>
            </a:r>
            <a:br>
              <a:rPr lang="en-US" altLang="en-US" sz="2800" dirty="0">
                <a:ea typeface="ＭＳ Ｐゴシック" panose="020B0600070205080204" pitchFamily="34" charset="-128"/>
              </a:rPr>
            </a:br>
            <a:r>
              <a:rPr lang="en-US" altLang="en-US" sz="2800" dirty="0" smtClean="0">
                <a:ea typeface="ＭＳ Ｐゴシック" panose="020B0600070205080204" pitchFamily="34" charset="-128"/>
              </a:rPr>
              <a:t>College level</a:t>
            </a:r>
            <a:endParaRPr lang="en-US" sz="2800" dirty="0"/>
          </a:p>
        </p:txBody>
      </p:sp>
      <p:sp>
        <p:nvSpPr>
          <p:cNvPr id="3" name="Content Placeholder 2"/>
          <p:cNvSpPr>
            <a:spLocks noGrp="1"/>
          </p:cNvSpPr>
          <p:nvPr>
            <p:ph idx="1"/>
          </p:nvPr>
        </p:nvSpPr>
        <p:spPr>
          <a:xfrm>
            <a:off x="457200" y="1801043"/>
            <a:ext cx="8229600" cy="4525963"/>
          </a:xfrm>
        </p:spPr>
        <p:txBody>
          <a:bodyPr/>
          <a:lstStyle/>
          <a:p>
            <a:pPr marL="0" indent="0">
              <a:buNone/>
              <a:defRPr/>
            </a:pPr>
            <a:r>
              <a:rPr lang="en-US" sz="2000" dirty="0" smtClean="0"/>
              <a:t>The </a:t>
            </a:r>
            <a:r>
              <a:rPr lang="en-US" sz="2000" dirty="0"/>
              <a:t>Dorothy F. Schmidt College of Arts and Letters Dean's Office works with the University's Pre-Collegiate and Youth Programs Office to host a variety of educational immersion programs for non-enrolled minors in surrounding communities. The Dean's Office also consults, supports and oversees aspects of program planning in order to ensure that university program standards are met and maintained</a:t>
            </a:r>
            <a:r>
              <a:rPr lang="en-US" sz="2000" dirty="0" smtClean="0"/>
              <a:t>.</a:t>
            </a:r>
          </a:p>
          <a:p>
            <a:pPr marL="0" indent="0">
              <a:buNone/>
              <a:defRPr/>
            </a:pPr>
            <a:endParaRPr lang="en-US" sz="2400" dirty="0"/>
          </a:p>
        </p:txBody>
      </p:sp>
    </p:spTree>
    <p:extLst>
      <p:ext uri="{BB962C8B-B14F-4D97-AF65-F5344CB8AC3E}">
        <p14:creationId xmlns:p14="http://schemas.microsoft.com/office/powerpoint/2010/main" val="3931176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What </a:t>
            </a:r>
            <a:r>
              <a:rPr lang="en-US" sz="3600" dirty="0" smtClean="0"/>
              <a:t>to do at </a:t>
            </a:r>
            <a:r>
              <a:rPr lang="en-US" sz="3600" dirty="0"/>
              <a:t>the college level?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4050987"/>
              </p:ext>
            </p:extLst>
          </p:nvPr>
        </p:nvGraphicFramePr>
        <p:xfrm>
          <a:off x="457200" y="1498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53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What </a:t>
            </a:r>
            <a:r>
              <a:rPr lang="en-US" sz="3600" dirty="0" smtClean="0"/>
              <a:t>to do at </a:t>
            </a:r>
            <a:r>
              <a:rPr lang="en-US" sz="3600" dirty="0"/>
              <a:t>the college level</a:t>
            </a:r>
            <a:r>
              <a:rPr lang="en-US" sz="3600" dirty="0" smtClean="0"/>
              <a:t>? -</a:t>
            </a:r>
            <a:br>
              <a:rPr lang="en-US" sz="3600" dirty="0" smtClean="0"/>
            </a:br>
            <a:r>
              <a:rPr lang="en-US" sz="3600" dirty="0" smtClean="0"/>
              <a:t>continuation</a:t>
            </a:r>
            <a:endParaRPr lang="en-US" sz="3600" dirty="0"/>
          </a:p>
        </p:txBody>
      </p:sp>
      <p:sp>
        <p:nvSpPr>
          <p:cNvPr id="3" name="Content Placeholder 2"/>
          <p:cNvSpPr>
            <a:spLocks noGrp="1"/>
          </p:cNvSpPr>
          <p:nvPr>
            <p:ph idx="1"/>
          </p:nvPr>
        </p:nvSpPr>
        <p:spPr/>
        <p:txBody>
          <a:bodyPr/>
          <a:lstStyle/>
          <a:p>
            <a:r>
              <a:rPr lang="en-US" sz="2400" dirty="0" smtClean="0">
                <a:hlinkClick r:id="rId2" action="ppaction://hlinkfile"/>
              </a:rPr>
              <a:t>Click here</a:t>
            </a:r>
            <a:r>
              <a:rPr lang="en-US" sz="2400" dirty="0" smtClean="0"/>
              <a:t> to download </a:t>
            </a:r>
            <a:r>
              <a:rPr lang="en-US" sz="2400" dirty="0"/>
              <a:t>the College’s Pre-collegiate </a:t>
            </a:r>
            <a:r>
              <a:rPr lang="en-US" sz="2400" dirty="0" smtClean="0"/>
              <a:t>programs/camps checklist with more specific items/steps discussed in previous slide.</a:t>
            </a:r>
          </a:p>
          <a:p>
            <a:endParaRPr lang="en-US" sz="2400" dirty="0" smtClean="0"/>
          </a:p>
          <a:p>
            <a:r>
              <a:rPr lang="en-US" sz="2400" dirty="0" smtClean="0"/>
              <a:t>If you need further college consultation, please feel free to contact:</a:t>
            </a:r>
          </a:p>
          <a:p>
            <a:pPr marL="0" indent="0">
              <a:buNone/>
            </a:pPr>
            <a:r>
              <a:rPr lang="en-US" sz="1600" dirty="0" smtClean="0"/>
              <a:t>				Taina </a:t>
            </a:r>
            <a:r>
              <a:rPr lang="en-US" sz="1600" dirty="0"/>
              <a:t>Teran-Campbell, MA '11</a:t>
            </a:r>
          </a:p>
          <a:p>
            <a:pPr marL="0" indent="0">
              <a:buNone/>
            </a:pPr>
            <a:r>
              <a:rPr lang="en-US" sz="1600" dirty="0" smtClean="0"/>
              <a:t>				College </a:t>
            </a:r>
            <a:r>
              <a:rPr lang="en-US" sz="1600" dirty="0"/>
              <a:t>Pre-Collegiate Programs Liaison</a:t>
            </a:r>
          </a:p>
          <a:p>
            <a:pPr marL="0" indent="0">
              <a:buNone/>
            </a:pPr>
            <a:r>
              <a:rPr lang="en-US" sz="1600" dirty="0"/>
              <a:t> </a:t>
            </a:r>
            <a:r>
              <a:rPr lang="en-US" sz="1600" dirty="0" smtClean="0"/>
              <a:t>				Office</a:t>
            </a:r>
            <a:r>
              <a:rPr lang="en-US" sz="1600" dirty="0"/>
              <a:t>: 561-297-3803  </a:t>
            </a:r>
          </a:p>
          <a:p>
            <a:pPr marL="0" indent="0">
              <a:buNone/>
            </a:pPr>
            <a:r>
              <a:rPr lang="en-US" sz="1600" dirty="0" smtClean="0"/>
              <a:t>				Email</a:t>
            </a:r>
            <a:r>
              <a:rPr lang="en-US" sz="1600" dirty="0"/>
              <a:t>: tteran@fau.edu</a:t>
            </a:r>
          </a:p>
        </p:txBody>
      </p:sp>
    </p:spTree>
    <p:extLst>
      <p:ext uri="{BB962C8B-B14F-4D97-AF65-F5344CB8AC3E}">
        <p14:creationId xmlns:p14="http://schemas.microsoft.com/office/powerpoint/2010/main" val="44525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Pre-Collegiate and Youth Programs</a:t>
            </a:r>
            <a:r>
              <a:rPr lang="en-US" altLang="en-US" sz="2800" dirty="0">
                <a:ea typeface="ＭＳ Ｐゴシック" panose="020B0600070205080204" pitchFamily="34" charset="-128"/>
              </a:rPr>
              <a:t>,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University level</a:t>
            </a:r>
            <a:endParaRPr lang="en-US" sz="2800" dirty="0"/>
          </a:p>
        </p:txBody>
      </p:sp>
      <p:sp>
        <p:nvSpPr>
          <p:cNvPr id="3" name="Content Placeholder 2"/>
          <p:cNvSpPr>
            <a:spLocks noGrp="1"/>
          </p:cNvSpPr>
          <p:nvPr>
            <p:ph idx="1"/>
          </p:nvPr>
        </p:nvSpPr>
        <p:spPr>
          <a:xfrm>
            <a:off x="457200" y="1773647"/>
            <a:ext cx="8229600" cy="4525963"/>
          </a:xfrm>
        </p:spPr>
        <p:txBody>
          <a:bodyPr/>
          <a:lstStyle/>
          <a:p>
            <a:r>
              <a:rPr lang="en-US" sz="1800" dirty="0"/>
              <a:t>The Pre-Collegiate and Youth Programs office works with FAU departments and external partners to host a variety of educational immersion programs for non-enrolled minors in surrounding communities. The office also supports and oversees every aspect of program planning in order to ensure that Program Standards are met and maintained</a:t>
            </a:r>
            <a:r>
              <a:rPr lang="en-US" sz="1800" dirty="0" smtClean="0"/>
              <a:t>.</a:t>
            </a:r>
          </a:p>
          <a:p>
            <a:pPr marL="0" indent="0">
              <a:buNone/>
            </a:pPr>
            <a:endParaRPr lang="en-US" sz="1800" dirty="0" smtClean="0"/>
          </a:p>
          <a:p>
            <a:r>
              <a:rPr lang="en-US" sz="1800" dirty="0" smtClean="0"/>
              <a:t>Review the </a:t>
            </a:r>
            <a:r>
              <a:rPr lang="en-US" sz="1800" dirty="0" smtClean="0">
                <a:hlinkClick r:id="rId2"/>
              </a:rPr>
              <a:t>Pre-Collegiate </a:t>
            </a:r>
            <a:r>
              <a:rPr lang="en-US" sz="1800" dirty="0">
                <a:hlinkClick r:id="rId2"/>
              </a:rPr>
              <a:t>Programs, University Level – 3.1 </a:t>
            </a:r>
            <a:r>
              <a:rPr lang="en-US" sz="1800" dirty="0" smtClean="0">
                <a:hlinkClick r:id="rId2"/>
              </a:rPr>
              <a:t>Policy </a:t>
            </a:r>
            <a:r>
              <a:rPr lang="en-US" sz="1800" dirty="0" smtClean="0"/>
              <a:t>for general requirements</a:t>
            </a:r>
          </a:p>
          <a:p>
            <a:pPr marL="0" indent="0">
              <a:buNone/>
            </a:pPr>
            <a:endParaRPr lang="en-US" sz="1800" dirty="0"/>
          </a:p>
          <a:p>
            <a:r>
              <a:rPr lang="en-US" altLang="en-US" sz="1800" dirty="0">
                <a:ea typeface="ＭＳ Ｐゴシック" panose="020B0600070205080204" pitchFamily="34" charset="-128"/>
              </a:rPr>
              <a:t>The </a:t>
            </a:r>
            <a:r>
              <a:rPr lang="en-US" sz="1800" dirty="0"/>
              <a:t>Pre-Collegiate and Youth Programs Office assi</a:t>
            </a:r>
            <a:r>
              <a:rPr lang="en-US" altLang="en-US" sz="1800" dirty="0">
                <a:ea typeface="ＭＳ Ｐゴシック" panose="020B0600070205080204" pitchFamily="34" charset="-128"/>
              </a:rPr>
              <a:t>st with:</a:t>
            </a:r>
          </a:p>
          <a:p>
            <a:pPr lvl="1"/>
            <a:r>
              <a:rPr lang="en-US" altLang="en-US" sz="1800" dirty="0">
                <a:ea typeface="ＭＳ Ｐゴシック" panose="020B0600070205080204" pitchFamily="34" charset="-128"/>
              </a:rPr>
              <a:t>Development</a:t>
            </a:r>
          </a:p>
          <a:p>
            <a:pPr lvl="1"/>
            <a:r>
              <a:rPr lang="en-US" altLang="en-US" sz="1800" dirty="0">
                <a:ea typeface="ＭＳ Ｐゴシック" panose="020B0600070205080204" pitchFamily="34" charset="-128"/>
              </a:rPr>
              <a:t>Standards</a:t>
            </a:r>
          </a:p>
          <a:p>
            <a:pPr lvl="1"/>
            <a:r>
              <a:rPr lang="en-US" altLang="en-US" sz="1800" dirty="0">
                <a:ea typeface="ＭＳ Ｐゴシック" panose="020B0600070205080204" pitchFamily="34" charset="-128"/>
              </a:rPr>
              <a:t>Compliance</a:t>
            </a:r>
          </a:p>
          <a:p>
            <a:r>
              <a:rPr lang="en-US" altLang="en-US" sz="1800" dirty="0">
                <a:ea typeface="ＭＳ Ｐゴシック" panose="020B0600070205080204" pitchFamily="34" charset="-128"/>
              </a:rPr>
              <a:t>For more detailed information </a:t>
            </a:r>
            <a:r>
              <a:rPr lang="en-US" altLang="en-US" sz="1800" dirty="0">
                <a:ea typeface="ＭＳ Ｐゴシック" panose="020B0600070205080204" pitchFamily="34" charset="-128"/>
                <a:hlinkClick r:id="rId3"/>
              </a:rPr>
              <a:t>click here</a:t>
            </a:r>
            <a:r>
              <a:rPr lang="en-US" altLang="en-US" sz="1800" dirty="0">
                <a:ea typeface="ＭＳ Ｐゴシック" panose="020B0600070205080204" pitchFamily="34" charset="-128"/>
              </a:rPr>
              <a:t>.</a:t>
            </a:r>
          </a:p>
          <a:p>
            <a:endParaRPr lang="en-US" dirty="0"/>
          </a:p>
        </p:txBody>
      </p:sp>
    </p:spTree>
    <p:extLst>
      <p:ext uri="{BB962C8B-B14F-4D97-AF65-F5344CB8AC3E}">
        <p14:creationId xmlns:p14="http://schemas.microsoft.com/office/powerpoint/2010/main" val="2706104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0672"/>
            <a:ext cx="8229600" cy="1143000"/>
          </a:xfrm>
        </p:spPr>
        <p:txBody>
          <a:bodyPr/>
          <a:lstStyle/>
          <a:p>
            <a:r>
              <a:rPr lang="en-US" sz="3600" dirty="0" smtClean="0"/>
              <a:t>Program/Camp Operation Timeline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4647845"/>
              </p:ext>
            </p:extLst>
          </p:nvPr>
        </p:nvGraphicFramePr>
        <p:xfrm>
          <a:off x="378617" y="568735"/>
          <a:ext cx="8386763" cy="4570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 y="4049508"/>
            <a:ext cx="2671761" cy="178117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3986" y="4049508"/>
            <a:ext cx="2703183" cy="180302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3619" y="4040408"/>
            <a:ext cx="2671761" cy="1799374"/>
          </a:xfrm>
          <a:prstGeom prst="rect">
            <a:avLst/>
          </a:prstGeom>
        </p:spPr>
      </p:pic>
    </p:spTree>
    <p:extLst>
      <p:ext uri="{BB962C8B-B14F-4D97-AF65-F5344CB8AC3E}">
        <p14:creationId xmlns:p14="http://schemas.microsoft.com/office/powerpoint/2010/main" val="3166762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Significant General Requirements</a:t>
            </a:r>
            <a:endParaRPr lang="en-US" sz="3600" dirty="0"/>
          </a:p>
        </p:txBody>
      </p:sp>
      <p:sp>
        <p:nvSpPr>
          <p:cNvPr id="3" name="Content Placeholder 2"/>
          <p:cNvSpPr>
            <a:spLocks noGrp="1"/>
          </p:cNvSpPr>
          <p:nvPr>
            <p:ph idx="1"/>
          </p:nvPr>
        </p:nvSpPr>
        <p:spPr>
          <a:xfrm>
            <a:off x="457200" y="2217737"/>
            <a:ext cx="8229600" cy="4525963"/>
          </a:xfrm>
        </p:spPr>
        <p:txBody>
          <a:bodyPr/>
          <a:lstStyle/>
          <a:p>
            <a:r>
              <a:rPr lang="en-US" sz="2400" dirty="0"/>
              <a:t>Responsibility of Programs/Camps</a:t>
            </a:r>
            <a:endParaRPr lang="en-US" sz="2400" dirty="0" smtClean="0"/>
          </a:p>
          <a:p>
            <a:r>
              <a:rPr lang="en-US" sz="2400" dirty="0" smtClean="0"/>
              <a:t>FAU Risk Management </a:t>
            </a:r>
            <a:r>
              <a:rPr lang="en-US" sz="2400" dirty="0"/>
              <a:t>–  </a:t>
            </a:r>
            <a:r>
              <a:rPr lang="en-US" sz="2400" dirty="0" smtClean="0"/>
              <a:t>Incident/Accident Form and Reporting Incidents</a:t>
            </a:r>
          </a:p>
          <a:p>
            <a:r>
              <a:rPr lang="en-US" sz="2400" dirty="0"/>
              <a:t>Title IX</a:t>
            </a:r>
            <a:endParaRPr lang="en-US" sz="2400" dirty="0" smtClean="0"/>
          </a:p>
          <a:p>
            <a:endParaRPr lang="en-US" dirty="0"/>
          </a:p>
        </p:txBody>
      </p:sp>
    </p:spTree>
    <p:extLst>
      <p:ext uri="{BB962C8B-B14F-4D97-AF65-F5344CB8AC3E}">
        <p14:creationId xmlns:p14="http://schemas.microsoft.com/office/powerpoint/2010/main" val="3195403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647"/>
            <a:ext cx="8572500" cy="1143000"/>
          </a:xfrm>
        </p:spPr>
        <p:txBody>
          <a:bodyPr/>
          <a:lstStyle/>
          <a:p>
            <a:r>
              <a:rPr lang="en-US" sz="3600" dirty="0" smtClean="0"/>
              <a:t>Responsibility of Programs/Camps</a:t>
            </a:r>
            <a:endParaRPr lang="en-US" sz="3600" dirty="0"/>
          </a:p>
        </p:txBody>
      </p:sp>
      <p:sp>
        <p:nvSpPr>
          <p:cNvPr id="3" name="Content Placeholder 2"/>
          <p:cNvSpPr>
            <a:spLocks noGrp="1"/>
          </p:cNvSpPr>
          <p:nvPr>
            <p:ph idx="1"/>
          </p:nvPr>
        </p:nvSpPr>
        <p:spPr>
          <a:xfrm>
            <a:off x="457200" y="1758181"/>
            <a:ext cx="8229600" cy="4525963"/>
          </a:xfrm>
        </p:spPr>
        <p:txBody>
          <a:bodyPr/>
          <a:lstStyle/>
          <a:p>
            <a:r>
              <a:rPr lang="en-US" sz="2400" dirty="0" smtClean="0"/>
              <a:t>Follow up with HR to complete background checks</a:t>
            </a:r>
          </a:p>
          <a:p>
            <a:r>
              <a:rPr lang="en-US" sz="2400" dirty="0" smtClean="0"/>
              <a:t>Collect Disclosure Statements (as applicable)</a:t>
            </a:r>
          </a:p>
          <a:p>
            <a:r>
              <a:rPr lang="en-US" sz="2400" dirty="0" smtClean="0"/>
              <a:t>Submit pending Child Abuse and Neglect Prevention Training certificates</a:t>
            </a:r>
          </a:p>
          <a:p>
            <a:r>
              <a:rPr lang="en-US" sz="2400" dirty="0" smtClean="0"/>
              <a:t>Submit final list of program/camp staff</a:t>
            </a:r>
          </a:p>
          <a:p>
            <a:r>
              <a:rPr lang="en-US" sz="2400" dirty="0" smtClean="0"/>
              <a:t>Submit final list of program/camp participants</a:t>
            </a:r>
          </a:p>
          <a:p>
            <a:r>
              <a:rPr lang="en-US" sz="2400" dirty="0" smtClean="0"/>
              <a:t>Obtain and/or document participation insurance (as applicable)</a:t>
            </a:r>
          </a:p>
          <a:p>
            <a:endParaRPr lang="en-US" sz="2800" dirty="0"/>
          </a:p>
        </p:txBody>
      </p:sp>
    </p:spTree>
    <p:extLst>
      <p:ext uri="{BB962C8B-B14F-4D97-AF65-F5344CB8AC3E}">
        <p14:creationId xmlns:p14="http://schemas.microsoft.com/office/powerpoint/2010/main" val="425311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Risk Management: How to document </a:t>
            </a:r>
            <a:br>
              <a:rPr lang="en-US" sz="3200" dirty="0" smtClean="0"/>
            </a:br>
            <a:r>
              <a:rPr lang="en-US" sz="3200" dirty="0" smtClean="0"/>
              <a:t>an incident</a:t>
            </a:r>
            <a:endParaRPr lang="en-US" sz="3200" dirty="0"/>
          </a:p>
        </p:txBody>
      </p:sp>
      <p:sp>
        <p:nvSpPr>
          <p:cNvPr id="3" name="Content Placeholder 2"/>
          <p:cNvSpPr>
            <a:spLocks noGrp="1"/>
          </p:cNvSpPr>
          <p:nvPr>
            <p:ph idx="1"/>
          </p:nvPr>
        </p:nvSpPr>
        <p:spPr>
          <a:xfrm>
            <a:off x="457200" y="1829618"/>
            <a:ext cx="8229600" cy="4525963"/>
          </a:xfrm>
        </p:spPr>
        <p:txBody>
          <a:bodyPr/>
          <a:lstStyle/>
          <a:p>
            <a:r>
              <a:rPr lang="en-US" sz="1800" b="1" dirty="0" smtClean="0"/>
              <a:t>Write objectively. </a:t>
            </a:r>
            <a:r>
              <a:rPr lang="en-US" sz="1800" dirty="0" smtClean="0"/>
              <a:t>Describe exactly what you saw.</a:t>
            </a:r>
          </a:p>
          <a:p>
            <a:r>
              <a:rPr lang="en-US" sz="1800" b="1" dirty="0" smtClean="0"/>
              <a:t>Incorporate participant and witness accounts of the event into the report.</a:t>
            </a:r>
            <a:r>
              <a:rPr lang="en-US" sz="1800" dirty="0" smtClean="0"/>
              <a:t> State their comments as direct quotes.</a:t>
            </a:r>
          </a:p>
          <a:p>
            <a:r>
              <a:rPr lang="en-US" sz="1800" b="1" dirty="0" smtClean="0"/>
              <a:t>Don’t assign blame. </a:t>
            </a:r>
            <a:r>
              <a:rPr lang="en-US" sz="1800" dirty="0" smtClean="0"/>
              <a:t>An incident report isn’t an opportunity for you to point out inferior equipment or poor staffing. Just state the facts.</a:t>
            </a:r>
          </a:p>
          <a:p>
            <a:r>
              <a:rPr lang="en-US" sz="1800" b="1" dirty="0" smtClean="0"/>
              <a:t>Avoid hearsay and assumptions. </a:t>
            </a:r>
            <a:r>
              <a:rPr lang="en-US" sz="1800" dirty="0" smtClean="0"/>
              <a:t>It’s up to the person who witnessed the incident to contribute and/or to write the incident report.</a:t>
            </a:r>
          </a:p>
          <a:p>
            <a:r>
              <a:rPr lang="en-US" sz="1800" b="1" dirty="0" smtClean="0"/>
              <a:t>Forward the report to the person designate by your facility’s policy.  </a:t>
            </a:r>
            <a:r>
              <a:rPr lang="en-US" sz="1800" dirty="0" smtClean="0"/>
              <a:t>All reports should be forwarded to the </a:t>
            </a:r>
            <a:r>
              <a:rPr lang="en-US" sz="1800" dirty="0"/>
              <a:t>Pre-Collegiate and Youth </a:t>
            </a:r>
            <a:r>
              <a:rPr lang="en-US" sz="1800" dirty="0" smtClean="0"/>
              <a:t>Programs who will then send reports to </a:t>
            </a:r>
            <a:r>
              <a:rPr lang="en-US" sz="1800" dirty="0" smtClean="0">
                <a:hlinkClick r:id="rId2"/>
              </a:rPr>
              <a:t>Risk Management</a:t>
            </a:r>
            <a:r>
              <a:rPr lang="en-US" sz="1800" dirty="0" smtClean="0"/>
              <a:t>. </a:t>
            </a:r>
            <a:r>
              <a:rPr lang="en-US" sz="1800" dirty="0"/>
              <a:t>Ensure </a:t>
            </a:r>
            <a:r>
              <a:rPr lang="en-US" sz="1800" dirty="0" smtClean="0"/>
              <a:t>that only one copy of the report exists.  Initiate a phone call to risk management should the incident involve an injury requiring hospital or emergency room care.</a:t>
            </a:r>
          </a:p>
          <a:p>
            <a:endParaRPr lang="en-US" sz="1800" dirty="0"/>
          </a:p>
          <a:p>
            <a:pPr marL="0" indent="0">
              <a:buNone/>
            </a:pPr>
            <a:r>
              <a:rPr lang="en-US" sz="1800" dirty="0" smtClean="0"/>
              <a:t>* </a:t>
            </a:r>
            <a:r>
              <a:rPr lang="en-US" sz="1800" dirty="0" smtClean="0">
                <a:hlinkClick r:id="rId3"/>
              </a:rPr>
              <a:t>Click here for an Incident/Accident </a:t>
            </a:r>
            <a:r>
              <a:rPr lang="en-US" sz="1800" dirty="0">
                <a:hlinkClick r:id="rId3"/>
              </a:rPr>
              <a:t>Form </a:t>
            </a:r>
            <a:r>
              <a:rPr lang="en-US" sz="1800" dirty="0" smtClean="0">
                <a:hlinkClick r:id="rId3"/>
              </a:rPr>
              <a:t>template</a:t>
            </a:r>
            <a:endParaRPr lang="en-US" sz="1800" dirty="0"/>
          </a:p>
        </p:txBody>
      </p:sp>
    </p:spTree>
    <p:extLst>
      <p:ext uri="{BB962C8B-B14F-4D97-AF65-F5344CB8AC3E}">
        <p14:creationId xmlns:p14="http://schemas.microsoft.com/office/powerpoint/2010/main" val="1534231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Office of Equity, Inclusion and Compliance</a:t>
            </a:r>
          </a:p>
        </p:txBody>
      </p:sp>
      <p:sp>
        <p:nvSpPr>
          <p:cNvPr id="3" name="Content Placeholder 2"/>
          <p:cNvSpPr>
            <a:spLocks noGrp="1"/>
          </p:cNvSpPr>
          <p:nvPr>
            <p:ph idx="1"/>
          </p:nvPr>
        </p:nvSpPr>
        <p:spPr/>
        <p:txBody>
          <a:bodyPr/>
          <a:lstStyle/>
          <a:p>
            <a:r>
              <a:rPr lang="en-US" sz="2400" dirty="0"/>
              <a:t>Why is Title IX </a:t>
            </a:r>
            <a:r>
              <a:rPr lang="en-US" sz="2400" dirty="0" smtClean="0"/>
              <a:t>Important?</a:t>
            </a:r>
          </a:p>
          <a:p>
            <a:pPr marL="0" indent="0">
              <a:buNone/>
            </a:pPr>
            <a:endParaRPr lang="en-US" sz="2400" dirty="0" smtClean="0"/>
          </a:p>
          <a:p>
            <a:pPr lvl="1"/>
            <a:r>
              <a:rPr lang="en-US" sz="2000" dirty="0"/>
              <a:t>Title IX of the Education Amendment act of 1972 protects people from sex discrimination in educational programs and activities that receive federal financial </a:t>
            </a:r>
            <a:r>
              <a:rPr lang="en-US" sz="2000" dirty="0" smtClean="0"/>
              <a:t>assistance</a:t>
            </a:r>
          </a:p>
          <a:p>
            <a:pPr lvl="1"/>
            <a:endParaRPr lang="en-US" sz="2000" dirty="0"/>
          </a:p>
          <a:p>
            <a:pPr lvl="1"/>
            <a:r>
              <a:rPr lang="en-US" sz="2000" dirty="0"/>
              <a:t>FAU is committed to providing an environment free from discrimination on the basis of sex.  FAU provides many resources to students, faculty , and staff to address concerns relating to discrimination on the basis of sex, which also includes sexual misconduct</a:t>
            </a:r>
          </a:p>
          <a:p>
            <a:pPr lvl="1"/>
            <a:endParaRPr lang="en-US" dirty="0"/>
          </a:p>
        </p:txBody>
      </p:sp>
    </p:spTree>
    <p:extLst>
      <p:ext uri="{BB962C8B-B14F-4D97-AF65-F5344CB8AC3E}">
        <p14:creationId xmlns:p14="http://schemas.microsoft.com/office/powerpoint/2010/main" val="3599680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Sexual Discrimination, Sexual Harassment,</a:t>
            </a:r>
            <a:br>
              <a:rPr lang="en-US" sz="2800" dirty="0" smtClean="0"/>
            </a:br>
            <a:r>
              <a:rPr lang="en-US" sz="2800" dirty="0" smtClean="0"/>
              <a:t>And Sexual Violence</a:t>
            </a:r>
            <a:endParaRPr lang="en-US" sz="2800" dirty="0"/>
          </a:p>
        </p:txBody>
      </p:sp>
      <p:sp>
        <p:nvSpPr>
          <p:cNvPr id="3" name="Content Placeholder 2"/>
          <p:cNvSpPr>
            <a:spLocks noGrp="1"/>
          </p:cNvSpPr>
          <p:nvPr>
            <p:ph idx="1"/>
          </p:nvPr>
        </p:nvSpPr>
        <p:spPr/>
        <p:txBody>
          <a:bodyPr/>
          <a:lstStyle/>
          <a:p>
            <a:r>
              <a:rPr lang="en-US" sz="1800" dirty="0" smtClean="0"/>
              <a:t>Conduct </a:t>
            </a:r>
            <a:r>
              <a:rPr lang="en-US" sz="1800" dirty="0"/>
              <a:t>of a Sexual Nature/Sexual </a:t>
            </a:r>
            <a:r>
              <a:rPr lang="en-US" sz="1800" dirty="0" smtClean="0"/>
              <a:t>Harassment</a:t>
            </a:r>
          </a:p>
          <a:p>
            <a:pPr lvl="1"/>
            <a:r>
              <a:rPr lang="en-US" sz="1600" dirty="0"/>
              <a:t>Unwelcome sexual advances</a:t>
            </a:r>
          </a:p>
          <a:p>
            <a:pPr lvl="1"/>
            <a:r>
              <a:rPr lang="en-US" sz="1600" dirty="0"/>
              <a:t>Requests for sexual favors</a:t>
            </a:r>
          </a:p>
          <a:p>
            <a:pPr lvl="1"/>
            <a:r>
              <a:rPr lang="en-US" sz="1600" dirty="0"/>
              <a:t>Comments about and individuals body, sexual activity or sexual attractiveness</a:t>
            </a:r>
          </a:p>
          <a:p>
            <a:pPr lvl="1"/>
            <a:r>
              <a:rPr lang="en-US" sz="1600" dirty="0"/>
              <a:t>Sexually suggestive touching, leering gestures, sounds, comments, or displays of sexually suggestive </a:t>
            </a:r>
            <a:r>
              <a:rPr lang="en-US" sz="1600" dirty="0" smtClean="0"/>
              <a:t>object</a:t>
            </a:r>
          </a:p>
          <a:p>
            <a:pPr marL="457200" lvl="1" indent="0">
              <a:buNone/>
            </a:pPr>
            <a:endParaRPr lang="en-US" sz="1600" dirty="0"/>
          </a:p>
          <a:p>
            <a:r>
              <a:rPr lang="en-US" sz="1800" dirty="0" smtClean="0"/>
              <a:t>Sexual Assault</a:t>
            </a:r>
          </a:p>
          <a:p>
            <a:pPr lvl="1"/>
            <a:r>
              <a:rPr lang="en-US" sz="1600" dirty="0"/>
              <a:t>Sexual Assault is a physical sexual act perpetrated against a person’s will or where a person is incapable of giving consent (e.g., due to the student’s age or use of drugs or alcohol or because an intellectual or other disability prevents the student from having the capacity to give consent).  Acts failing into the category of sexual violence include, but are not limited to, rape, sexual assault, sexual battery, sexual abuse and sexual coercion.</a:t>
            </a:r>
          </a:p>
          <a:p>
            <a:endParaRPr lang="en-US" sz="1800" dirty="0" smtClean="0"/>
          </a:p>
          <a:p>
            <a:pPr marL="0" indent="0">
              <a:buNone/>
            </a:pPr>
            <a:endParaRPr lang="en-US" sz="1800" dirty="0" smtClean="0"/>
          </a:p>
          <a:p>
            <a:pPr lvl="1"/>
            <a:endParaRPr lang="en-US" sz="1600" dirty="0"/>
          </a:p>
          <a:p>
            <a:pPr lvl="1"/>
            <a:endParaRPr lang="en-US" sz="1600" dirty="0" smtClean="0"/>
          </a:p>
          <a:p>
            <a:pPr marL="457200" lvl="1" indent="0">
              <a:buNone/>
            </a:pPr>
            <a:endParaRPr lang="en-US" sz="1600" dirty="0" smtClean="0"/>
          </a:p>
          <a:p>
            <a:endParaRPr lang="en-US" sz="1800" dirty="0"/>
          </a:p>
        </p:txBody>
      </p:sp>
    </p:spTree>
    <p:extLst>
      <p:ext uri="{BB962C8B-B14F-4D97-AF65-F5344CB8AC3E}">
        <p14:creationId xmlns:p14="http://schemas.microsoft.com/office/powerpoint/2010/main" val="296577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Sexual Discrimination, Sexual Harassment,</a:t>
            </a:r>
            <a:br>
              <a:rPr lang="en-US" sz="2800" dirty="0" smtClean="0"/>
            </a:br>
            <a:r>
              <a:rPr lang="en-US" sz="2800" dirty="0" smtClean="0"/>
              <a:t>And Sexual Violence continuation</a:t>
            </a:r>
            <a:endParaRPr lang="en-US" sz="2800" dirty="0"/>
          </a:p>
        </p:txBody>
      </p:sp>
      <p:sp>
        <p:nvSpPr>
          <p:cNvPr id="3" name="Content Placeholder 2"/>
          <p:cNvSpPr>
            <a:spLocks noGrp="1"/>
          </p:cNvSpPr>
          <p:nvPr>
            <p:ph idx="1"/>
          </p:nvPr>
        </p:nvSpPr>
        <p:spPr/>
        <p:txBody>
          <a:bodyPr/>
          <a:lstStyle/>
          <a:p>
            <a:r>
              <a:rPr lang="en-US" sz="2400" dirty="0"/>
              <a:t>Sexual </a:t>
            </a:r>
            <a:r>
              <a:rPr lang="en-US" sz="2400" dirty="0" smtClean="0"/>
              <a:t>Violence</a:t>
            </a:r>
          </a:p>
          <a:p>
            <a:pPr lvl="1"/>
            <a:r>
              <a:rPr lang="en-US" sz="2400" dirty="0"/>
              <a:t>Conduct that is also criminal in nature such as:</a:t>
            </a:r>
          </a:p>
          <a:p>
            <a:pPr lvl="1"/>
            <a:r>
              <a:rPr lang="en-US" sz="2400" dirty="0"/>
              <a:t>Rape</a:t>
            </a:r>
          </a:p>
          <a:p>
            <a:pPr lvl="1"/>
            <a:r>
              <a:rPr lang="en-US" sz="2400" dirty="0"/>
              <a:t>Sexual Assault</a:t>
            </a:r>
          </a:p>
          <a:p>
            <a:pPr lvl="1"/>
            <a:r>
              <a:rPr lang="en-US" sz="2400" dirty="0"/>
              <a:t>Sexual Battery</a:t>
            </a:r>
          </a:p>
          <a:p>
            <a:pPr lvl="1"/>
            <a:r>
              <a:rPr lang="en-US" sz="2400" dirty="0"/>
              <a:t>Sexually motivated stalking (Including Cyber stalking)</a:t>
            </a:r>
          </a:p>
          <a:p>
            <a:endParaRPr lang="en-US" sz="2400" dirty="0"/>
          </a:p>
          <a:p>
            <a:endParaRPr lang="en-US" sz="2400" dirty="0" smtClean="0"/>
          </a:p>
          <a:p>
            <a:pPr marL="0" indent="0">
              <a:buNone/>
            </a:pPr>
            <a:endParaRPr lang="en-US" sz="2400" dirty="0" smtClean="0"/>
          </a:p>
          <a:p>
            <a:pPr lvl="1"/>
            <a:endParaRPr lang="en-US" sz="2000" dirty="0"/>
          </a:p>
          <a:p>
            <a:pPr lvl="1"/>
            <a:endParaRPr lang="en-US" sz="2000" dirty="0" smtClean="0"/>
          </a:p>
          <a:p>
            <a:pPr marL="457200" lvl="1" indent="0">
              <a:buNone/>
            </a:pPr>
            <a:endParaRPr lang="en-US" sz="2000" dirty="0" smtClean="0"/>
          </a:p>
          <a:p>
            <a:endParaRPr lang="en-US" sz="2400" dirty="0"/>
          </a:p>
        </p:txBody>
      </p:sp>
    </p:spTree>
    <p:extLst>
      <p:ext uri="{BB962C8B-B14F-4D97-AF65-F5344CB8AC3E}">
        <p14:creationId xmlns:p14="http://schemas.microsoft.com/office/powerpoint/2010/main" val="417385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TotalTime>
  <Words>1000</Words>
  <Application>Microsoft Office PowerPoint</Application>
  <PresentationFormat>On-screen Show (4:3)</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Office Theme</vt:lpstr>
      <vt:lpstr>PowerPoint Presentation</vt:lpstr>
      <vt:lpstr>The Pre-Collegiate and Youth Programs,  University level</vt:lpstr>
      <vt:lpstr>Program/Camp Operation Timeline</vt:lpstr>
      <vt:lpstr>Other Significant General Requirements</vt:lpstr>
      <vt:lpstr>Responsibility of Programs/Camps</vt:lpstr>
      <vt:lpstr>Risk Management: How to document  an incident</vt:lpstr>
      <vt:lpstr>Office of Equity, Inclusion and Compliance</vt:lpstr>
      <vt:lpstr>Sexual Discrimination, Sexual Harassment, And Sexual Violence</vt:lpstr>
      <vt:lpstr>Sexual Discrimination, Sexual Harassment, And Sexual Violence continuation</vt:lpstr>
      <vt:lpstr>Consent is and is Not</vt:lpstr>
      <vt:lpstr>Notice and Reporting</vt:lpstr>
      <vt:lpstr>Refer</vt:lpstr>
      <vt:lpstr>The Pre-Collegiate and Youth Programs,  College level</vt:lpstr>
      <vt:lpstr>What to do at the college level?</vt:lpstr>
      <vt:lpstr>What to do at the college level? - continuation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Taina Teran</cp:lastModifiedBy>
  <cp:revision>59</cp:revision>
  <dcterms:created xsi:type="dcterms:W3CDTF">2015-08-13T17:57:51Z</dcterms:created>
  <dcterms:modified xsi:type="dcterms:W3CDTF">2019-02-23T04:12:22Z</dcterms:modified>
</cp:coreProperties>
</file>