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9" r:id="rId3"/>
    <p:sldId id="264" r:id="rId4"/>
    <p:sldId id="265" r:id="rId5"/>
    <p:sldId id="257" r:id="rId6"/>
    <p:sldId id="260" r:id="rId7"/>
    <p:sldId id="261" r:id="rId8"/>
    <p:sldId id="287" r:id="rId9"/>
    <p:sldId id="271" r:id="rId10"/>
    <p:sldId id="269" r:id="rId11"/>
    <p:sldId id="280" r:id="rId12"/>
    <p:sldId id="281" r:id="rId13"/>
    <p:sldId id="272" r:id="rId14"/>
    <p:sldId id="273" r:id="rId15"/>
    <p:sldId id="277" r:id="rId16"/>
    <p:sldId id="278" r:id="rId17"/>
    <p:sldId id="258" r:id="rId18"/>
    <p:sldId id="266" r:id="rId19"/>
    <p:sldId id="263" r:id="rId20"/>
    <p:sldId id="267" r:id="rId21"/>
    <p:sldId id="270" r:id="rId22"/>
    <p:sldId id="268" r:id="rId23"/>
    <p:sldId id="28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102"/>
    <p:restoredTop sz="95909"/>
  </p:normalViewPr>
  <p:slideViewPr>
    <p:cSldViewPr snapToGrid="0" snapToObjects="1">
      <p:cViewPr varScale="1">
        <p:scale>
          <a:sx n="60" d="100"/>
          <a:sy n="60" d="100"/>
        </p:scale>
        <p:origin x="176" y="85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C537B-268E-2947-8F65-0D31C43F92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B004AF2-5F7C-2544-9999-968EF4CD46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D3F89D3-678A-2847-BA2C-6892190583CF}"/>
              </a:ext>
            </a:extLst>
          </p:cNvPr>
          <p:cNvSpPr>
            <a:spLocks noGrp="1"/>
          </p:cNvSpPr>
          <p:nvPr>
            <p:ph type="dt" sz="half" idx="10"/>
          </p:nvPr>
        </p:nvSpPr>
        <p:spPr/>
        <p:txBody>
          <a:bodyPr/>
          <a:lstStyle/>
          <a:p>
            <a:fld id="{579D16AC-5CAC-254C-8A81-A3B48E51B37A}" type="datetimeFigureOut">
              <a:rPr lang="en-US" smtClean="0"/>
              <a:t>3/8/21</a:t>
            </a:fld>
            <a:endParaRPr lang="en-US" dirty="0"/>
          </a:p>
        </p:txBody>
      </p:sp>
      <p:sp>
        <p:nvSpPr>
          <p:cNvPr id="5" name="Footer Placeholder 4">
            <a:extLst>
              <a:ext uri="{FF2B5EF4-FFF2-40B4-BE49-F238E27FC236}">
                <a16:creationId xmlns:a16="http://schemas.microsoft.com/office/drawing/2014/main" id="{9CB2E616-1512-3C47-A19F-EE61646E38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9054933-3A42-7A4D-83B5-1D082DB9DA54}"/>
              </a:ext>
            </a:extLst>
          </p:cNvPr>
          <p:cNvSpPr>
            <a:spLocks noGrp="1"/>
          </p:cNvSpPr>
          <p:nvPr>
            <p:ph type="sldNum" sz="quarter" idx="12"/>
          </p:nvPr>
        </p:nvSpPr>
        <p:spPr/>
        <p:txBody>
          <a:bodyPr/>
          <a:lstStyle/>
          <a:p>
            <a:fld id="{6B81A7CE-5A15-AA49-9D35-5EA8FC05C2E9}" type="slidenum">
              <a:rPr lang="en-US" smtClean="0"/>
              <a:t>‹#›</a:t>
            </a:fld>
            <a:endParaRPr lang="en-US" dirty="0"/>
          </a:p>
        </p:txBody>
      </p:sp>
    </p:spTree>
    <p:extLst>
      <p:ext uri="{BB962C8B-B14F-4D97-AF65-F5344CB8AC3E}">
        <p14:creationId xmlns:p14="http://schemas.microsoft.com/office/powerpoint/2010/main" val="4115027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15556-929A-454B-9D0E-A0B3D4188B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2CD07A-896B-3744-927A-4CA10E8302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E6CA45-0D60-DE44-80B0-25F31C5DA498}"/>
              </a:ext>
            </a:extLst>
          </p:cNvPr>
          <p:cNvSpPr>
            <a:spLocks noGrp="1"/>
          </p:cNvSpPr>
          <p:nvPr>
            <p:ph type="dt" sz="half" idx="10"/>
          </p:nvPr>
        </p:nvSpPr>
        <p:spPr/>
        <p:txBody>
          <a:bodyPr/>
          <a:lstStyle/>
          <a:p>
            <a:fld id="{579D16AC-5CAC-254C-8A81-A3B48E51B37A}" type="datetimeFigureOut">
              <a:rPr lang="en-US" smtClean="0"/>
              <a:t>3/8/21</a:t>
            </a:fld>
            <a:endParaRPr lang="en-US" dirty="0"/>
          </a:p>
        </p:txBody>
      </p:sp>
      <p:sp>
        <p:nvSpPr>
          <p:cNvPr id="5" name="Footer Placeholder 4">
            <a:extLst>
              <a:ext uri="{FF2B5EF4-FFF2-40B4-BE49-F238E27FC236}">
                <a16:creationId xmlns:a16="http://schemas.microsoft.com/office/drawing/2014/main" id="{FF5C46FF-9D85-FA44-8409-2E235E77BA4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4E627DA-D9FF-B148-86E9-628177258B2C}"/>
              </a:ext>
            </a:extLst>
          </p:cNvPr>
          <p:cNvSpPr>
            <a:spLocks noGrp="1"/>
          </p:cNvSpPr>
          <p:nvPr>
            <p:ph type="sldNum" sz="quarter" idx="12"/>
          </p:nvPr>
        </p:nvSpPr>
        <p:spPr/>
        <p:txBody>
          <a:bodyPr/>
          <a:lstStyle/>
          <a:p>
            <a:fld id="{6B81A7CE-5A15-AA49-9D35-5EA8FC05C2E9}" type="slidenum">
              <a:rPr lang="en-US" smtClean="0"/>
              <a:t>‹#›</a:t>
            </a:fld>
            <a:endParaRPr lang="en-US" dirty="0"/>
          </a:p>
        </p:txBody>
      </p:sp>
    </p:spTree>
    <p:extLst>
      <p:ext uri="{BB962C8B-B14F-4D97-AF65-F5344CB8AC3E}">
        <p14:creationId xmlns:p14="http://schemas.microsoft.com/office/powerpoint/2010/main" val="2100459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3085DB-0DAE-4143-B535-EDD5DEEA11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2F50A3-6D4B-CA44-B4DC-7C33A150836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7FD814-E572-6E47-B8E0-5C3506AE13DA}"/>
              </a:ext>
            </a:extLst>
          </p:cNvPr>
          <p:cNvSpPr>
            <a:spLocks noGrp="1"/>
          </p:cNvSpPr>
          <p:nvPr>
            <p:ph type="dt" sz="half" idx="10"/>
          </p:nvPr>
        </p:nvSpPr>
        <p:spPr/>
        <p:txBody>
          <a:bodyPr/>
          <a:lstStyle/>
          <a:p>
            <a:fld id="{579D16AC-5CAC-254C-8A81-A3B48E51B37A}" type="datetimeFigureOut">
              <a:rPr lang="en-US" smtClean="0"/>
              <a:t>3/8/21</a:t>
            </a:fld>
            <a:endParaRPr lang="en-US" dirty="0"/>
          </a:p>
        </p:txBody>
      </p:sp>
      <p:sp>
        <p:nvSpPr>
          <p:cNvPr id="5" name="Footer Placeholder 4">
            <a:extLst>
              <a:ext uri="{FF2B5EF4-FFF2-40B4-BE49-F238E27FC236}">
                <a16:creationId xmlns:a16="http://schemas.microsoft.com/office/drawing/2014/main" id="{616F3BC3-E3D9-7C4A-8F11-CD098110F9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5512ADF-E3DC-D94A-9440-8AE2DE8B395B}"/>
              </a:ext>
            </a:extLst>
          </p:cNvPr>
          <p:cNvSpPr>
            <a:spLocks noGrp="1"/>
          </p:cNvSpPr>
          <p:nvPr>
            <p:ph type="sldNum" sz="quarter" idx="12"/>
          </p:nvPr>
        </p:nvSpPr>
        <p:spPr/>
        <p:txBody>
          <a:bodyPr/>
          <a:lstStyle/>
          <a:p>
            <a:fld id="{6B81A7CE-5A15-AA49-9D35-5EA8FC05C2E9}" type="slidenum">
              <a:rPr lang="en-US" smtClean="0"/>
              <a:t>‹#›</a:t>
            </a:fld>
            <a:endParaRPr lang="en-US" dirty="0"/>
          </a:p>
        </p:txBody>
      </p:sp>
    </p:spTree>
    <p:extLst>
      <p:ext uri="{BB962C8B-B14F-4D97-AF65-F5344CB8AC3E}">
        <p14:creationId xmlns:p14="http://schemas.microsoft.com/office/powerpoint/2010/main" val="2469656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5467C-01EB-7C4B-8D95-E43CDC460B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6C7F68-2FAA-8B4B-AFC4-218D680FCA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33511A-0F5C-3349-89E6-868A56122AD8}"/>
              </a:ext>
            </a:extLst>
          </p:cNvPr>
          <p:cNvSpPr>
            <a:spLocks noGrp="1"/>
          </p:cNvSpPr>
          <p:nvPr>
            <p:ph type="dt" sz="half" idx="10"/>
          </p:nvPr>
        </p:nvSpPr>
        <p:spPr/>
        <p:txBody>
          <a:bodyPr/>
          <a:lstStyle/>
          <a:p>
            <a:fld id="{579D16AC-5CAC-254C-8A81-A3B48E51B37A}" type="datetimeFigureOut">
              <a:rPr lang="en-US" smtClean="0"/>
              <a:t>3/8/21</a:t>
            </a:fld>
            <a:endParaRPr lang="en-US" dirty="0"/>
          </a:p>
        </p:txBody>
      </p:sp>
      <p:sp>
        <p:nvSpPr>
          <p:cNvPr id="5" name="Footer Placeholder 4">
            <a:extLst>
              <a:ext uri="{FF2B5EF4-FFF2-40B4-BE49-F238E27FC236}">
                <a16:creationId xmlns:a16="http://schemas.microsoft.com/office/drawing/2014/main" id="{B46AB4AB-C479-6047-9692-4F07EA5075E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0EF56E6-BC2A-784C-A49B-F2BBEE21C090}"/>
              </a:ext>
            </a:extLst>
          </p:cNvPr>
          <p:cNvSpPr>
            <a:spLocks noGrp="1"/>
          </p:cNvSpPr>
          <p:nvPr>
            <p:ph type="sldNum" sz="quarter" idx="12"/>
          </p:nvPr>
        </p:nvSpPr>
        <p:spPr/>
        <p:txBody>
          <a:bodyPr/>
          <a:lstStyle/>
          <a:p>
            <a:fld id="{6B81A7CE-5A15-AA49-9D35-5EA8FC05C2E9}" type="slidenum">
              <a:rPr lang="en-US" smtClean="0"/>
              <a:t>‹#›</a:t>
            </a:fld>
            <a:endParaRPr lang="en-US" dirty="0"/>
          </a:p>
        </p:txBody>
      </p:sp>
    </p:spTree>
    <p:extLst>
      <p:ext uri="{BB962C8B-B14F-4D97-AF65-F5344CB8AC3E}">
        <p14:creationId xmlns:p14="http://schemas.microsoft.com/office/powerpoint/2010/main" val="2991299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7ABEF-A9BD-5D49-B2EA-50E313A1ED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DD2582-AC80-5543-A119-B0AC0A6883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D16932-1024-9E4B-AF31-E914D69C6AA4}"/>
              </a:ext>
            </a:extLst>
          </p:cNvPr>
          <p:cNvSpPr>
            <a:spLocks noGrp="1"/>
          </p:cNvSpPr>
          <p:nvPr>
            <p:ph type="dt" sz="half" idx="10"/>
          </p:nvPr>
        </p:nvSpPr>
        <p:spPr/>
        <p:txBody>
          <a:bodyPr/>
          <a:lstStyle/>
          <a:p>
            <a:fld id="{579D16AC-5CAC-254C-8A81-A3B48E51B37A}" type="datetimeFigureOut">
              <a:rPr lang="en-US" smtClean="0"/>
              <a:t>3/8/21</a:t>
            </a:fld>
            <a:endParaRPr lang="en-US" dirty="0"/>
          </a:p>
        </p:txBody>
      </p:sp>
      <p:sp>
        <p:nvSpPr>
          <p:cNvPr id="5" name="Footer Placeholder 4">
            <a:extLst>
              <a:ext uri="{FF2B5EF4-FFF2-40B4-BE49-F238E27FC236}">
                <a16:creationId xmlns:a16="http://schemas.microsoft.com/office/drawing/2014/main" id="{B5290080-6157-F843-ABBE-833CDD1078A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B456744-72E0-CB40-87E1-AA292C8546F2}"/>
              </a:ext>
            </a:extLst>
          </p:cNvPr>
          <p:cNvSpPr>
            <a:spLocks noGrp="1"/>
          </p:cNvSpPr>
          <p:nvPr>
            <p:ph type="sldNum" sz="quarter" idx="12"/>
          </p:nvPr>
        </p:nvSpPr>
        <p:spPr/>
        <p:txBody>
          <a:bodyPr/>
          <a:lstStyle/>
          <a:p>
            <a:fld id="{6B81A7CE-5A15-AA49-9D35-5EA8FC05C2E9}" type="slidenum">
              <a:rPr lang="en-US" smtClean="0"/>
              <a:t>‹#›</a:t>
            </a:fld>
            <a:endParaRPr lang="en-US" dirty="0"/>
          </a:p>
        </p:txBody>
      </p:sp>
    </p:spTree>
    <p:extLst>
      <p:ext uri="{BB962C8B-B14F-4D97-AF65-F5344CB8AC3E}">
        <p14:creationId xmlns:p14="http://schemas.microsoft.com/office/powerpoint/2010/main" val="2699117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D91E5-7199-7749-84B1-FF1AC6644C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FA4F11-0D0F-9746-85A0-AC5447C7FB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A03AC4-2BE2-304F-8184-76D31F46F2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6D58564-B7BC-764F-AAD7-6561F61EFC82}"/>
              </a:ext>
            </a:extLst>
          </p:cNvPr>
          <p:cNvSpPr>
            <a:spLocks noGrp="1"/>
          </p:cNvSpPr>
          <p:nvPr>
            <p:ph type="dt" sz="half" idx="10"/>
          </p:nvPr>
        </p:nvSpPr>
        <p:spPr/>
        <p:txBody>
          <a:bodyPr/>
          <a:lstStyle/>
          <a:p>
            <a:fld id="{579D16AC-5CAC-254C-8A81-A3B48E51B37A}" type="datetimeFigureOut">
              <a:rPr lang="en-US" smtClean="0"/>
              <a:t>3/8/21</a:t>
            </a:fld>
            <a:endParaRPr lang="en-US" dirty="0"/>
          </a:p>
        </p:txBody>
      </p:sp>
      <p:sp>
        <p:nvSpPr>
          <p:cNvPr id="6" name="Footer Placeholder 5">
            <a:extLst>
              <a:ext uri="{FF2B5EF4-FFF2-40B4-BE49-F238E27FC236}">
                <a16:creationId xmlns:a16="http://schemas.microsoft.com/office/drawing/2014/main" id="{478CD5CD-0DB6-0A43-95A4-29D8D9B4BE3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88D7F5F-BB53-9E44-AEF1-86BE66983487}"/>
              </a:ext>
            </a:extLst>
          </p:cNvPr>
          <p:cNvSpPr>
            <a:spLocks noGrp="1"/>
          </p:cNvSpPr>
          <p:nvPr>
            <p:ph type="sldNum" sz="quarter" idx="12"/>
          </p:nvPr>
        </p:nvSpPr>
        <p:spPr/>
        <p:txBody>
          <a:bodyPr/>
          <a:lstStyle/>
          <a:p>
            <a:fld id="{6B81A7CE-5A15-AA49-9D35-5EA8FC05C2E9}" type="slidenum">
              <a:rPr lang="en-US" smtClean="0"/>
              <a:t>‹#›</a:t>
            </a:fld>
            <a:endParaRPr lang="en-US" dirty="0"/>
          </a:p>
        </p:txBody>
      </p:sp>
    </p:spTree>
    <p:extLst>
      <p:ext uri="{BB962C8B-B14F-4D97-AF65-F5344CB8AC3E}">
        <p14:creationId xmlns:p14="http://schemas.microsoft.com/office/powerpoint/2010/main" val="3307973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57C18-65C6-A342-B063-B09D1ACAC7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2F85D39-FEE3-0A45-8185-FFEAF191C4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8FD279-F41E-E640-A33D-3925D995BB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CC57CF-1119-4C4E-B763-7B27245226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5CCE81-A733-BE43-BA33-E4F45F15EBF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83DA00-8C0F-F34F-B96E-9904689A2E22}"/>
              </a:ext>
            </a:extLst>
          </p:cNvPr>
          <p:cNvSpPr>
            <a:spLocks noGrp="1"/>
          </p:cNvSpPr>
          <p:nvPr>
            <p:ph type="dt" sz="half" idx="10"/>
          </p:nvPr>
        </p:nvSpPr>
        <p:spPr/>
        <p:txBody>
          <a:bodyPr/>
          <a:lstStyle/>
          <a:p>
            <a:fld id="{579D16AC-5CAC-254C-8A81-A3B48E51B37A}" type="datetimeFigureOut">
              <a:rPr lang="en-US" smtClean="0"/>
              <a:t>3/8/21</a:t>
            </a:fld>
            <a:endParaRPr lang="en-US" dirty="0"/>
          </a:p>
        </p:txBody>
      </p:sp>
      <p:sp>
        <p:nvSpPr>
          <p:cNvPr id="8" name="Footer Placeholder 7">
            <a:extLst>
              <a:ext uri="{FF2B5EF4-FFF2-40B4-BE49-F238E27FC236}">
                <a16:creationId xmlns:a16="http://schemas.microsoft.com/office/drawing/2014/main" id="{DB3A2939-BD77-874F-94E6-FD24BB41D12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5BF5615-54B3-EC42-A260-9557BBA57987}"/>
              </a:ext>
            </a:extLst>
          </p:cNvPr>
          <p:cNvSpPr>
            <a:spLocks noGrp="1"/>
          </p:cNvSpPr>
          <p:nvPr>
            <p:ph type="sldNum" sz="quarter" idx="12"/>
          </p:nvPr>
        </p:nvSpPr>
        <p:spPr/>
        <p:txBody>
          <a:bodyPr/>
          <a:lstStyle/>
          <a:p>
            <a:fld id="{6B81A7CE-5A15-AA49-9D35-5EA8FC05C2E9}" type="slidenum">
              <a:rPr lang="en-US" smtClean="0"/>
              <a:t>‹#›</a:t>
            </a:fld>
            <a:endParaRPr lang="en-US" dirty="0"/>
          </a:p>
        </p:txBody>
      </p:sp>
    </p:spTree>
    <p:extLst>
      <p:ext uri="{BB962C8B-B14F-4D97-AF65-F5344CB8AC3E}">
        <p14:creationId xmlns:p14="http://schemas.microsoft.com/office/powerpoint/2010/main" val="2027710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492D9-C1D6-9348-92BC-8CBE0E2F0F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D2824D-B949-DF40-9EEE-EA7B7564BE9A}"/>
              </a:ext>
            </a:extLst>
          </p:cNvPr>
          <p:cNvSpPr>
            <a:spLocks noGrp="1"/>
          </p:cNvSpPr>
          <p:nvPr>
            <p:ph type="dt" sz="half" idx="10"/>
          </p:nvPr>
        </p:nvSpPr>
        <p:spPr/>
        <p:txBody>
          <a:bodyPr/>
          <a:lstStyle/>
          <a:p>
            <a:fld id="{579D16AC-5CAC-254C-8A81-A3B48E51B37A}" type="datetimeFigureOut">
              <a:rPr lang="en-US" smtClean="0"/>
              <a:t>3/8/21</a:t>
            </a:fld>
            <a:endParaRPr lang="en-US" dirty="0"/>
          </a:p>
        </p:txBody>
      </p:sp>
      <p:sp>
        <p:nvSpPr>
          <p:cNvPr id="4" name="Footer Placeholder 3">
            <a:extLst>
              <a:ext uri="{FF2B5EF4-FFF2-40B4-BE49-F238E27FC236}">
                <a16:creationId xmlns:a16="http://schemas.microsoft.com/office/drawing/2014/main" id="{25E91AF1-4370-5247-A318-96691230EF8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DFBB9B3-2211-D94E-A7EC-EA6CD11B4F2C}"/>
              </a:ext>
            </a:extLst>
          </p:cNvPr>
          <p:cNvSpPr>
            <a:spLocks noGrp="1"/>
          </p:cNvSpPr>
          <p:nvPr>
            <p:ph type="sldNum" sz="quarter" idx="12"/>
          </p:nvPr>
        </p:nvSpPr>
        <p:spPr/>
        <p:txBody>
          <a:bodyPr/>
          <a:lstStyle/>
          <a:p>
            <a:fld id="{6B81A7CE-5A15-AA49-9D35-5EA8FC05C2E9}" type="slidenum">
              <a:rPr lang="en-US" smtClean="0"/>
              <a:t>‹#›</a:t>
            </a:fld>
            <a:endParaRPr lang="en-US" dirty="0"/>
          </a:p>
        </p:txBody>
      </p:sp>
    </p:spTree>
    <p:extLst>
      <p:ext uri="{BB962C8B-B14F-4D97-AF65-F5344CB8AC3E}">
        <p14:creationId xmlns:p14="http://schemas.microsoft.com/office/powerpoint/2010/main" val="2917527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6DFC2F-5970-2A4F-B93F-D81FBF10E775}"/>
              </a:ext>
            </a:extLst>
          </p:cNvPr>
          <p:cNvSpPr>
            <a:spLocks noGrp="1"/>
          </p:cNvSpPr>
          <p:nvPr>
            <p:ph type="dt" sz="half" idx="10"/>
          </p:nvPr>
        </p:nvSpPr>
        <p:spPr/>
        <p:txBody>
          <a:bodyPr/>
          <a:lstStyle/>
          <a:p>
            <a:fld id="{579D16AC-5CAC-254C-8A81-A3B48E51B37A}" type="datetimeFigureOut">
              <a:rPr lang="en-US" smtClean="0"/>
              <a:t>3/8/21</a:t>
            </a:fld>
            <a:endParaRPr lang="en-US" dirty="0"/>
          </a:p>
        </p:txBody>
      </p:sp>
      <p:sp>
        <p:nvSpPr>
          <p:cNvPr id="3" name="Footer Placeholder 2">
            <a:extLst>
              <a:ext uri="{FF2B5EF4-FFF2-40B4-BE49-F238E27FC236}">
                <a16:creationId xmlns:a16="http://schemas.microsoft.com/office/drawing/2014/main" id="{F1D0FF6F-5AC8-DF4E-86F2-D7E145C5504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1AC191E-38CC-0E4F-A84E-EB0F4FBA9EBC}"/>
              </a:ext>
            </a:extLst>
          </p:cNvPr>
          <p:cNvSpPr>
            <a:spLocks noGrp="1"/>
          </p:cNvSpPr>
          <p:nvPr>
            <p:ph type="sldNum" sz="quarter" idx="12"/>
          </p:nvPr>
        </p:nvSpPr>
        <p:spPr/>
        <p:txBody>
          <a:bodyPr/>
          <a:lstStyle/>
          <a:p>
            <a:fld id="{6B81A7CE-5A15-AA49-9D35-5EA8FC05C2E9}" type="slidenum">
              <a:rPr lang="en-US" smtClean="0"/>
              <a:t>‹#›</a:t>
            </a:fld>
            <a:endParaRPr lang="en-US" dirty="0"/>
          </a:p>
        </p:txBody>
      </p:sp>
    </p:spTree>
    <p:extLst>
      <p:ext uri="{BB962C8B-B14F-4D97-AF65-F5344CB8AC3E}">
        <p14:creationId xmlns:p14="http://schemas.microsoft.com/office/powerpoint/2010/main" val="3240745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53FE5-83E4-BF41-8007-C8D117CE46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3D7AE7-5264-A94D-BF45-89823E8823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327F62-C623-2946-80D6-1181C77059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04F4DD-798D-1B48-866D-98BFCCBB05AE}"/>
              </a:ext>
            </a:extLst>
          </p:cNvPr>
          <p:cNvSpPr>
            <a:spLocks noGrp="1"/>
          </p:cNvSpPr>
          <p:nvPr>
            <p:ph type="dt" sz="half" idx="10"/>
          </p:nvPr>
        </p:nvSpPr>
        <p:spPr/>
        <p:txBody>
          <a:bodyPr/>
          <a:lstStyle/>
          <a:p>
            <a:fld id="{579D16AC-5CAC-254C-8A81-A3B48E51B37A}" type="datetimeFigureOut">
              <a:rPr lang="en-US" smtClean="0"/>
              <a:t>3/8/21</a:t>
            </a:fld>
            <a:endParaRPr lang="en-US" dirty="0"/>
          </a:p>
        </p:txBody>
      </p:sp>
      <p:sp>
        <p:nvSpPr>
          <p:cNvPr id="6" name="Footer Placeholder 5">
            <a:extLst>
              <a:ext uri="{FF2B5EF4-FFF2-40B4-BE49-F238E27FC236}">
                <a16:creationId xmlns:a16="http://schemas.microsoft.com/office/drawing/2014/main" id="{3E6890A6-964C-DC42-B61A-81453679716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D74A9BC-B386-1B43-813A-4A1D7071E9E4}"/>
              </a:ext>
            </a:extLst>
          </p:cNvPr>
          <p:cNvSpPr>
            <a:spLocks noGrp="1"/>
          </p:cNvSpPr>
          <p:nvPr>
            <p:ph type="sldNum" sz="quarter" idx="12"/>
          </p:nvPr>
        </p:nvSpPr>
        <p:spPr/>
        <p:txBody>
          <a:bodyPr/>
          <a:lstStyle/>
          <a:p>
            <a:fld id="{6B81A7CE-5A15-AA49-9D35-5EA8FC05C2E9}" type="slidenum">
              <a:rPr lang="en-US" smtClean="0"/>
              <a:t>‹#›</a:t>
            </a:fld>
            <a:endParaRPr lang="en-US" dirty="0"/>
          </a:p>
        </p:txBody>
      </p:sp>
    </p:spTree>
    <p:extLst>
      <p:ext uri="{BB962C8B-B14F-4D97-AF65-F5344CB8AC3E}">
        <p14:creationId xmlns:p14="http://schemas.microsoft.com/office/powerpoint/2010/main" val="1921802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0736D-64E1-5C40-93EF-75FABBF8E1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1A7565-B45C-B44A-B0F0-A7BBBFAA13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A669F3C-5977-3D41-9D1B-500920822C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CD4287-718B-F440-AA0C-4BF445D7528D}"/>
              </a:ext>
            </a:extLst>
          </p:cNvPr>
          <p:cNvSpPr>
            <a:spLocks noGrp="1"/>
          </p:cNvSpPr>
          <p:nvPr>
            <p:ph type="dt" sz="half" idx="10"/>
          </p:nvPr>
        </p:nvSpPr>
        <p:spPr/>
        <p:txBody>
          <a:bodyPr/>
          <a:lstStyle/>
          <a:p>
            <a:fld id="{579D16AC-5CAC-254C-8A81-A3B48E51B37A}" type="datetimeFigureOut">
              <a:rPr lang="en-US" smtClean="0"/>
              <a:t>3/8/21</a:t>
            </a:fld>
            <a:endParaRPr lang="en-US" dirty="0"/>
          </a:p>
        </p:txBody>
      </p:sp>
      <p:sp>
        <p:nvSpPr>
          <p:cNvPr id="6" name="Footer Placeholder 5">
            <a:extLst>
              <a:ext uri="{FF2B5EF4-FFF2-40B4-BE49-F238E27FC236}">
                <a16:creationId xmlns:a16="http://schemas.microsoft.com/office/drawing/2014/main" id="{FB7994D2-633B-2D4A-8F88-67F33545117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AD3F4AD-1B09-C946-B4EB-23AD30FABDE8}"/>
              </a:ext>
            </a:extLst>
          </p:cNvPr>
          <p:cNvSpPr>
            <a:spLocks noGrp="1"/>
          </p:cNvSpPr>
          <p:nvPr>
            <p:ph type="sldNum" sz="quarter" idx="12"/>
          </p:nvPr>
        </p:nvSpPr>
        <p:spPr/>
        <p:txBody>
          <a:bodyPr/>
          <a:lstStyle/>
          <a:p>
            <a:fld id="{6B81A7CE-5A15-AA49-9D35-5EA8FC05C2E9}" type="slidenum">
              <a:rPr lang="en-US" smtClean="0"/>
              <a:t>‹#›</a:t>
            </a:fld>
            <a:endParaRPr lang="en-US" dirty="0"/>
          </a:p>
        </p:txBody>
      </p:sp>
    </p:spTree>
    <p:extLst>
      <p:ext uri="{BB962C8B-B14F-4D97-AF65-F5344CB8AC3E}">
        <p14:creationId xmlns:p14="http://schemas.microsoft.com/office/powerpoint/2010/main" val="2684431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314131-D7C6-2946-9F19-18F3F613E0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232064-5121-2E45-8338-27FFFE0A4F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25A78-E353-DF4A-8EB1-E9AE85EFC7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9D16AC-5CAC-254C-8A81-A3B48E51B37A}" type="datetimeFigureOut">
              <a:rPr lang="en-US" smtClean="0"/>
              <a:t>3/8/21</a:t>
            </a:fld>
            <a:endParaRPr lang="en-US" dirty="0"/>
          </a:p>
        </p:txBody>
      </p:sp>
      <p:sp>
        <p:nvSpPr>
          <p:cNvPr id="5" name="Footer Placeholder 4">
            <a:extLst>
              <a:ext uri="{FF2B5EF4-FFF2-40B4-BE49-F238E27FC236}">
                <a16:creationId xmlns:a16="http://schemas.microsoft.com/office/drawing/2014/main" id="{E68C396D-377C-9F40-8E9C-FEC6AC0B87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7199F0A-8741-C64E-BD66-4EA5696713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81A7CE-5A15-AA49-9D35-5EA8FC05C2E9}" type="slidenum">
              <a:rPr lang="en-US" smtClean="0"/>
              <a:t>‹#›</a:t>
            </a:fld>
            <a:endParaRPr lang="en-US" dirty="0"/>
          </a:p>
        </p:txBody>
      </p:sp>
    </p:spTree>
    <p:extLst>
      <p:ext uri="{BB962C8B-B14F-4D97-AF65-F5344CB8AC3E}">
        <p14:creationId xmlns:p14="http://schemas.microsoft.com/office/powerpoint/2010/main" val="34037592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www.ushmm.org/collections/bibliography/rescuers"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en.wikipedia.org/wiki/Supreme_Court_of_Israel"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www.yadvashem.org/righteous"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www.youtube.com/watch?v=TeE7-HkvSk4&amp;fbclid=IwAR3jSRrwQj0fDDXl9OGr6zXVpnRvxZr7vmTgg4CPJ4ysxQHgFLRnsOL1u9M"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nytimes.com/2019/01/17/movies/who-will-write-our-history-review.html?smid=em-share" TargetMode="External"/><Relationship Id="rId2" Type="http://schemas.openxmlformats.org/officeDocument/2006/relationships/hyperlink" Target="https://medium.com/@HolocaustMuseum/letter-of-indictment-documenting-truth-in-the-warsaw-ghetto-4d4424051ba0?fbclid=IwAR0ysdQR77JSe18tgdU00X-NbEcokL9t2w82Fp1LPYJgIO95JdksOYyto6s"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smithsonianmag.com/history/when-nazis-tried-bring-animals-back-extinction-180962739/"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us-holocaust-museum.medium.com/is-a-relic-of-the-nazi-past-grazing-at-the-national-zoo-b6ea24777c68"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zoo.waw.pl/willa/wirtualna-wycieczka.html" TargetMode="External"/><Relationship Id="rId2" Type="http://schemas.openxmlformats.org/officeDocument/2006/relationships/hyperlink" Target="https://www.facebook.com/auschwitzmemorial/?comment_id=Y29tbWVudDoyNjYwOTIzODg3NDc1MDg5XzI2NjA5MzUxMTA4MDczMDA%3D&amp;__tn__=R"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mailto:chhre@fau.edu" TargetMode="External"/><Relationship Id="rId2" Type="http://schemas.openxmlformats.org/officeDocument/2006/relationships/hyperlink" Target="mailto:lmedvin@fau.edu" TargetMode="External"/><Relationship Id="rId1" Type="http://schemas.openxmlformats.org/officeDocument/2006/relationships/slideLayout" Target="../slideLayouts/slideLayout2.xml"/><Relationship Id="rId5" Type="http://schemas.openxmlformats.org/officeDocument/2006/relationships/image" Target="../media/image14.tiff"/><Relationship Id="rId4" Type="http://schemas.openxmlformats.org/officeDocument/2006/relationships/hyperlink" Target="http://www.fau.edu/pjhr/chhre/index.php"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hyperlink" Target="https://www.facebook.com/34362997676/videos/2660923887475089"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hyperlink" Target="https://encyclopedia.ushmm.org/content/en/article/rescue"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19AA0-66FA-EC41-8E1E-FB9A3933066C}"/>
              </a:ext>
            </a:extLst>
          </p:cNvPr>
          <p:cNvSpPr>
            <a:spLocks noGrp="1"/>
          </p:cNvSpPr>
          <p:nvPr>
            <p:ph type="ctrTitle"/>
          </p:nvPr>
        </p:nvSpPr>
        <p:spPr>
          <a:xfrm>
            <a:off x="401444" y="600075"/>
            <a:ext cx="11463454" cy="4016529"/>
          </a:xfrm>
        </p:spPr>
        <p:txBody>
          <a:bodyPr>
            <a:normAutofit/>
          </a:bodyPr>
          <a:lstStyle/>
          <a:p>
            <a:r>
              <a:rPr lang="en-US" sz="6700" b="1" dirty="0">
                <a:latin typeface="Avenir Book" panose="02000503020000020003" pitchFamily="2" charset="0"/>
              </a:rPr>
              <a:t>How the Warsaw Zookeepers Risked Their Lives </a:t>
            </a:r>
            <a:br>
              <a:rPr lang="en-US" sz="6700" b="1" dirty="0">
                <a:latin typeface="Avenir Book" panose="02000503020000020003" pitchFamily="2" charset="0"/>
              </a:rPr>
            </a:br>
            <a:r>
              <a:rPr lang="en-US" sz="6700" b="1" dirty="0">
                <a:latin typeface="Avenir Book" panose="02000503020000020003" pitchFamily="2" charset="0"/>
              </a:rPr>
              <a:t>to Shelter Jews </a:t>
            </a:r>
            <a:br>
              <a:rPr lang="en-US" dirty="0"/>
            </a:br>
            <a:endParaRPr lang="en-US" dirty="0"/>
          </a:p>
        </p:txBody>
      </p:sp>
    </p:spTree>
    <p:extLst>
      <p:ext uri="{BB962C8B-B14F-4D97-AF65-F5344CB8AC3E}">
        <p14:creationId xmlns:p14="http://schemas.microsoft.com/office/powerpoint/2010/main" val="13173884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0F26B-0E12-754E-98CB-F5EBBA0BC09A}"/>
              </a:ext>
            </a:extLst>
          </p:cNvPr>
          <p:cNvSpPr>
            <a:spLocks noGrp="1"/>
          </p:cNvSpPr>
          <p:nvPr>
            <p:ph type="title"/>
          </p:nvPr>
        </p:nvSpPr>
        <p:spPr>
          <a:xfrm>
            <a:off x="256478" y="267631"/>
            <a:ext cx="11395944" cy="968045"/>
          </a:xfrm>
        </p:spPr>
        <p:txBody>
          <a:bodyPr>
            <a:noAutofit/>
          </a:bodyPr>
          <a:lstStyle/>
          <a:p>
            <a:pPr algn="ctr"/>
            <a:br>
              <a:rPr lang="en-US" sz="5400" b="1" dirty="0">
                <a:latin typeface="Avenir Book" panose="02000503020000020003" pitchFamily="2" charset="0"/>
              </a:rPr>
            </a:br>
            <a:r>
              <a:rPr lang="en-US" sz="5400" b="1" dirty="0">
                <a:latin typeface="Avenir Book" panose="02000503020000020003" pitchFamily="2" charset="0"/>
              </a:rPr>
              <a:t>What would you have done? </a:t>
            </a:r>
            <a:br>
              <a:rPr lang="en-US" sz="5400" b="1" dirty="0">
                <a:latin typeface="Avenir Book" panose="02000503020000020003" pitchFamily="2" charset="0"/>
              </a:rPr>
            </a:br>
            <a:endParaRPr lang="en-US" sz="5400" b="1" dirty="0">
              <a:latin typeface="Avenir Book" panose="02000503020000020003" pitchFamily="2" charset="0"/>
            </a:endParaRPr>
          </a:p>
        </p:txBody>
      </p:sp>
      <p:sp>
        <p:nvSpPr>
          <p:cNvPr id="3" name="Content Placeholder 2">
            <a:extLst>
              <a:ext uri="{FF2B5EF4-FFF2-40B4-BE49-F238E27FC236}">
                <a16:creationId xmlns:a16="http://schemas.microsoft.com/office/drawing/2014/main" id="{67965584-C270-4042-8415-54F1A049D592}"/>
              </a:ext>
            </a:extLst>
          </p:cNvPr>
          <p:cNvSpPr>
            <a:spLocks noGrp="1"/>
          </p:cNvSpPr>
          <p:nvPr>
            <p:ph idx="1"/>
          </p:nvPr>
        </p:nvSpPr>
        <p:spPr>
          <a:xfrm>
            <a:off x="256478" y="1235677"/>
            <a:ext cx="11608420" cy="4941286"/>
          </a:xfrm>
        </p:spPr>
        <p:txBody>
          <a:bodyPr/>
          <a:lstStyle/>
          <a:p>
            <a:pPr marL="0" indent="0" algn="ctr">
              <a:buNone/>
            </a:pPr>
            <a:endParaRPr lang="en-US" sz="4400" dirty="0">
              <a:latin typeface="Avenir Book" panose="02000503020000020003" pitchFamily="2" charset="0"/>
            </a:endParaRPr>
          </a:p>
          <a:p>
            <a:pPr marL="0" indent="0" algn="ctr">
              <a:buNone/>
            </a:pPr>
            <a:r>
              <a:rPr lang="en-US" sz="4400" dirty="0">
                <a:latin typeface="Avenir Book" panose="02000503020000020003" pitchFamily="2" charset="0"/>
              </a:rPr>
              <a:t>Can you imagine yourself in the same circumstances as Jan and Antonina?</a:t>
            </a:r>
          </a:p>
          <a:p>
            <a:pPr marL="0" indent="0">
              <a:buNone/>
            </a:pPr>
            <a:endParaRPr lang="en-US" sz="2000" dirty="0">
              <a:latin typeface="Avenir Book" panose="02000503020000020003" pitchFamily="2" charset="0"/>
            </a:endParaRPr>
          </a:p>
          <a:p>
            <a:pPr marL="0" indent="0" algn="ctr">
              <a:buNone/>
            </a:pPr>
            <a:r>
              <a:rPr lang="en-US" sz="4400" dirty="0">
                <a:latin typeface="Avenir Book" panose="02000503020000020003" pitchFamily="2" charset="0"/>
              </a:rPr>
              <a:t>Could you do what Jan and Antonina and many others did?</a:t>
            </a:r>
          </a:p>
          <a:p>
            <a:pPr marL="0" indent="0" algn="ctr">
              <a:buNone/>
            </a:pPr>
            <a:endParaRPr lang="en-US" sz="2000" dirty="0">
              <a:latin typeface="Avenir Book" panose="02000503020000020003" pitchFamily="2" charset="0"/>
            </a:endParaRPr>
          </a:p>
          <a:p>
            <a:pPr marL="0" indent="0" algn="ctr">
              <a:buNone/>
            </a:pPr>
            <a:r>
              <a:rPr lang="en-US" sz="4400" dirty="0">
                <a:latin typeface="Avenir Book" panose="02000503020000020003" pitchFamily="2" charset="0"/>
              </a:rPr>
              <a:t>Do you question your own courage? </a:t>
            </a:r>
          </a:p>
          <a:p>
            <a:pPr marL="0" indent="0">
              <a:buNone/>
            </a:pPr>
            <a:endParaRPr lang="en-US" sz="2000" dirty="0">
              <a:latin typeface="Avenir Book" panose="02000503020000020003" pitchFamily="2" charset="0"/>
            </a:endParaRPr>
          </a:p>
          <a:p>
            <a:pPr marL="0" indent="0" algn="ctr">
              <a:buNone/>
            </a:pPr>
            <a:endParaRPr lang="en-US" sz="4400" dirty="0">
              <a:latin typeface="Avenir Book" panose="02000503020000020003" pitchFamily="2" charset="0"/>
            </a:endParaRPr>
          </a:p>
          <a:p>
            <a:pPr marL="0" indent="0">
              <a:buNone/>
            </a:pPr>
            <a:endParaRPr lang="en-US" dirty="0"/>
          </a:p>
        </p:txBody>
      </p:sp>
    </p:spTree>
    <p:extLst>
      <p:ext uri="{BB962C8B-B14F-4D97-AF65-F5344CB8AC3E}">
        <p14:creationId xmlns:p14="http://schemas.microsoft.com/office/powerpoint/2010/main" val="30313825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AC9BA-1A61-D04A-A98B-F7B1854A9A04}"/>
              </a:ext>
            </a:extLst>
          </p:cNvPr>
          <p:cNvSpPr>
            <a:spLocks noGrp="1"/>
          </p:cNvSpPr>
          <p:nvPr>
            <p:ph type="title"/>
          </p:nvPr>
        </p:nvSpPr>
        <p:spPr>
          <a:xfrm>
            <a:off x="345688" y="289933"/>
            <a:ext cx="11008112" cy="1400756"/>
          </a:xfrm>
        </p:spPr>
        <p:txBody>
          <a:bodyPr>
            <a:normAutofit/>
          </a:bodyPr>
          <a:lstStyle/>
          <a:p>
            <a:pPr algn="ctr"/>
            <a:r>
              <a:rPr lang="en-US" sz="5400" b="1" dirty="0">
                <a:latin typeface="Avenir Book" panose="02000503020000020003" pitchFamily="2" charset="0"/>
              </a:rPr>
              <a:t>Is rescue a form of resistance?</a:t>
            </a:r>
          </a:p>
        </p:txBody>
      </p:sp>
      <p:sp>
        <p:nvSpPr>
          <p:cNvPr id="3" name="Content Placeholder 2">
            <a:extLst>
              <a:ext uri="{FF2B5EF4-FFF2-40B4-BE49-F238E27FC236}">
                <a16:creationId xmlns:a16="http://schemas.microsoft.com/office/drawing/2014/main" id="{786F6636-52B9-E840-9988-572BF34C3FBF}"/>
              </a:ext>
            </a:extLst>
          </p:cNvPr>
          <p:cNvSpPr>
            <a:spLocks noGrp="1"/>
          </p:cNvSpPr>
          <p:nvPr>
            <p:ph idx="1"/>
          </p:nvPr>
        </p:nvSpPr>
        <p:spPr>
          <a:xfrm>
            <a:off x="345688" y="1690688"/>
            <a:ext cx="11008112" cy="4486275"/>
          </a:xfrm>
        </p:spPr>
        <p:txBody>
          <a:bodyPr>
            <a:normAutofit/>
          </a:bodyPr>
          <a:lstStyle/>
          <a:p>
            <a:pPr marL="0" indent="0" algn="ctr">
              <a:buNone/>
            </a:pPr>
            <a:r>
              <a:rPr lang="en-US" sz="4000" b="1" dirty="0">
                <a:latin typeface="Avenir Book" panose="02000503020000020003" pitchFamily="2" charset="0"/>
              </a:rPr>
              <a:t>Non-Violent Resistance</a:t>
            </a:r>
          </a:p>
          <a:p>
            <a:pPr marL="0" indent="0" algn="just">
              <a:buNone/>
            </a:pPr>
            <a:r>
              <a:rPr lang="en-US" sz="4000" dirty="0">
                <a:latin typeface="Avenir Book" panose="02000503020000020003" pitchFamily="2" charset="0"/>
              </a:rPr>
              <a:t>Forms of non-violent resistance included sheltering Jews, listening to forbidden Allied radio broadcasts, and producing clandestine anti-Nazi newspapers.</a:t>
            </a:r>
          </a:p>
          <a:p>
            <a:endParaRPr lang="en-US" sz="4000" b="1" dirty="0"/>
          </a:p>
        </p:txBody>
      </p:sp>
    </p:spTree>
    <p:extLst>
      <p:ext uri="{BB962C8B-B14F-4D97-AF65-F5344CB8AC3E}">
        <p14:creationId xmlns:p14="http://schemas.microsoft.com/office/powerpoint/2010/main" val="20868670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DFF4BB-D8C6-9348-9063-8B10C676FA76}"/>
              </a:ext>
            </a:extLst>
          </p:cNvPr>
          <p:cNvSpPr/>
          <p:nvPr/>
        </p:nvSpPr>
        <p:spPr>
          <a:xfrm>
            <a:off x="200723" y="546410"/>
            <a:ext cx="11675326" cy="4832092"/>
          </a:xfrm>
          <a:prstGeom prst="rect">
            <a:avLst/>
          </a:prstGeom>
        </p:spPr>
        <p:txBody>
          <a:bodyPr wrap="square">
            <a:spAutoFit/>
          </a:bodyPr>
          <a:lstStyle/>
          <a:p>
            <a:pPr algn="just"/>
            <a:r>
              <a:rPr lang="en-US" sz="4400" b="1" i="1" dirty="0">
                <a:latin typeface="Cavolini" panose="03000502040302020204" pitchFamily="66" charset="0"/>
                <a:ea typeface="Arial Unicode MS" panose="020B0604020202020204" pitchFamily="34" charset="-128"/>
                <a:cs typeface="Cavolini" panose="03000502040302020204" pitchFamily="66" charset="0"/>
              </a:rPr>
              <a:t>"And so, we must know these good people who helped Jews during the Holocaust. We must learn from them, and in gratitude and hope, we must remember them."  </a:t>
            </a:r>
          </a:p>
          <a:p>
            <a:endParaRPr lang="en-US" sz="4400" b="1" i="1" dirty="0">
              <a:latin typeface="Cavolini" panose="03000502040302020204" pitchFamily="66" charset="0"/>
              <a:ea typeface="Arial Unicode MS" panose="020B0604020202020204" pitchFamily="34" charset="-128"/>
              <a:cs typeface="Cavolini" panose="03000502040302020204" pitchFamily="66" charset="0"/>
            </a:endParaRPr>
          </a:p>
          <a:p>
            <a:pPr algn="r"/>
            <a:r>
              <a:rPr lang="en-US" sz="4400" b="1" i="1" dirty="0">
                <a:latin typeface="Cavolini" panose="03000502040302020204" pitchFamily="66" charset="0"/>
                <a:ea typeface="Arial Unicode MS" panose="020B0604020202020204" pitchFamily="34" charset="-128"/>
                <a:cs typeface="Cavolini" panose="03000502040302020204" pitchFamily="66" charset="0"/>
              </a:rPr>
              <a:t>Elie Wiesel</a:t>
            </a:r>
            <a:endParaRPr lang="en-US" sz="4400" dirty="0">
              <a:latin typeface="Cavolini" panose="03000502040302020204" pitchFamily="66" charset="0"/>
              <a:ea typeface="Arial Unicode MS" panose="020B0604020202020204" pitchFamily="34" charset="-128"/>
              <a:cs typeface="Cavolini" panose="03000502040302020204" pitchFamily="66" charset="0"/>
            </a:endParaRPr>
          </a:p>
        </p:txBody>
      </p:sp>
    </p:spTree>
    <p:extLst>
      <p:ext uri="{BB962C8B-B14F-4D97-AF65-F5344CB8AC3E}">
        <p14:creationId xmlns:p14="http://schemas.microsoft.com/office/powerpoint/2010/main" val="38262517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94411-4F20-2D4D-9A35-EABBBDCC1B6A}"/>
              </a:ext>
            </a:extLst>
          </p:cNvPr>
          <p:cNvSpPr>
            <a:spLocks noGrp="1"/>
          </p:cNvSpPr>
          <p:nvPr>
            <p:ph type="title"/>
          </p:nvPr>
        </p:nvSpPr>
        <p:spPr>
          <a:xfrm>
            <a:off x="122663" y="167269"/>
            <a:ext cx="12069337" cy="1523420"/>
          </a:xfrm>
        </p:spPr>
        <p:txBody>
          <a:bodyPr>
            <a:normAutofit fontScale="90000"/>
          </a:bodyPr>
          <a:lstStyle/>
          <a:p>
            <a:pPr algn="ctr"/>
            <a:r>
              <a:rPr lang="en-US" sz="6000" b="1" dirty="0">
                <a:latin typeface="Avenir Book" panose="02000503020000020003" pitchFamily="2" charset="0"/>
              </a:rPr>
              <a:t>Rescuers</a:t>
            </a:r>
            <a:br>
              <a:rPr lang="en-US" dirty="0"/>
            </a:br>
            <a:r>
              <a:rPr lang="en-US" sz="4000" dirty="0">
                <a:latin typeface="Avenir Book" panose="02000503020000020003" pitchFamily="2" charset="0"/>
                <a:hlinkClick r:id="rId2"/>
              </a:rPr>
              <a:t>https://www.ushmm.org/collections/bibliography/rescuers</a:t>
            </a:r>
            <a:br>
              <a:rPr lang="en-US" sz="4000" dirty="0">
                <a:latin typeface="Avenir Book" panose="02000503020000020003" pitchFamily="2" charset="0"/>
              </a:rPr>
            </a:br>
            <a:endParaRPr lang="en-US" sz="4000" dirty="0">
              <a:latin typeface="Avenir Book" panose="02000503020000020003" pitchFamily="2" charset="0"/>
            </a:endParaRPr>
          </a:p>
        </p:txBody>
      </p:sp>
      <p:sp>
        <p:nvSpPr>
          <p:cNvPr id="3" name="Content Placeholder 2">
            <a:extLst>
              <a:ext uri="{FF2B5EF4-FFF2-40B4-BE49-F238E27FC236}">
                <a16:creationId xmlns:a16="http://schemas.microsoft.com/office/drawing/2014/main" id="{5064A146-444E-B146-BB8F-5DEE64A6FBA8}"/>
              </a:ext>
            </a:extLst>
          </p:cNvPr>
          <p:cNvSpPr>
            <a:spLocks noGrp="1"/>
          </p:cNvSpPr>
          <p:nvPr>
            <p:ph idx="1"/>
          </p:nvPr>
        </p:nvSpPr>
        <p:spPr>
          <a:xfrm>
            <a:off x="122663" y="1457325"/>
            <a:ext cx="11946674" cy="5233405"/>
          </a:xfrm>
        </p:spPr>
        <p:txBody>
          <a:bodyPr>
            <a:noAutofit/>
          </a:bodyPr>
          <a:lstStyle/>
          <a:p>
            <a:pPr algn="just"/>
            <a:r>
              <a:rPr lang="en-US" sz="3000" dirty="0">
                <a:latin typeface="Avenir Book" panose="02000503020000020003" pitchFamily="2" charset="0"/>
              </a:rPr>
              <a:t>In 1953 the state of Israel established Yad Vashem, the Holocaust Martyrs’ and Heroes’ Remembrance Authority, in order to document and record the history of the Jewish people during the Holocaust as well as to acknowledge the countless non-Jewish individuals who risked their lives to save Jews. Yad Vashem began to award the title Righteous Among the Nations in 1963.</a:t>
            </a:r>
          </a:p>
          <a:p>
            <a:pPr algn="just"/>
            <a:r>
              <a:rPr lang="en-US" sz="3000" dirty="0">
                <a:latin typeface="Avenir Book" panose="02000503020000020003" pitchFamily="2" charset="0"/>
              </a:rPr>
              <a:t>In total, </a:t>
            </a:r>
            <a:r>
              <a:rPr lang="en-US" sz="3000" b="1" u="sng" dirty="0">
                <a:latin typeface="Avenir Book" panose="02000503020000020003" pitchFamily="2" charset="0"/>
              </a:rPr>
              <a:t>27,712</a:t>
            </a:r>
            <a:r>
              <a:rPr lang="en-US" sz="3000" b="1" dirty="0">
                <a:latin typeface="Avenir Book" panose="02000503020000020003" pitchFamily="2" charset="0"/>
              </a:rPr>
              <a:t> </a:t>
            </a:r>
            <a:r>
              <a:rPr lang="en-US" sz="3000" dirty="0">
                <a:latin typeface="Avenir Book" panose="02000503020000020003" pitchFamily="2" charset="0"/>
              </a:rPr>
              <a:t>(as of 1 January 2020)</a:t>
            </a:r>
            <a:r>
              <a:rPr lang="en-US" sz="3000" baseline="30000" dirty="0">
                <a:latin typeface="Avenir Book" panose="02000503020000020003" pitchFamily="2" charset="0"/>
              </a:rPr>
              <a:t> </a:t>
            </a:r>
            <a:r>
              <a:rPr lang="en-US" sz="3000" b="1" dirty="0">
                <a:latin typeface="Avenir Book" panose="02000503020000020003" pitchFamily="2" charset="0"/>
              </a:rPr>
              <a:t>men and women </a:t>
            </a:r>
            <a:r>
              <a:rPr lang="en-US" sz="3000" dirty="0">
                <a:latin typeface="Avenir Book" panose="02000503020000020003" pitchFamily="2" charset="0"/>
              </a:rPr>
              <a:t>from </a:t>
            </a:r>
            <a:r>
              <a:rPr lang="en-US" sz="3000" b="1" u="sng" dirty="0">
                <a:latin typeface="Avenir Book" panose="02000503020000020003" pitchFamily="2" charset="0"/>
              </a:rPr>
              <a:t>51 countries</a:t>
            </a:r>
            <a:r>
              <a:rPr lang="en-US" sz="3000" b="1" dirty="0">
                <a:latin typeface="Avenir Book" panose="02000503020000020003" pitchFamily="2" charset="0"/>
              </a:rPr>
              <a:t> </a:t>
            </a:r>
            <a:r>
              <a:rPr lang="en-US" sz="3000" dirty="0">
                <a:latin typeface="Avenir Book" panose="02000503020000020003" pitchFamily="2" charset="0"/>
              </a:rPr>
              <a:t>have been recognized,</a:t>
            </a:r>
            <a:r>
              <a:rPr lang="en-US" sz="3000" baseline="30000" dirty="0">
                <a:latin typeface="Avenir Book" panose="02000503020000020003" pitchFamily="2" charset="0"/>
              </a:rPr>
              <a:t> </a:t>
            </a:r>
            <a:r>
              <a:rPr lang="en-US" sz="3000" dirty="0">
                <a:latin typeface="Avenir Book" panose="02000503020000020003" pitchFamily="2" charset="0"/>
              </a:rPr>
              <a:t>amounting to more than </a:t>
            </a:r>
            <a:r>
              <a:rPr lang="en-US" sz="3000" b="1" u="sng" dirty="0">
                <a:latin typeface="Avenir Book" panose="02000503020000020003" pitchFamily="2" charset="0"/>
              </a:rPr>
              <a:t>10,000</a:t>
            </a:r>
            <a:r>
              <a:rPr lang="en-US" sz="3000" b="1" dirty="0">
                <a:latin typeface="Avenir Book" panose="02000503020000020003" pitchFamily="2" charset="0"/>
              </a:rPr>
              <a:t> </a:t>
            </a:r>
            <a:r>
              <a:rPr lang="en-US" sz="3000" dirty="0">
                <a:latin typeface="Avenir Book" panose="02000503020000020003" pitchFamily="2" charset="0"/>
              </a:rPr>
              <a:t>authenticated rescue stories. Yad Vashem's policy is to pursue the program for as long as petitions for this title are received and are supported by evidence that meets the criteria.</a:t>
            </a:r>
            <a:endParaRPr lang="en-US" sz="3000" baseline="30000" dirty="0">
              <a:latin typeface="Avenir Book" panose="02000503020000020003" pitchFamily="2" charset="0"/>
            </a:endParaRPr>
          </a:p>
        </p:txBody>
      </p:sp>
    </p:spTree>
    <p:extLst>
      <p:ext uri="{BB962C8B-B14F-4D97-AF65-F5344CB8AC3E}">
        <p14:creationId xmlns:p14="http://schemas.microsoft.com/office/powerpoint/2010/main" val="34325076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53EA26-FF8D-D245-B8F2-A071EFFE6108}"/>
              </a:ext>
            </a:extLst>
          </p:cNvPr>
          <p:cNvSpPr>
            <a:spLocks noGrp="1"/>
          </p:cNvSpPr>
          <p:nvPr>
            <p:ph idx="1"/>
          </p:nvPr>
        </p:nvSpPr>
        <p:spPr>
          <a:xfrm>
            <a:off x="135924" y="210065"/>
            <a:ext cx="11929696" cy="6487297"/>
          </a:xfrm>
        </p:spPr>
        <p:txBody>
          <a:bodyPr>
            <a:normAutofit lnSpcReduction="10000"/>
          </a:bodyPr>
          <a:lstStyle/>
          <a:p>
            <a:pPr marL="0" indent="0" algn="just">
              <a:buNone/>
            </a:pPr>
            <a:r>
              <a:rPr lang="en-US" sz="3200" dirty="0">
                <a:latin typeface="Avenir Book" panose="02000503020000020003" pitchFamily="2" charset="0"/>
              </a:rPr>
              <a:t>Guided by certain criteria, the commission headed by a justice of the </a:t>
            </a:r>
            <a:r>
              <a:rPr lang="en-US" sz="3200" dirty="0">
                <a:latin typeface="Avenir Book" panose="02000503020000020003" pitchFamily="2" charset="0"/>
                <a:hlinkClick r:id="rId2" tooltip="Supreme Court of Israel">
                  <a:extLst>
                    <a:ext uri="{A12FA001-AC4F-418D-AE19-62706E023703}">
                      <ahyp:hlinkClr xmlns:ahyp="http://schemas.microsoft.com/office/drawing/2018/hyperlinkcolor" val="tx"/>
                    </a:ext>
                  </a:extLst>
                </a:hlinkClick>
              </a:rPr>
              <a:t>Supreme Court of Israel</a:t>
            </a:r>
            <a:r>
              <a:rPr lang="en-US" sz="3200" dirty="0">
                <a:latin typeface="Avenir Book" panose="02000503020000020003" pitchFamily="2" charset="0"/>
              </a:rPr>
              <a:t>, meticulously studies all documentation including evidence by survivors and other eyewitnesses, evaluates the historical circumstances and the element of risk to the rescuer, and then decides if the case meets the criteria.</a:t>
            </a:r>
          </a:p>
          <a:p>
            <a:pPr marL="0" indent="0" algn="just">
              <a:buNone/>
            </a:pPr>
            <a:endParaRPr lang="en-US" sz="1100" dirty="0">
              <a:latin typeface="Avenir Book" panose="02000503020000020003" pitchFamily="2" charset="0"/>
            </a:endParaRPr>
          </a:p>
          <a:p>
            <a:r>
              <a:rPr lang="en-US" sz="3200" dirty="0">
                <a:latin typeface="Avenir Book" panose="02000503020000020003" pitchFamily="2" charset="0"/>
              </a:rPr>
              <a:t>Only a Jewish party can put forward a nomination</a:t>
            </a:r>
          </a:p>
          <a:p>
            <a:pPr lvl="0"/>
            <a:r>
              <a:rPr lang="en-US" sz="3200" dirty="0">
                <a:latin typeface="Avenir Book" panose="02000503020000020003" pitchFamily="2" charset="0"/>
              </a:rPr>
              <a:t>Helping a family member or helping a Jew who converted to Christianity is not ground for recognition;</a:t>
            </a:r>
          </a:p>
          <a:p>
            <a:pPr lvl="0"/>
            <a:r>
              <a:rPr lang="en-US" sz="3200" dirty="0">
                <a:latin typeface="Avenir Book" panose="02000503020000020003" pitchFamily="2" charset="0"/>
              </a:rPr>
              <a:t>Assistance has to be repeated or substantial</a:t>
            </a:r>
          </a:p>
          <a:p>
            <a:pPr lvl="0"/>
            <a:r>
              <a:rPr lang="en-US" sz="3200" dirty="0">
                <a:latin typeface="Avenir Book" panose="02000503020000020003" pitchFamily="2" charset="0"/>
              </a:rPr>
              <a:t>Assistance has to be given without any financial gain expected in return (although covering expenses such as food is acceptable)</a:t>
            </a:r>
          </a:p>
          <a:p>
            <a:endParaRPr lang="en-US" dirty="0"/>
          </a:p>
        </p:txBody>
      </p:sp>
    </p:spTree>
    <p:extLst>
      <p:ext uri="{BB962C8B-B14F-4D97-AF65-F5344CB8AC3E}">
        <p14:creationId xmlns:p14="http://schemas.microsoft.com/office/powerpoint/2010/main" val="14091105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404146-3241-5847-8E9E-DCC26213E663}"/>
              </a:ext>
            </a:extLst>
          </p:cNvPr>
          <p:cNvSpPr>
            <a:spLocks noGrp="1"/>
          </p:cNvSpPr>
          <p:nvPr>
            <p:ph idx="1"/>
          </p:nvPr>
        </p:nvSpPr>
        <p:spPr>
          <a:xfrm>
            <a:off x="247135" y="111212"/>
            <a:ext cx="11652422" cy="6065752"/>
          </a:xfrm>
        </p:spPr>
        <p:txBody>
          <a:bodyPr>
            <a:noAutofit/>
          </a:bodyPr>
          <a:lstStyle/>
          <a:p>
            <a:pPr marL="0" indent="0" algn="just">
              <a:buNone/>
            </a:pPr>
            <a:r>
              <a:rPr lang="en-US" sz="3500" dirty="0">
                <a:latin typeface="Avenir Book" panose="02000503020000020003" pitchFamily="2" charset="0"/>
              </a:rPr>
              <a:t>The </a:t>
            </a:r>
            <a:r>
              <a:rPr lang="en-US" sz="3500" dirty="0">
                <a:latin typeface="Avenir Book" panose="02000503020000020003" pitchFamily="2" charset="0"/>
                <a:hlinkClick r:id="rId2"/>
              </a:rPr>
              <a:t>Righteous Among the Nations</a:t>
            </a:r>
            <a:r>
              <a:rPr lang="en-US" sz="3500" dirty="0">
                <a:latin typeface="Avenir Book" panose="02000503020000020003" pitchFamily="2" charset="0"/>
              </a:rPr>
              <a:t> are men and women coming from all walks of life,  age groups, religious affiliation (Christian denominations, Muslims, atheists) and professions – university people, teachers, physicians, clergy, diplomats, simple workers, servants, policemen, fishermen, farmers, undertakers, etc. They include highly educated city dwellers and illiterate peasants, officials and people from the margins of society from all the corners of Europe. </a:t>
            </a:r>
          </a:p>
          <a:p>
            <a:pPr marL="0" indent="0" algn="just">
              <a:buNone/>
            </a:pPr>
            <a:r>
              <a:rPr lang="en-US" sz="3600" b="1" i="1" dirty="0">
                <a:latin typeface="Avenir Book" panose="02000503020000020003" pitchFamily="2" charset="0"/>
              </a:rPr>
              <a:t>The only common denominator is that they believed that the Jews belonged to their universe of obligation and that they were willing to pay a dear price for this commitment.</a:t>
            </a:r>
          </a:p>
        </p:txBody>
      </p:sp>
    </p:spTree>
    <p:extLst>
      <p:ext uri="{BB962C8B-B14F-4D97-AF65-F5344CB8AC3E}">
        <p14:creationId xmlns:p14="http://schemas.microsoft.com/office/powerpoint/2010/main" val="36060256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25166D1-1B21-4128-AC42-61745528E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AA21288-195D-A448-B6A7-995A595E4C0D}"/>
              </a:ext>
            </a:extLst>
          </p:cNvPr>
          <p:cNvSpPr>
            <a:spLocks noGrp="1"/>
          </p:cNvSpPr>
          <p:nvPr>
            <p:ph type="title"/>
          </p:nvPr>
        </p:nvSpPr>
        <p:spPr>
          <a:xfrm>
            <a:off x="7372118" y="1407577"/>
            <a:ext cx="4391024" cy="1323439"/>
          </a:xfrm>
        </p:spPr>
        <p:txBody>
          <a:bodyPr vert="horz" lIns="91440" tIns="45720" rIns="91440" bIns="45720" rtlCol="0" anchor="t">
            <a:normAutofit/>
          </a:bodyPr>
          <a:lstStyle/>
          <a:p>
            <a:br>
              <a:rPr lang="en-US" sz="2200" dirty="0">
                <a:solidFill>
                  <a:schemeClr val="bg1"/>
                </a:solidFill>
                <a:latin typeface="Avenir Book" panose="02000503020000020003" pitchFamily="2" charset="0"/>
              </a:rPr>
            </a:br>
            <a:endParaRPr lang="en-US" sz="2200" dirty="0">
              <a:solidFill>
                <a:schemeClr val="bg1"/>
              </a:solidFill>
              <a:latin typeface="Avenir Book" panose="02000503020000020003" pitchFamily="2" charset="0"/>
            </a:endParaRPr>
          </a:p>
        </p:txBody>
      </p:sp>
      <p:pic>
        <p:nvPicPr>
          <p:cNvPr id="5" name="Content Placeholder 4" descr="A picture containing tree, outdoor, plant&#10;&#10;Description automatically generated">
            <a:extLst>
              <a:ext uri="{FF2B5EF4-FFF2-40B4-BE49-F238E27FC236}">
                <a16:creationId xmlns:a16="http://schemas.microsoft.com/office/drawing/2014/main" id="{2B0F9413-D269-DD40-83A8-6E581B7DE68B}"/>
              </a:ext>
            </a:extLst>
          </p:cNvPr>
          <p:cNvPicPr>
            <a:picLocks noChangeAspect="1"/>
          </p:cNvPicPr>
          <p:nvPr/>
        </p:nvPicPr>
        <p:blipFill rotWithShape="1">
          <a:blip r:embed="rId2"/>
          <a:srcRect t="8951" r="1" b="4867"/>
          <a:stretch/>
        </p:blipFill>
        <p:spPr>
          <a:xfrm>
            <a:off x="20" y="2"/>
            <a:ext cx="6186992" cy="6857998"/>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effectLst>
            <a:outerShdw blurRad="381000" dist="152400" algn="tl" rotWithShape="0">
              <a:prstClr val="black">
                <a:alpha val="10000"/>
              </a:prstClr>
            </a:outerShdw>
          </a:effectLst>
        </p:spPr>
      </p:pic>
      <p:grpSp>
        <p:nvGrpSpPr>
          <p:cNvPr id="19" name="Group 18">
            <a:extLst>
              <a:ext uri="{FF2B5EF4-FFF2-40B4-BE49-F238E27FC236}">
                <a16:creationId xmlns:a16="http://schemas.microsoft.com/office/drawing/2014/main" id="{E6517BAC-C80F-4065-90D8-703493E0B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68" y="0"/>
            <a:ext cx="874718" cy="6857455"/>
            <a:chOff x="5395368" y="0"/>
            <a:chExt cx="874718" cy="6857455"/>
          </a:xfrm>
        </p:grpSpPr>
        <p:sp>
          <p:nvSpPr>
            <p:cNvPr id="20" name="Freeform: Shape 19">
              <a:extLst>
                <a:ext uri="{FF2B5EF4-FFF2-40B4-BE49-F238E27FC236}">
                  <a16:creationId xmlns:a16="http://schemas.microsoft.com/office/drawing/2014/main" id="{984DCDA5-A261-4103-B44C-068DCEA033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Shape 20">
              <a:extLst>
                <a:ext uri="{FF2B5EF4-FFF2-40B4-BE49-F238E27FC236}">
                  <a16:creationId xmlns:a16="http://schemas.microsoft.com/office/drawing/2014/main" id="{4E59A2A1-1352-47AA-80C2-0FF53759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4" name="Content Placeholder 13">
            <a:extLst>
              <a:ext uri="{FF2B5EF4-FFF2-40B4-BE49-F238E27FC236}">
                <a16:creationId xmlns:a16="http://schemas.microsoft.com/office/drawing/2014/main" id="{8EBBAE41-851E-4CFC-A6EB-02D1DC078E9B}"/>
              </a:ext>
            </a:extLst>
          </p:cNvPr>
          <p:cNvSpPr>
            <a:spLocks noGrp="1"/>
          </p:cNvSpPr>
          <p:nvPr>
            <p:ph idx="1"/>
          </p:nvPr>
        </p:nvSpPr>
        <p:spPr>
          <a:xfrm>
            <a:off x="6096000" y="5720081"/>
            <a:ext cx="6003073" cy="977620"/>
          </a:xfrm>
        </p:spPr>
        <p:txBody>
          <a:bodyPr>
            <a:normAutofit fontScale="92500" lnSpcReduction="20000"/>
          </a:bodyPr>
          <a:lstStyle/>
          <a:p>
            <a:pPr marL="0" indent="0" algn="ctr">
              <a:buNone/>
            </a:pPr>
            <a:r>
              <a:rPr lang="en-US" sz="2400" dirty="0">
                <a:solidFill>
                  <a:schemeClr val="bg1"/>
                </a:solidFill>
                <a:latin typeface="Avenir Book" panose="02000503020000020003" pitchFamily="2" charset="0"/>
              </a:rPr>
              <a:t>The tree planted in honor of the Righteous Among the Nations: </a:t>
            </a:r>
          </a:p>
          <a:p>
            <a:pPr marL="0" indent="0" algn="ctr">
              <a:buNone/>
            </a:pPr>
            <a:r>
              <a:rPr lang="en-US" sz="2400" b="1" dirty="0">
                <a:solidFill>
                  <a:schemeClr val="bg1"/>
                </a:solidFill>
                <a:latin typeface="Avenir Book" panose="02000503020000020003" pitchFamily="2" charset="0"/>
              </a:rPr>
              <a:t>Jan and Antonina Zabinski</a:t>
            </a:r>
            <a:endParaRPr lang="en-US" sz="2400" dirty="0">
              <a:solidFill>
                <a:schemeClr val="bg1">
                  <a:alpha val="80000"/>
                </a:schemeClr>
              </a:solidFill>
            </a:endParaRPr>
          </a:p>
        </p:txBody>
      </p:sp>
      <p:sp>
        <p:nvSpPr>
          <p:cNvPr id="6" name="TextBox 5">
            <a:extLst>
              <a:ext uri="{FF2B5EF4-FFF2-40B4-BE49-F238E27FC236}">
                <a16:creationId xmlns:a16="http://schemas.microsoft.com/office/drawing/2014/main" id="{3C35E642-7663-4048-A970-A68FA92EB84A}"/>
              </a:ext>
            </a:extLst>
          </p:cNvPr>
          <p:cNvSpPr txBox="1"/>
          <p:nvPr/>
        </p:nvSpPr>
        <p:spPr>
          <a:xfrm>
            <a:off x="6270084" y="377977"/>
            <a:ext cx="5739779" cy="4801314"/>
          </a:xfrm>
          <a:prstGeom prst="rect">
            <a:avLst/>
          </a:prstGeom>
          <a:noFill/>
        </p:spPr>
        <p:txBody>
          <a:bodyPr wrap="square" rtlCol="0">
            <a:spAutoFit/>
          </a:bodyPr>
          <a:lstStyle/>
          <a:p>
            <a:r>
              <a:rPr lang="en-US" sz="3200" i="1" dirty="0">
                <a:solidFill>
                  <a:schemeClr val="bg1"/>
                </a:solidFill>
                <a:latin typeface="Avenir Book" panose="02000503020000020003" pitchFamily="2" charset="0"/>
              </a:rPr>
              <a:t>On September 21, 1965, </a:t>
            </a:r>
          </a:p>
          <a:p>
            <a:r>
              <a:rPr lang="en-US" sz="3200" i="1" dirty="0">
                <a:solidFill>
                  <a:schemeClr val="bg1"/>
                </a:solidFill>
                <a:latin typeface="Avenir Book" panose="02000503020000020003" pitchFamily="2" charset="0"/>
              </a:rPr>
              <a:t>Yad Vashem recognized Jan Zabinski and his wife, Antonina Zabinski, as Righteous Among the Nations. </a:t>
            </a:r>
          </a:p>
          <a:p>
            <a:r>
              <a:rPr lang="en-US" sz="3200" i="1" dirty="0">
                <a:solidFill>
                  <a:schemeClr val="bg1"/>
                </a:solidFill>
                <a:latin typeface="Avenir Book" panose="02000503020000020003" pitchFamily="2" charset="0"/>
              </a:rPr>
              <a:t>On October 30, 1968 Dr. Jan Zabinski planted a tree on the Mount of Remembrance.</a:t>
            </a:r>
            <a:endParaRPr lang="en-US" sz="3200" dirty="0">
              <a:solidFill>
                <a:schemeClr val="bg1"/>
              </a:solidFill>
              <a:latin typeface="Avenir Book" panose="02000503020000020003" pitchFamily="2" charset="0"/>
            </a:endParaRPr>
          </a:p>
          <a:p>
            <a:endParaRPr lang="en-US" dirty="0"/>
          </a:p>
        </p:txBody>
      </p:sp>
    </p:spTree>
    <p:extLst>
      <p:ext uri="{BB962C8B-B14F-4D97-AF65-F5344CB8AC3E}">
        <p14:creationId xmlns:p14="http://schemas.microsoft.com/office/powerpoint/2010/main" val="29545539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E31AB-7C53-4C4D-A506-E601836BB05C}"/>
              </a:ext>
            </a:extLst>
          </p:cNvPr>
          <p:cNvSpPr>
            <a:spLocks noGrp="1"/>
          </p:cNvSpPr>
          <p:nvPr>
            <p:ph type="title"/>
          </p:nvPr>
        </p:nvSpPr>
        <p:spPr>
          <a:xfrm>
            <a:off x="526473" y="365125"/>
            <a:ext cx="10827327" cy="2890693"/>
          </a:xfrm>
        </p:spPr>
        <p:txBody>
          <a:bodyPr>
            <a:normAutofit/>
          </a:bodyPr>
          <a:lstStyle/>
          <a:p>
            <a:pPr algn="ctr"/>
            <a:br>
              <a:rPr lang="en-US" sz="7200" b="1" dirty="0">
                <a:latin typeface="Avenir Book" panose="02000503020000020003" pitchFamily="2" charset="0"/>
              </a:rPr>
            </a:br>
            <a:r>
              <a:rPr lang="en-US" sz="7200" b="1" dirty="0">
                <a:latin typeface="Avenir Book" panose="02000503020000020003" pitchFamily="2" charset="0"/>
              </a:rPr>
              <a:t>Learn more about it …</a:t>
            </a:r>
          </a:p>
        </p:txBody>
      </p:sp>
    </p:spTree>
    <p:extLst>
      <p:ext uri="{BB962C8B-B14F-4D97-AF65-F5344CB8AC3E}">
        <p14:creationId xmlns:p14="http://schemas.microsoft.com/office/powerpoint/2010/main" val="22726350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42B6A4-FD51-0C4A-B47E-0EE6E51173F9}"/>
              </a:ext>
            </a:extLst>
          </p:cNvPr>
          <p:cNvSpPr>
            <a:spLocks noGrp="1"/>
          </p:cNvSpPr>
          <p:nvPr>
            <p:ph idx="1"/>
          </p:nvPr>
        </p:nvSpPr>
        <p:spPr>
          <a:xfrm>
            <a:off x="211873" y="267630"/>
            <a:ext cx="11753385" cy="5909334"/>
          </a:xfrm>
        </p:spPr>
        <p:txBody>
          <a:bodyPr>
            <a:normAutofit lnSpcReduction="10000"/>
          </a:bodyPr>
          <a:lstStyle/>
          <a:p>
            <a:pPr marL="0" indent="0" algn="just">
              <a:buNone/>
            </a:pPr>
            <a:r>
              <a:rPr lang="en-US" sz="4400" dirty="0">
                <a:latin typeface="Avenir Book" panose="02000503020000020003" pitchFamily="2" charset="0"/>
              </a:rPr>
              <a:t>To learn more about the history and the film, </a:t>
            </a:r>
            <a:r>
              <a:rPr lang="en-US" sz="4400" i="1" dirty="0">
                <a:latin typeface="Avenir Book" panose="02000503020000020003" pitchFamily="2" charset="0"/>
              </a:rPr>
              <a:t>The Zookeeper's Wife</a:t>
            </a:r>
            <a:r>
              <a:rPr lang="en-US" sz="4400" dirty="0">
                <a:latin typeface="Avenir Book" panose="02000503020000020003" pitchFamily="2" charset="0"/>
              </a:rPr>
              <a:t>, watch a film discussion previously held at the United States Holocaust Memorial Museum. The conversation featured actress Jessica Chastain, director Niki Caro, screenwriter Angela Workman, author Diane Ackerman, and director of the USHMM, </a:t>
            </a:r>
          </a:p>
          <a:p>
            <a:pPr marL="0" indent="0" algn="just">
              <a:buNone/>
            </a:pPr>
            <a:r>
              <a:rPr lang="en-US" sz="4400" dirty="0">
                <a:latin typeface="Avenir Book" panose="02000503020000020003" pitchFamily="2" charset="0"/>
              </a:rPr>
              <a:t>Sara Bloomfield.</a:t>
            </a:r>
          </a:p>
          <a:p>
            <a:pPr marL="0" indent="0">
              <a:buNone/>
            </a:pPr>
            <a:endParaRPr lang="en-US" sz="4400" dirty="0">
              <a:latin typeface="Avenir Book" panose="02000503020000020003" pitchFamily="2" charset="0"/>
            </a:endParaRPr>
          </a:p>
          <a:p>
            <a:pPr marL="0" indent="0">
              <a:buNone/>
            </a:pPr>
            <a:r>
              <a:rPr lang="en-US" sz="4000" dirty="0">
                <a:latin typeface="Avenir Book" panose="02000503020000020003" pitchFamily="2" charset="0"/>
                <a:hlinkClick r:id="rId2"/>
              </a:rPr>
              <a:t>https://www.youtube.com/watch?v=TeE7-HkvSk4</a:t>
            </a:r>
            <a:endParaRPr lang="en-US" sz="4000" dirty="0">
              <a:latin typeface="Avenir Book" panose="02000503020000020003" pitchFamily="2" charset="0"/>
            </a:endParaRPr>
          </a:p>
          <a:p>
            <a:pPr marL="0" indent="0">
              <a:buNone/>
            </a:pPr>
            <a:endParaRPr lang="en-US" dirty="0"/>
          </a:p>
        </p:txBody>
      </p:sp>
    </p:spTree>
    <p:extLst>
      <p:ext uri="{BB962C8B-B14F-4D97-AF65-F5344CB8AC3E}">
        <p14:creationId xmlns:p14="http://schemas.microsoft.com/office/powerpoint/2010/main" val="11250513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D1B75-408D-9540-8E86-4422B8972AF9}"/>
              </a:ext>
            </a:extLst>
          </p:cNvPr>
          <p:cNvSpPr>
            <a:spLocks noGrp="1"/>
          </p:cNvSpPr>
          <p:nvPr>
            <p:ph type="title"/>
          </p:nvPr>
        </p:nvSpPr>
        <p:spPr>
          <a:xfrm>
            <a:off x="111513" y="234177"/>
            <a:ext cx="11976410" cy="1456512"/>
          </a:xfrm>
        </p:spPr>
        <p:txBody>
          <a:bodyPr/>
          <a:lstStyle/>
          <a:p>
            <a:pPr algn="ctr"/>
            <a:r>
              <a:rPr lang="en-US" b="1" dirty="0">
                <a:latin typeface="Avenir Book" panose="02000503020000020003" pitchFamily="2" charset="0"/>
              </a:rPr>
              <a:t>Rachel Auerbach </a:t>
            </a:r>
            <a:br>
              <a:rPr lang="en-US" b="1" dirty="0">
                <a:latin typeface="Avenir Book" panose="02000503020000020003" pitchFamily="2" charset="0"/>
              </a:rPr>
            </a:br>
            <a:r>
              <a:rPr lang="en-US" b="1" dirty="0">
                <a:latin typeface="Avenir Book" panose="02000503020000020003" pitchFamily="2" charset="0"/>
              </a:rPr>
              <a:t>and the Oyneg Shabbas Archive</a:t>
            </a:r>
          </a:p>
        </p:txBody>
      </p:sp>
      <p:sp>
        <p:nvSpPr>
          <p:cNvPr id="3" name="Content Placeholder 2">
            <a:extLst>
              <a:ext uri="{FF2B5EF4-FFF2-40B4-BE49-F238E27FC236}">
                <a16:creationId xmlns:a16="http://schemas.microsoft.com/office/drawing/2014/main" id="{E9D30408-608D-FB43-9A93-23CB15AF9F21}"/>
              </a:ext>
            </a:extLst>
          </p:cNvPr>
          <p:cNvSpPr>
            <a:spLocks noGrp="1"/>
          </p:cNvSpPr>
          <p:nvPr>
            <p:ph idx="1"/>
          </p:nvPr>
        </p:nvSpPr>
        <p:spPr>
          <a:xfrm>
            <a:off x="223026" y="1690689"/>
            <a:ext cx="11764535" cy="4933134"/>
          </a:xfrm>
        </p:spPr>
        <p:txBody>
          <a:bodyPr>
            <a:normAutofit fontScale="85000" lnSpcReduction="20000"/>
          </a:bodyPr>
          <a:lstStyle/>
          <a:p>
            <a:pPr marL="0" indent="0">
              <a:buNone/>
            </a:pPr>
            <a:r>
              <a:rPr lang="en-US" sz="4300" dirty="0">
                <a:latin typeface="Avenir Book" panose="02000503020000020003" pitchFamily="2" charset="0"/>
              </a:rPr>
              <a:t>Learn more about Rachel Auerbach and the Oyneg Shabbas Archive.</a:t>
            </a:r>
          </a:p>
          <a:p>
            <a:pPr marL="0" indent="0">
              <a:buNone/>
            </a:pPr>
            <a:r>
              <a:rPr lang="en-US" sz="3500" dirty="0">
                <a:latin typeface="Avenir Book" panose="02000503020000020003" pitchFamily="2" charset="0"/>
                <a:hlinkClick r:id="rId2"/>
              </a:rPr>
              <a:t>https://medium.com/.../letter-of-indictment-documenting...</a:t>
            </a:r>
            <a:endParaRPr lang="en-US" sz="3500" dirty="0">
              <a:latin typeface="Avenir Book" panose="02000503020000020003" pitchFamily="2" charset="0"/>
            </a:endParaRPr>
          </a:p>
          <a:p>
            <a:pPr marL="0" indent="0">
              <a:buNone/>
            </a:pPr>
            <a:endParaRPr lang="en-US" dirty="0">
              <a:latin typeface="Avenir Book" panose="02000503020000020003" pitchFamily="2" charset="0"/>
            </a:endParaRPr>
          </a:p>
          <a:p>
            <a:pPr marL="0" indent="0">
              <a:buNone/>
            </a:pPr>
            <a:r>
              <a:rPr lang="en-US" sz="4300" dirty="0">
                <a:latin typeface="Avenir Book" panose="02000503020000020003" pitchFamily="2" charset="0"/>
              </a:rPr>
              <a:t>‘</a:t>
            </a:r>
            <a:r>
              <a:rPr lang="en-US" sz="4300" i="1" dirty="0">
                <a:latin typeface="Avenir Book" panose="02000503020000020003" pitchFamily="2" charset="0"/>
              </a:rPr>
              <a:t>Who Will Write Our History’ </a:t>
            </a:r>
            <a:r>
              <a:rPr lang="en-US" sz="4300" dirty="0">
                <a:latin typeface="Avenir Book" panose="02000503020000020003" pitchFamily="2" charset="0"/>
              </a:rPr>
              <a:t>Review: </a:t>
            </a:r>
          </a:p>
          <a:p>
            <a:pPr marL="0" indent="0">
              <a:buNone/>
            </a:pPr>
            <a:r>
              <a:rPr lang="en-US" sz="4300" dirty="0">
                <a:latin typeface="Avenir Book" panose="02000503020000020003" pitchFamily="2" charset="0"/>
              </a:rPr>
              <a:t> A Vital Holocaust Documentary</a:t>
            </a:r>
          </a:p>
          <a:p>
            <a:pPr marL="0" indent="0">
              <a:buNone/>
            </a:pPr>
            <a:r>
              <a:rPr lang="en-US" sz="3500" dirty="0">
                <a:latin typeface="Avenir Book" panose="02000503020000020003" pitchFamily="2" charset="0"/>
                <a:hlinkClick r:id="rId3" tooltip="https://www.nytimes.com/2019/01/17/movies/who-will-write-our-history-review.html?smid=em-share"/>
              </a:rPr>
              <a:t>https://www.nytimes.com/2019/01/17/movies/who-will-write-our-history-review.html?smid=em-share</a:t>
            </a:r>
            <a:endParaRPr lang="en-US" sz="3500" dirty="0">
              <a:latin typeface="Avenir Book" panose="02000503020000020003" pitchFamily="2" charset="0"/>
            </a:endParaRPr>
          </a:p>
          <a:p>
            <a:pPr marL="0" indent="0">
              <a:buNone/>
            </a:pPr>
            <a:r>
              <a:rPr lang="en-US" sz="4700" dirty="0">
                <a:latin typeface="Avenir Book" panose="02000503020000020003" pitchFamily="2" charset="0"/>
              </a:rPr>
              <a:t>The</a:t>
            </a:r>
            <a:r>
              <a:rPr lang="en-US" sz="4300" dirty="0">
                <a:latin typeface="Avenir Book" panose="02000503020000020003" pitchFamily="2" charset="0"/>
              </a:rPr>
              <a:t> film, directed by Roberta Grossman, tells the story of Oyneg Shabbas, a group of Jews imprisoned in the Warsaw Ghetto who worked to document their culture.</a:t>
            </a:r>
          </a:p>
          <a:p>
            <a:pPr marL="0" indent="0">
              <a:buNone/>
            </a:pPr>
            <a:endParaRPr lang="en-US" dirty="0">
              <a:latin typeface="Avenir Book" panose="02000503020000020003" pitchFamily="2" charset="0"/>
            </a:endParaRPr>
          </a:p>
          <a:p>
            <a:pPr marL="0" indent="0">
              <a:buNone/>
            </a:pPr>
            <a:endParaRPr lang="en-US" dirty="0">
              <a:latin typeface="Avenir Book" panose="02000503020000020003" pitchFamily="2" charset="0"/>
            </a:endParaRPr>
          </a:p>
          <a:p>
            <a:endParaRPr lang="en-US" dirty="0">
              <a:latin typeface="Avenir Book" panose="02000503020000020003" pitchFamily="2" charset="0"/>
            </a:endParaRPr>
          </a:p>
        </p:txBody>
      </p:sp>
    </p:spTree>
    <p:extLst>
      <p:ext uri="{BB962C8B-B14F-4D97-AF65-F5344CB8AC3E}">
        <p14:creationId xmlns:p14="http://schemas.microsoft.com/office/powerpoint/2010/main" val="11161769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9A386F4-CD14-FC45-A3B4-CD3798F40D87}"/>
              </a:ext>
            </a:extLst>
          </p:cNvPr>
          <p:cNvPicPr>
            <a:picLocks noGrp="1" noChangeAspect="1"/>
          </p:cNvPicPr>
          <p:nvPr>
            <p:ph idx="1"/>
          </p:nvPr>
        </p:nvPicPr>
        <p:blipFill>
          <a:blip r:embed="rId2"/>
          <a:stretch>
            <a:fillRect/>
          </a:stretch>
        </p:blipFill>
        <p:spPr>
          <a:xfrm>
            <a:off x="3014797" y="1690688"/>
            <a:ext cx="2934331" cy="4351338"/>
          </a:xfrm>
          <a:prstGeom prst="rect">
            <a:avLst/>
          </a:prstGeom>
        </p:spPr>
      </p:pic>
      <p:pic>
        <p:nvPicPr>
          <p:cNvPr id="6" name="Picture 5" descr="Graphical user interface, website&#10;&#10;Description automatically generated">
            <a:extLst>
              <a:ext uri="{FF2B5EF4-FFF2-40B4-BE49-F238E27FC236}">
                <a16:creationId xmlns:a16="http://schemas.microsoft.com/office/drawing/2014/main" id="{27771C27-F0D8-F541-862A-B34FEC4828CA}"/>
              </a:ext>
            </a:extLst>
          </p:cNvPr>
          <p:cNvPicPr>
            <a:picLocks noChangeAspect="1"/>
          </p:cNvPicPr>
          <p:nvPr/>
        </p:nvPicPr>
        <p:blipFill>
          <a:blip r:embed="rId3"/>
          <a:stretch>
            <a:fillRect/>
          </a:stretch>
        </p:blipFill>
        <p:spPr>
          <a:xfrm>
            <a:off x="6096000" y="1690688"/>
            <a:ext cx="2819400" cy="4351338"/>
          </a:xfrm>
          <a:prstGeom prst="rect">
            <a:avLst/>
          </a:prstGeom>
        </p:spPr>
      </p:pic>
    </p:spTree>
    <p:extLst>
      <p:ext uri="{BB962C8B-B14F-4D97-AF65-F5344CB8AC3E}">
        <p14:creationId xmlns:p14="http://schemas.microsoft.com/office/powerpoint/2010/main" val="27808397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35912-C39D-DB44-BD01-42CF79F8884C}"/>
              </a:ext>
            </a:extLst>
          </p:cNvPr>
          <p:cNvSpPr>
            <a:spLocks noGrp="1"/>
          </p:cNvSpPr>
          <p:nvPr>
            <p:ph type="title"/>
          </p:nvPr>
        </p:nvSpPr>
        <p:spPr>
          <a:xfrm>
            <a:off x="345687" y="234176"/>
            <a:ext cx="11675327" cy="1984917"/>
          </a:xfrm>
        </p:spPr>
        <p:txBody>
          <a:bodyPr>
            <a:normAutofit fontScale="90000"/>
          </a:bodyPr>
          <a:lstStyle/>
          <a:p>
            <a:pPr algn="ctr"/>
            <a:r>
              <a:rPr lang="en-US" sz="6000" b="1" dirty="0">
                <a:latin typeface="Avenir Book" panose="02000503020000020003" pitchFamily="2" charset="0"/>
              </a:rPr>
              <a:t>When the Nazis Tried to Bring Animals Back From Extinction</a:t>
            </a:r>
            <a:br>
              <a:rPr lang="en-US" b="1" dirty="0">
                <a:latin typeface="Avenir Book" panose="02000503020000020003" pitchFamily="2" charset="0"/>
              </a:rPr>
            </a:br>
            <a:endParaRPr lang="en-US" b="1" dirty="0">
              <a:latin typeface="Avenir Book" panose="02000503020000020003" pitchFamily="2" charset="0"/>
            </a:endParaRPr>
          </a:p>
        </p:txBody>
      </p:sp>
      <p:sp>
        <p:nvSpPr>
          <p:cNvPr id="3" name="Content Placeholder 2">
            <a:extLst>
              <a:ext uri="{FF2B5EF4-FFF2-40B4-BE49-F238E27FC236}">
                <a16:creationId xmlns:a16="http://schemas.microsoft.com/office/drawing/2014/main" id="{19C3B816-3F7B-8C42-8BC8-B98D7663FDBC}"/>
              </a:ext>
            </a:extLst>
          </p:cNvPr>
          <p:cNvSpPr>
            <a:spLocks noGrp="1"/>
          </p:cNvSpPr>
          <p:nvPr>
            <p:ph idx="1"/>
          </p:nvPr>
        </p:nvSpPr>
        <p:spPr>
          <a:xfrm>
            <a:off x="479501" y="2419815"/>
            <a:ext cx="11197633" cy="3757147"/>
          </a:xfrm>
        </p:spPr>
        <p:txBody>
          <a:bodyPr/>
          <a:lstStyle/>
          <a:p>
            <a:endParaRPr lang="en-US" dirty="0">
              <a:hlinkClick r:id="rId2"/>
            </a:endParaRPr>
          </a:p>
          <a:p>
            <a:endParaRPr lang="en-US" dirty="0">
              <a:hlinkClick r:id="rId2"/>
            </a:endParaRPr>
          </a:p>
          <a:p>
            <a:pPr marL="0" indent="0">
              <a:buNone/>
            </a:pPr>
            <a:r>
              <a:rPr lang="en-US" sz="4000" dirty="0">
                <a:latin typeface="Avenir Book" panose="02000503020000020003" pitchFamily="2" charset="0"/>
                <a:hlinkClick r:id="rId2"/>
              </a:rPr>
              <a:t>https://www.smithsonianmag.com/history/when-nazis-tried-bring-animals-back-extinction-180962739/</a:t>
            </a:r>
            <a:endParaRPr lang="en-US" sz="4000" dirty="0">
              <a:latin typeface="Avenir Book" panose="02000503020000020003" pitchFamily="2" charset="0"/>
            </a:endParaRPr>
          </a:p>
          <a:p>
            <a:pPr marL="0" indent="0">
              <a:buNone/>
            </a:pPr>
            <a:endParaRPr lang="en-US" dirty="0"/>
          </a:p>
        </p:txBody>
      </p:sp>
      <p:pic>
        <p:nvPicPr>
          <p:cNvPr id="5" name="Picture 4" descr="A picture containing company name&#10;&#10;Description automatically generated">
            <a:extLst>
              <a:ext uri="{FF2B5EF4-FFF2-40B4-BE49-F238E27FC236}">
                <a16:creationId xmlns:a16="http://schemas.microsoft.com/office/drawing/2014/main" id="{54F3075D-24F4-2A4C-B6E6-609C6A2B56AA}"/>
              </a:ext>
            </a:extLst>
          </p:cNvPr>
          <p:cNvPicPr>
            <a:picLocks noChangeAspect="1"/>
          </p:cNvPicPr>
          <p:nvPr/>
        </p:nvPicPr>
        <p:blipFill>
          <a:blip r:embed="rId3"/>
          <a:stretch>
            <a:fillRect/>
          </a:stretch>
        </p:blipFill>
        <p:spPr>
          <a:xfrm>
            <a:off x="4585009" y="2419815"/>
            <a:ext cx="2495551" cy="868017"/>
          </a:xfrm>
          <a:prstGeom prst="rect">
            <a:avLst/>
          </a:prstGeom>
        </p:spPr>
      </p:pic>
    </p:spTree>
    <p:extLst>
      <p:ext uri="{BB962C8B-B14F-4D97-AF65-F5344CB8AC3E}">
        <p14:creationId xmlns:p14="http://schemas.microsoft.com/office/powerpoint/2010/main" val="24222415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D3A12-BDDA-4A4A-A0F3-3D36B153B260}"/>
              </a:ext>
            </a:extLst>
          </p:cNvPr>
          <p:cNvSpPr>
            <a:spLocks noGrp="1"/>
          </p:cNvSpPr>
          <p:nvPr>
            <p:ph type="title"/>
          </p:nvPr>
        </p:nvSpPr>
        <p:spPr>
          <a:xfrm>
            <a:off x="156117" y="278779"/>
            <a:ext cx="11809141" cy="1650381"/>
          </a:xfrm>
        </p:spPr>
        <p:txBody>
          <a:bodyPr>
            <a:noAutofit/>
          </a:bodyPr>
          <a:lstStyle/>
          <a:p>
            <a:pPr algn="ctr"/>
            <a:br>
              <a:rPr lang="en-US" sz="5400" b="1" dirty="0">
                <a:latin typeface="Avenir Book" panose="02000503020000020003" pitchFamily="2" charset="0"/>
              </a:rPr>
            </a:br>
            <a:br>
              <a:rPr lang="en-US" sz="5400" b="1" dirty="0">
                <a:latin typeface="Avenir Book" panose="02000503020000020003" pitchFamily="2" charset="0"/>
              </a:rPr>
            </a:br>
            <a:br>
              <a:rPr lang="en-US" sz="5400" b="1" dirty="0">
                <a:latin typeface="Avenir Book" panose="02000503020000020003" pitchFamily="2" charset="0"/>
              </a:rPr>
            </a:br>
            <a:br>
              <a:rPr lang="en-US" sz="5400" b="1" dirty="0">
                <a:latin typeface="Avenir Book" panose="02000503020000020003" pitchFamily="2" charset="0"/>
              </a:rPr>
            </a:br>
            <a:r>
              <a:rPr lang="en-US" sz="5400" b="1" dirty="0">
                <a:latin typeface="Avenir Book" panose="02000503020000020003" pitchFamily="2" charset="0"/>
              </a:rPr>
              <a:t>A Relic of the Nazi Past Is Grazing </a:t>
            </a:r>
            <a:br>
              <a:rPr lang="en-US" sz="5400" b="1" dirty="0">
                <a:latin typeface="Avenir Book" panose="02000503020000020003" pitchFamily="2" charset="0"/>
              </a:rPr>
            </a:br>
            <a:r>
              <a:rPr lang="en-US" sz="5400" b="1" dirty="0">
                <a:latin typeface="Avenir Book" panose="02000503020000020003" pitchFamily="2" charset="0"/>
              </a:rPr>
              <a:t>at the National Zoo </a:t>
            </a:r>
            <a:br>
              <a:rPr lang="en-US" sz="7200" b="1" dirty="0">
                <a:latin typeface="Avenir Book" panose="02000503020000020003" pitchFamily="2" charset="0"/>
              </a:rPr>
            </a:br>
            <a:br>
              <a:rPr lang="en-US" sz="7200" dirty="0">
                <a:latin typeface="Avenir Book" panose="02000503020000020003" pitchFamily="2" charset="0"/>
              </a:rPr>
            </a:br>
            <a:br>
              <a:rPr lang="en-US" sz="5400" b="1" dirty="0">
                <a:latin typeface="Avenir Book" panose="02000503020000020003" pitchFamily="2" charset="0"/>
              </a:rPr>
            </a:br>
            <a:endParaRPr lang="en-US" sz="5400" dirty="0">
              <a:latin typeface="Avenir Book" panose="02000503020000020003" pitchFamily="2" charset="0"/>
            </a:endParaRPr>
          </a:p>
        </p:txBody>
      </p:sp>
      <p:sp>
        <p:nvSpPr>
          <p:cNvPr id="3" name="Content Placeholder 2">
            <a:extLst>
              <a:ext uri="{FF2B5EF4-FFF2-40B4-BE49-F238E27FC236}">
                <a16:creationId xmlns:a16="http://schemas.microsoft.com/office/drawing/2014/main" id="{014668F4-464D-AF46-9021-C132E471C61D}"/>
              </a:ext>
            </a:extLst>
          </p:cNvPr>
          <p:cNvSpPr>
            <a:spLocks noGrp="1"/>
          </p:cNvSpPr>
          <p:nvPr>
            <p:ph idx="1"/>
          </p:nvPr>
        </p:nvSpPr>
        <p:spPr>
          <a:xfrm>
            <a:off x="156117" y="1825625"/>
            <a:ext cx="11697629" cy="4351338"/>
          </a:xfrm>
        </p:spPr>
        <p:txBody>
          <a:bodyPr>
            <a:normAutofit/>
          </a:bodyPr>
          <a:lstStyle/>
          <a:p>
            <a:pPr marL="0" indent="0">
              <a:buNone/>
            </a:pPr>
            <a:endParaRPr lang="en-US" sz="4000" dirty="0">
              <a:hlinkClick r:id="rId2"/>
            </a:endParaRPr>
          </a:p>
          <a:p>
            <a:pPr marL="0" indent="0" algn="ctr">
              <a:buNone/>
            </a:pPr>
            <a:r>
              <a:rPr lang="en-US" sz="4000" dirty="0">
                <a:latin typeface="Avenir Book" panose="02000503020000020003" pitchFamily="2" charset="0"/>
              </a:rPr>
              <a:t>Learn about the Nazi quest to dictate their environment, even when it came to animals.</a:t>
            </a:r>
          </a:p>
          <a:p>
            <a:pPr marL="0" indent="0" algn="ctr">
              <a:buNone/>
            </a:pPr>
            <a:endParaRPr lang="en-US" sz="4000" b="1" dirty="0">
              <a:latin typeface="Avenir Book" panose="02000503020000020003" pitchFamily="2" charset="0"/>
            </a:endParaRPr>
          </a:p>
          <a:p>
            <a:pPr marL="0" indent="0">
              <a:buNone/>
            </a:pPr>
            <a:r>
              <a:rPr lang="en-US" sz="4000" dirty="0">
                <a:latin typeface="Avenir Book" panose="02000503020000020003" pitchFamily="2" charset="0"/>
                <a:hlinkClick r:id="rId2"/>
              </a:rPr>
              <a:t>https://us-holocaust-museum.medium.com/is-a-relic-of-the-nazi-past-grazing-at-the-national-zoo-b6ea24777c68</a:t>
            </a:r>
            <a:endParaRPr lang="en-US" sz="4000" dirty="0">
              <a:latin typeface="Avenir Book" panose="02000503020000020003" pitchFamily="2" charset="0"/>
            </a:endParaRPr>
          </a:p>
          <a:p>
            <a:pPr marL="0" indent="0">
              <a:buNone/>
            </a:pPr>
            <a:endParaRPr lang="en-US" sz="4000" dirty="0"/>
          </a:p>
          <a:p>
            <a:endParaRPr lang="en-US" dirty="0"/>
          </a:p>
        </p:txBody>
      </p:sp>
    </p:spTree>
    <p:extLst>
      <p:ext uri="{BB962C8B-B14F-4D97-AF65-F5344CB8AC3E}">
        <p14:creationId xmlns:p14="http://schemas.microsoft.com/office/powerpoint/2010/main" val="5258418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117DA-DF56-8746-B655-5B1DE2ECDFD1}"/>
              </a:ext>
            </a:extLst>
          </p:cNvPr>
          <p:cNvSpPr>
            <a:spLocks noGrp="1"/>
          </p:cNvSpPr>
          <p:nvPr>
            <p:ph type="title"/>
          </p:nvPr>
        </p:nvSpPr>
        <p:spPr/>
        <p:txBody>
          <a:bodyPr>
            <a:normAutofit/>
          </a:bodyPr>
          <a:lstStyle/>
          <a:p>
            <a:pPr algn="ctr"/>
            <a:r>
              <a:rPr lang="en-US" sz="5400" b="1" dirty="0">
                <a:latin typeface="Avenir Book" panose="02000503020000020003" pitchFamily="2" charset="0"/>
              </a:rPr>
              <a:t>Virtual Tour of the Warsaw Zoo</a:t>
            </a:r>
          </a:p>
        </p:txBody>
      </p:sp>
      <p:sp>
        <p:nvSpPr>
          <p:cNvPr id="4" name="Rectangle 3">
            <a:extLst>
              <a:ext uri="{FF2B5EF4-FFF2-40B4-BE49-F238E27FC236}">
                <a16:creationId xmlns:a16="http://schemas.microsoft.com/office/drawing/2014/main" id="{64C29B59-ED0E-7545-942E-8D102583BF86}"/>
              </a:ext>
            </a:extLst>
          </p:cNvPr>
          <p:cNvSpPr/>
          <p:nvPr/>
        </p:nvSpPr>
        <p:spPr>
          <a:xfrm>
            <a:off x="211873" y="1460810"/>
            <a:ext cx="11731084" cy="3785652"/>
          </a:xfrm>
          <a:prstGeom prst="rect">
            <a:avLst/>
          </a:prstGeom>
        </p:spPr>
        <p:txBody>
          <a:bodyPr wrap="square">
            <a:spAutoFit/>
          </a:bodyPr>
          <a:lstStyle/>
          <a:p>
            <a:pPr algn="ctr"/>
            <a:endParaRPr lang="en-US" sz="4000" dirty="0">
              <a:solidFill>
                <a:srgbClr val="0000FF"/>
              </a:solidFill>
              <a:latin typeface="Avenir Book" panose="02000503020000020003" pitchFamily="2" charset="0"/>
              <a:ea typeface="Times New Roman" panose="02020603050405020304" pitchFamily="18" charset="0"/>
              <a:cs typeface="Arial" panose="020B0604020202020204" pitchFamily="34" charset="0"/>
              <a:hlinkClick r:id="rId2"/>
            </a:endParaRPr>
          </a:p>
          <a:p>
            <a:pPr algn="ctr"/>
            <a:r>
              <a:rPr lang="en-US" sz="4000" dirty="0">
                <a:solidFill>
                  <a:srgbClr val="0000FF"/>
                </a:solidFill>
                <a:latin typeface="Avenir Book" panose="02000503020000020003" pitchFamily="2" charset="0"/>
                <a:ea typeface="Times New Roman" panose="02020603050405020304" pitchFamily="18" charset="0"/>
                <a:cs typeface="Arial" panose="020B0604020202020204" pitchFamily="34" charset="0"/>
                <a:hlinkClick r:id="rId2"/>
              </a:rPr>
              <a:t>Auschwitz Memorial / Muzeum Auschwitz</a:t>
            </a:r>
            <a:endParaRPr lang="en-US" sz="4000" dirty="0">
              <a:latin typeface="Avenir Book" panose="02000503020000020003" pitchFamily="2" charset="0"/>
              <a:ea typeface="Calibri" panose="020F0502020204030204" pitchFamily="34" charset="0"/>
              <a:cs typeface="Times New Roman" panose="02020603050405020304" pitchFamily="18" charset="0"/>
            </a:endParaRPr>
          </a:p>
          <a:p>
            <a:pPr algn="ctr"/>
            <a:r>
              <a:rPr lang="en-US" sz="4000" dirty="0">
                <a:solidFill>
                  <a:srgbClr val="050505"/>
                </a:solidFill>
                <a:latin typeface="Avenir Book" panose="02000503020000020003" pitchFamily="2" charset="0"/>
                <a:ea typeface="Times New Roman" panose="02020603050405020304" pitchFamily="18" charset="0"/>
                <a:cs typeface="Arial" panose="020B0604020202020204" pitchFamily="34" charset="0"/>
              </a:rPr>
              <a:t>Here is a link to the virtual tour of the villa within the grounds of the Warsaw Zoo</a:t>
            </a:r>
          </a:p>
          <a:p>
            <a:pPr algn="ctr"/>
            <a:endParaRPr lang="en-US" sz="4000" dirty="0">
              <a:solidFill>
                <a:srgbClr val="050505"/>
              </a:solidFill>
              <a:latin typeface="Avenir Book" panose="02000503020000020003" pitchFamily="2" charset="0"/>
              <a:ea typeface="Times New Roman" panose="02020603050405020304" pitchFamily="18" charset="0"/>
              <a:cs typeface="Arial" panose="020B0604020202020204" pitchFamily="34" charset="0"/>
            </a:endParaRPr>
          </a:p>
          <a:p>
            <a:pPr algn="ctr"/>
            <a:r>
              <a:rPr lang="en-US" sz="4000" dirty="0">
                <a:solidFill>
                  <a:srgbClr val="0000FF"/>
                </a:solidFill>
                <a:latin typeface="Avenir Book" panose="02000503020000020003" pitchFamily="2" charset="0"/>
                <a:ea typeface="Times New Roman" panose="02020603050405020304" pitchFamily="18" charset="0"/>
                <a:cs typeface="Arial" panose="020B0604020202020204" pitchFamily="34" charset="0"/>
                <a:hlinkClick r:id="rId3"/>
              </a:rPr>
              <a:t>http://zoo.waw.pl/willa/wirtualna-wycieczka.html</a:t>
            </a:r>
            <a:endParaRPr lang="en-US" sz="4000" dirty="0">
              <a:effectLst/>
              <a:latin typeface="Avenir Book" panose="02000503020000020003"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377634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89FD87-2F71-744F-9286-C38104D11236}"/>
              </a:ext>
            </a:extLst>
          </p:cNvPr>
          <p:cNvSpPr>
            <a:spLocks noGrp="1"/>
          </p:cNvSpPr>
          <p:nvPr>
            <p:ph idx="1"/>
          </p:nvPr>
        </p:nvSpPr>
        <p:spPr>
          <a:xfrm>
            <a:off x="1226730" y="2804531"/>
            <a:ext cx="9735013" cy="3752385"/>
          </a:xfrm>
        </p:spPr>
        <p:txBody>
          <a:bodyPr>
            <a:normAutofit fontScale="92500" lnSpcReduction="10000"/>
          </a:bodyPr>
          <a:lstStyle/>
          <a:p>
            <a:pPr marL="0" indent="0" algn="ctr">
              <a:buNone/>
            </a:pPr>
            <a:endParaRPr lang="en-US" b="1" dirty="0">
              <a:solidFill>
                <a:schemeClr val="accent1">
                  <a:lumMod val="50000"/>
                </a:schemeClr>
              </a:solidFill>
              <a:latin typeface="Avenir Book" panose="02000503020000020003" pitchFamily="2" charset="0"/>
            </a:endParaRPr>
          </a:p>
          <a:p>
            <a:pPr marL="0" indent="0" algn="ctr">
              <a:buNone/>
            </a:pPr>
            <a:endParaRPr lang="en-US" b="1" dirty="0">
              <a:solidFill>
                <a:schemeClr val="accent1">
                  <a:lumMod val="50000"/>
                </a:schemeClr>
              </a:solidFill>
              <a:latin typeface="Avenir Book" panose="02000503020000020003" pitchFamily="2" charset="0"/>
            </a:endParaRPr>
          </a:p>
          <a:p>
            <a:pPr marL="0" indent="0" algn="ctr">
              <a:buNone/>
            </a:pPr>
            <a:r>
              <a:rPr lang="en-US" sz="4300" b="1" dirty="0">
                <a:solidFill>
                  <a:schemeClr val="accent1">
                    <a:lumMod val="50000"/>
                  </a:schemeClr>
                </a:solidFill>
                <a:latin typeface="Avenir Book" panose="02000503020000020003" pitchFamily="2" charset="0"/>
              </a:rPr>
              <a:t>Linda Medvin, Director</a:t>
            </a:r>
          </a:p>
          <a:p>
            <a:pPr marL="0" indent="0" algn="ctr">
              <a:buNone/>
            </a:pPr>
            <a:r>
              <a:rPr lang="en-US" b="1" dirty="0">
                <a:solidFill>
                  <a:schemeClr val="accent1">
                    <a:lumMod val="50000"/>
                  </a:schemeClr>
                </a:solidFill>
                <a:latin typeface="Avenir Book" panose="02000503020000020003" pitchFamily="2" charset="0"/>
              </a:rPr>
              <a:t>E-mail: </a:t>
            </a:r>
            <a:r>
              <a:rPr lang="en-US" b="1" u="sng" dirty="0">
                <a:latin typeface="Avenir Book" panose="02000503020000020003" pitchFamily="2" charset="0"/>
                <a:hlinkClick r:id="rId2" tooltip="mailto:lmedvin@fau.edu"/>
              </a:rPr>
              <a:t>lmedvin@fau.edu</a:t>
            </a:r>
            <a:endParaRPr lang="en-US" b="1" u="sng" dirty="0">
              <a:latin typeface="Avenir Book" panose="02000503020000020003" pitchFamily="2" charset="0"/>
            </a:endParaRPr>
          </a:p>
          <a:p>
            <a:pPr marL="0" indent="0" algn="ctr">
              <a:buNone/>
            </a:pPr>
            <a:endParaRPr lang="en-US" b="1" dirty="0">
              <a:latin typeface="Avenir Book" panose="02000503020000020003" pitchFamily="2" charset="0"/>
            </a:endParaRPr>
          </a:p>
          <a:p>
            <a:pPr marL="0" indent="0" algn="ctr">
              <a:buNone/>
            </a:pPr>
            <a:r>
              <a:rPr lang="en-US" b="1" u="sng" dirty="0">
                <a:latin typeface="Avenir Book" panose="02000503020000020003" pitchFamily="2" charset="0"/>
                <a:hlinkClick r:id="rId3"/>
              </a:rPr>
              <a:t>chhre@fau.edu</a:t>
            </a:r>
            <a:endParaRPr lang="en-US" b="1" dirty="0">
              <a:latin typeface="Avenir Book" panose="02000503020000020003" pitchFamily="2" charset="0"/>
            </a:endParaRPr>
          </a:p>
          <a:p>
            <a:pPr marL="0" indent="0" algn="ctr">
              <a:buNone/>
            </a:pPr>
            <a:r>
              <a:rPr lang="en-US" b="1" u="sng" dirty="0">
                <a:latin typeface="Avenir Book" panose="02000503020000020003" pitchFamily="2" charset="0"/>
                <a:hlinkClick r:id="rId4" tooltip="http://www.fau.edu/pjhr/chhre/index.php"/>
              </a:rPr>
              <a:t>http://www.fau.edu/pjhr/chhre/index.php</a:t>
            </a:r>
            <a:r>
              <a:rPr lang="en-US" b="1" dirty="0">
                <a:latin typeface="Avenir Book" panose="02000503020000020003" pitchFamily="2" charset="0"/>
              </a:rPr>
              <a:t>   </a:t>
            </a:r>
          </a:p>
          <a:p>
            <a:pPr marL="0" indent="0" algn="ctr">
              <a:buNone/>
            </a:pPr>
            <a:r>
              <a:rPr lang="en-US" b="1" dirty="0">
                <a:solidFill>
                  <a:schemeClr val="accent1">
                    <a:lumMod val="50000"/>
                  </a:schemeClr>
                </a:solidFill>
                <a:latin typeface="Avenir Book" panose="02000503020000020003" pitchFamily="2" charset="0"/>
              </a:rPr>
              <a:t>Twitter: @fauchhre</a:t>
            </a:r>
          </a:p>
          <a:p>
            <a:endParaRPr lang="en-US" dirty="0"/>
          </a:p>
          <a:p>
            <a:endParaRPr lang="en-US" b="1" dirty="0"/>
          </a:p>
        </p:txBody>
      </p:sp>
      <p:pic>
        <p:nvPicPr>
          <p:cNvPr id="2" name="Picture 1">
            <a:extLst>
              <a:ext uri="{FF2B5EF4-FFF2-40B4-BE49-F238E27FC236}">
                <a16:creationId xmlns:a16="http://schemas.microsoft.com/office/drawing/2014/main" id="{00D20C2B-798A-E146-BF44-17AA3ADED0F1}"/>
              </a:ext>
            </a:extLst>
          </p:cNvPr>
          <p:cNvPicPr>
            <a:picLocks noChangeAspect="1"/>
          </p:cNvPicPr>
          <p:nvPr/>
        </p:nvPicPr>
        <p:blipFill>
          <a:blip r:embed="rId5"/>
          <a:stretch>
            <a:fillRect/>
          </a:stretch>
        </p:blipFill>
        <p:spPr>
          <a:xfrm>
            <a:off x="-3526" y="429322"/>
            <a:ext cx="12195526" cy="2999678"/>
          </a:xfrm>
          <a:prstGeom prst="rect">
            <a:avLst/>
          </a:prstGeom>
        </p:spPr>
      </p:pic>
    </p:spTree>
    <p:extLst>
      <p:ext uri="{BB962C8B-B14F-4D97-AF65-F5344CB8AC3E}">
        <p14:creationId xmlns:p14="http://schemas.microsoft.com/office/powerpoint/2010/main" val="553164270"/>
      </p:ext>
    </p:extLst>
  </p:cSld>
  <p:clrMapOvr>
    <a:masterClrMapping/>
  </p:clrMapOvr>
  <mc:AlternateContent xmlns:mc="http://schemas.openxmlformats.org/markup-compatibility/2006" xmlns:p14="http://schemas.microsoft.com/office/powerpoint/2010/main">
    <mc:Choice Requires="p14">
      <p:transition spd="slow" p14:dur="1500" advClick="0" advTm="2000">
        <p:wipe/>
      </p:transition>
    </mc:Choice>
    <mc:Fallback xmlns="">
      <p:transition spd="slow" advClick="0" advTm="2000">
        <p:wip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C8EEF-67E5-7E47-B30F-5E3C1AEED146}"/>
              </a:ext>
            </a:extLst>
          </p:cNvPr>
          <p:cNvSpPr>
            <a:spLocks noGrp="1"/>
          </p:cNvSpPr>
          <p:nvPr>
            <p:ph type="title"/>
          </p:nvPr>
        </p:nvSpPr>
        <p:spPr/>
        <p:txBody>
          <a:bodyPr/>
          <a:lstStyle/>
          <a:p>
            <a:pPr algn="ctr"/>
            <a:r>
              <a:rPr lang="en-US" b="1" dirty="0">
                <a:latin typeface="Avenir Book" panose="02000503020000020003" pitchFamily="2" charset="0"/>
              </a:rPr>
              <a:t>Dr. Jan and Antonia Zabinski </a:t>
            </a:r>
          </a:p>
        </p:txBody>
      </p:sp>
      <p:pic>
        <p:nvPicPr>
          <p:cNvPr id="6" name="Content Placeholder 5" descr="A picture containing text, person, indoor, hair&#10;&#10;Description automatically generated">
            <a:extLst>
              <a:ext uri="{FF2B5EF4-FFF2-40B4-BE49-F238E27FC236}">
                <a16:creationId xmlns:a16="http://schemas.microsoft.com/office/drawing/2014/main" id="{074F934D-AF78-E442-B6AC-2282D2302E92}"/>
              </a:ext>
            </a:extLst>
          </p:cNvPr>
          <p:cNvPicPr>
            <a:picLocks noGrp="1" noChangeAspect="1"/>
          </p:cNvPicPr>
          <p:nvPr>
            <p:ph sz="half" idx="1"/>
          </p:nvPr>
        </p:nvPicPr>
        <p:blipFill>
          <a:blip r:embed="rId2"/>
          <a:stretch>
            <a:fillRect/>
          </a:stretch>
        </p:blipFill>
        <p:spPr>
          <a:xfrm>
            <a:off x="6640863" y="1825625"/>
            <a:ext cx="3018100" cy="4351338"/>
          </a:xfrm>
        </p:spPr>
      </p:pic>
      <p:pic>
        <p:nvPicPr>
          <p:cNvPr id="8" name="Content Placeholder 7" descr="A picture containing wall, person, indoor, person&#10;&#10;Description automatically generated">
            <a:extLst>
              <a:ext uri="{FF2B5EF4-FFF2-40B4-BE49-F238E27FC236}">
                <a16:creationId xmlns:a16="http://schemas.microsoft.com/office/drawing/2014/main" id="{40B732AA-251F-6742-A66B-51BB472AB872}"/>
              </a:ext>
            </a:extLst>
          </p:cNvPr>
          <p:cNvPicPr>
            <a:picLocks noGrp="1" noChangeAspect="1"/>
          </p:cNvPicPr>
          <p:nvPr>
            <p:ph sz="half" idx="2"/>
          </p:nvPr>
        </p:nvPicPr>
        <p:blipFill>
          <a:blip r:embed="rId3"/>
          <a:stretch>
            <a:fillRect/>
          </a:stretch>
        </p:blipFill>
        <p:spPr>
          <a:xfrm>
            <a:off x="2689753" y="1825625"/>
            <a:ext cx="2861385" cy="4351338"/>
          </a:xfrm>
        </p:spPr>
      </p:pic>
    </p:spTree>
    <p:extLst>
      <p:ext uri="{BB962C8B-B14F-4D97-AF65-F5344CB8AC3E}">
        <p14:creationId xmlns:p14="http://schemas.microsoft.com/office/powerpoint/2010/main" val="18409418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E9C25-3A6A-8647-9F50-75E0B4488E04}"/>
              </a:ext>
            </a:extLst>
          </p:cNvPr>
          <p:cNvSpPr>
            <a:spLocks noGrp="1"/>
          </p:cNvSpPr>
          <p:nvPr>
            <p:ph type="title"/>
          </p:nvPr>
        </p:nvSpPr>
        <p:spPr>
          <a:xfrm>
            <a:off x="160638" y="211872"/>
            <a:ext cx="11813059" cy="3791715"/>
          </a:xfrm>
        </p:spPr>
        <p:txBody>
          <a:bodyPr>
            <a:noAutofit/>
          </a:bodyPr>
          <a:lstStyle/>
          <a:p>
            <a:pPr algn="ctr"/>
            <a:r>
              <a:rPr lang="en-US" sz="4600" b="1" dirty="0">
                <a:latin typeface="Avenir Book" panose="02000503020000020003" pitchFamily="2" charset="0"/>
              </a:rPr>
              <a:t>United States Holocaust Memorial Museum</a:t>
            </a:r>
            <a:br>
              <a:rPr lang="en-US" sz="4600" b="1" dirty="0">
                <a:latin typeface="Avenir Book" panose="02000503020000020003" pitchFamily="2" charset="0"/>
              </a:rPr>
            </a:br>
            <a:r>
              <a:rPr lang="en-US" sz="4600" b="1" dirty="0">
                <a:latin typeface="Avenir Book" panose="02000503020000020003" pitchFamily="2" charset="0"/>
              </a:rPr>
              <a:t>Facebook Live </a:t>
            </a:r>
            <a:br>
              <a:rPr lang="en-US" sz="4600" b="1" dirty="0">
                <a:latin typeface="Avenir Book" panose="02000503020000020003" pitchFamily="2" charset="0"/>
              </a:rPr>
            </a:br>
            <a:r>
              <a:rPr lang="en-US" sz="4600" b="1" i="1" dirty="0">
                <a:latin typeface="Avenir Book" panose="02000503020000020003" pitchFamily="2" charset="0"/>
              </a:rPr>
              <a:t>How the Warsaw Zookeepers Risked Their Lives to Shelter Jews </a:t>
            </a:r>
            <a:br>
              <a:rPr lang="en-US" i="1" dirty="0">
                <a:latin typeface="Avenir Book" panose="02000503020000020003" pitchFamily="2" charset="0"/>
              </a:rPr>
            </a:br>
            <a:endParaRPr lang="en-US" b="1" i="1" dirty="0">
              <a:latin typeface="Avenir Book" panose="02000503020000020003" pitchFamily="2" charset="0"/>
            </a:endParaRPr>
          </a:p>
        </p:txBody>
      </p:sp>
      <p:sp>
        <p:nvSpPr>
          <p:cNvPr id="3" name="Content Placeholder 2">
            <a:extLst>
              <a:ext uri="{FF2B5EF4-FFF2-40B4-BE49-F238E27FC236}">
                <a16:creationId xmlns:a16="http://schemas.microsoft.com/office/drawing/2014/main" id="{B32439AD-1D0E-5C4F-8285-BE2797282FAB}"/>
              </a:ext>
            </a:extLst>
          </p:cNvPr>
          <p:cNvSpPr>
            <a:spLocks noGrp="1"/>
          </p:cNvSpPr>
          <p:nvPr>
            <p:ph idx="1"/>
          </p:nvPr>
        </p:nvSpPr>
        <p:spPr>
          <a:xfrm>
            <a:off x="278780" y="4003588"/>
            <a:ext cx="11608420" cy="2173375"/>
          </a:xfrm>
        </p:spPr>
        <p:txBody>
          <a:bodyPr/>
          <a:lstStyle/>
          <a:p>
            <a:pPr marL="0" indent="0">
              <a:buNone/>
            </a:pPr>
            <a:r>
              <a:rPr lang="en-US" sz="4000" u="sng" dirty="0">
                <a:latin typeface="Avenir Book" panose="02000503020000020003" pitchFamily="2" charset="0"/>
                <a:hlinkClick r:id="rId2"/>
              </a:rPr>
              <a:t>https://www.facebook.com/34362997676/videos/2660923887475089</a:t>
            </a:r>
            <a:endParaRPr lang="en-US" sz="4000" dirty="0">
              <a:latin typeface="Avenir Book" panose="02000503020000020003" pitchFamily="2" charset="0"/>
            </a:endParaRPr>
          </a:p>
          <a:p>
            <a:pPr marL="0" indent="0">
              <a:buNone/>
            </a:pPr>
            <a:endParaRPr lang="en-US" dirty="0"/>
          </a:p>
        </p:txBody>
      </p:sp>
    </p:spTree>
    <p:extLst>
      <p:ext uri="{BB962C8B-B14F-4D97-AF65-F5344CB8AC3E}">
        <p14:creationId xmlns:p14="http://schemas.microsoft.com/office/powerpoint/2010/main" val="4142881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FE7F2-4720-1746-BD89-D48DB33F65E0}"/>
              </a:ext>
            </a:extLst>
          </p:cNvPr>
          <p:cNvSpPr>
            <a:spLocks noGrp="1"/>
          </p:cNvSpPr>
          <p:nvPr>
            <p:ph type="title"/>
          </p:nvPr>
        </p:nvSpPr>
        <p:spPr/>
        <p:txBody>
          <a:bodyPr>
            <a:normAutofit fontScale="90000"/>
          </a:bodyPr>
          <a:lstStyle/>
          <a:p>
            <a:pPr algn="ctr"/>
            <a:br>
              <a:rPr lang="en-US" sz="5400" b="1" dirty="0">
                <a:latin typeface="Avenir Book" panose="02000503020000020003" pitchFamily="2" charset="0"/>
              </a:rPr>
            </a:br>
            <a:r>
              <a:rPr lang="en-US" sz="4800" b="1" dirty="0">
                <a:latin typeface="Avenir Book" panose="02000503020000020003" pitchFamily="2" charset="0"/>
              </a:rPr>
              <a:t>The Zookeeper’s Wife</a:t>
            </a:r>
            <a:br>
              <a:rPr lang="en-US" sz="4800" b="1" dirty="0">
                <a:latin typeface="Avenir Book" panose="02000503020000020003" pitchFamily="2" charset="0"/>
              </a:rPr>
            </a:br>
            <a:endParaRPr lang="en-US" sz="4800" b="1" dirty="0">
              <a:latin typeface="Avenir Book" panose="02000503020000020003" pitchFamily="2" charset="0"/>
            </a:endParaRPr>
          </a:p>
        </p:txBody>
      </p:sp>
      <p:pic>
        <p:nvPicPr>
          <p:cNvPr id="5" name="Content Placeholder 4" descr="A group of dogs and a person&#10;&#10;Description automatically generated with medium confidence">
            <a:extLst>
              <a:ext uri="{FF2B5EF4-FFF2-40B4-BE49-F238E27FC236}">
                <a16:creationId xmlns:a16="http://schemas.microsoft.com/office/drawing/2014/main" id="{9BF0EDAF-2185-6D42-ADFE-443A38B18646}"/>
              </a:ext>
            </a:extLst>
          </p:cNvPr>
          <p:cNvPicPr>
            <a:picLocks noGrp="1" noChangeAspect="1"/>
          </p:cNvPicPr>
          <p:nvPr>
            <p:ph idx="1"/>
          </p:nvPr>
        </p:nvPicPr>
        <p:blipFill>
          <a:blip r:embed="rId2"/>
          <a:stretch>
            <a:fillRect/>
          </a:stretch>
        </p:blipFill>
        <p:spPr>
          <a:xfrm>
            <a:off x="2019301" y="1763171"/>
            <a:ext cx="8153400" cy="3263900"/>
          </a:xfrm>
        </p:spPr>
      </p:pic>
      <p:sp>
        <p:nvSpPr>
          <p:cNvPr id="3" name="TextBox 2">
            <a:extLst>
              <a:ext uri="{FF2B5EF4-FFF2-40B4-BE49-F238E27FC236}">
                <a16:creationId xmlns:a16="http://schemas.microsoft.com/office/drawing/2014/main" id="{E80A749F-39F8-BC4E-9825-F3878A4F57CD}"/>
              </a:ext>
            </a:extLst>
          </p:cNvPr>
          <p:cNvSpPr txBox="1"/>
          <p:nvPr/>
        </p:nvSpPr>
        <p:spPr>
          <a:xfrm>
            <a:off x="669074" y="5415657"/>
            <a:ext cx="10696806" cy="1077218"/>
          </a:xfrm>
          <a:prstGeom prst="rect">
            <a:avLst/>
          </a:prstGeom>
          <a:noFill/>
        </p:spPr>
        <p:txBody>
          <a:bodyPr wrap="square" rtlCol="0">
            <a:spAutoFit/>
          </a:bodyPr>
          <a:lstStyle/>
          <a:p>
            <a:pPr algn="ctr"/>
            <a:r>
              <a:rPr lang="en-US" sz="3200" dirty="0"/>
              <a:t>Based on the true story from the international bestseller </a:t>
            </a:r>
          </a:p>
          <a:p>
            <a:pPr algn="ctr"/>
            <a:r>
              <a:rPr lang="en-US" sz="3200" dirty="0"/>
              <a:t>by Diane Ackerman</a:t>
            </a:r>
          </a:p>
        </p:txBody>
      </p:sp>
    </p:spTree>
    <p:extLst>
      <p:ext uri="{BB962C8B-B14F-4D97-AF65-F5344CB8AC3E}">
        <p14:creationId xmlns:p14="http://schemas.microsoft.com/office/powerpoint/2010/main" val="26975021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0C465-14CC-354E-84CC-0A12D0EF92AE}"/>
              </a:ext>
            </a:extLst>
          </p:cNvPr>
          <p:cNvSpPr>
            <a:spLocks noGrp="1"/>
          </p:cNvSpPr>
          <p:nvPr>
            <p:ph type="title"/>
          </p:nvPr>
        </p:nvSpPr>
        <p:spPr/>
        <p:txBody>
          <a:bodyPr/>
          <a:lstStyle/>
          <a:p>
            <a:pPr algn="ctr"/>
            <a:r>
              <a:rPr lang="en-US" b="1" dirty="0">
                <a:latin typeface="Avenir Book" panose="02000503020000020003" pitchFamily="2" charset="0"/>
              </a:rPr>
              <a:t>1947</a:t>
            </a:r>
          </a:p>
        </p:txBody>
      </p:sp>
      <p:pic>
        <p:nvPicPr>
          <p:cNvPr id="9" name="Content Placeholder 8" descr="Two people sitting on a bench&#10;&#10;Description automatically generated with medium confidence">
            <a:extLst>
              <a:ext uri="{FF2B5EF4-FFF2-40B4-BE49-F238E27FC236}">
                <a16:creationId xmlns:a16="http://schemas.microsoft.com/office/drawing/2014/main" id="{E15B6961-342D-F943-BC4D-4D6FF70969D2}"/>
              </a:ext>
            </a:extLst>
          </p:cNvPr>
          <p:cNvPicPr>
            <a:picLocks noGrp="1" noChangeAspect="1"/>
          </p:cNvPicPr>
          <p:nvPr>
            <p:ph idx="1"/>
          </p:nvPr>
        </p:nvPicPr>
        <p:blipFill>
          <a:blip r:embed="rId2"/>
          <a:stretch>
            <a:fillRect/>
          </a:stretch>
        </p:blipFill>
        <p:spPr>
          <a:xfrm>
            <a:off x="106543" y="1464907"/>
            <a:ext cx="5829086" cy="4085644"/>
          </a:xfrm>
        </p:spPr>
      </p:pic>
      <p:pic>
        <p:nvPicPr>
          <p:cNvPr id="5" name="Content Placeholder 4" descr="A person feeding a monkey&#10;&#10;Description automatically generated with low confidence">
            <a:extLst>
              <a:ext uri="{FF2B5EF4-FFF2-40B4-BE49-F238E27FC236}">
                <a16:creationId xmlns:a16="http://schemas.microsoft.com/office/drawing/2014/main" id="{58A90E80-59CC-6745-8D0E-C32F96AEA76F}"/>
              </a:ext>
            </a:extLst>
          </p:cNvPr>
          <p:cNvPicPr>
            <a:picLocks noChangeAspect="1"/>
          </p:cNvPicPr>
          <p:nvPr/>
        </p:nvPicPr>
        <p:blipFill>
          <a:blip r:embed="rId3"/>
          <a:stretch>
            <a:fillRect/>
          </a:stretch>
        </p:blipFill>
        <p:spPr>
          <a:xfrm>
            <a:off x="6079855" y="1460537"/>
            <a:ext cx="6112145" cy="4090014"/>
          </a:xfrm>
          <a:prstGeom prst="rect">
            <a:avLst/>
          </a:prstGeom>
        </p:spPr>
      </p:pic>
    </p:spTree>
    <p:extLst>
      <p:ext uri="{BB962C8B-B14F-4D97-AF65-F5344CB8AC3E}">
        <p14:creationId xmlns:p14="http://schemas.microsoft.com/office/powerpoint/2010/main" val="24144398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7F884-1D59-0342-B1FB-C0E0D9B33330}"/>
              </a:ext>
            </a:extLst>
          </p:cNvPr>
          <p:cNvSpPr>
            <a:spLocks noGrp="1"/>
          </p:cNvSpPr>
          <p:nvPr>
            <p:ph type="title"/>
          </p:nvPr>
        </p:nvSpPr>
        <p:spPr/>
        <p:txBody>
          <a:bodyPr/>
          <a:lstStyle/>
          <a:p>
            <a:pPr algn="ctr"/>
            <a:r>
              <a:rPr lang="en-US" b="1" dirty="0">
                <a:latin typeface="Avenir Book" panose="02000503020000020003" pitchFamily="2" charset="0"/>
              </a:rPr>
              <a:t>1947</a:t>
            </a:r>
          </a:p>
        </p:txBody>
      </p:sp>
      <p:pic>
        <p:nvPicPr>
          <p:cNvPr id="5" name="Content Placeholder 4" descr="A person and a baby in a crib&#10;&#10;Description automatically generated with low confidence">
            <a:extLst>
              <a:ext uri="{FF2B5EF4-FFF2-40B4-BE49-F238E27FC236}">
                <a16:creationId xmlns:a16="http://schemas.microsoft.com/office/drawing/2014/main" id="{C29D01DB-2DC9-9446-BE2E-FA479F34102B}"/>
              </a:ext>
            </a:extLst>
          </p:cNvPr>
          <p:cNvPicPr>
            <a:picLocks noGrp="1" noChangeAspect="1"/>
          </p:cNvPicPr>
          <p:nvPr>
            <p:ph idx="1"/>
          </p:nvPr>
        </p:nvPicPr>
        <p:blipFill>
          <a:blip r:embed="rId2"/>
          <a:stretch>
            <a:fillRect/>
          </a:stretch>
        </p:blipFill>
        <p:spPr>
          <a:xfrm>
            <a:off x="2782366" y="1825625"/>
            <a:ext cx="6627268" cy="4351338"/>
          </a:xfrm>
        </p:spPr>
      </p:pic>
    </p:spTree>
    <p:extLst>
      <p:ext uri="{BB962C8B-B14F-4D97-AF65-F5344CB8AC3E}">
        <p14:creationId xmlns:p14="http://schemas.microsoft.com/office/powerpoint/2010/main" val="23025011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text, person, person, old&#10;&#10;Description automatically generated">
            <a:extLst>
              <a:ext uri="{FF2B5EF4-FFF2-40B4-BE49-F238E27FC236}">
                <a16:creationId xmlns:a16="http://schemas.microsoft.com/office/drawing/2014/main" id="{037595EE-5E06-AE42-ABE9-C14E0D26581D}"/>
              </a:ext>
            </a:extLst>
          </p:cNvPr>
          <p:cNvPicPr>
            <a:picLocks noGrp="1" noChangeAspect="1"/>
          </p:cNvPicPr>
          <p:nvPr>
            <p:ph sz="half" idx="1"/>
          </p:nvPr>
        </p:nvPicPr>
        <p:blipFill>
          <a:blip r:embed="rId2"/>
          <a:stretch>
            <a:fillRect/>
          </a:stretch>
        </p:blipFill>
        <p:spPr>
          <a:xfrm>
            <a:off x="630684" y="1290076"/>
            <a:ext cx="3658609" cy="5364530"/>
          </a:xfrm>
        </p:spPr>
      </p:pic>
      <p:pic>
        <p:nvPicPr>
          <p:cNvPr id="8" name="Content Placeholder 7" descr="A picture containing person, wall, indoor, person&#10;&#10;Description automatically generated">
            <a:extLst>
              <a:ext uri="{FF2B5EF4-FFF2-40B4-BE49-F238E27FC236}">
                <a16:creationId xmlns:a16="http://schemas.microsoft.com/office/drawing/2014/main" id="{3800D647-1FDF-C84F-BF36-7C2511E9642C}"/>
              </a:ext>
            </a:extLst>
          </p:cNvPr>
          <p:cNvPicPr>
            <a:picLocks noGrp="1" noChangeAspect="1"/>
          </p:cNvPicPr>
          <p:nvPr>
            <p:ph sz="half" idx="2"/>
          </p:nvPr>
        </p:nvPicPr>
        <p:blipFill>
          <a:blip r:embed="rId3"/>
          <a:stretch>
            <a:fillRect/>
          </a:stretch>
        </p:blipFill>
        <p:spPr>
          <a:xfrm>
            <a:off x="6734629" y="203394"/>
            <a:ext cx="4180405" cy="5486910"/>
          </a:xfrm>
        </p:spPr>
      </p:pic>
      <p:sp>
        <p:nvSpPr>
          <p:cNvPr id="9" name="TextBox 8">
            <a:extLst>
              <a:ext uri="{FF2B5EF4-FFF2-40B4-BE49-F238E27FC236}">
                <a16:creationId xmlns:a16="http://schemas.microsoft.com/office/drawing/2014/main" id="{6920DFDE-B64F-7F45-9D58-F0929F1CED66}"/>
              </a:ext>
            </a:extLst>
          </p:cNvPr>
          <p:cNvSpPr txBox="1"/>
          <p:nvPr/>
        </p:nvSpPr>
        <p:spPr>
          <a:xfrm>
            <a:off x="281016" y="203394"/>
            <a:ext cx="4008277" cy="1231106"/>
          </a:xfrm>
          <a:prstGeom prst="rect">
            <a:avLst/>
          </a:prstGeom>
          <a:noFill/>
        </p:spPr>
        <p:txBody>
          <a:bodyPr wrap="square" rtlCol="0">
            <a:spAutoFit/>
          </a:bodyPr>
          <a:lstStyle/>
          <a:p>
            <a:pPr algn="ctr"/>
            <a:r>
              <a:rPr lang="en-US" sz="2800" b="1" dirty="0">
                <a:latin typeface="Avenir Heavy" panose="02000503020000020003" pitchFamily="2" charset="0"/>
              </a:rPr>
              <a:t>Vale Ryszard Zabinski </a:t>
            </a:r>
          </a:p>
          <a:p>
            <a:pPr algn="ctr"/>
            <a:r>
              <a:rPr lang="en-US" sz="2800" b="1" dirty="0">
                <a:latin typeface="Avenir Heavy" panose="02000503020000020003" pitchFamily="2" charset="0"/>
              </a:rPr>
              <a:t>(1932 - 2019)</a:t>
            </a:r>
          </a:p>
          <a:p>
            <a:endParaRPr lang="en-US" dirty="0">
              <a:solidFill>
                <a:schemeClr val="bg1"/>
              </a:solidFill>
            </a:endParaRPr>
          </a:p>
        </p:txBody>
      </p:sp>
      <p:sp>
        <p:nvSpPr>
          <p:cNvPr id="10" name="TextBox 9">
            <a:extLst>
              <a:ext uri="{FF2B5EF4-FFF2-40B4-BE49-F238E27FC236}">
                <a16:creationId xmlns:a16="http://schemas.microsoft.com/office/drawing/2014/main" id="{00AD1BFD-372D-C44E-88FF-9E8047EF46E7}"/>
              </a:ext>
            </a:extLst>
          </p:cNvPr>
          <p:cNvSpPr txBox="1"/>
          <p:nvPr/>
        </p:nvSpPr>
        <p:spPr>
          <a:xfrm>
            <a:off x="6538831" y="5690304"/>
            <a:ext cx="4572000" cy="1384995"/>
          </a:xfrm>
          <a:prstGeom prst="rect">
            <a:avLst/>
          </a:prstGeom>
          <a:noFill/>
        </p:spPr>
        <p:txBody>
          <a:bodyPr wrap="square" rtlCol="0">
            <a:spAutoFit/>
          </a:bodyPr>
          <a:lstStyle/>
          <a:p>
            <a:pPr algn="ctr"/>
            <a:r>
              <a:rPr lang="en-US" sz="2800" b="1" dirty="0">
                <a:latin typeface="Avenir Heavy" panose="02000503020000020003" pitchFamily="2" charset="0"/>
              </a:rPr>
              <a:t>Teresa Zabinska-Zawadzki </a:t>
            </a:r>
          </a:p>
          <a:p>
            <a:pPr algn="ctr"/>
            <a:r>
              <a:rPr lang="en-US" sz="2800" b="1" dirty="0">
                <a:latin typeface="Avenir Heavy" panose="02000503020000020003" pitchFamily="2" charset="0"/>
              </a:rPr>
              <a:t>(1944 – 2021)</a:t>
            </a:r>
          </a:p>
          <a:p>
            <a:endParaRPr lang="en-US" sz="2800" dirty="0">
              <a:solidFill>
                <a:schemeClr val="bg1"/>
              </a:solidFill>
            </a:endParaRPr>
          </a:p>
        </p:txBody>
      </p:sp>
    </p:spTree>
    <p:extLst>
      <p:ext uri="{BB962C8B-B14F-4D97-AF65-F5344CB8AC3E}">
        <p14:creationId xmlns:p14="http://schemas.microsoft.com/office/powerpoint/2010/main" val="7049764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FFCE1-12BC-7C47-ABF1-9C1D327973CD}"/>
              </a:ext>
            </a:extLst>
          </p:cNvPr>
          <p:cNvSpPr>
            <a:spLocks noGrp="1"/>
          </p:cNvSpPr>
          <p:nvPr>
            <p:ph type="title"/>
          </p:nvPr>
        </p:nvSpPr>
        <p:spPr>
          <a:xfrm>
            <a:off x="111512" y="178421"/>
            <a:ext cx="11920654" cy="1512268"/>
          </a:xfrm>
        </p:spPr>
        <p:txBody>
          <a:bodyPr>
            <a:normAutofit fontScale="90000"/>
          </a:bodyPr>
          <a:lstStyle/>
          <a:p>
            <a:pPr algn="ctr"/>
            <a:br>
              <a:rPr lang="en-US" sz="6000" dirty="0">
                <a:latin typeface="Avenir Book" panose="02000503020000020003" pitchFamily="2" charset="0"/>
              </a:rPr>
            </a:br>
            <a:r>
              <a:rPr lang="en-US" sz="6000" dirty="0">
                <a:latin typeface="Avenir Book" panose="02000503020000020003" pitchFamily="2" charset="0"/>
              </a:rPr>
              <a:t>Rescue</a:t>
            </a:r>
            <a:r>
              <a:rPr lang="en-US" dirty="0"/>
              <a:t> </a:t>
            </a:r>
            <a:r>
              <a:rPr lang="en-US" sz="4000" u="sng" dirty="0">
                <a:hlinkClick r:id="rId2"/>
              </a:rPr>
              <a:t>https://encyclopedia.ushmm.org/content/en/article/rescue</a:t>
            </a:r>
            <a:br>
              <a:rPr lang="en-US" dirty="0"/>
            </a:br>
            <a:endParaRPr lang="en-US" dirty="0"/>
          </a:p>
        </p:txBody>
      </p:sp>
      <p:sp>
        <p:nvSpPr>
          <p:cNvPr id="3" name="Content Placeholder 2">
            <a:extLst>
              <a:ext uri="{FF2B5EF4-FFF2-40B4-BE49-F238E27FC236}">
                <a16:creationId xmlns:a16="http://schemas.microsoft.com/office/drawing/2014/main" id="{481F7238-C388-E54C-87C9-83F36C39F44F}"/>
              </a:ext>
            </a:extLst>
          </p:cNvPr>
          <p:cNvSpPr>
            <a:spLocks noGrp="1"/>
          </p:cNvSpPr>
          <p:nvPr>
            <p:ph idx="1"/>
          </p:nvPr>
        </p:nvSpPr>
        <p:spPr>
          <a:xfrm>
            <a:off x="312235" y="1784195"/>
            <a:ext cx="11563814" cy="4683512"/>
          </a:xfrm>
        </p:spPr>
        <p:txBody>
          <a:bodyPr>
            <a:normAutofit/>
          </a:bodyPr>
          <a:lstStyle/>
          <a:p>
            <a:pPr marL="0" indent="0" algn="just">
              <a:buNone/>
            </a:pPr>
            <a:r>
              <a:rPr lang="en-US" dirty="0">
                <a:latin typeface="Avenir Book" panose="02000503020000020003" pitchFamily="2" charset="0"/>
              </a:rPr>
              <a:t>Despite the indifference of most Europeans and the collaboration of others in the murder of Jews during the Holocaust, individuals in every European country and from all religious backgrounds risked their lives to help Jews. Rescue efforts ranged from the isolated actions of individuals to organized networks both small and large.</a:t>
            </a:r>
          </a:p>
          <a:p>
            <a:pPr marL="0" indent="0" algn="ctr">
              <a:buNone/>
            </a:pPr>
            <a:r>
              <a:rPr lang="en-US" sz="3200" b="1" dirty="0">
                <a:latin typeface="Avenir Book" panose="02000503020000020003" pitchFamily="2" charset="0"/>
              </a:rPr>
              <a:t>Rescue took many forms.</a:t>
            </a:r>
          </a:p>
          <a:p>
            <a:pPr marL="0" indent="0" algn="just">
              <a:buNone/>
            </a:pPr>
            <a:r>
              <a:rPr lang="en-US" dirty="0">
                <a:latin typeface="Avenir Book" panose="02000503020000020003" pitchFamily="2" charset="0"/>
              </a:rPr>
              <a:t>Whether they saved a thousand people or a single life, those who rescued Jews during the Holocaust demonstrated the possibility of individual choice even in extreme circumstances. These and other acts of conscience and courage, however, saved only a tiny percentage of those targeted for destruction.</a:t>
            </a:r>
          </a:p>
          <a:p>
            <a:endParaRPr lang="en-US" dirty="0"/>
          </a:p>
          <a:p>
            <a:endParaRPr lang="en-US" dirty="0"/>
          </a:p>
        </p:txBody>
      </p:sp>
    </p:spTree>
    <p:extLst>
      <p:ext uri="{BB962C8B-B14F-4D97-AF65-F5344CB8AC3E}">
        <p14:creationId xmlns:p14="http://schemas.microsoft.com/office/powerpoint/2010/main" val="1215754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410</TotalTime>
  <Words>1053</Words>
  <Application>Microsoft Macintosh PowerPoint</Application>
  <PresentationFormat>Widescreen</PresentationFormat>
  <Paragraphs>85</Paragraphs>
  <Slides>23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Avenir Book</vt:lpstr>
      <vt:lpstr>Avenir Heavy</vt:lpstr>
      <vt:lpstr>Calibri</vt:lpstr>
      <vt:lpstr>Calibri Light</vt:lpstr>
      <vt:lpstr>Cavolini</vt:lpstr>
      <vt:lpstr>Office Theme</vt:lpstr>
      <vt:lpstr>How the Warsaw Zookeepers Risked Their Lives  to Shelter Jews  </vt:lpstr>
      <vt:lpstr>PowerPoint Presentation</vt:lpstr>
      <vt:lpstr>Dr. Jan and Antonia Zabinski </vt:lpstr>
      <vt:lpstr>United States Holocaust Memorial Museum Facebook Live  How the Warsaw Zookeepers Risked Their Lives to Shelter Jews  </vt:lpstr>
      <vt:lpstr> The Zookeeper’s Wife </vt:lpstr>
      <vt:lpstr>1947</vt:lpstr>
      <vt:lpstr>1947</vt:lpstr>
      <vt:lpstr>PowerPoint Presentation</vt:lpstr>
      <vt:lpstr> Rescue https://encyclopedia.ushmm.org/content/en/article/rescue </vt:lpstr>
      <vt:lpstr> What would you have done?  </vt:lpstr>
      <vt:lpstr>Is rescue a form of resistance?</vt:lpstr>
      <vt:lpstr>PowerPoint Presentation</vt:lpstr>
      <vt:lpstr>Rescuers https://www.ushmm.org/collections/bibliography/rescuers </vt:lpstr>
      <vt:lpstr>PowerPoint Presentation</vt:lpstr>
      <vt:lpstr>PowerPoint Presentation</vt:lpstr>
      <vt:lpstr> </vt:lpstr>
      <vt:lpstr> Learn more about it …</vt:lpstr>
      <vt:lpstr>PowerPoint Presentation</vt:lpstr>
      <vt:lpstr>Rachel Auerbach  and the Oyneg Shabbas Archive</vt:lpstr>
      <vt:lpstr>When the Nazis Tried to Bring Animals Back From Extinction </vt:lpstr>
      <vt:lpstr>    A Relic of the Nazi Past Is Grazing  at the National Zoo    </vt:lpstr>
      <vt:lpstr>Virtual Tour of the Warsaw Zoo</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Linda Medvin</dc:creator>
  <cp:lastModifiedBy>Linda Medvin</cp:lastModifiedBy>
  <cp:revision>38</cp:revision>
  <cp:lastPrinted>2021-03-08T20:38:54Z</cp:lastPrinted>
  <dcterms:created xsi:type="dcterms:W3CDTF">2021-02-22T17:53:20Z</dcterms:created>
  <dcterms:modified xsi:type="dcterms:W3CDTF">2021-03-08T20:39:01Z</dcterms:modified>
</cp:coreProperties>
</file>