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5" r:id="rId3"/>
    <p:sldId id="307" r:id="rId4"/>
    <p:sldId id="308" r:id="rId5"/>
    <p:sldId id="311" r:id="rId6"/>
    <p:sldId id="298" r:id="rId7"/>
    <p:sldId id="296" r:id="rId8"/>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D1E7"/>
    <a:srgbClr val="B7D2FF"/>
    <a:srgbClr val="5D93D5"/>
    <a:srgbClr val="CFDDED"/>
    <a:srgbClr val="CCDAEC"/>
    <a:srgbClr val="00427B"/>
    <a:srgbClr val="00447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5" autoAdjust="0"/>
    <p:restoredTop sz="94660"/>
  </p:normalViewPr>
  <p:slideViewPr>
    <p:cSldViewPr snapToGrid="0" snapToObjects="1">
      <p:cViewPr varScale="1">
        <p:scale>
          <a:sx n="116" d="100"/>
          <a:sy n="116" d="100"/>
        </p:scale>
        <p:origin x="1332"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95C7B0E-627E-A544-8C83-91C8234A1D6B}" type="datetimeFigureOut">
              <a:rPr lang="en-US" smtClean="0"/>
              <a:t>10/16/2017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240000-A7C3-F846-85DC-36C792C98335}" type="slidenum">
              <a:rPr lang="en-US" smtClean="0"/>
              <a:t>‹#›</a:t>
            </a:fld>
            <a:endParaRPr lang="en-US"/>
          </a:p>
        </p:txBody>
      </p:sp>
    </p:spTree>
    <p:extLst>
      <p:ext uri="{BB962C8B-B14F-4D97-AF65-F5344CB8AC3E}">
        <p14:creationId xmlns:p14="http://schemas.microsoft.com/office/powerpoint/2010/main" val="1846716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5C7B0E-627E-A544-8C83-91C8234A1D6B}" type="datetimeFigureOut">
              <a:rPr lang="en-US" smtClean="0"/>
              <a:t>10/16/2017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240000-A7C3-F846-85DC-36C792C98335}" type="slidenum">
              <a:rPr lang="en-US" smtClean="0"/>
              <a:t>‹#›</a:t>
            </a:fld>
            <a:endParaRPr lang="en-US"/>
          </a:p>
        </p:txBody>
      </p:sp>
    </p:spTree>
    <p:extLst>
      <p:ext uri="{BB962C8B-B14F-4D97-AF65-F5344CB8AC3E}">
        <p14:creationId xmlns:p14="http://schemas.microsoft.com/office/powerpoint/2010/main" val="3985788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5C7B0E-627E-A544-8C83-91C8234A1D6B}" type="datetimeFigureOut">
              <a:rPr lang="en-US" smtClean="0"/>
              <a:t>10/16/2017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240000-A7C3-F846-85DC-36C792C98335}" type="slidenum">
              <a:rPr lang="en-US" smtClean="0"/>
              <a:t>‹#›</a:t>
            </a:fld>
            <a:endParaRPr lang="en-US"/>
          </a:p>
        </p:txBody>
      </p:sp>
    </p:spTree>
    <p:extLst>
      <p:ext uri="{BB962C8B-B14F-4D97-AF65-F5344CB8AC3E}">
        <p14:creationId xmlns:p14="http://schemas.microsoft.com/office/powerpoint/2010/main" val="2163401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5C7B0E-627E-A544-8C83-91C8234A1D6B}" type="datetimeFigureOut">
              <a:rPr lang="en-US" smtClean="0"/>
              <a:t>10/16/2017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240000-A7C3-F846-85DC-36C792C98335}" type="slidenum">
              <a:rPr lang="en-US" smtClean="0"/>
              <a:t>‹#›</a:t>
            </a:fld>
            <a:endParaRPr lang="en-US"/>
          </a:p>
        </p:txBody>
      </p:sp>
    </p:spTree>
    <p:extLst>
      <p:ext uri="{BB962C8B-B14F-4D97-AF65-F5344CB8AC3E}">
        <p14:creationId xmlns:p14="http://schemas.microsoft.com/office/powerpoint/2010/main" val="2652512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5C7B0E-627E-A544-8C83-91C8234A1D6B}" type="datetimeFigureOut">
              <a:rPr lang="en-US" smtClean="0"/>
              <a:t>10/16/2017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240000-A7C3-F846-85DC-36C792C98335}" type="slidenum">
              <a:rPr lang="en-US" smtClean="0"/>
              <a:t>‹#›</a:t>
            </a:fld>
            <a:endParaRPr lang="en-US"/>
          </a:p>
        </p:txBody>
      </p:sp>
    </p:spTree>
    <p:extLst>
      <p:ext uri="{BB962C8B-B14F-4D97-AF65-F5344CB8AC3E}">
        <p14:creationId xmlns:p14="http://schemas.microsoft.com/office/powerpoint/2010/main" val="2360104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95C7B0E-627E-A544-8C83-91C8234A1D6B}" type="datetimeFigureOut">
              <a:rPr lang="en-US" smtClean="0"/>
              <a:t>10/16/2017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240000-A7C3-F846-85DC-36C792C98335}" type="slidenum">
              <a:rPr lang="en-US" smtClean="0"/>
              <a:t>‹#›</a:t>
            </a:fld>
            <a:endParaRPr lang="en-US"/>
          </a:p>
        </p:txBody>
      </p:sp>
    </p:spTree>
    <p:extLst>
      <p:ext uri="{BB962C8B-B14F-4D97-AF65-F5344CB8AC3E}">
        <p14:creationId xmlns:p14="http://schemas.microsoft.com/office/powerpoint/2010/main" val="1482129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95C7B0E-627E-A544-8C83-91C8234A1D6B}" type="datetimeFigureOut">
              <a:rPr lang="en-US" smtClean="0"/>
              <a:t>10/16/2017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240000-A7C3-F846-85DC-36C792C98335}" type="slidenum">
              <a:rPr lang="en-US" smtClean="0"/>
              <a:t>‹#›</a:t>
            </a:fld>
            <a:endParaRPr lang="en-US"/>
          </a:p>
        </p:txBody>
      </p:sp>
    </p:spTree>
    <p:extLst>
      <p:ext uri="{BB962C8B-B14F-4D97-AF65-F5344CB8AC3E}">
        <p14:creationId xmlns:p14="http://schemas.microsoft.com/office/powerpoint/2010/main" val="3376359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95C7B0E-627E-A544-8C83-91C8234A1D6B}" type="datetimeFigureOut">
              <a:rPr lang="en-US" smtClean="0"/>
              <a:t>10/16/2017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240000-A7C3-F846-85DC-36C792C98335}" type="slidenum">
              <a:rPr lang="en-US" smtClean="0"/>
              <a:t>‹#›</a:t>
            </a:fld>
            <a:endParaRPr lang="en-US"/>
          </a:p>
        </p:txBody>
      </p:sp>
    </p:spTree>
    <p:extLst>
      <p:ext uri="{BB962C8B-B14F-4D97-AF65-F5344CB8AC3E}">
        <p14:creationId xmlns:p14="http://schemas.microsoft.com/office/powerpoint/2010/main" val="901659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5C7B0E-627E-A544-8C83-91C8234A1D6B}" type="datetimeFigureOut">
              <a:rPr lang="en-US" smtClean="0"/>
              <a:t>10/16/2017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240000-A7C3-F846-85DC-36C792C98335}" type="slidenum">
              <a:rPr lang="en-US" smtClean="0"/>
              <a:t>‹#›</a:t>
            </a:fld>
            <a:endParaRPr lang="en-US"/>
          </a:p>
        </p:txBody>
      </p:sp>
    </p:spTree>
    <p:extLst>
      <p:ext uri="{BB962C8B-B14F-4D97-AF65-F5344CB8AC3E}">
        <p14:creationId xmlns:p14="http://schemas.microsoft.com/office/powerpoint/2010/main" val="3558542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5C7B0E-627E-A544-8C83-91C8234A1D6B}" type="datetimeFigureOut">
              <a:rPr lang="en-US" smtClean="0"/>
              <a:t>10/16/2017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240000-A7C3-F846-85DC-36C792C98335}" type="slidenum">
              <a:rPr lang="en-US" smtClean="0"/>
              <a:t>‹#›</a:t>
            </a:fld>
            <a:endParaRPr lang="en-US"/>
          </a:p>
        </p:txBody>
      </p:sp>
    </p:spTree>
    <p:extLst>
      <p:ext uri="{BB962C8B-B14F-4D97-AF65-F5344CB8AC3E}">
        <p14:creationId xmlns:p14="http://schemas.microsoft.com/office/powerpoint/2010/main" val="819928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5C7B0E-627E-A544-8C83-91C8234A1D6B}" type="datetimeFigureOut">
              <a:rPr lang="en-US" smtClean="0"/>
              <a:t>10/16/2017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240000-A7C3-F846-85DC-36C792C98335}" type="slidenum">
              <a:rPr lang="en-US" smtClean="0"/>
              <a:t>‹#›</a:t>
            </a:fld>
            <a:endParaRPr lang="en-US"/>
          </a:p>
        </p:txBody>
      </p:sp>
    </p:spTree>
    <p:extLst>
      <p:ext uri="{BB962C8B-B14F-4D97-AF65-F5344CB8AC3E}">
        <p14:creationId xmlns:p14="http://schemas.microsoft.com/office/powerpoint/2010/main" val="123053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5C7B0E-627E-A544-8C83-91C8234A1D6B}" type="datetimeFigureOut">
              <a:rPr lang="en-US" smtClean="0"/>
              <a:t>10/16/2017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240000-A7C3-F846-85DC-36C792C98335}" type="slidenum">
              <a:rPr lang="en-US" smtClean="0"/>
              <a:t>‹#›</a:t>
            </a:fld>
            <a:endParaRPr lang="en-US"/>
          </a:p>
        </p:txBody>
      </p:sp>
    </p:spTree>
    <p:extLst>
      <p:ext uri="{BB962C8B-B14F-4D97-AF65-F5344CB8AC3E}">
        <p14:creationId xmlns:p14="http://schemas.microsoft.com/office/powerpoint/2010/main" val="17661029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34000">
              <a:schemeClr val="bg1"/>
            </a:gs>
            <a:gs pos="64000">
              <a:srgbClr val="00427B"/>
            </a:gs>
            <a:gs pos="50000">
              <a:schemeClr val="accent1">
                <a:tint val="100000"/>
                <a:shade val="100000"/>
                <a:satMod val="130000"/>
              </a:schemeClr>
            </a:gs>
            <a:gs pos="64000">
              <a:srgbClr val="00427B"/>
            </a:gs>
          </a:gsLst>
          <a:lin ang="162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146358"/>
            <a:ext cx="9144000" cy="1324994"/>
          </a:xfrm>
        </p:spPr>
        <p:txBody>
          <a:bodyPr/>
          <a:lstStyle/>
          <a:p>
            <a:r>
              <a:rPr lang="en-US" dirty="0" smtClean="0">
                <a:solidFill>
                  <a:schemeClr val="bg1"/>
                </a:solidFill>
              </a:rPr>
              <a:t>Michael J. Horswell, PhD</a:t>
            </a:r>
            <a:endParaRPr lang="en-US" dirty="0">
              <a:solidFill>
                <a:schemeClr val="bg1"/>
              </a:solidFill>
            </a:endParaRPr>
          </a:p>
        </p:txBody>
      </p:sp>
      <p:sp>
        <p:nvSpPr>
          <p:cNvPr id="3" name="Subtitle 2"/>
          <p:cNvSpPr>
            <a:spLocks noGrp="1"/>
          </p:cNvSpPr>
          <p:nvPr>
            <p:ph type="subTitle" idx="1"/>
          </p:nvPr>
        </p:nvSpPr>
        <p:spPr>
          <a:xfrm>
            <a:off x="1484811" y="2471353"/>
            <a:ext cx="6400800" cy="1664042"/>
          </a:xfrm>
        </p:spPr>
        <p:txBody>
          <a:bodyPr>
            <a:normAutofit lnSpcReduction="10000"/>
          </a:bodyPr>
          <a:lstStyle/>
          <a:p>
            <a:r>
              <a:rPr lang="en-US" dirty="0" smtClean="0">
                <a:solidFill>
                  <a:schemeClr val="bg1">
                    <a:lumMod val="95000"/>
                  </a:schemeClr>
                </a:solidFill>
              </a:rPr>
              <a:t>Dean</a:t>
            </a:r>
          </a:p>
          <a:p>
            <a:endParaRPr lang="en-US" dirty="0" smtClean="0">
              <a:solidFill>
                <a:schemeClr val="bg1">
                  <a:lumMod val="95000"/>
                </a:schemeClr>
              </a:solidFill>
            </a:endParaRPr>
          </a:p>
          <a:p>
            <a:r>
              <a:rPr lang="en-US" sz="2800" dirty="0" smtClean="0">
                <a:solidFill>
                  <a:schemeClr val="bg1">
                    <a:lumMod val="95000"/>
                  </a:schemeClr>
                </a:solidFill>
              </a:rPr>
              <a:t>Presentation to Faculty Assembly</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87069" y="4772207"/>
            <a:ext cx="5445548" cy="1912869"/>
          </a:xfrm>
          <a:prstGeom prst="rect">
            <a:avLst/>
          </a:prstGeom>
        </p:spPr>
      </p:pic>
    </p:spTree>
    <p:extLst>
      <p:ext uri="{BB962C8B-B14F-4D97-AF65-F5344CB8AC3E}">
        <p14:creationId xmlns:p14="http://schemas.microsoft.com/office/powerpoint/2010/main" val="19913525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12000">
              <a:schemeClr val="accent1">
                <a:lumMod val="5000"/>
                <a:lumOff val="95000"/>
              </a:schemeClr>
            </a:gs>
            <a:gs pos="74000">
              <a:srgbClr val="CFDDED"/>
            </a:gs>
            <a:gs pos="85000">
              <a:schemeClr val="tx2">
                <a:lumMod val="20000"/>
                <a:lumOff val="80000"/>
              </a:schemeClr>
            </a:gs>
            <a:gs pos="100000">
              <a:srgbClr val="BFD1E7"/>
            </a:gs>
          </a:gsLst>
          <a:lin ang="5400000" scaled="1"/>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59892" y="1179682"/>
            <a:ext cx="6632666" cy="5183459"/>
          </a:xfrm>
        </p:spPr>
        <p:txBody>
          <a:bodyPr>
            <a:normAutofit lnSpcReduction="10000"/>
          </a:bodyPr>
          <a:lstStyle/>
          <a:p>
            <a:pPr lvl="1"/>
            <a:r>
              <a:rPr lang="en-US" sz="2000" b="1" dirty="0" smtClean="0"/>
              <a:t>Connect College strategic plan to University plan, “Race to Excellence”</a:t>
            </a:r>
          </a:p>
          <a:p>
            <a:pPr lvl="1"/>
            <a:r>
              <a:rPr lang="en-US" sz="2000" b="1" dirty="0" smtClean="0"/>
              <a:t>Connect to Research Pillars through co-hiring of funded research intensive faculty</a:t>
            </a:r>
          </a:p>
          <a:p>
            <a:pPr lvl="2"/>
            <a:r>
              <a:rPr lang="en-US" sz="1600" b="1" dirty="0" smtClean="0"/>
              <a:t>Increase funding support for all scholars and artists in College</a:t>
            </a:r>
          </a:p>
          <a:p>
            <a:pPr lvl="1"/>
            <a:r>
              <a:rPr lang="en-US" sz="2000" b="1" dirty="0" smtClean="0"/>
              <a:t>Continue to raise the Arts to National Prominence </a:t>
            </a:r>
          </a:p>
          <a:p>
            <a:pPr lvl="2"/>
            <a:r>
              <a:rPr lang="en-US" sz="1600" b="1" dirty="0" smtClean="0"/>
              <a:t>Enhance the nexus between Theater Lab and the performing arts academic programs</a:t>
            </a:r>
          </a:p>
          <a:p>
            <a:pPr lvl="1"/>
            <a:r>
              <a:rPr lang="en-US" sz="2000" b="1" dirty="0" smtClean="0"/>
              <a:t>Develop New Degree in Global Studies</a:t>
            </a:r>
          </a:p>
          <a:p>
            <a:pPr lvl="2"/>
            <a:r>
              <a:rPr lang="en-US" sz="1600" b="1" dirty="0" smtClean="0"/>
              <a:t>Highlight experiential learning experiences like STUDY ABROAD, DIPLOMACY PROGRAM, PEACE STUDIES</a:t>
            </a:r>
          </a:p>
          <a:p>
            <a:pPr lvl="1"/>
            <a:r>
              <a:rPr lang="en-US" sz="2200" b="1" dirty="0" smtClean="0"/>
              <a:t>Create a Humanities Institute that binds us to our wider, cosmopolitan region: </a:t>
            </a:r>
          </a:p>
          <a:p>
            <a:pPr lvl="2"/>
            <a:r>
              <a:rPr lang="en-US" sz="1800" b="1" dirty="0" smtClean="0"/>
              <a:t>“Our Americas: Hemispheric Studies in History, Culture and the Arts”</a:t>
            </a:r>
          </a:p>
          <a:p>
            <a:pPr lvl="1"/>
            <a:r>
              <a:rPr lang="en-US" sz="2200" b="1" dirty="0" smtClean="0"/>
              <a:t>Create a Social Science oriented track in PhD program</a:t>
            </a:r>
          </a:p>
          <a:p>
            <a:pPr marL="914400" lvl="2" indent="0">
              <a:buNone/>
            </a:pPr>
            <a:endParaRPr lang="en-US" dirty="0" smtClean="0"/>
          </a:p>
        </p:txBody>
      </p:sp>
      <p:sp>
        <p:nvSpPr>
          <p:cNvPr id="4" name="Title 1"/>
          <p:cNvSpPr txBox="1">
            <a:spLocks/>
          </p:cNvSpPr>
          <p:nvPr/>
        </p:nvSpPr>
        <p:spPr>
          <a:xfrm>
            <a:off x="352698" y="196261"/>
            <a:ext cx="8486502" cy="1143000"/>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742950" lvl="1" indent="-285750">
              <a:spcBef>
                <a:spcPct val="20000"/>
              </a:spcBef>
            </a:pPr>
            <a:r>
              <a:rPr lang="en-US" sz="2800" b="1" kern="1200" dirty="0" smtClean="0">
                <a:solidFill>
                  <a:srgbClr val="FF0000"/>
                </a:solidFill>
                <a:latin typeface="+mj-lt"/>
              </a:rPr>
              <a:t>Initial Thoughts on Goals and Aspirations </a:t>
            </a:r>
            <a:endParaRPr lang="en-US" b="1" kern="0" dirty="0">
              <a:solidFill>
                <a:srgbClr val="FF0000"/>
              </a:solidFill>
              <a:latin typeface="+mj-lt"/>
            </a:endParaRPr>
          </a:p>
        </p:txBody>
      </p:sp>
      <p:sp>
        <p:nvSpPr>
          <p:cNvPr id="6" name="Isosceles Triangle 5"/>
          <p:cNvSpPr/>
          <p:nvPr/>
        </p:nvSpPr>
        <p:spPr>
          <a:xfrm>
            <a:off x="6609805" y="1731590"/>
            <a:ext cx="2392687" cy="2488968"/>
          </a:xfrm>
          <a:prstGeom prst="triangle">
            <a:avLst/>
          </a:prstGeom>
          <a:gradFill>
            <a:gsLst>
              <a:gs pos="0">
                <a:srgbClr val="5D93D5"/>
              </a:gs>
              <a:gs pos="100000">
                <a:srgbClr val="B7D2FF"/>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rot="17764941">
            <a:off x="6041511" y="2930296"/>
            <a:ext cx="2660577" cy="338554"/>
          </a:xfrm>
          <a:prstGeom prst="rect">
            <a:avLst/>
          </a:prstGeom>
          <a:noFill/>
        </p:spPr>
        <p:txBody>
          <a:bodyPr wrap="square" rtlCol="0">
            <a:spAutoFit/>
          </a:bodyPr>
          <a:lstStyle/>
          <a:p>
            <a:pPr algn="ctr"/>
            <a:r>
              <a:rPr lang="en-US" sz="1600" b="1" dirty="0" smtClean="0">
                <a:solidFill>
                  <a:srgbClr val="C00000"/>
                </a:solidFill>
              </a:rPr>
              <a:t>Aspirations</a:t>
            </a:r>
            <a:endParaRPr lang="en-US" sz="1600" b="1" dirty="0">
              <a:solidFill>
                <a:srgbClr val="C00000"/>
              </a:solidFill>
            </a:endParaRPr>
          </a:p>
        </p:txBody>
      </p:sp>
      <p:sp>
        <p:nvSpPr>
          <p:cNvPr id="8" name="TextBox 7"/>
          <p:cNvSpPr txBox="1"/>
          <p:nvPr/>
        </p:nvSpPr>
        <p:spPr>
          <a:xfrm>
            <a:off x="6750233" y="3882004"/>
            <a:ext cx="2111829" cy="338554"/>
          </a:xfrm>
          <a:prstGeom prst="rect">
            <a:avLst/>
          </a:prstGeom>
          <a:noFill/>
        </p:spPr>
        <p:txBody>
          <a:bodyPr wrap="square" rtlCol="0">
            <a:spAutoFit/>
          </a:bodyPr>
          <a:lstStyle/>
          <a:p>
            <a:pPr algn="ctr"/>
            <a:r>
              <a:rPr lang="en-US" sz="1600" b="1" dirty="0" smtClean="0">
                <a:solidFill>
                  <a:srgbClr val="C00000"/>
                </a:solidFill>
              </a:rPr>
              <a:t>Pillars/Platforms</a:t>
            </a:r>
            <a:endParaRPr lang="en-US" sz="1600" b="1" dirty="0">
              <a:solidFill>
                <a:srgbClr val="C00000"/>
              </a:solidFill>
            </a:endParaRPr>
          </a:p>
        </p:txBody>
      </p:sp>
      <p:sp>
        <p:nvSpPr>
          <p:cNvPr id="9" name="TextBox 8"/>
          <p:cNvSpPr txBox="1"/>
          <p:nvPr/>
        </p:nvSpPr>
        <p:spPr>
          <a:xfrm rot="3965942">
            <a:off x="7254710" y="2930296"/>
            <a:ext cx="2067514" cy="338554"/>
          </a:xfrm>
          <a:prstGeom prst="rect">
            <a:avLst/>
          </a:prstGeom>
          <a:noFill/>
        </p:spPr>
        <p:txBody>
          <a:bodyPr wrap="square" rtlCol="0">
            <a:spAutoFit/>
          </a:bodyPr>
          <a:lstStyle/>
          <a:p>
            <a:pPr algn="ctr"/>
            <a:r>
              <a:rPr lang="en-US" sz="1600" b="1" dirty="0" smtClean="0">
                <a:solidFill>
                  <a:srgbClr val="C00000"/>
                </a:solidFill>
              </a:rPr>
              <a:t>Metrics</a:t>
            </a:r>
            <a:endParaRPr lang="en-US" sz="1600" b="1" dirty="0">
              <a:solidFill>
                <a:srgbClr val="C00000"/>
              </a:solidFill>
            </a:endParaRPr>
          </a:p>
        </p:txBody>
      </p:sp>
    </p:spTree>
    <p:extLst>
      <p:ext uri="{BB962C8B-B14F-4D97-AF65-F5344CB8AC3E}">
        <p14:creationId xmlns:p14="http://schemas.microsoft.com/office/powerpoint/2010/main" val="37033792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xmlns:p14="http://schemas.microsoft.com/office/powerpoint/2010/mai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1" presetClass="entr"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additive="base">
                                        <p:cTn id="16"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additive="base">
                                        <p:cTn id="2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additive="base">
                                        <p:cTn id="2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additive="base">
                                        <p:cTn id="3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 calcmode="lin" valueType="num">
                                      <p:cBhvr additive="base">
                                        <p:cTn id="4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nodeType="clickEffect">
                                  <p:stCondLst>
                                    <p:cond delay="0"/>
                                  </p:stCondLst>
                                  <p:childTnLst>
                                    <p:set>
                                      <p:cBhvr>
                                        <p:cTn id="45" dur="1" fill="hold">
                                          <p:stCondLst>
                                            <p:cond delay="0"/>
                                          </p:stCondLst>
                                        </p:cTn>
                                        <p:tgtEl>
                                          <p:spTgt spid="3">
                                            <p:txEl>
                                              <p:pRg st="5" end="5"/>
                                            </p:txEl>
                                          </p:spTgt>
                                        </p:tgtEl>
                                        <p:attrNameLst>
                                          <p:attrName>style.visibility</p:attrName>
                                        </p:attrNameLst>
                                      </p:cBhvr>
                                      <p:to>
                                        <p:strVal val="visible"/>
                                      </p:to>
                                    </p:set>
                                    <p:anim calcmode="lin" valueType="num">
                                      <p:cBhvr additive="base">
                                        <p:cTn id="46"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3">
                                            <p:txEl>
                                              <p:pRg st="6" end="6"/>
                                            </p:txEl>
                                          </p:spTgt>
                                        </p:tgtEl>
                                        <p:attrNameLst>
                                          <p:attrName>style.visibility</p:attrName>
                                        </p:attrNameLst>
                                      </p:cBhvr>
                                      <p:to>
                                        <p:strVal val="visible"/>
                                      </p:to>
                                    </p:set>
                                    <p:anim calcmode="lin" valueType="num">
                                      <p:cBhvr additive="base">
                                        <p:cTn id="52"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nodeType="clickEffect">
                                  <p:stCondLst>
                                    <p:cond delay="0"/>
                                  </p:stCondLst>
                                  <p:childTnLst>
                                    <p:set>
                                      <p:cBhvr>
                                        <p:cTn id="57" dur="1" fill="hold">
                                          <p:stCondLst>
                                            <p:cond delay="0"/>
                                          </p:stCondLst>
                                        </p:cTn>
                                        <p:tgtEl>
                                          <p:spTgt spid="3">
                                            <p:txEl>
                                              <p:pRg st="7" end="7"/>
                                            </p:txEl>
                                          </p:spTgt>
                                        </p:tgtEl>
                                        <p:attrNameLst>
                                          <p:attrName>style.visibility</p:attrName>
                                        </p:attrNameLst>
                                      </p:cBhvr>
                                      <p:to>
                                        <p:strVal val="visible"/>
                                      </p:to>
                                    </p:set>
                                    <p:anim calcmode="lin" valueType="num">
                                      <p:cBhvr additive="base">
                                        <p:cTn id="58"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 presetClass="entr" presetSubtype="4" fill="hold" nodeType="clickEffect">
                                  <p:stCondLst>
                                    <p:cond delay="0"/>
                                  </p:stCondLst>
                                  <p:childTnLst>
                                    <p:set>
                                      <p:cBhvr>
                                        <p:cTn id="63" dur="1" fill="hold">
                                          <p:stCondLst>
                                            <p:cond delay="0"/>
                                          </p:stCondLst>
                                        </p:cTn>
                                        <p:tgtEl>
                                          <p:spTgt spid="3">
                                            <p:txEl>
                                              <p:pRg st="8" end="8"/>
                                            </p:txEl>
                                          </p:spTgt>
                                        </p:tgtEl>
                                        <p:attrNameLst>
                                          <p:attrName>style.visibility</p:attrName>
                                        </p:attrNameLst>
                                      </p:cBhvr>
                                      <p:to>
                                        <p:strVal val="visible"/>
                                      </p:to>
                                    </p:set>
                                    <p:anim calcmode="lin" valueType="num">
                                      <p:cBhvr additive="base">
                                        <p:cTn id="64"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5"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2" presetClass="entr" presetSubtype="4" fill="hold"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 calcmode="lin" valueType="num">
                                      <p:cBhvr additive="base">
                                        <p:cTn id="70"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71" dur="500" fill="hold"/>
                                        <p:tgtEl>
                                          <p:spTgt spid="3">
                                            <p:txEl>
                                              <p:pRg st="9" end="9"/>
                                            </p:txEl>
                                          </p:spTgt>
                                        </p:tgtEl>
                                        <p:attrNameLst>
                                          <p:attrName>ppt_y</p:attrName>
                                        </p:attrNameLst>
                                      </p:cBhvr>
                                      <p:tavLst>
                                        <p:tav tm="0">
                                          <p:val>
                                            <p:strVal val="1+#ppt_h/2"/>
                                          </p:val>
                                        </p:tav>
                                        <p:tav tm="100000">
                                          <p:val>
                                            <p:strVal val="#ppt_y"/>
                                          </p:val>
                                        </p:tav>
                                      </p:tavLst>
                                    </p:anim>
                                  </p:childTnLst>
                                </p:cTn>
                              </p:par>
                              <p:par>
                                <p:cTn id="72" presetID="31" presetClass="entr" presetSubtype="0" fill="hold" grpId="0" nodeType="withEffect">
                                  <p:stCondLst>
                                    <p:cond delay="0"/>
                                  </p:stCondLst>
                                  <p:childTnLst>
                                    <p:set>
                                      <p:cBhvr>
                                        <p:cTn id="73" dur="1" fill="hold">
                                          <p:stCondLst>
                                            <p:cond delay="0"/>
                                          </p:stCondLst>
                                        </p:cTn>
                                        <p:tgtEl>
                                          <p:spTgt spid="7"/>
                                        </p:tgtEl>
                                        <p:attrNameLst>
                                          <p:attrName>style.visibility</p:attrName>
                                        </p:attrNameLst>
                                      </p:cBhvr>
                                      <p:to>
                                        <p:strVal val="visible"/>
                                      </p:to>
                                    </p:set>
                                    <p:anim calcmode="lin" valueType="num">
                                      <p:cBhvr>
                                        <p:cTn id="74" dur="1000" fill="hold"/>
                                        <p:tgtEl>
                                          <p:spTgt spid="7"/>
                                        </p:tgtEl>
                                        <p:attrNameLst>
                                          <p:attrName>ppt_w</p:attrName>
                                        </p:attrNameLst>
                                      </p:cBhvr>
                                      <p:tavLst>
                                        <p:tav tm="0">
                                          <p:val>
                                            <p:fltVal val="0"/>
                                          </p:val>
                                        </p:tav>
                                        <p:tav tm="100000">
                                          <p:val>
                                            <p:strVal val="#ppt_w"/>
                                          </p:val>
                                        </p:tav>
                                      </p:tavLst>
                                    </p:anim>
                                    <p:anim calcmode="lin" valueType="num">
                                      <p:cBhvr>
                                        <p:cTn id="75" dur="1000" fill="hold"/>
                                        <p:tgtEl>
                                          <p:spTgt spid="7"/>
                                        </p:tgtEl>
                                        <p:attrNameLst>
                                          <p:attrName>ppt_h</p:attrName>
                                        </p:attrNameLst>
                                      </p:cBhvr>
                                      <p:tavLst>
                                        <p:tav tm="0">
                                          <p:val>
                                            <p:fltVal val="0"/>
                                          </p:val>
                                        </p:tav>
                                        <p:tav tm="100000">
                                          <p:val>
                                            <p:strVal val="#ppt_h"/>
                                          </p:val>
                                        </p:tav>
                                      </p:tavLst>
                                    </p:anim>
                                    <p:anim calcmode="lin" valueType="num">
                                      <p:cBhvr>
                                        <p:cTn id="76" dur="1000" fill="hold"/>
                                        <p:tgtEl>
                                          <p:spTgt spid="7"/>
                                        </p:tgtEl>
                                        <p:attrNameLst>
                                          <p:attrName>style.rotation</p:attrName>
                                        </p:attrNameLst>
                                      </p:cBhvr>
                                      <p:tavLst>
                                        <p:tav tm="0">
                                          <p:val>
                                            <p:fltVal val="90"/>
                                          </p:val>
                                        </p:tav>
                                        <p:tav tm="100000">
                                          <p:val>
                                            <p:fltVal val="0"/>
                                          </p:val>
                                        </p:tav>
                                      </p:tavLst>
                                    </p:anim>
                                    <p:animEffect transition="in" filter="fade">
                                      <p:cBhvr>
                                        <p:cTn id="77" dur="1000"/>
                                        <p:tgtEl>
                                          <p:spTgt spid="7"/>
                                        </p:tgtEl>
                                      </p:cBhvr>
                                    </p:animEffect>
                                  </p:childTnLst>
                                </p:cTn>
                              </p:par>
                              <p:par>
                                <p:cTn id="78" presetID="31" presetClass="entr" presetSubtype="0" fill="hold" grpId="0" nodeType="withEffect">
                                  <p:stCondLst>
                                    <p:cond delay="0"/>
                                  </p:stCondLst>
                                  <p:childTnLst>
                                    <p:set>
                                      <p:cBhvr>
                                        <p:cTn id="79" dur="1" fill="hold">
                                          <p:stCondLst>
                                            <p:cond delay="0"/>
                                          </p:stCondLst>
                                        </p:cTn>
                                        <p:tgtEl>
                                          <p:spTgt spid="8"/>
                                        </p:tgtEl>
                                        <p:attrNameLst>
                                          <p:attrName>style.visibility</p:attrName>
                                        </p:attrNameLst>
                                      </p:cBhvr>
                                      <p:to>
                                        <p:strVal val="visible"/>
                                      </p:to>
                                    </p:set>
                                    <p:anim calcmode="lin" valueType="num">
                                      <p:cBhvr>
                                        <p:cTn id="80" dur="1000" fill="hold"/>
                                        <p:tgtEl>
                                          <p:spTgt spid="8"/>
                                        </p:tgtEl>
                                        <p:attrNameLst>
                                          <p:attrName>ppt_w</p:attrName>
                                        </p:attrNameLst>
                                      </p:cBhvr>
                                      <p:tavLst>
                                        <p:tav tm="0">
                                          <p:val>
                                            <p:fltVal val="0"/>
                                          </p:val>
                                        </p:tav>
                                        <p:tav tm="100000">
                                          <p:val>
                                            <p:strVal val="#ppt_w"/>
                                          </p:val>
                                        </p:tav>
                                      </p:tavLst>
                                    </p:anim>
                                    <p:anim calcmode="lin" valueType="num">
                                      <p:cBhvr>
                                        <p:cTn id="81" dur="1000" fill="hold"/>
                                        <p:tgtEl>
                                          <p:spTgt spid="8"/>
                                        </p:tgtEl>
                                        <p:attrNameLst>
                                          <p:attrName>ppt_h</p:attrName>
                                        </p:attrNameLst>
                                      </p:cBhvr>
                                      <p:tavLst>
                                        <p:tav tm="0">
                                          <p:val>
                                            <p:fltVal val="0"/>
                                          </p:val>
                                        </p:tav>
                                        <p:tav tm="100000">
                                          <p:val>
                                            <p:strVal val="#ppt_h"/>
                                          </p:val>
                                        </p:tav>
                                      </p:tavLst>
                                    </p:anim>
                                    <p:anim calcmode="lin" valueType="num">
                                      <p:cBhvr>
                                        <p:cTn id="82" dur="1000" fill="hold"/>
                                        <p:tgtEl>
                                          <p:spTgt spid="8"/>
                                        </p:tgtEl>
                                        <p:attrNameLst>
                                          <p:attrName>style.rotation</p:attrName>
                                        </p:attrNameLst>
                                      </p:cBhvr>
                                      <p:tavLst>
                                        <p:tav tm="0">
                                          <p:val>
                                            <p:fltVal val="90"/>
                                          </p:val>
                                        </p:tav>
                                        <p:tav tm="100000">
                                          <p:val>
                                            <p:fltVal val="0"/>
                                          </p:val>
                                        </p:tav>
                                      </p:tavLst>
                                    </p:anim>
                                    <p:animEffect transition="in" filter="fade">
                                      <p:cBhvr>
                                        <p:cTn id="83" dur="1000"/>
                                        <p:tgtEl>
                                          <p:spTgt spid="8"/>
                                        </p:tgtEl>
                                      </p:cBhvr>
                                    </p:animEffect>
                                  </p:childTnLst>
                                </p:cTn>
                              </p:par>
                              <p:par>
                                <p:cTn id="84" presetID="31" presetClass="entr" presetSubtype="0" fill="hold" grpId="0" nodeType="withEffect">
                                  <p:stCondLst>
                                    <p:cond delay="0"/>
                                  </p:stCondLst>
                                  <p:childTnLst>
                                    <p:set>
                                      <p:cBhvr>
                                        <p:cTn id="85" dur="1" fill="hold">
                                          <p:stCondLst>
                                            <p:cond delay="0"/>
                                          </p:stCondLst>
                                        </p:cTn>
                                        <p:tgtEl>
                                          <p:spTgt spid="9"/>
                                        </p:tgtEl>
                                        <p:attrNameLst>
                                          <p:attrName>style.visibility</p:attrName>
                                        </p:attrNameLst>
                                      </p:cBhvr>
                                      <p:to>
                                        <p:strVal val="visible"/>
                                      </p:to>
                                    </p:set>
                                    <p:anim calcmode="lin" valueType="num">
                                      <p:cBhvr>
                                        <p:cTn id="86" dur="1000" fill="hold"/>
                                        <p:tgtEl>
                                          <p:spTgt spid="9"/>
                                        </p:tgtEl>
                                        <p:attrNameLst>
                                          <p:attrName>ppt_w</p:attrName>
                                        </p:attrNameLst>
                                      </p:cBhvr>
                                      <p:tavLst>
                                        <p:tav tm="0">
                                          <p:val>
                                            <p:fltVal val="0"/>
                                          </p:val>
                                        </p:tav>
                                        <p:tav tm="100000">
                                          <p:val>
                                            <p:strVal val="#ppt_w"/>
                                          </p:val>
                                        </p:tav>
                                      </p:tavLst>
                                    </p:anim>
                                    <p:anim calcmode="lin" valueType="num">
                                      <p:cBhvr>
                                        <p:cTn id="87" dur="1000" fill="hold"/>
                                        <p:tgtEl>
                                          <p:spTgt spid="9"/>
                                        </p:tgtEl>
                                        <p:attrNameLst>
                                          <p:attrName>ppt_h</p:attrName>
                                        </p:attrNameLst>
                                      </p:cBhvr>
                                      <p:tavLst>
                                        <p:tav tm="0">
                                          <p:val>
                                            <p:fltVal val="0"/>
                                          </p:val>
                                        </p:tav>
                                        <p:tav tm="100000">
                                          <p:val>
                                            <p:strVal val="#ppt_h"/>
                                          </p:val>
                                        </p:tav>
                                      </p:tavLst>
                                    </p:anim>
                                    <p:anim calcmode="lin" valueType="num">
                                      <p:cBhvr>
                                        <p:cTn id="88" dur="1000" fill="hold"/>
                                        <p:tgtEl>
                                          <p:spTgt spid="9"/>
                                        </p:tgtEl>
                                        <p:attrNameLst>
                                          <p:attrName>style.rotation</p:attrName>
                                        </p:attrNameLst>
                                      </p:cBhvr>
                                      <p:tavLst>
                                        <p:tav tm="0">
                                          <p:val>
                                            <p:fltVal val="90"/>
                                          </p:val>
                                        </p:tav>
                                        <p:tav tm="100000">
                                          <p:val>
                                            <p:fltVal val="0"/>
                                          </p:val>
                                        </p:tav>
                                      </p:tavLst>
                                    </p:anim>
                                    <p:animEffect transition="in" filter="fade">
                                      <p:cBhvr>
                                        <p:cTn id="89"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P spid="7" grpId="0"/>
      <p:bldP spid="8"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12000">
              <a:schemeClr val="accent1">
                <a:lumMod val="5000"/>
                <a:lumOff val="95000"/>
              </a:schemeClr>
            </a:gs>
            <a:gs pos="74000">
              <a:srgbClr val="CFDDED"/>
            </a:gs>
            <a:gs pos="85000">
              <a:schemeClr val="tx2">
                <a:lumMod val="20000"/>
                <a:lumOff val="80000"/>
              </a:schemeClr>
            </a:gs>
            <a:gs pos="100000">
              <a:srgbClr val="BFD1E7"/>
            </a:gs>
          </a:gsLst>
          <a:lin ang="5400000" scaled="1"/>
        </a:gradFill>
        <a:effectLst/>
      </p:bgPr>
    </p:bg>
    <p:spTree>
      <p:nvGrpSpPr>
        <p:cNvPr id="1" name=""/>
        <p:cNvGrpSpPr/>
        <p:nvPr/>
      </p:nvGrpSpPr>
      <p:grpSpPr>
        <a:xfrm>
          <a:off x="0" y="0"/>
          <a:ext cx="0" cy="0"/>
          <a:chOff x="0" y="0"/>
          <a:chExt cx="0" cy="0"/>
        </a:xfrm>
      </p:grpSpPr>
      <p:sp>
        <p:nvSpPr>
          <p:cNvPr id="4" name="Title 1"/>
          <p:cNvSpPr txBox="1">
            <a:spLocks/>
          </p:cNvSpPr>
          <p:nvPr/>
        </p:nvSpPr>
        <p:spPr>
          <a:xfrm>
            <a:off x="352698" y="196261"/>
            <a:ext cx="8486502" cy="1143000"/>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742950" lvl="1" indent="-285750" algn="l" defTabSz="457200" rtl="0">
              <a:spcBef>
                <a:spcPct val="20000"/>
              </a:spcBef>
            </a:pPr>
            <a:endParaRPr lang="en-US" b="1" kern="0" dirty="0">
              <a:solidFill>
                <a:srgbClr val="C00000"/>
              </a:solidFill>
            </a:endParaRPr>
          </a:p>
        </p:txBody>
      </p:sp>
      <p:sp>
        <p:nvSpPr>
          <p:cNvPr id="2" name="Rectangle 1"/>
          <p:cNvSpPr/>
          <p:nvPr/>
        </p:nvSpPr>
        <p:spPr>
          <a:xfrm>
            <a:off x="1507524" y="1548715"/>
            <a:ext cx="6433752" cy="954107"/>
          </a:xfrm>
          <a:prstGeom prst="rect">
            <a:avLst/>
          </a:prstGeom>
        </p:spPr>
        <p:txBody>
          <a:bodyPr wrap="square">
            <a:spAutoFit/>
          </a:bodyPr>
          <a:lstStyle/>
          <a:p>
            <a:pPr algn="ctr"/>
            <a:r>
              <a:rPr lang="en-US" sz="2800" dirty="0" smtClean="0"/>
              <a:t>Impact of the College in University and Community </a:t>
            </a:r>
            <a:endParaRPr lang="en-US" sz="2800" dirty="0"/>
          </a:p>
        </p:txBody>
      </p:sp>
      <p:pic>
        <p:nvPicPr>
          <p:cNvPr id="3" name="Picture 2"/>
          <p:cNvPicPr>
            <a:picLocks noChangeAspect="1"/>
          </p:cNvPicPr>
          <p:nvPr/>
        </p:nvPicPr>
        <p:blipFill>
          <a:blip r:embed="rId2"/>
          <a:stretch>
            <a:fillRect/>
          </a:stretch>
        </p:blipFill>
        <p:spPr>
          <a:xfrm>
            <a:off x="2002300" y="2883737"/>
            <a:ext cx="5444200" cy="1914310"/>
          </a:xfrm>
          <a:prstGeom prst="rect">
            <a:avLst/>
          </a:prstGeom>
        </p:spPr>
      </p:pic>
    </p:spTree>
    <p:extLst>
      <p:ext uri="{BB962C8B-B14F-4D97-AF65-F5344CB8AC3E}">
        <p14:creationId xmlns:p14="http://schemas.microsoft.com/office/powerpoint/2010/main" val="29796828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xmlns:p14="http://schemas.microsoft.com/office/powerpoint/2010/mai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12000">
              <a:schemeClr val="accent1">
                <a:lumMod val="5000"/>
                <a:lumOff val="95000"/>
              </a:schemeClr>
            </a:gs>
            <a:gs pos="74000">
              <a:srgbClr val="CFDDED"/>
            </a:gs>
            <a:gs pos="85000">
              <a:schemeClr val="tx2">
                <a:lumMod val="20000"/>
                <a:lumOff val="80000"/>
              </a:schemeClr>
            </a:gs>
            <a:gs pos="100000">
              <a:srgbClr val="BFD1E7"/>
            </a:gs>
          </a:gsLst>
          <a:lin ang="5400000" scaled="1"/>
        </a:gradFill>
        <a:effectLst/>
      </p:bgPr>
    </p:bg>
    <p:spTree>
      <p:nvGrpSpPr>
        <p:cNvPr id="1" name=""/>
        <p:cNvGrpSpPr/>
        <p:nvPr/>
      </p:nvGrpSpPr>
      <p:grpSpPr>
        <a:xfrm>
          <a:off x="0" y="0"/>
          <a:ext cx="0" cy="0"/>
          <a:chOff x="0" y="0"/>
          <a:chExt cx="0" cy="0"/>
        </a:xfrm>
      </p:grpSpPr>
      <p:sp>
        <p:nvSpPr>
          <p:cNvPr id="4" name="Title 1"/>
          <p:cNvSpPr txBox="1">
            <a:spLocks/>
          </p:cNvSpPr>
          <p:nvPr/>
        </p:nvSpPr>
        <p:spPr>
          <a:xfrm>
            <a:off x="352698" y="196261"/>
            <a:ext cx="8486502" cy="1143000"/>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742950" lvl="1" indent="-285750" algn="l" defTabSz="457200" rtl="0">
              <a:spcBef>
                <a:spcPct val="20000"/>
              </a:spcBef>
            </a:pPr>
            <a:endParaRPr lang="en-US" b="1" kern="0" dirty="0">
              <a:solidFill>
                <a:srgbClr val="C00000"/>
              </a:solidFill>
            </a:endParaRPr>
          </a:p>
        </p:txBody>
      </p:sp>
      <p:sp>
        <p:nvSpPr>
          <p:cNvPr id="14" name="Title 13"/>
          <p:cNvSpPr>
            <a:spLocks noGrp="1"/>
          </p:cNvSpPr>
          <p:nvPr>
            <p:ph type="title"/>
          </p:nvPr>
        </p:nvSpPr>
        <p:spPr/>
        <p:txBody>
          <a:bodyPr>
            <a:normAutofit fontScale="90000"/>
          </a:bodyPr>
          <a:lstStyle/>
          <a:p>
            <a:r>
              <a:rPr lang="en-US" dirty="0" smtClean="0"/>
              <a:t>DFSCAL’s 2016-2017 Impact on Students</a:t>
            </a:r>
            <a:endParaRPr lang="en-US" dirty="0"/>
          </a:p>
        </p:txBody>
      </p:sp>
      <p:sp>
        <p:nvSpPr>
          <p:cNvPr id="15" name="Content Placeholder 14"/>
          <p:cNvSpPr>
            <a:spLocks noGrp="1"/>
          </p:cNvSpPr>
          <p:nvPr>
            <p:ph idx="1"/>
          </p:nvPr>
        </p:nvSpPr>
        <p:spPr/>
        <p:txBody>
          <a:bodyPr>
            <a:normAutofit/>
          </a:bodyPr>
          <a:lstStyle/>
          <a:p>
            <a:pPr marL="0" indent="0">
              <a:buNone/>
            </a:pPr>
            <a:endParaRPr lang="en-US" dirty="0" smtClean="0"/>
          </a:p>
          <a:p>
            <a:r>
              <a:rPr lang="en-US" dirty="0" smtClean="0"/>
              <a:t>Annual total bachelors degrees: </a:t>
            </a:r>
            <a:r>
              <a:rPr lang="en-US" dirty="0" smtClean="0">
                <a:solidFill>
                  <a:srgbClr val="FF0000"/>
                </a:solidFill>
              </a:rPr>
              <a:t>1, 100</a:t>
            </a:r>
          </a:p>
          <a:p>
            <a:r>
              <a:rPr lang="en-US" dirty="0" smtClean="0"/>
              <a:t>Annual total masters degrees: </a:t>
            </a:r>
            <a:r>
              <a:rPr lang="en-US" dirty="0" smtClean="0">
                <a:solidFill>
                  <a:srgbClr val="FF0000"/>
                </a:solidFill>
              </a:rPr>
              <a:t>110</a:t>
            </a:r>
          </a:p>
          <a:p>
            <a:r>
              <a:rPr lang="en-US" dirty="0" smtClean="0"/>
              <a:t>Annual total doctoral degrees: </a:t>
            </a:r>
            <a:r>
              <a:rPr lang="en-US" dirty="0" smtClean="0">
                <a:solidFill>
                  <a:srgbClr val="FF0000"/>
                </a:solidFill>
              </a:rPr>
              <a:t>6</a:t>
            </a:r>
            <a:endParaRPr lang="en-US" dirty="0">
              <a:solidFill>
                <a:srgbClr val="FF0000"/>
              </a:solidFill>
            </a:endParaRPr>
          </a:p>
          <a:p>
            <a:r>
              <a:rPr lang="en-US" dirty="0" smtClean="0"/>
              <a:t>Average headcount per semester: </a:t>
            </a:r>
            <a:r>
              <a:rPr lang="en-US" dirty="0" smtClean="0">
                <a:solidFill>
                  <a:srgbClr val="FF0000"/>
                </a:solidFill>
              </a:rPr>
              <a:t>4,000</a:t>
            </a:r>
          </a:p>
          <a:p>
            <a:r>
              <a:rPr lang="en-US" dirty="0" smtClean="0"/>
              <a:t>Provide University </a:t>
            </a:r>
            <a:r>
              <a:rPr lang="en-US" dirty="0" smtClean="0">
                <a:solidFill>
                  <a:srgbClr val="FF0000"/>
                </a:solidFill>
              </a:rPr>
              <a:t>43% </a:t>
            </a:r>
            <a:r>
              <a:rPr lang="en-US" dirty="0" smtClean="0"/>
              <a:t>of the Intellectual Foundation (core courses for all majors)</a:t>
            </a:r>
          </a:p>
          <a:p>
            <a:pPr marL="0" indent="0">
              <a:buNone/>
            </a:pPr>
            <a:endParaRPr lang="en-US" dirty="0"/>
          </a:p>
        </p:txBody>
      </p:sp>
    </p:spTree>
    <p:extLst>
      <p:ext uri="{BB962C8B-B14F-4D97-AF65-F5344CB8AC3E}">
        <p14:creationId xmlns:p14="http://schemas.microsoft.com/office/powerpoint/2010/main" val="882105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xmlns:p14="http://schemas.microsoft.com/office/powerpoint/2010/mai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12000">
              <a:schemeClr val="accent1">
                <a:lumMod val="5000"/>
                <a:lumOff val="95000"/>
              </a:schemeClr>
            </a:gs>
            <a:gs pos="74000">
              <a:srgbClr val="CFDDED"/>
            </a:gs>
            <a:gs pos="85000">
              <a:schemeClr val="tx2">
                <a:lumMod val="20000"/>
                <a:lumOff val="80000"/>
              </a:schemeClr>
            </a:gs>
            <a:gs pos="100000">
              <a:srgbClr val="BFD1E7"/>
            </a:gs>
          </a:gsLst>
          <a:lin ang="5400000" scaled="1"/>
        </a:gradFill>
        <a:effectLst/>
      </p:bgPr>
    </p:bg>
    <p:spTree>
      <p:nvGrpSpPr>
        <p:cNvPr id="1" name=""/>
        <p:cNvGrpSpPr/>
        <p:nvPr/>
      </p:nvGrpSpPr>
      <p:grpSpPr>
        <a:xfrm>
          <a:off x="0" y="0"/>
          <a:ext cx="0" cy="0"/>
          <a:chOff x="0" y="0"/>
          <a:chExt cx="0" cy="0"/>
        </a:xfrm>
      </p:grpSpPr>
      <p:sp>
        <p:nvSpPr>
          <p:cNvPr id="4" name="Title 1"/>
          <p:cNvSpPr txBox="1">
            <a:spLocks/>
          </p:cNvSpPr>
          <p:nvPr/>
        </p:nvSpPr>
        <p:spPr>
          <a:xfrm>
            <a:off x="352698" y="196261"/>
            <a:ext cx="8486502" cy="1143000"/>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742950" lvl="1" indent="-285750" algn="l" defTabSz="457200" rtl="0">
              <a:spcBef>
                <a:spcPct val="20000"/>
              </a:spcBef>
            </a:pPr>
            <a:endParaRPr lang="en-US" b="1" kern="0" dirty="0">
              <a:solidFill>
                <a:srgbClr val="C00000"/>
              </a:solidFill>
            </a:endParaRPr>
          </a:p>
        </p:txBody>
      </p:sp>
      <p:sp>
        <p:nvSpPr>
          <p:cNvPr id="14" name="Title 13"/>
          <p:cNvSpPr>
            <a:spLocks noGrp="1"/>
          </p:cNvSpPr>
          <p:nvPr>
            <p:ph type="title"/>
          </p:nvPr>
        </p:nvSpPr>
        <p:spPr/>
        <p:txBody>
          <a:bodyPr>
            <a:normAutofit fontScale="90000"/>
          </a:bodyPr>
          <a:lstStyle/>
          <a:p>
            <a:r>
              <a:rPr lang="en-US" dirty="0" smtClean="0"/>
              <a:t>DFSCAL’s 2016-2017 Impact on Students</a:t>
            </a:r>
            <a:endParaRPr lang="en-US" dirty="0"/>
          </a:p>
        </p:txBody>
      </p:sp>
      <p:sp>
        <p:nvSpPr>
          <p:cNvPr id="15" name="Content Placeholder 14"/>
          <p:cNvSpPr>
            <a:spLocks noGrp="1"/>
          </p:cNvSpPr>
          <p:nvPr>
            <p:ph idx="1"/>
          </p:nvPr>
        </p:nvSpPr>
        <p:spPr/>
        <p:txBody>
          <a:bodyPr>
            <a:normAutofit fontScale="55000" lnSpcReduction="20000"/>
          </a:bodyPr>
          <a:lstStyle/>
          <a:p>
            <a:pPr marL="0" indent="0">
              <a:buNone/>
            </a:pPr>
            <a:r>
              <a:rPr lang="en-US" b="1" cap="small" dirty="0"/>
              <a:t> </a:t>
            </a:r>
            <a:endParaRPr lang="en-US" dirty="0"/>
          </a:p>
          <a:p>
            <a:r>
              <a:rPr lang="en-US" b="1" cap="small" dirty="0" smtClean="0"/>
              <a:t>DFSCAL </a:t>
            </a:r>
            <a:r>
              <a:rPr lang="en-US" b="1" cap="small" dirty="0"/>
              <a:t>is delivering 106,368 Student Credit hours or 38.35% of all lower division coursework across the university</a:t>
            </a:r>
            <a:endParaRPr lang="en-US" dirty="0"/>
          </a:p>
          <a:p>
            <a:r>
              <a:rPr lang="en-US" b="1" cap="small" dirty="0" smtClean="0"/>
              <a:t>DFSCAL </a:t>
            </a:r>
            <a:r>
              <a:rPr lang="en-US" b="1" cap="small" dirty="0"/>
              <a:t>is delivering </a:t>
            </a:r>
            <a:r>
              <a:rPr lang="en-US" b="1" cap="small" dirty="0" smtClean="0"/>
              <a:t>63,771 </a:t>
            </a:r>
            <a:r>
              <a:rPr lang="en-US" b="1" cap="small" dirty="0"/>
              <a:t>Student credit hours of upper division coursework </a:t>
            </a:r>
            <a:r>
              <a:rPr lang="en-US" cap="small" dirty="0"/>
              <a:t>(more than all colleges except college of business)</a:t>
            </a:r>
            <a:endParaRPr lang="en-US" dirty="0"/>
          </a:p>
          <a:p>
            <a:r>
              <a:rPr lang="en-US" b="1" cap="small" dirty="0" smtClean="0"/>
              <a:t>DFSCAL </a:t>
            </a:r>
            <a:r>
              <a:rPr lang="en-US" b="1" cap="small" dirty="0"/>
              <a:t>is delivering 4927 Student Credit hours of Grad 1 (Master’s Level) coursework </a:t>
            </a:r>
            <a:r>
              <a:rPr lang="en-US" cap="small" dirty="0"/>
              <a:t>(More than science or engineering) </a:t>
            </a:r>
            <a:r>
              <a:rPr lang="en-US" b="1" cap="small" dirty="0"/>
              <a:t> </a:t>
            </a:r>
            <a:endParaRPr lang="en-US" dirty="0"/>
          </a:p>
          <a:p>
            <a:r>
              <a:rPr lang="en-US" b="1" cap="small" dirty="0" smtClean="0">
                <a:solidFill>
                  <a:srgbClr val="FF0000"/>
                </a:solidFill>
              </a:rPr>
              <a:t>42.89</a:t>
            </a:r>
            <a:r>
              <a:rPr lang="en-US" b="1" cap="small" dirty="0">
                <a:solidFill>
                  <a:srgbClr val="FF0000"/>
                </a:solidFill>
              </a:rPr>
              <a:t>% of all IFP courses</a:t>
            </a:r>
            <a:r>
              <a:rPr lang="en-US" cap="small" dirty="0">
                <a:solidFill>
                  <a:srgbClr val="FF0000"/>
                </a:solidFill>
              </a:rPr>
              <a:t> were delivered by </a:t>
            </a:r>
            <a:r>
              <a:rPr lang="en-US" b="1" cap="small" dirty="0">
                <a:solidFill>
                  <a:srgbClr val="FF0000"/>
                </a:solidFill>
              </a:rPr>
              <a:t>DFSCAL</a:t>
            </a:r>
            <a:r>
              <a:rPr lang="en-US" cap="small" dirty="0">
                <a:solidFill>
                  <a:srgbClr val="FF0000"/>
                </a:solidFill>
              </a:rPr>
              <a:t> </a:t>
            </a:r>
            <a:endParaRPr lang="en-US" dirty="0">
              <a:solidFill>
                <a:srgbClr val="FF0000"/>
              </a:solidFill>
            </a:endParaRPr>
          </a:p>
          <a:p>
            <a:r>
              <a:rPr lang="en-US" b="1" cap="small" dirty="0" smtClean="0"/>
              <a:t>11,357 enrollments in IFP </a:t>
            </a:r>
            <a:r>
              <a:rPr lang="en-US" b="1" cap="small" dirty="0"/>
              <a:t>courses</a:t>
            </a:r>
            <a:r>
              <a:rPr lang="en-US" cap="small" dirty="0"/>
              <a:t> </a:t>
            </a:r>
            <a:r>
              <a:rPr lang="en-US" cap="small" dirty="0" smtClean="0"/>
              <a:t>came from </a:t>
            </a:r>
            <a:r>
              <a:rPr lang="en-US" b="1" cap="small" dirty="0"/>
              <a:t>DFSCAL </a:t>
            </a:r>
            <a:r>
              <a:rPr lang="en-US" cap="small" dirty="0" smtClean="0"/>
              <a:t>which </a:t>
            </a:r>
            <a:r>
              <a:rPr lang="en-US" cap="small" dirty="0"/>
              <a:t>accounts for roughly </a:t>
            </a:r>
            <a:r>
              <a:rPr lang="en-US" b="1" cap="small" dirty="0"/>
              <a:t>34,071 Student Credit Hours</a:t>
            </a:r>
            <a:r>
              <a:rPr lang="en-US" cap="small" dirty="0"/>
              <a:t>.</a:t>
            </a:r>
            <a:endParaRPr lang="en-US" dirty="0"/>
          </a:p>
          <a:p>
            <a:r>
              <a:rPr lang="en-US" b="1" cap="small" dirty="0" smtClean="0"/>
              <a:t>1901 </a:t>
            </a:r>
            <a:r>
              <a:rPr lang="en-US" b="1" cap="small" dirty="0"/>
              <a:t>students in FLEX courses </a:t>
            </a:r>
            <a:r>
              <a:rPr lang="en-US" cap="small" dirty="0"/>
              <a:t>taught by DFSCAL professors and GTAs</a:t>
            </a:r>
            <a:r>
              <a:rPr lang="en-US" b="1" cap="small" dirty="0"/>
              <a:t>.</a:t>
            </a:r>
            <a:endParaRPr lang="en-US" dirty="0"/>
          </a:p>
          <a:p>
            <a:r>
              <a:rPr lang="en-US" b="1" cap="small" dirty="0" smtClean="0"/>
              <a:t>This </a:t>
            </a:r>
            <a:r>
              <a:rPr lang="en-US" b="1" cap="small" dirty="0"/>
              <a:t>semester GTAs in the DFSCAL taught or were central to the teaching of 350 courses, including 219 IFP sections, 30 FLEX courses, 40 lower division courses, and 61 upper division courses.  </a:t>
            </a:r>
            <a:r>
              <a:rPr lang="en-US" b="1" cap="small" dirty="0" smtClean="0"/>
              <a:t>(</a:t>
            </a:r>
            <a:r>
              <a:rPr lang="en-US" cap="small" dirty="0" smtClean="0"/>
              <a:t>Not including those </a:t>
            </a:r>
            <a:r>
              <a:rPr lang="en-US" cap="small" dirty="0"/>
              <a:t>staffing labs, theater spaces, </a:t>
            </a:r>
            <a:r>
              <a:rPr lang="en-US" cap="small" dirty="0" smtClean="0"/>
              <a:t>etc.)</a:t>
            </a:r>
          </a:p>
          <a:p>
            <a:r>
              <a:rPr lang="en-US" b="1" cap="small" dirty="0" smtClean="0">
                <a:solidFill>
                  <a:srgbClr val="FF0000"/>
                </a:solidFill>
              </a:rPr>
              <a:t>38.5</a:t>
            </a:r>
            <a:r>
              <a:rPr lang="en-US" b="1" cap="small" dirty="0">
                <a:solidFill>
                  <a:srgbClr val="FF0000"/>
                </a:solidFill>
              </a:rPr>
              <a:t>% of DFSCAL lower </a:t>
            </a:r>
            <a:r>
              <a:rPr lang="en-US" b="1" cap="small" dirty="0" smtClean="0">
                <a:solidFill>
                  <a:srgbClr val="FF0000"/>
                </a:solidFill>
              </a:rPr>
              <a:t>division </a:t>
            </a:r>
            <a:r>
              <a:rPr lang="en-US" b="1" cap="small" dirty="0">
                <a:solidFill>
                  <a:srgbClr val="FF0000"/>
                </a:solidFill>
              </a:rPr>
              <a:t>courses or 23.6% of </a:t>
            </a:r>
            <a:r>
              <a:rPr lang="en-US" b="1" i="1" cap="small" dirty="0">
                <a:solidFill>
                  <a:srgbClr val="FF0000"/>
                </a:solidFill>
              </a:rPr>
              <a:t>all</a:t>
            </a:r>
            <a:r>
              <a:rPr lang="en-US" b="1" cap="small" dirty="0">
                <a:solidFill>
                  <a:srgbClr val="FF0000"/>
                </a:solidFill>
              </a:rPr>
              <a:t> DFSCAL </a:t>
            </a:r>
            <a:r>
              <a:rPr lang="en-US" b="1" cap="small" dirty="0" smtClean="0">
                <a:solidFill>
                  <a:srgbClr val="FF0000"/>
                </a:solidFill>
              </a:rPr>
              <a:t>coursework </a:t>
            </a:r>
            <a:r>
              <a:rPr lang="en-US" cap="small" dirty="0">
                <a:solidFill>
                  <a:srgbClr val="FF0000"/>
                </a:solidFill>
              </a:rPr>
              <a:t>delivered by or with help from DFSCAL GTAs alone </a:t>
            </a:r>
            <a:r>
              <a:rPr lang="en-US" cap="small" dirty="0"/>
              <a:t>(equals approx.</a:t>
            </a:r>
            <a:r>
              <a:rPr lang="en-US" b="1" cap="small" dirty="0"/>
              <a:t> 40,907 Student Credit </a:t>
            </a:r>
            <a:r>
              <a:rPr lang="en-US" b="1" cap="small" dirty="0" smtClean="0"/>
              <a:t>Hours) </a:t>
            </a:r>
            <a:r>
              <a:rPr lang="en-US" cap="small" dirty="0"/>
              <a:t>.</a:t>
            </a:r>
            <a:r>
              <a:rPr lang="en-US" b="1" cap="small" dirty="0"/>
              <a:t> </a:t>
            </a:r>
            <a:endParaRPr lang="en-US" dirty="0"/>
          </a:p>
          <a:p>
            <a:endParaRPr lang="en-US" dirty="0"/>
          </a:p>
        </p:txBody>
      </p:sp>
    </p:spTree>
    <p:extLst>
      <p:ext uri="{BB962C8B-B14F-4D97-AF65-F5344CB8AC3E}">
        <p14:creationId xmlns:p14="http://schemas.microsoft.com/office/powerpoint/2010/main" val="28358266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xmlns:p14="http://schemas.microsoft.com/office/powerpoint/2010/mai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12000">
              <a:schemeClr val="accent1">
                <a:lumMod val="5000"/>
                <a:lumOff val="95000"/>
              </a:schemeClr>
            </a:gs>
            <a:gs pos="74000">
              <a:srgbClr val="CFDDED"/>
            </a:gs>
            <a:gs pos="85000">
              <a:schemeClr val="tx2">
                <a:lumMod val="20000"/>
                <a:lumOff val="80000"/>
              </a:schemeClr>
            </a:gs>
            <a:gs pos="100000">
              <a:srgbClr val="BFD1E7"/>
            </a:gs>
          </a:gsLst>
          <a:lin ang="5400000" scaled="1"/>
        </a:gradFill>
        <a:effectLst/>
      </p:bgPr>
    </p:bg>
    <p:spTree>
      <p:nvGrpSpPr>
        <p:cNvPr id="1" name=""/>
        <p:cNvGrpSpPr/>
        <p:nvPr/>
      </p:nvGrpSpPr>
      <p:grpSpPr>
        <a:xfrm>
          <a:off x="0" y="0"/>
          <a:ext cx="0" cy="0"/>
          <a:chOff x="0" y="0"/>
          <a:chExt cx="0" cy="0"/>
        </a:xfrm>
      </p:grpSpPr>
      <p:sp>
        <p:nvSpPr>
          <p:cNvPr id="4" name="Title 1"/>
          <p:cNvSpPr txBox="1">
            <a:spLocks/>
          </p:cNvSpPr>
          <p:nvPr/>
        </p:nvSpPr>
        <p:spPr>
          <a:xfrm>
            <a:off x="352698" y="196261"/>
            <a:ext cx="8486502" cy="1143000"/>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742950" lvl="1" indent="-285750" algn="l" defTabSz="457200" rtl="0">
              <a:spcBef>
                <a:spcPct val="20000"/>
              </a:spcBef>
            </a:pPr>
            <a:endParaRPr lang="en-US" b="1" kern="0" dirty="0">
              <a:solidFill>
                <a:srgbClr val="C00000"/>
              </a:solidFill>
            </a:endParaRPr>
          </a:p>
        </p:txBody>
      </p:sp>
      <p:sp>
        <p:nvSpPr>
          <p:cNvPr id="14" name="Title 13"/>
          <p:cNvSpPr>
            <a:spLocks noGrp="1"/>
          </p:cNvSpPr>
          <p:nvPr>
            <p:ph type="title"/>
          </p:nvPr>
        </p:nvSpPr>
        <p:spPr/>
        <p:txBody>
          <a:bodyPr>
            <a:normAutofit fontScale="90000"/>
          </a:bodyPr>
          <a:lstStyle/>
          <a:p>
            <a:r>
              <a:rPr lang="en-US" dirty="0" smtClean="0"/>
              <a:t>DFSCAL’s Community Impact: </a:t>
            </a:r>
            <a:br>
              <a:rPr lang="en-US" dirty="0" smtClean="0"/>
            </a:br>
            <a:r>
              <a:rPr lang="en-US" dirty="0" smtClean="0"/>
              <a:t>2016-2017</a:t>
            </a:r>
            <a:endParaRPr lang="en-US" dirty="0"/>
          </a:p>
        </p:txBody>
      </p:sp>
      <p:sp>
        <p:nvSpPr>
          <p:cNvPr id="15" name="Content Placeholder 14"/>
          <p:cNvSpPr>
            <a:spLocks noGrp="1"/>
          </p:cNvSpPr>
          <p:nvPr>
            <p:ph idx="1"/>
          </p:nvPr>
        </p:nvSpPr>
        <p:spPr/>
        <p:txBody>
          <a:bodyPr>
            <a:normAutofit lnSpcReduction="10000"/>
          </a:bodyPr>
          <a:lstStyle/>
          <a:p>
            <a:r>
              <a:rPr lang="en-US" dirty="0" smtClean="0"/>
              <a:t>During the past year we had </a:t>
            </a:r>
            <a:r>
              <a:rPr lang="en-US" dirty="0" smtClean="0">
                <a:solidFill>
                  <a:srgbClr val="FF0000"/>
                </a:solidFill>
              </a:rPr>
              <a:t>51,000</a:t>
            </a:r>
            <a:r>
              <a:rPr lang="en-US" dirty="0" smtClean="0"/>
              <a:t> patrons attend a college event on campus.</a:t>
            </a:r>
          </a:p>
          <a:p>
            <a:r>
              <a:rPr lang="en-US" dirty="0" smtClean="0"/>
              <a:t>The College presented </a:t>
            </a:r>
            <a:r>
              <a:rPr lang="en-US" dirty="0" smtClean="0">
                <a:solidFill>
                  <a:srgbClr val="FF0000"/>
                </a:solidFill>
              </a:rPr>
              <a:t>160</a:t>
            </a:r>
            <a:r>
              <a:rPr lang="en-US" dirty="0" smtClean="0"/>
              <a:t> public programs.</a:t>
            </a:r>
          </a:p>
          <a:p>
            <a:r>
              <a:rPr lang="en-US" dirty="0" smtClean="0"/>
              <a:t>Our economic impact from those events amounted to </a:t>
            </a:r>
            <a:r>
              <a:rPr lang="en-US" dirty="0" smtClean="0">
                <a:solidFill>
                  <a:srgbClr val="FF0000"/>
                </a:solidFill>
              </a:rPr>
              <a:t>$2, 812,000 </a:t>
            </a:r>
            <a:r>
              <a:rPr lang="en-US" dirty="0" smtClean="0"/>
              <a:t>last year. </a:t>
            </a:r>
          </a:p>
          <a:p>
            <a:r>
              <a:rPr lang="en-US" dirty="0" smtClean="0"/>
              <a:t>Direct hotel nights sold in county related to our events: </a:t>
            </a:r>
            <a:r>
              <a:rPr lang="en-US" dirty="0" smtClean="0">
                <a:solidFill>
                  <a:srgbClr val="FF0000"/>
                </a:solidFill>
              </a:rPr>
              <a:t>465</a:t>
            </a:r>
            <a:r>
              <a:rPr lang="en-US" dirty="0" smtClean="0"/>
              <a:t> = </a:t>
            </a:r>
            <a:r>
              <a:rPr lang="en-US" dirty="0" smtClean="0">
                <a:solidFill>
                  <a:srgbClr val="FF0000"/>
                </a:solidFill>
              </a:rPr>
              <a:t>$71, 023.</a:t>
            </a:r>
            <a:r>
              <a:rPr lang="en-US" dirty="0"/>
              <a:t> </a:t>
            </a:r>
            <a:endParaRPr lang="en-US" dirty="0" smtClean="0"/>
          </a:p>
          <a:p>
            <a:r>
              <a:rPr lang="en-US" dirty="0" smtClean="0"/>
              <a:t>Palm Beach Cultural Council Grant received: </a:t>
            </a:r>
            <a:r>
              <a:rPr lang="en-US" dirty="0" smtClean="0">
                <a:solidFill>
                  <a:srgbClr val="FF0000"/>
                </a:solidFill>
              </a:rPr>
              <a:t>$137, 067</a:t>
            </a:r>
            <a:r>
              <a:rPr lang="en-US" dirty="0" smtClean="0"/>
              <a:t>. </a:t>
            </a:r>
          </a:p>
          <a:p>
            <a:pPr marL="0" indent="0">
              <a:buNone/>
            </a:pPr>
            <a:endParaRPr lang="en-US" dirty="0" smtClean="0"/>
          </a:p>
          <a:p>
            <a:endParaRPr lang="en-US" dirty="0"/>
          </a:p>
        </p:txBody>
      </p:sp>
    </p:spTree>
    <p:extLst>
      <p:ext uri="{BB962C8B-B14F-4D97-AF65-F5344CB8AC3E}">
        <p14:creationId xmlns:p14="http://schemas.microsoft.com/office/powerpoint/2010/main" val="38375804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xmlns:p14="http://schemas.microsoft.com/office/powerpoint/2010/mai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12000">
              <a:schemeClr val="accent1">
                <a:lumMod val="5000"/>
                <a:lumOff val="95000"/>
              </a:schemeClr>
            </a:gs>
            <a:gs pos="74000">
              <a:srgbClr val="CFDDED"/>
            </a:gs>
            <a:gs pos="85000">
              <a:schemeClr val="tx2">
                <a:lumMod val="20000"/>
                <a:lumOff val="80000"/>
              </a:schemeClr>
            </a:gs>
            <a:gs pos="100000">
              <a:srgbClr val="BFD1E7"/>
            </a:gs>
          </a:gsLst>
          <a:lin ang="5400000" scaled="1"/>
        </a:gradFill>
        <a:effectLst/>
      </p:bgPr>
    </p:bg>
    <p:spTree>
      <p:nvGrpSpPr>
        <p:cNvPr id="1" name=""/>
        <p:cNvGrpSpPr/>
        <p:nvPr/>
      </p:nvGrpSpPr>
      <p:grpSpPr>
        <a:xfrm>
          <a:off x="0" y="0"/>
          <a:ext cx="0" cy="0"/>
          <a:chOff x="0" y="0"/>
          <a:chExt cx="0" cy="0"/>
        </a:xfrm>
      </p:grpSpPr>
      <p:sp>
        <p:nvSpPr>
          <p:cNvPr id="4" name="Title 1"/>
          <p:cNvSpPr txBox="1">
            <a:spLocks/>
          </p:cNvSpPr>
          <p:nvPr/>
        </p:nvSpPr>
        <p:spPr>
          <a:xfrm>
            <a:off x="352698" y="196261"/>
            <a:ext cx="8486502" cy="1143000"/>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742950" lvl="1" indent="-285750" algn="l" defTabSz="457200" rtl="0">
              <a:spcBef>
                <a:spcPct val="20000"/>
              </a:spcBef>
            </a:pPr>
            <a:endParaRPr lang="en-US" b="1" kern="0" dirty="0">
              <a:solidFill>
                <a:srgbClr val="C00000"/>
              </a:solidFill>
            </a:endParaRPr>
          </a:p>
        </p:txBody>
      </p:sp>
      <p:sp>
        <p:nvSpPr>
          <p:cNvPr id="14" name="Title 13"/>
          <p:cNvSpPr>
            <a:spLocks noGrp="1"/>
          </p:cNvSpPr>
          <p:nvPr>
            <p:ph type="title"/>
          </p:nvPr>
        </p:nvSpPr>
        <p:spPr/>
        <p:txBody>
          <a:bodyPr/>
          <a:lstStyle/>
          <a:p>
            <a:r>
              <a:rPr lang="en-US" dirty="0" smtClean="0"/>
              <a:t>Accessibility to the Community</a:t>
            </a:r>
            <a:endParaRPr lang="en-US" dirty="0"/>
          </a:p>
        </p:txBody>
      </p:sp>
      <p:sp>
        <p:nvSpPr>
          <p:cNvPr id="15" name="Content Placeholder 14"/>
          <p:cNvSpPr>
            <a:spLocks noGrp="1"/>
          </p:cNvSpPr>
          <p:nvPr>
            <p:ph idx="1"/>
          </p:nvPr>
        </p:nvSpPr>
        <p:spPr/>
        <p:txBody>
          <a:bodyPr/>
          <a:lstStyle/>
          <a:p>
            <a:r>
              <a:rPr lang="en-US" dirty="0" smtClean="0">
                <a:solidFill>
                  <a:srgbClr val="FF0000"/>
                </a:solidFill>
              </a:rPr>
              <a:t>58%</a:t>
            </a:r>
            <a:r>
              <a:rPr lang="en-US" dirty="0" smtClean="0"/>
              <a:t> of our programs are free for the public and students.</a:t>
            </a:r>
          </a:p>
          <a:p>
            <a:r>
              <a:rPr lang="en-US" dirty="0" smtClean="0"/>
              <a:t>Tickets are moderately priced: </a:t>
            </a:r>
            <a:r>
              <a:rPr lang="en-US" dirty="0" smtClean="0">
                <a:solidFill>
                  <a:srgbClr val="FF0000"/>
                </a:solidFill>
              </a:rPr>
              <a:t>$10-$25 </a:t>
            </a:r>
            <a:r>
              <a:rPr lang="en-US" dirty="0" smtClean="0"/>
              <a:t>range.</a:t>
            </a:r>
          </a:p>
          <a:p>
            <a:r>
              <a:rPr lang="en-US" dirty="0" smtClean="0"/>
              <a:t>Private funding helps maintain affordability and access. </a:t>
            </a:r>
            <a:endParaRPr lang="en-US" dirty="0"/>
          </a:p>
        </p:txBody>
      </p:sp>
    </p:spTree>
    <p:extLst>
      <p:ext uri="{BB962C8B-B14F-4D97-AF65-F5344CB8AC3E}">
        <p14:creationId xmlns:p14="http://schemas.microsoft.com/office/powerpoint/2010/main" val="39214739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xmlns:p14="http://schemas.microsoft.com/office/powerpoint/2010/mai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TM10001104[[fn=Feathered]]</Template>
  <TotalTime>18131</TotalTime>
  <Words>296</Words>
  <Application>Microsoft Office PowerPoint</Application>
  <PresentationFormat>On-screen Show (4:3)</PresentationFormat>
  <Paragraphs>46</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Michael J. Horswell, PhD</vt:lpstr>
      <vt:lpstr>PowerPoint Presentation</vt:lpstr>
      <vt:lpstr>PowerPoint Presentation</vt:lpstr>
      <vt:lpstr>DFSCAL’s 2016-2017 Impact on Students</vt:lpstr>
      <vt:lpstr>DFSCAL’s 2016-2017 Impact on Students</vt:lpstr>
      <vt:lpstr>DFSCAL’s Community Impact:  2016-2017</vt:lpstr>
      <vt:lpstr>Accessibility to the Community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Michael J. Horswell</dc:title>
  <dc:creator>Michael</dc:creator>
  <cp:lastModifiedBy>Michael Horswell</cp:lastModifiedBy>
  <cp:revision>166</cp:revision>
  <cp:lastPrinted>2017-09-14T17:46:37Z</cp:lastPrinted>
  <dcterms:created xsi:type="dcterms:W3CDTF">2017-04-23T16:34:39Z</dcterms:created>
  <dcterms:modified xsi:type="dcterms:W3CDTF">2017-10-16T20:45:17Z</dcterms:modified>
</cp:coreProperties>
</file>