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8" r:id="rId3"/>
    <p:sldId id="259" r:id="rId4"/>
    <p:sldId id="257" r:id="rId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1"/>
    <p:restoredTop sz="94624"/>
  </p:normalViewPr>
  <p:slideViewPr>
    <p:cSldViewPr snapToGrid="0" snapToObjects="1">
      <p:cViewPr varScale="1">
        <p:scale>
          <a:sx n="85" d="100"/>
          <a:sy n="85" d="100"/>
        </p:scale>
        <p:origin x="336"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417779" y="802298"/>
            <a:ext cx="8637073" cy="2541431"/>
          </a:xfrm>
        </p:spPr>
        <p:txBody>
          <a:bodyPr bIns="0" anchor="b">
            <a:normAutofit/>
          </a:bodyPr>
          <a:lstStyle>
            <a:lvl1pPr algn="l">
              <a:defRPr sz="6600"/>
            </a:lvl1pPr>
          </a:lstStyle>
          <a:p>
            <a:r>
              <a:rPr lang="en-US" smtClean="0"/>
              <a:t>Click to edit Master title style</a:t>
            </a:r>
            <a:endParaRPr lang="en-US" dirty="0"/>
          </a:p>
        </p:txBody>
      </p:sp>
      <p:sp>
        <p:nvSpPr>
          <p:cNvPr id="3" name="Subtitle 2"/>
          <p:cNvSpPr>
            <a:spLocks noGrp="1"/>
          </p:cNvSpPr>
          <p:nvPr>
            <p:ph type="subTitle" idx="1"/>
          </p:nvPr>
        </p:nvSpPr>
        <p:spPr>
          <a:xfrm>
            <a:off x="2417780" y="3531204"/>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11/13/2017</a:t>
            </a:fld>
            <a:endParaRPr lang="en-US" dirty="0"/>
          </a:p>
        </p:txBody>
      </p:sp>
      <p:sp>
        <p:nvSpPr>
          <p:cNvPr id="5" name="Footer Placeholder 4"/>
          <p:cNvSpPr>
            <a:spLocks noGrp="1"/>
          </p:cNvSpPr>
          <p:nvPr>
            <p:ph type="ftr" sz="quarter" idx="11"/>
          </p:nvPr>
        </p:nvSpPr>
        <p:spPr>
          <a:xfrm>
            <a:off x="2416500" y="329307"/>
            <a:ext cx="4973915" cy="309201"/>
          </a:xfrm>
        </p:spPr>
        <p:txBody>
          <a:bodyPr/>
          <a:lstStyle/>
          <a:p>
            <a:endParaRPr lang="en-US" dirty="0"/>
          </a:p>
        </p:txBody>
      </p:sp>
      <p:sp>
        <p:nvSpPr>
          <p:cNvPr id="6" name="Slide Number Placeholder 5"/>
          <p:cNvSpPr>
            <a:spLocks noGrp="1"/>
          </p:cNvSpPr>
          <p:nvPr>
            <p:ph type="sldNum" sz="quarter" idx="12"/>
          </p:nvPr>
        </p:nvSpPr>
        <p:spPr>
          <a:xfrm>
            <a:off x="1437664" y="798973"/>
            <a:ext cx="811019" cy="503578"/>
          </a:xfrm>
        </p:spPr>
        <p:txBody>
          <a:bodyPr/>
          <a:lstStyle/>
          <a:p>
            <a:fld id="{6D22F896-40B5-4ADD-8801-0D06FADFA095}" type="slidenum">
              <a:rPr lang="en-US" dirty="0"/>
              <a:t>‹#›</a:t>
            </a:fld>
            <a:endParaRPr lang="en-US" dirty="0"/>
          </a:p>
        </p:txBody>
      </p:sp>
      <p:cxnSp>
        <p:nvCxnSpPr>
          <p:cNvPr id="15" name="Straight Connector 14"/>
          <p:cNvCxnSpPr/>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11/13/2017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26" name="Straight Connector 25"/>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798973"/>
            <a:ext cx="1615742" cy="4659889"/>
          </a:xfrm>
        </p:spPr>
        <p:txBody>
          <a:bodyPr vert="eaVert"/>
          <a:lstStyle>
            <a:lvl1pPr algn="l">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444672" y="798973"/>
            <a:ext cx="7828830" cy="4659889"/>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11/13/2017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15" name="Straight Connector 14"/>
          <p:cNvCxnSpPr/>
          <p:nvPr/>
        </p:nvCxnSpPr>
        <p:spPr>
          <a:xfrm>
            <a:off x="9439111" y="798973"/>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11/13/2017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33" name="Straight Connector 32"/>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454239" y="1756130"/>
            <a:ext cx="8643154" cy="1887950"/>
          </a:xfrm>
        </p:spPr>
        <p:txBody>
          <a:bodyPr anchor="b">
            <a:normAutofit/>
          </a:bodyPr>
          <a:lstStyle>
            <a:lvl1pPr algn="l">
              <a:defRPr sz="3600"/>
            </a:lvl1pPr>
          </a:lstStyle>
          <a:p>
            <a:r>
              <a:rPr lang="en-US" smtClean="0"/>
              <a:t>Click to edit Master title style</a:t>
            </a:r>
            <a:endParaRPr lang="en-US" dirty="0"/>
          </a:p>
        </p:txBody>
      </p:sp>
      <p:sp>
        <p:nvSpPr>
          <p:cNvPr id="3" name="Text Placeholder 2"/>
          <p:cNvSpPr>
            <a:spLocks noGrp="1"/>
          </p:cNvSpPr>
          <p:nvPr>
            <p:ph type="body" idx="1"/>
          </p:nvPr>
        </p:nvSpPr>
        <p:spPr>
          <a:xfrm>
            <a:off x="1454239" y="3806195"/>
            <a:ext cx="8630446"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8A87A34-81AB-432B-8DAE-1953F412C126}" type="datetimeFigureOut">
              <a:rPr lang="en-US" dirty="0"/>
              <a:t>11/13/2017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15" name="Straight Connector 14"/>
          <p:cNvCxnSpPr/>
          <p:nvPr/>
        </p:nvCxnSpPr>
        <p:spPr>
          <a:xfrm>
            <a:off x="1454239" y="3804985"/>
            <a:ext cx="8630446"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605635" cy="1059305"/>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447331" y="2010878"/>
            <a:ext cx="4645152" cy="344859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413771" y="2017343"/>
            <a:ext cx="4645152" cy="344152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11/13/2017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35" name="Straight Connector 3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607661" cy="1056319"/>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447191" y="2019549"/>
            <a:ext cx="4645152"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447191" y="2824269"/>
            <a:ext cx="4645152" cy="2644457"/>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412362" y="2023003"/>
            <a:ext cx="4645152"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412362" y="2821491"/>
            <a:ext cx="4645152" cy="2637371"/>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t>11/13/2017</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cxnSp>
        <p:nvCxnSpPr>
          <p:cNvPr id="29" name="Straight Connector 28"/>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11/13/2017</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cxnSp>
        <p:nvCxnSpPr>
          <p:cNvPr id="25" name="Straight Connector 2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dirty="0"/>
              <a:t>11/13/2017</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3273099" cy="2247117"/>
          </a:xfrm>
        </p:spPr>
        <p:txBody>
          <a:bodyPr anchor="b">
            <a:normAutofit/>
          </a:bodyPr>
          <a:lstStyle>
            <a:lvl1pPr algn="l">
              <a:defRPr sz="2400"/>
            </a:lvl1pPr>
          </a:lstStyle>
          <a:p>
            <a:r>
              <a:rPr lang="en-US" smtClean="0"/>
              <a:t>Click to edit Master title style</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444671" y="3205491"/>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11/13/2017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17" name="Straight Connector 16"/>
          <p:cNvCxnSpPr/>
          <p:nvPr/>
        </p:nvCxnSpPr>
        <p:spPr>
          <a:xfrm>
            <a:off x="1448280" y="3205491"/>
            <a:ext cx="3269490"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3"/>
            <a:ext cx="5532328" cy="1830584"/>
          </a:xfrm>
        </p:spPr>
        <p:txBody>
          <a:bodyPr anchor="b">
            <a:normAutofit/>
          </a:bodyPr>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lang="en-US" dirty="0"/>
          </a:p>
        </p:txBody>
      </p:sp>
      <p:sp>
        <p:nvSpPr>
          <p:cNvPr id="4" name="Text Placeholder 3"/>
          <p:cNvSpPr>
            <a:spLocks noGrp="1"/>
          </p:cNvSpPr>
          <p:nvPr>
            <p:ph type="body" sz="half" idx="2"/>
          </p:nvPr>
        </p:nvSpPr>
        <p:spPr>
          <a:xfrm>
            <a:off x="1450329" y="3145992"/>
            <a:ext cx="5524404"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fld id="{48A87A34-81AB-432B-8DAE-1953F412C126}" type="datetimeFigureOut">
              <a:rPr lang="en-US" dirty="0"/>
              <a:pPr/>
              <a:t>11/13/2017</a:t>
            </a:fld>
            <a:endParaRPr lang="en-US" dirty="0"/>
          </a:p>
        </p:txBody>
      </p:sp>
      <p:sp>
        <p:nvSpPr>
          <p:cNvPr id="6" name="Footer Placeholder 5"/>
          <p:cNvSpPr>
            <a:spLocks noGrp="1"/>
          </p:cNvSpPr>
          <p:nvPr>
            <p:ph type="ftr" sz="quarter" idx="11"/>
          </p:nvPr>
        </p:nvSpPr>
        <p:spPr>
          <a:xfrm>
            <a:off x="1447382" y="318640"/>
            <a:ext cx="5541004" cy="320931"/>
          </a:xfrm>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31" name="Straight Connector 30"/>
          <p:cNvCxnSpPr/>
          <p:nvPr/>
        </p:nvCxnSpPr>
        <p:spPr>
          <a:xfrm>
            <a:off x="1447382" y="3143605"/>
            <a:ext cx="5527351"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
        <p:nvSpPr>
          <p:cNvPr id="2" name="Title Placeholder 1"/>
          <p:cNvSpPr>
            <a:spLocks noGrp="1"/>
          </p:cNvSpPr>
          <p:nvPr>
            <p:ph type="title"/>
          </p:nvPr>
        </p:nvSpPr>
        <p:spPr>
          <a:xfrm>
            <a:off x="1451579" y="804519"/>
            <a:ext cx="9603275" cy="1049235"/>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451579" y="2015732"/>
            <a:ext cx="9603275" cy="3450613"/>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48A87A34-81AB-432B-8DAE-1953F412C126}" type="datetimeFigureOut">
              <a:rPr lang="en-US" dirty="0"/>
              <a:pPr/>
              <a:t>11/13/2017</a:t>
            </a:fld>
            <a:endParaRPr lang="en-US" dirty="0"/>
          </a:p>
        </p:txBody>
      </p:sp>
      <p:sp>
        <p:nvSpPr>
          <p:cNvPr id="5" name="Footer Placeholder 4"/>
          <p:cNvSpPr>
            <a:spLocks noGrp="1"/>
          </p:cNvSpPr>
          <p:nvPr>
            <p:ph type="ftr" sz="quarter" idx="3"/>
          </p:nvPr>
        </p:nvSpPr>
        <p:spPr>
          <a:xfrm>
            <a:off x="1451579"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6D22F896-40B5-4ADD-8801-0D06FADFA095}" type="slidenum">
              <a:rPr lang="en-US" dirty="0"/>
              <a:pPr/>
              <a:t>‹#›</a:t>
            </a:fld>
            <a:endParaRPr lang="en-US" dirty="0"/>
          </a:p>
        </p:txBody>
      </p:sp>
      <p:cxnSp>
        <p:nvCxnSpPr>
          <p:cNvPr id="10" name="Straight Connector 9"/>
          <p:cNvCxnSpPr/>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fldoe.org/policy/articulation/postsec-civics-lit.stml" TargetMode="External"/><Relationship Id="rId2" Type="http://schemas.openxmlformats.org/officeDocument/2006/relationships/hyperlink" Target="mailto:ehanne@fau.edu" TargetMode="Externa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8" Type="http://schemas.openxmlformats.org/officeDocument/2006/relationships/hyperlink" Target="mailto:hilstonj@easternflorida.edu" TargetMode="External"/><Relationship Id="rId13" Type="http://schemas.openxmlformats.org/officeDocument/2006/relationships/hyperlink" Target="mailto:ehanne@fau.edu" TargetMode="External"/><Relationship Id="rId18" Type="http://schemas.openxmlformats.org/officeDocument/2006/relationships/hyperlink" Target="mailto:proctord@tcc.fl.edu" TargetMode="External"/><Relationship Id="rId3" Type="http://schemas.openxmlformats.org/officeDocument/2006/relationships/hyperlink" Target="mailto:vbrower@broward.edu" TargetMode="External"/><Relationship Id="rId21" Type="http://schemas.openxmlformats.org/officeDocument/2006/relationships/hyperlink" Target="mailto:woltere@phsc.edu" TargetMode="External"/><Relationship Id="rId7" Type="http://schemas.openxmlformats.org/officeDocument/2006/relationships/hyperlink" Target="mailto:terri.fine@ucf.edu" TargetMode="External"/><Relationship Id="rId12" Type="http://schemas.openxmlformats.org/officeDocument/2006/relationships/hyperlink" Target="mailto:dawndyer@me.com" TargetMode="External"/><Relationship Id="rId17" Type="http://schemas.openxmlformats.org/officeDocument/2006/relationships/hyperlink" Target="mailto:jpphillips@gulfcoast.edu" TargetMode="External"/><Relationship Id="rId2" Type="http://schemas.openxmlformats.org/officeDocument/2006/relationships/hyperlink" Target="mailto:bbaltodano@fsw.edu" TargetMode="External"/><Relationship Id="rId16" Type="http://schemas.openxmlformats.org/officeDocument/2006/relationships/hyperlink" Target="mailto:gary.paul@famu.edu" TargetMode="External"/><Relationship Id="rId20" Type="http://schemas.openxmlformats.org/officeDocument/2006/relationships/hyperlink" Target="mailto:welchj@nfcc.edu" TargetMode="External"/><Relationship Id="rId1" Type="http://schemas.openxmlformats.org/officeDocument/2006/relationships/slideLayout" Target="../slideLayouts/slideLayout4.xml"/><Relationship Id="rId6" Type="http://schemas.openxmlformats.org/officeDocument/2006/relationships/hyperlink" Target="mailto:kevin.evans2@fiu.edu" TargetMode="External"/><Relationship Id="rId11" Type="http://schemas.openxmlformats.org/officeDocument/2006/relationships/hyperlink" Target="mailto:etrentanelli@gulfcoast.edu" TargetMode="External"/><Relationship Id="rId5" Type="http://schemas.openxmlformats.org/officeDocument/2006/relationships/hyperlink" Target="mailto:acuzan@uwf.edu" TargetMode="External"/><Relationship Id="rId15" Type="http://schemas.openxmlformats.org/officeDocument/2006/relationships/hyperlink" Target="mailto:nfoote@fgcu.edu" TargetMode="External"/><Relationship Id="rId10" Type="http://schemas.openxmlformats.org/officeDocument/2006/relationships/hyperlink" Target="mailto:stauber@usf.edu" TargetMode="External"/><Relationship Id="rId19" Type="http://schemas.openxmlformats.org/officeDocument/2006/relationships/hyperlink" Target="mailto:david.sheffler@unf.edu" TargetMode="External"/><Relationship Id="rId4" Type="http://schemas.openxmlformats.org/officeDocument/2006/relationships/hyperlink" Target="mailto:mbuehler@mdc.edu" TargetMode="External"/><Relationship Id="rId9" Type="http://schemas.openxmlformats.org/officeDocument/2006/relationships/hyperlink" Target="mailto:cbaarrilleaux@fsu.edu" TargetMode="External"/><Relationship Id="rId14" Type="http://schemas.openxmlformats.org/officeDocument/2006/relationships/hyperlink" Target="mailto:nolls@ufl.edu" TargetMode="Externa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pPr algn="ctr"/>
            <a:r>
              <a:rPr lang="en-US" dirty="0" smtClean="0"/>
              <a:t>Civics Literacy</a:t>
            </a:r>
            <a:endParaRPr lang="en-US" dirty="0"/>
          </a:p>
        </p:txBody>
      </p:sp>
      <p:sp>
        <p:nvSpPr>
          <p:cNvPr id="3" name="Subtitle 2"/>
          <p:cNvSpPr>
            <a:spLocks noGrp="1"/>
          </p:cNvSpPr>
          <p:nvPr>
            <p:ph type="subTitle" idx="1"/>
          </p:nvPr>
        </p:nvSpPr>
        <p:spPr>
          <a:xfrm>
            <a:off x="2417780" y="3531204"/>
            <a:ext cx="8637072" cy="2372885"/>
          </a:xfrm>
        </p:spPr>
        <p:txBody>
          <a:bodyPr/>
          <a:lstStyle/>
          <a:p>
            <a:pPr algn="ctr"/>
            <a:r>
              <a:rPr lang="en-US" dirty="0" smtClean="0"/>
              <a:t>Update to DFSCAL Faculty </a:t>
            </a:r>
            <a:r>
              <a:rPr lang="en-US" dirty="0" smtClean="0"/>
              <a:t>Assembly &amp; FAU Faculty Senate  </a:t>
            </a:r>
            <a:r>
              <a:rPr lang="en-US" dirty="0" smtClean="0"/>
              <a:t>11.13.17 (</a:t>
            </a:r>
            <a:r>
              <a:rPr lang="en-US" cap="none" dirty="0" smtClean="0">
                <a:hlinkClick r:id="rId2"/>
              </a:rPr>
              <a:t>ehanne@fau.edu</a:t>
            </a:r>
            <a:r>
              <a:rPr lang="en-US" dirty="0" smtClean="0"/>
              <a:t>)</a:t>
            </a:r>
          </a:p>
          <a:p>
            <a:pPr algn="ctr"/>
            <a:r>
              <a:rPr lang="en-US" dirty="0" smtClean="0"/>
              <a:t>URL for FL DOE addressing Civics Literacy (</a:t>
            </a:r>
            <a:r>
              <a:rPr lang="en-US" sz="1200" dirty="0" smtClean="0"/>
              <a:t>updated with Minutes from 10.27.17 meeting</a:t>
            </a:r>
            <a:r>
              <a:rPr lang="en-US" dirty="0" smtClean="0"/>
              <a:t>)</a:t>
            </a:r>
            <a:br>
              <a:rPr lang="en-US" dirty="0" smtClean="0"/>
            </a:br>
            <a:r>
              <a:rPr lang="en-US" dirty="0">
                <a:hlinkClick r:id="rId3"/>
              </a:rPr>
              <a:t>http://</a:t>
            </a:r>
            <a:r>
              <a:rPr lang="en-US" dirty="0" smtClean="0">
                <a:hlinkClick r:id="rId3"/>
              </a:rPr>
              <a:t>fldoe.org/policy/articulation/postsec-civics-lit.stml</a:t>
            </a:r>
            <a:r>
              <a:rPr lang="en-US" dirty="0" smtClean="0"/>
              <a:t> </a:t>
            </a:r>
          </a:p>
          <a:p>
            <a:pPr algn="ctr"/>
            <a:endParaRPr lang="en-US" dirty="0"/>
          </a:p>
        </p:txBody>
      </p:sp>
    </p:spTree>
    <p:extLst>
      <p:ext uri="{BB962C8B-B14F-4D97-AF65-F5344CB8AC3E}">
        <p14:creationId xmlns:p14="http://schemas.microsoft.com/office/powerpoint/2010/main" val="80319472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 y="804163"/>
            <a:ext cx="12192001" cy="1056319"/>
          </a:xfrm>
        </p:spPr>
        <p:txBody>
          <a:bodyPr/>
          <a:lstStyle/>
          <a:p>
            <a:pPr algn="ctr"/>
            <a:r>
              <a:rPr lang="en-US" b="1" dirty="0"/>
              <a:t>Applicable Statute (Section 1007.25, F.S.):</a:t>
            </a:r>
          </a:p>
        </p:txBody>
      </p:sp>
      <p:sp>
        <p:nvSpPr>
          <p:cNvPr id="3" name="Text Placeholder 2"/>
          <p:cNvSpPr>
            <a:spLocks noGrp="1"/>
          </p:cNvSpPr>
          <p:nvPr>
            <p:ph type="body" idx="1"/>
          </p:nvPr>
        </p:nvSpPr>
        <p:spPr>
          <a:xfrm>
            <a:off x="1447191" y="2019549"/>
            <a:ext cx="4645152" cy="92055"/>
          </a:xfrm>
        </p:spPr>
        <p:txBody>
          <a:bodyPr>
            <a:normAutofit fontScale="25000" lnSpcReduction="20000"/>
          </a:bodyPr>
          <a:lstStyle/>
          <a:p>
            <a:endParaRPr lang="en-US"/>
          </a:p>
        </p:txBody>
      </p:sp>
      <p:sp>
        <p:nvSpPr>
          <p:cNvPr id="4" name="Content Placeholder 3"/>
          <p:cNvSpPr>
            <a:spLocks noGrp="1"/>
          </p:cNvSpPr>
          <p:nvPr>
            <p:ph sz="half" idx="2"/>
          </p:nvPr>
        </p:nvSpPr>
        <p:spPr>
          <a:xfrm>
            <a:off x="367645" y="1941922"/>
            <a:ext cx="5724698" cy="3883842"/>
          </a:xfrm>
        </p:spPr>
        <p:txBody>
          <a:bodyPr>
            <a:normAutofit fontScale="77500" lnSpcReduction="20000"/>
          </a:bodyPr>
          <a:lstStyle/>
          <a:p>
            <a:r>
              <a:rPr lang="en-US" dirty="0"/>
              <a:t>Applicable Statute (Section 1007.25, F.S.): </a:t>
            </a:r>
          </a:p>
          <a:p>
            <a:r>
              <a:rPr lang="en-US" dirty="0"/>
              <a:t>(4) </a:t>
            </a:r>
            <a:r>
              <a:rPr lang="en-US" b="1" i="1" dirty="0"/>
              <a:t>Beginning with students initially entering a Florida College System institution or state university in the 2018-2019 school year and thereafter, each student must demonstrate competency in civic literacy. </a:t>
            </a:r>
            <a:r>
              <a:rPr lang="en-US" dirty="0"/>
              <a:t>Students must have the option to </a:t>
            </a:r>
            <a:r>
              <a:rPr lang="en-US" b="1" dirty="0"/>
              <a:t>demonstrate competency through successful completion of a civic literacy course or by achieving a passing score on an assessment.</a:t>
            </a:r>
            <a:r>
              <a:rPr lang="en-US" dirty="0"/>
              <a:t> The State Board of Education must adopt in rule and the Board of Governors must adopt in regulation at least one existing assessment that measures competencies consistent with the required course competencies outlined in paragraph (b). The chair of the State Board of Education and the chair of the Board of Governors, or their respective designees, shall jointly appoint a faculty committee to:</a:t>
            </a:r>
          </a:p>
          <a:p>
            <a:endParaRPr lang="en-US" dirty="0"/>
          </a:p>
        </p:txBody>
      </p:sp>
      <p:sp>
        <p:nvSpPr>
          <p:cNvPr id="5" name="Text Placeholder 4"/>
          <p:cNvSpPr>
            <a:spLocks noGrp="1"/>
          </p:cNvSpPr>
          <p:nvPr>
            <p:ph type="body" sz="quarter" idx="3"/>
          </p:nvPr>
        </p:nvSpPr>
        <p:spPr>
          <a:xfrm>
            <a:off x="6412362" y="1914568"/>
            <a:ext cx="4645152" cy="88601"/>
          </a:xfrm>
        </p:spPr>
        <p:txBody>
          <a:bodyPr>
            <a:normAutofit fontScale="25000" lnSpcReduction="20000"/>
          </a:bodyPr>
          <a:lstStyle/>
          <a:p>
            <a:endParaRPr lang="en-US"/>
          </a:p>
        </p:txBody>
      </p:sp>
      <p:sp>
        <p:nvSpPr>
          <p:cNvPr id="6" name="Content Placeholder 5"/>
          <p:cNvSpPr>
            <a:spLocks noGrp="1"/>
          </p:cNvSpPr>
          <p:nvPr>
            <p:ph sz="quarter" idx="4"/>
          </p:nvPr>
        </p:nvSpPr>
        <p:spPr>
          <a:xfrm>
            <a:off x="6412362" y="2177593"/>
            <a:ext cx="5729362" cy="3808428"/>
          </a:xfrm>
        </p:spPr>
        <p:txBody>
          <a:bodyPr>
            <a:normAutofit fontScale="85000" lnSpcReduction="10000"/>
          </a:bodyPr>
          <a:lstStyle/>
          <a:p>
            <a:r>
              <a:rPr lang="en-US" dirty="0"/>
              <a:t>(a) Develop a new course in civic literacy or revise an existing general education core course in American History or American Government to include civic literacy. </a:t>
            </a:r>
          </a:p>
          <a:p>
            <a:r>
              <a:rPr lang="en-US" dirty="0"/>
              <a:t>(b) Establish course competencies and identify outcomes that include, at a minimum, an understanding of the basic principles of American democracy and how they are applied in our republican form of government, an understanding of the United States Constitution, knowledge of the founding documents and how they have shaped the nature and functions of our institutions of self-governance, and an understanding of landmark Supreme Court cases and their impact on law and society.</a:t>
            </a:r>
          </a:p>
          <a:p>
            <a:endParaRPr lang="en-US" dirty="0"/>
          </a:p>
        </p:txBody>
      </p:sp>
    </p:spTree>
    <p:extLst>
      <p:ext uri="{BB962C8B-B14F-4D97-AF65-F5344CB8AC3E}">
        <p14:creationId xmlns:p14="http://schemas.microsoft.com/office/powerpoint/2010/main" val="51381527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 y="804889"/>
            <a:ext cx="12192000" cy="1059305"/>
          </a:xfrm>
        </p:spPr>
        <p:txBody>
          <a:bodyPr/>
          <a:lstStyle/>
          <a:p>
            <a:pPr algn="ctr"/>
            <a:r>
              <a:rPr lang="en-US" b="1" dirty="0" smtClean="0"/>
              <a:t>Civics Literacy Faculty Committee Members</a:t>
            </a:r>
            <a:endParaRPr lang="en-US" b="1" dirty="0"/>
          </a:p>
        </p:txBody>
      </p:sp>
      <p:sp>
        <p:nvSpPr>
          <p:cNvPr id="3" name="Content Placeholder 2"/>
          <p:cNvSpPr>
            <a:spLocks noGrp="1"/>
          </p:cNvSpPr>
          <p:nvPr>
            <p:ph sz="half" idx="1"/>
          </p:nvPr>
        </p:nvSpPr>
        <p:spPr>
          <a:xfrm>
            <a:off x="367645" y="2010878"/>
            <a:ext cx="5724838" cy="3448595"/>
          </a:xfrm>
        </p:spPr>
        <p:txBody>
          <a:bodyPr>
            <a:normAutofit fontScale="55000" lnSpcReduction="20000"/>
          </a:bodyPr>
          <a:lstStyle/>
          <a:p>
            <a:r>
              <a:rPr lang="en-US" b="1" dirty="0"/>
              <a:t>Common Prerequisite Discipline Committee for Political Science</a:t>
            </a:r>
          </a:p>
          <a:p>
            <a:r>
              <a:rPr lang="en-US" u="sng" dirty="0">
                <a:hlinkClick r:id="rId2"/>
              </a:rPr>
              <a:t>Bruno Baltodano</a:t>
            </a:r>
            <a:r>
              <a:rPr lang="en-US" dirty="0"/>
              <a:t>, Professor of Political Science; Florida Southwestern State College</a:t>
            </a:r>
            <a:br>
              <a:rPr lang="en-US" dirty="0"/>
            </a:br>
            <a:r>
              <a:rPr lang="en-US" dirty="0" smtClean="0"/>
              <a:t>*</a:t>
            </a:r>
            <a:r>
              <a:rPr lang="en-US" u="sng" dirty="0" smtClean="0">
                <a:hlinkClick r:id="rId3"/>
              </a:rPr>
              <a:t>Victoria </a:t>
            </a:r>
            <a:r>
              <a:rPr lang="en-US" u="sng" dirty="0">
                <a:hlinkClick r:id="rId3"/>
              </a:rPr>
              <a:t>Brower</a:t>
            </a:r>
            <a:r>
              <a:rPr lang="en-US" dirty="0"/>
              <a:t>, Assistant Professor, History and Political Science; Broward College</a:t>
            </a:r>
            <a:br>
              <a:rPr lang="en-US" dirty="0"/>
            </a:br>
            <a:r>
              <a:rPr lang="en-US" u="sng" dirty="0">
                <a:hlinkClick r:id="rId4"/>
              </a:rPr>
              <a:t>Melissa Buehler</a:t>
            </a:r>
            <a:r>
              <a:rPr lang="en-US" dirty="0"/>
              <a:t>, Associate Professor; Miami-Dade College</a:t>
            </a:r>
            <a:br>
              <a:rPr lang="en-US" dirty="0"/>
            </a:br>
            <a:r>
              <a:rPr lang="en-US" u="sng" dirty="0">
                <a:hlinkClick r:id="rId5"/>
              </a:rPr>
              <a:t>Afred Cuzan</a:t>
            </a:r>
            <a:r>
              <a:rPr lang="en-US" dirty="0"/>
              <a:t>, Distinguished University Professor of Political Science; University of West Florida</a:t>
            </a:r>
            <a:br>
              <a:rPr lang="en-US" dirty="0"/>
            </a:br>
            <a:r>
              <a:rPr lang="en-US" u="sng" dirty="0">
                <a:hlinkClick r:id="rId6"/>
              </a:rPr>
              <a:t>Kevin Evans</a:t>
            </a:r>
            <a:r>
              <a:rPr lang="en-US" dirty="0"/>
              <a:t>, Assistant Professor, Politics and International Relations; Florida International University</a:t>
            </a:r>
            <a:br>
              <a:rPr lang="en-US" dirty="0"/>
            </a:br>
            <a:r>
              <a:rPr lang="en-US" u="sng" dirty="0">
                <a:hlinkClick r:id="rId7"/>
              </a:rPr>
              <a:t>Terri Fine</a:t>
            </a:r>
            <a:r>
              <a:rPr lang="en-US" dirty="0"/>
              <a:t>, Professor and Associate Director and Senior Fellow of the Lou Frey </a:t>
            </a:r>
            <a:r>
              <a:rPr lang="en-US" dirty="0" err="1"/>
              <a:t>Institutition</a:t>
            </a:r>
            <a:r>
              <a:rPr lang="en-US" dirty="0"/>
              <a:t> of Politics and Government; University of Central Florida</a:t>
            </a:r>
            <a:br>
              <a:rPr lang="en-US" dirty="0"/>
            </a:br>
            <a:r>
              <a:rPr lang="en-US" dirty="0" smtClean="0"/>
              <a:t>*</a:t>
            </a:r>
            <a:r>
              <a:rPr lang="en-US" u="sng" dirty="0" smtClean="0">
                <a:hlinkClick r:id="rId8"/>
              </a:rPr>
              <a:t>John </a:t>
            </a:r>
            <a:r>
              <a:rPr lang="en-US" u="sng" dirty="0">
                <a:hlinkClick r:id="rId8"/>
              </a:rPr>
              <a:t>Hilston</a:t>
            </a:r>
            <a:r>
              <a:rPr lang="en-US" dirty="0"/>
              <a:t>, Professor; Eastern Florida State College</a:t>
            </a:r>
            <a:br>
              <a:rPr lang="en-US" dirty="0"/>
            </a:br>
            <a:r>
              <a:rPr lang="en-US" u="sng" dirty="0">
                <a:hlinkClick r:id="rId9"/>
              </a:rPr>
              <a:t>Christopher Reenock</a:t>
            </a:r>
            <a:r>
              <a:rPr lang="en-US" dirty="0"/>
              <a:t>, Associate Professor, Political Science; Florida State University</a:t>
            </a:r>
            <a:br>
              <a:rPr lang="en-US" dirty="0"/>
            </a:br>
            <a:r>
              <a:rPr lang="en-US" dirty="0" smtClean="0"/>
              <a:t>*</a:t>
            </a:r>
            <a:r>
              <a:rPr lang="en-US" u="sng" dirty="0" smtClean="0">
                <a:hlinkClick r:id="rId10"/>
              </a:rPr>
              <a:t>Steve </a:t>
            </a:r>
            <a:r>
              <a:rPr lang="en-US" u="sng" dirty="0">
                <a:hlinkClick r:id="rId10"/>
              </a:rPr>
              <a:t>Tauber</a:t>
            </a:r>
            <a:r>
              <a:rPr lang="en-US" dirty="0"/>
              <a:t>, Associate Professor and Chair; University of South Florida</a:t>
            </a:r>
            <a:br>
              <a:rPr lang="en-US" dirty="0"/>
            </a:br>
            <a:r>
              <a:rPr lang="en-US" u="sng" dirty="0">
                <a:hlinkClick r:id="rId11"/>
              </a:rPr>
              <a:t>Elizabeth Trentanelli</a:t>
            </a:r>
            <a:r>
              <a:rPr lang="en-US" dirty="0"/>
              <a:t>, Professor of Political Science; Gulf Coast State College</a:t>
            </a:r>
          </a:p>
          <a:p>
            <a:endParaRPr lang="en-US" dirty="0"/>
          </a:p>
        </p:txBody>
      </p:sp>
      <p:sp>
        <p:nvSpPr>
          <p:cNvPr id="4" name="Content Placeholder 3"/>
          <p:cNvSpPr>
            <a:spLocks noGrp="1"/>
          </p:cNvSpPr>
          <p:nvPr>
            <p:ph sz="half" idx="2"/>
          </p:nvPr>
        </p:nvSpPr>
        <p:spPr>
          <a:xfrm>
            <a:off x="6413771" y="2017343"/>
            <a:ext cx="5671392" cy="3441520"/>
          </a:xfrm>
        </p:spPr>
        <p:txBody>
          <a:bodyPr>
            <a:normAutofit fontScale="55000" lnSpcReduction="20000"/>
          </a:bodyPr>
          <a:lstStyle/>
          <a:p>
            <a:r>
              <a:rPr lang="en-US" b="1" dirty="0"/>
              <a:t>Common Prerequisite Discipline Committee for History</a:t>
            </a:r>
          </a:p>
          <a:p>
            <a:r>
              <a:rPr lang="en-US" u="sng" dirty="0">
                <a:hlinkClick r:id="rId12"/>
              </a:rPr>
              <a:t>Dawn Dyer</a:t>
            </a:r>
            <a:r>
              <a:rPr lang="en-US" dirty="0"/>
              <a:t>, Professor of History; Polk State College</a:t>
            </a:r>
            <a:br>
              <a:rPr lang="en-US" dirty="0"/>
            </a:br>
            <a:r>
              <a:rPr lang="en-US" u="sng" dirty="0">
                <a:hlinkClick r:id="rId13"/>
              </a:rPr>
              <a:t>Eric Hanne</a:t>
            </a:r>
            <a:r>
              <a:rPr lang="en-US"/>
              <a:t>, </a:t>
            </a:r>
            <a:r>
              <a:rPr lang="en-US" smtClean="0"/>
              <a:t>Associate Professor</a:t>
            </a:r>
            <a:r>
              <a:rPr lang="en-US" dirty="0"/>
              <a:t>, Department of History; Florida Atlantic University</a:t>
            </a:r>
            <a:br>
              <a:rPr lang="en-US" dirty="0"/>
            </a:br>
            <a:r>
              <a:rPr lang="en-US" u="sng" dirty="0">
                <a:hlinkClick r:id="rId14"/>
              </a:rPr>
              <a:t>Steve Noll</a:t>
            </a:r>
            <a:r>
              <a:rPr lang="en-US" dirty="0"/>
              <a:t>, Master Lecturer, Department of History; University of Florida</a:t>
            </a:r>
            <a:br>
              <a:rPr lang="en-US" dirty="0"/>
            </a:br>
            <a:r>
              <a:rPr lang="en-US" dirty="0" smtClean="0"/>
              <a:t>*</a:t>
            </a:r>
            <a:r>
              <a:rPr lang="en-US" u="sng" dirty="0" smtClean="0">
                <a:hlinkClick r:id="rId15"/>
              </a:rPr>
              <a:t>Nicola </a:t>
            </a:r>
            <a:r>
              <a:rPr lang="en-US" u="sng" dirty="0">
                <a:hlinkClick r:id="rId15"/>
              </a:rPr>
              <a:t>Foote</a:t>
            </a:r>
            <a:r>
              <a:rPr lang="en-US" dirty="0"/>
              <a:t>, Professor of History; Florida Gulf Coast University</a:t>
            </a:r>
            <a:br>
              <a:rPr lang="en-US" dirty="0"/>
            </a:br>
            <a:r>
              <a:rPr lang="en-US" u="sng" dirty="0">
                <a:hlinkClick r:id="rId16"/>
              </a:rPr>
              <a:t>Gary Paul</a:t>
            </a:r>
            <a:r>
              <a:rPr lang="en-US" dirty="0"/>
              <a:t>, Associate Professor, Department of History and Political Science; Florida Agricultural and Mechanical University</a:t>
            </a:r>
            <a:br>
              <a:rPr lang="en-US" dirty="0"/>
            </a:br>
            <a:r>
              <a:rPr lang="en-US" u="sng" dirty="0">
                <a:hlinkClick r:id="rId17"/>
              </a:rPr>
              <a:t>John Phillips</a:t>
            </a:r>
            <a:r>
              <a:rPr lang="en-US" dirty="0"/>
              <a:t>, Professor of History and Education; Gulf Coast State College</a:t>
            </a:r>
            <a:br>
              <a:rPr lang="en-US" dirty="0"/>
            </a:br>
            <a:r>
              <a:rPr lang="en-US" dirty="0" smtClean="0"/>
              <a:t>*</a:t>
            </a:r>
            <a:r>
              <a:rPr lang="en-US" u="sng" dirty="0" smtClean="0">
                <a:hlinkClick r:id="rId18"/>
              </a:rPr>
              <a:t>David </a:t>
            </a:r>
            <a:r>
              <a:rPr lang="en-US" u="sng" dirty="0">
                <a:hlinkClick r:id="rId18"/>
              </a:rPr>
              <a:t>Proctor</a:t>
            </a:r>
            <a:r>
              <a:rPr lang="en-US" dirty="0"/>
              <a:t>, Professor of History; Tallahassee Community College</a:t>
            </a:r>
            <a:br>
              <a:rPr lang="en-US" dirty="0"/>
            </a:br>
            <a:r>
              <a:rPr lang="en-US" u="sng" dirty="0">
                <a:hlinkClick r:id="rId19"/>
              </a:rPr>
              <a:t>David Sheffler</a:t>
            </a:r>
            <a:r>
              <a:rPr lang="en-US" dirty="0"/>
              <a:t>, Chair, Department of History; University of North Florida</a:t>
            </a:r>
            <a:br>
              <a:rPr lang="en-US" dirty="0"/>
            </a:br>
            <a:r>
              <a:rPr lang="en-US" u="sng" dirty="0">
                <a:hlinkClick r:id="rId20"/>
              </a:rPr>
              <a:t>Jason Welch</a:t>
            </a:r>
            <a:r>
              <a:rPr lang="en-US" dirty="0"/>
              <a:t>, Department Chair for History, Humanities, Fine Arts, and Foreign Language; North Florida Community College</a:t>
            </a:r>
            <a:br>
              <a:rPr lang="en-US" dirty="0"/>
            </a:br>
            <a:r>
              <a:rPr lang="en-US" u="sng" dirty="0">
                <a:hlinkClick r:id="rId21"/>
              </a:rPr>
              <a:t>Eric Wolters</a:t>
            </a:r>
            <a:r>
              <a:rPr lang="en-US" dirty="0"/>
              <a:t>, Assistant Professor of History; Pasco-Hernando State College </a:t>
            </a:r>
          </a:p>
        </p:txBody>
      </p:sp>
      <p:sp>
        <p:nvSpPr>
          <p:cNvPr id="5" name="TextBox 4"/>
          <p:cNvSpPr txBox="1"/>
          <p:nvPr/>
        </p:nvSpPr>
        <p:spPr>
          <a:xfrm>
            <a:off x="4504066" y="4665325"/>
            <a:ext cx="3176833" cy="261610"/>
          </a:xfrm>
          <a:prstGeom prst="rect">
            <a:avLst/>
          </a:prstGeom>
          <a:noFill/>
        </p:spPr>
        <p:txBody>
          <a:bodyPr wrap="square" rtlCol="0">
            <a:spAutoFit/>
          </a:bodyPr>
          <a:lstStyle/>
          <a:p>
            <a:r>
              <a:rPr lang="en-US" sz="1100" b="1" dirty="0" smtClean="0"/>
              <a:t>*Steering Committee Members</a:t>
            </a:r>
            <a:endParaRPr lang="en-US" sz="1100" b="1" dirty="0"/>
          </a:p>
        </p:txBody>
      </p:sp>
      <p:sp>
        <p:nvSpPr>
          <p:cNvPr id="6" name="TextBox 5"/>
          <p:cNvSpPr txBox="1"/>
          <p:nvPr/>
        </p:nvSpPr>
        <p:spPr>
          <a:xfrm>
            <a:off x="631596" y="5005992"/>
            <a:ext cx="11302737" cy="523220"/>
          </a:xfrm>
          <a:prstGeom prst="rect">
            <a:avLst/>
          </a:prstGeom>
          <a:noFill/>
        </p:spPr>
        <p:txBody>
          <a:bodyPr wrap="square" rtlCol="0">
            <a:spAutoFit/>
          </a:bodyPr>
          <a:lstStyle/>
          <a:p>
            <a:r>
              <a:rPr lang="en-US" sz="1400" b="1" dirty="0" smtClean="0"/>
              <a:t>FL DOE Staff:  Todd Clark (Director, Office of Articulation); Jan </a:t>
            </a:r>
            <a:r>
              <a:rPr lang="en-US" sz="1400" b="1" dirty="0" err="1" smtClean="0"/>
              <a:t>Ignash</a:t>
            </a:r>
            <a:r>
              <a:rPr lang="en-US" sz="1400" b="1" dirty="0" smtClean="0"/>
              <a:t> (Vice Chancellor for Academic and Student Affairs, SUS); </a:t>
            </a:r>
            <a:r>
              <a:rPr lang="en-US" sz="1400" b="1" dirty="0" err="1" smtClean="0"/>
              <a:t>Karinda</a:t>
            </a:r>
            <a:r>
              <a:rPr lang="en-US" sz="1400" b="1" dirty="0" smtClean="0"/>
              <a:t> Barrett (Associate Vice Chancellor for Academic and Student Affairs, Florida College System)</a:t>
            </a:r>
            <a:endParaRPr lang="en-US" sz="1400" b="1" dirty="0"/>
          </a:p>
        </p:txBody>
      </p:sp>
    </p:spTree>
    <p:extLst>
      <p:ext uri="{BB962C8B-B14F-4D97-AF65-F5344CB8AC3E}">
        <p14:creationId xmlns:p14="http://schemas.microsoft.com/office/powerpoint/2010/main" val="66151511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34763" y="974202"/>
            <a:ext cx="9603275" cy="505808"/>
          </a:xfrm>
        </p:spPr>
        <p:txBody>
          <a:bodyPr>
            <a:normAutofit fontScale="90000"/>
          </a:bodyPr>
          <a:lstStyle/>
          <a:p>
            <a:pPr algn="ctr"/>
            <a:r>
              <a:rPr lang="en-US" b="1" dirty="0" smtClean="0"/>
              <a:t>Results from Committee as of 10.27.17</a:t>
            </a:r>
            <a:endParaRPr lang="en-US" b="1" dirty="0"/>
          </a:p>
        </p:txBody>
      </p:sp>
      <p:sp>
        <p:nvSpPr>
          <p:cNvPr id="3" name="Content Placeholder 2"/>
          <p:cNvSpPr>
            <a:spLocks noGrp="1"/>
          </p:cNvSpPr>
          <p:nvPr>
            <p:ph idx="1"/>
          </p:nvPr>
        </p:nvSpPr>
        <p:spPr>
          <a:xfrm>
            <a:off x="358219" y="2045616"/>
            <a:ext cx="11745797" cy="3940405"/>
          </a:xfrm>
        </p:spPr>
        <p:txBody>
          <a:bodyPr>
            <a:normAutofit fontScale="70000" lnSpcReduction="20000"/>
          </a:bodyPr>
          <a:lstStyle/>
          <a:p>
            <a:r>
              <a:rPr lang="en-US" b="1" dirty="0" smtClean="0"/>
              <a:t>Civic Literacy Recommendations From the Faculty Committee </a:t>
            </a:r>
            <a:endParaRPr lang="en-US" dirty="0"/>
          </a:p>
          <a:p>
            <a:r>
              <a:rPr lang="en-US" dirty="0" smtClean="0"/>
              <a:t>Based on section1007.25, Florida Statutes, the jointly appointed Faculty Committee approved the following recommendations</a:t>
            </a:r>
            <a:r>
              <a:rPr lang="en-US" dirty="0"/>
              <a:t>: </a:t>
            </a:r>
          </a:p>
          <a:p>
            <a:r>
              <a:rPr lang="en-US" b="1" dirty="0" smtClean="0"/>
              <a:t>Course options for students to demonstrate civic literacy </a:t>
            </a:r>
            <a:endParaRPr lang="en-US" dirty="0"/>
          </a:p>
          <a:p>
            <a:r>
              <a:rPr lang="en-US" dirty="0" smtClean="0"/>
              <a:t>1)  </a:t>
            </a:r>
            <a:r>
              <a:rPr lang="en-US" b="1" dirty="0" smtClean="0"/>
              <a:t>AMH X020, INTRODUCTORY SURVEY SINCE 1877</a:t>
            </a:r>
            <a:r>
              <a:rPr lang="en-US" dirty="0" smtClean="0"/>
              <a:t>, modified to include approved course competencies for civic literacy (FAU </a:t>
            </a:r>
            <a:r>
              <a:rPr lang="en-US" b="1" dirty="0" smtClean="0"/>
              <a:t>AMH 2020</a:t>
            </a:r>
            <a:r>
              <a:rPr lang="en-US" dirty="0" smtClean="0"/>
              <a:t>)</a:t>
            </a:r>
            <a:r>
              <a:rPr lang="en-US" dirty="0"/>
              <a:t/>
            </a:r>
            <a:br>
              <a:rPr lang="en-US" dirty="0"/>
            </a:br>
            <a:r>
              <a:rPr lang="en-US" dirty="0" smtClean="0"/>
              <a:t>2)  </a:t>
            </a:r>
            <a:r>
              <a:rPr lang="en-US" b="1" dirty="0" smtClean="0"/>
              <a:t>POS X041, AMERICAN GOVERNMENT</a:t>
            </a:r>
            <a:r>
              <a:rPr lang="en-US" dirty="0" smtClean="0"/>
              <a:t>, modified to include approved course competencies for civic </a:t>
            </a:r>
            <a:r>
              <a:rPr lang="en-US" dirty="0"/>
              <a:t>literacy </a:t>
            </a:r>
            <a:r>
              <a:rPr lang="en-US" dirty="0" smtClean="0"/>
              <a:t>(FAU </a:t>
            </a:r>
            <a:r>
              <a:rPr lang="en-US" b="1" dirty="0" smtClean="0"/>
              <a:t>POS 2041</a:t>
            </a:r>
            <a:r>
              <a:rPr lang="en-US" dirty="0" smtClean="0"/>
              <a:t>)</a:t>
            </a:r>
            <a:br>
              <a:rPr lang="en-US" dirty="0" smtClean="0"/>
            </a:br>
            <a:r>
              <a:rPr lang="en-US" dirty="0" smtClean="0"/>
              <a:t>3)  A new course (course prefix and course number to be determined) that would be available statewide and would not be part of the General Education Core and would include the approved course competencies for civic literacy (Goal to have new course ready for Fall 2019;  Working Group from Committee to develop course TBD)</a:t>
            </a:r>
            <a:endParaRPr lang="en-US" dirty="0"/>
          </a:p>
          <a:p>
            <a:r>
              <a:rPr lang="en-US" b="1" dirty="0" smtClean="0"/>
              <a:t>Course competencies and outcomes </a:t>
            </a:r>
            <a:endParaRPr lang="en-US" dirty="0"/>
          </a:p>
          <a:p>
            <a:r>
              <a:rPr lang="en-US" dirty="0" smtClean="0"/>
              <a:t>1)  Understanding of the basic principles and practices of American democracy and how they are applied in our republican form of government</a:t>
            </a:r>
            <a:r>
              <a:rPr lang="en-US" dirty="0"/>
              <a:t/>
            </a:r>
            <a:br>
              <a:rPr lang="en-US" dirty="0"/>
            </a:br>
            <a:r>
              <a:rPr lang="en-US" dirty="0" smtClean="0"/>
              <a:t>2)  An understanding of the United States Constitution and its application</a:t>
            </a:r>
            <a:r>
              <a:rPr lang="en-US" dirty="0"/>
              <a:t/>
            </a:r>
            <a:br>
              <a:rPr lang="en-US" dirty="0"/>
            </a:br>
            <a:r>
              <a:rPr lang="en-US" dirty="0" smtClean="0"/>
              <a:t>3)  Knowledge of the founding documents and how they have shaped the nature and functions of our institutions of self‐governance </a:t>
            </a:r>
            <a:br>
              <a:rPr lang="en-US" dirty="0" smtClean="0"/>
            </a:br>
            <a:r>
              <a:rPr lang="en-US" dirty="0" smtClean="0"/>
              <a:t>4)  An understanding of landmark Supreme Court cases, landmark legislation, and landmark executive actions, and their impact on law and society </a:t>
            </a:r>
            <a:endParaRPr lang="en-US" dirty="0"/>
          </a:p>
          <a:p>
            <a:endParaRPr lang="en-US" dirty="0"/>
          </a:p>
        </p:txBody>
      </p:sp>
    </p:spTree>
    <p:extLst>
      <p:ext uri="{BB962C8B-B14F-4D97-AF65-F5344CB8AC3E}">
        <p14:creationId xmlns:p14="http://schemas.microsoft.com/office/powerpoint/2010/main" val="1759797307"/>
      </p:ext>
    </p:extLst>
  </p:cSld>
  <p:clrMapOvr>
    <a:masterClrMapping/>
  </p:clrMapOvr>
  <p:timing>
    <p:tnLst>
      <p:par>
        <p:cTn id="1" dur="indefinite" restart="never" nodeType="tmRoot"/>
      </p:par>
    </p:tnLst>
  </p:timing>
</p:sld>
</file>

<file path=ppt/theme/theme1.xml><?xml version="1.0" encoding="utf-8"?>
<a:theme xmlns:a="http://schemas.openxmlformats.org/drawingml/2006/main" name="Gallery">
  <a:themeElements>
    <a:clrScheme name="Gallery">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lery">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docProps/app.xml><?xml version="1.0" encoding="utf-8"?>
<Properties xmlns="http://schemas.openxmlformats.org/officeDocument/2006/extended-properties" xmlns:vt="http://schemas.openxmlformats.org/officeDocument/2006/docPropsVTypes">
  <Template>Gallery</Template>
  <TotalTime>87</TotalTime>
  <Words>211</Words>
  <Application>Microsoft Office PowerPoint</Application>
  <PresentationFormat>Widescreen</PresentationFormat>
  <Paragraphs>22</Paragraphs>
  <Slides>4</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4</vt:i4>
      </vt:variant>
    </vt:vector>
  </HeadingPairs>
  <TitlesOfParts>
    <vt:vector size="7" baseType="lpstr">
      <vt:lpstr>Arial</vt:lpstr>
      <vt:lpstr>Gill Sans MT</vt:lpstr>
      <vt:lpstr>Gallery</vt:lpstr>
      <vt:lpstr>Civics Literacy</vt:lpstr>
      <vt:lpstr>Applicable Statute (Section 1007.25, F.S.):</vt:lpstr>
      <vt:lpstr>Civics Literacy Faculty Committee Members</vt:lpstr>
      <vt:lpstr>Results from Committee as of 10.27.17</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Civics Literacy</dc:title>
  <dc:creator>Eric Hanne</dc:creator>
  <cp:lastModifiedBy>Eric Hanne</cp:lastModifiedBy>
  <cp:revision>9</cp:revision>
  <dcterms:created xsi:type="dcterms:W3CDTF">2017-11-12T19:30:05Z</dcterms:created>
  <dcterms:modified xsi:type="dcterms:W3CDTF">2017-11-13T18:36:25Z</dcterms:modified>
</cp:coreProperties>
</file>