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6" r:id="rId2"/>
    <p:sldId id="264" r:id="rId3"/>
    <p:sldId id="267" r:id="rId4"/>
    <p:sldId id="269" r:id="rId5"/>
    <p:sldId id="261" r:id="rId6"/>
    <p:sldId id="265" r:id="rId7"/>
    <p:sldId id="277" r:id="rId8"/>
    <p:sldId id="278" r:id="rId9"/>
    <p:sldId id="268" r:id="rId10"/>
    <p:sldId id="273" r:id="rId11"/>
    <p:sldId id="274" r:id="rId12"/>
    <p:sldId id="276" r:id="rId13"/>
    <p:sldId id="263" r:id="rId14"/>
  </p:sldIdLst>
  <p:sldSz cx="12192000" cy="6858000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0044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465"/>
    <p:restoredTop sz="93265"/>
  </p:normalViewPr>
  <p:slideViewPr>
    <p:cSldViewPr snapToGrid="0" snapToObjects="1">
      <p:cViewPr varScale="1">
        <p:scale>
          <a:sx n="103" d="100"/>
          <a:sy n="103" d="100"/>
        </p:scale>
        <p:origin x="1344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80" d="100"/>
          <a:sy n="80" d="100"/>
        </p:scale>
        <p:origin x="3888" y="12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DD72F00-71D7-09BF-DA23-4B821BCC422F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en-US" dirty="0"/>
              <a:t>Lunch &amp; Learn with Payroll Operations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4AEFC4-3457-B2ED-868C-1F74E7320A2A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4BF0943-C1A3-E8AE-9156-5C14248D63D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4143375" y="9120188"/>
            <a:ext cx="3170238" cy="4810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913329-16F7-476C-8784-85B68B97C2F7}" type="slidenum">
              <a:rPr lang="en-US" smtClean="0"/>
              <a:t>‹#›</a:t>
            </a:fld>
            <a:endParaRPr lang="en-US"/>
          </a:p>
        </p:txBody>
      </p:sp>
      <p:sp>
        <p:nvSpPr>
          <p:cNvPr id="6" name="Date Placeholder 5">
            <a:extLst>
              <a:ext uri="{FF2B5EF4-FFF2-40B4-BE49-F238E27FC236}">
                <a16:creationId xmlns:a16="http://schemas.microsoft.com/office/drawing/2014/main" id="{7B58AF94-6419-B2F9-46F0-08212998CD64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4143375" y="0"/>
            <a:ext cx="3170238" cy="48101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en-US"/>
              <a:t>3/4/2025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394876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1"/>
            <a:ext cx="3169920" cy="481727"/>
          </a:xfrm>
          <a:prstGeom prst="rect">
            <a:avLst/>
          </a:prstGeom>
        </p:spPr>
        <p:txBody>
          <a:bodyPr vert="horz" lIns="96653" tIns="48327" rIns="96653" bIns="48327" rtlCol="0"/>
          <a:lstStyle>
            <a:lvl1pPr algn="r">
              <a:defRPr sz="1200"/>
            </a:lvl1pPr>
          </a:lstStyle>
          <a:p>
            <a:r>
              <a:rPr lang="en-US"/>
              <a:t>3/4/2025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77875" y="1200150"/>
            <a:ext cx="5759450" cy="324008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53" tIns="48327" rIns="96653" bIns="48327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620578"/>
            <a:ext cx="5852160" cy="3780473"/>
          </a:xfrm>
          <a:prstGeom prst="rect">
            <a:avLst/>
          </a:prstGeom>
        </p:spPr>
        <p:txBody>
          <a:bodyPr vert="horz" lIns="96653" tIns="48327" rIns="96653" bIns="48327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5"/>
            <a:ext cx="3169920" cy="481726"/>
          </a:xfrm>
          <a:prstGeom prst="rect">
            <a:avLst/>
          </a:prstGeom>
        </p:spPr>
        <p:txBody>
          <a:bodyPr vert="horz" lIns="96653" tIns="48327" rIns="96653" bIns="48327" rtlCol="0" anchor="b"/>
          <a:lstStyle>
            <a:lvl1pPr algn="r">
              <a:defRPr sz="1200"/>
            </a:lvl1pPr>
          </a:lstStyle>
          <a:p>
            <a:fld id="{7AA823F1-E3F1-1D43-A719-CE72722030E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3291419"/>
      </p:ext>
    </p:extLst>
  </p:cSld>
  <p:clrMap bg1="lt1" tx1="dk1" bg2="lt2" tx2="dk2" accent1="accent1" accent2="accent2" accent3="accent3" accent4="accent4" accent5="accent5" accent6="accent6" hlink="hlink" folHlink="folHlink"/>
  <p:hf sldNum="0" hdr="0" ftr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903C2CC-1217-011F-5D19-1A9544129E7C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190994300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6ABFA-757C-B8DA-7D3C-D2C2009963E2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83455142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969FA4-11B9-0CDF-41DD-644BC81CD4F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268563952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45350D-CA47-96DC-D722-86EFE544AB3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62164506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F7336B2-4ABA-128E-B0AB-3C4D96FAE374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3453934256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C7DDBF-9271-F46D-6251-ADD4CC88A92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416059612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A71681-3677-E4DB-C9C7-0CAFC284936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CCFC9E5-9BBB-DDCC-910D-3D4D9374A68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90D8086-0952-FD03-21A1-5D92F1B28B0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2DB082D-8F28-CE1D-8437-9827BD90E85F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390364244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70A343-DBC1-D21C-46EB-9E25F6BEAF6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47E13F53-7F3A-D9D5-78E0-C056CE88A5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A4D3999-A0FD-27AC-8641-37B6BF85A6F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005468D-FA48-136F-4C35-8C456BCF008D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17852623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D6A1212-8D0B-434D-CDF2-9CA43EF6FC87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168110549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9D33E28-7FA6-CAA3-9C5C-47A8CE5E675A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30321130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B543B3-857D-529B-8FA2-E4F07F9E177B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72117087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FC122AA-0EEF-0235-4899-5FAFD3B34029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284667446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2EC3DE-71F6-D73A-0C99-0F4297ECA3B0}"/>
              </a:ext>
            </a:extLst>
          </p:cNvPr>
          <p:cNvSpPr>
            <a:spLocks noGrp="1"/>
          </p:cNvSpPr>
          <p:nvPr>
            <p:ph type="dt" idx="1"/>
          </p:nvPr>
        </p:nvSpPr>
        <p:spPr/>
        <p:txBody>
          <a:bodyPr/>
          <a:lstStyle/>
          <a:p>
            <a:r>
              <a:rPr lang="en-US"/>
              <a:t>3/4/2025</a:t>
            </a:r>
          </a:p>
        </p:txBody>
      </p:sp>
    </p:spTree>
    <p:extLst>
      <p:ext uri="{BB962C8B-B14F-4D97-AF65-F5344CB8AC3E}">
        <p14:creationId xmlns:p14="http://schemas.microsoft.com/office/powerpoint/2010/main" val="20268532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9375" y="5296395"/>
            <a:ext cx="9144000" cy="870137"/>
          </a:xfrm>
        </p:spPr>
        <p:txBody>
          <a:bodyPr anchor="b">
            <a:normAutofit/>
          </a:bodyPr>
          <a:lstStyle>
            <a:lvl1pPr algn="ctr">
              <a:defRPr sz="2400" b="1" i="0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59375" y="6171983"/>
            <a:ext cx="9144000" cy="686017"/>
          </a:xfrm>
        </p:spPr>
        <p:txBody>
          <a:bodyPr>
            <a:normAutofit/>
          </a:bodyPr>
          <a:lstStyle>
            <a:lvl1pPr marL="0" indent="0" algn="ctr">
              <a:buNone/>
              <a:defRPr sz="18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84478741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bout F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798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53747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3277608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ext and Imag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075" y="1825625"/>
            <a:ext cx="6133737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7398327" y="1825625"/>
            <a:ext cx="4793673" cy="4351338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Imag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/>
          <p:cNvSpPr>
            <a:spLocks noGrp="1"/>
          </p:cNvSpPr>
          <p:nvPr>
            <p:ph type="pic" sz="quarter" idx="10"/>
          </p:nvPr>
        </p:nvSpPr>
        <p:spPr>
          <a:xfrm>
            <a:off x="1" y="771896"/>
            <a:ext cx="12192000" cy="6086104"/>
          </a:xfrm>
        </p:spPr>
        <p:txBody>
          <a:bodyPr/>
          <a:lstStyle/>
          <a:p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9535" y="516512"/>
            <a:ext cx="9605082" cy="593408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39535" y="1244856"/>
            <a:ext cx="9605082" cy="4674029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_Title and Conten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1pPr>
            <a:lvl2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2pPr>
            <a:lvl3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3pPr>
            <a:lvl4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4pPr>
            <a:lvl5pPr>
              <a:defRPr baseline="0">
                <a:solidFill>
                  <a:schemeClr val="bg1">
                    <a:lumMod val="95000"/>
                  </a:schemeClr>
                </a:solidFill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42076" y="1097280"/>
            <a:ext cx="9605082" cy="59340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2076" y="1825625"/>
            <a:ext cx="960508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0969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0" r:id="rId3"/>
    <p:sldLayoutId id="2147483654" r:id="rId4"/>
    <p:sldLayoutId id="2147483655" r:id="rId5"/>
    <p:sldLayoutId id="2147483652" r:id="rId6"/>
    <p:sldLayoutId id="2147483651" r:id="rId7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400" b="1" i="0" kern="1200" baseline="0">
          <a:solidFill>
            <a:srgbClr val="004479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 baseline="0">
          <a:solidFill>
            <a:srgbClr val="004479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7" Type="http://schemas.openxmlformats.org/officeDocument/2006/relationships/hyperlink" Target="https://www.fau.edu/controllers-office/payroll/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6" Type="http://schemas.openxmlformats.org/officeDocument/2006/relationships/hyperlink" Target="mailto:payroll@fau.edu" TargetMode="External"/><Relationship Id="rId5" Type="http://schemas.openxmlformats.org/officeDocument/2006/relationships/hyperlink" Target="mailto:Cabrera@fau.edu" TargetMode="External"/><Relationship Id="rId4" Type="http://schemas.openxmlformats.org/officeDocument/2006/relationships/hyperlink" Target="mailto:ayahinia@fau.edu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3" Type="http://schemas.openxmlformats.org/officeDocument/2006/relationships/image" Target="../media/image8.jpg"/><Relationship Id="rId7" Type="http://schemas.openxmlformats.org/officeDocument/2006/relationships/image" Target="../media/image17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hyperlink" Target="https://www.fau.edu/provost/for-faculty/deferred-payment-plan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0.png"/><Relationship Id="rId5" Type="http://schemas.openxmlformats.org/officeDocument/2006/relationships/image" Target="../media/image14.png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emf"/><Relationship Id="rId4" Type="http://schemas.openxmlformats.org/officeDocument/2006/relationships/image" Target="../media/image21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png"/><Relationship Id="rId5" Type="http://schemas.openxmlformats.org/officeDocument/2006/relationships/image" Target="../media/image14.png"/><Relationship Id="rId4" Type="http://schemas.openxmlformats.org/officeDocument/2006/relationships/image" Target="../media/image23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59375" y="3350717"/>
            <a:ext cx="9144000" cy="1473210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en-US" sz="40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FACULTY ORIENTATION</a:t>
            </a:r>
            <a:br>
              <a:rPr lang="en-US" sz="36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sz="3600" spc="3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Fall 2025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6316824"/>
            <a:ext cx="12192000" cy="442967"/>
          </a:xfrm>
        </p:spPr>
        <p:txBody>
          <a:bodyPr>
            <a:normAutofit/>
          </a:bodyPr>
          <a:lstStyle/>
          <a:p>
            <a:r>
              <a:rPr lang="en-US" sz="2000" b="1" dirty="0"/>
              <a:t>Payroll Operations							        Monday, August 11, 2025</a:t>
            </a:r>
          </a:p>
        </p:txBody>
      </p:sp>
    </p:spTree>
    <p:extLst>
      <p:ext uri="{BB962C8B-B14F-4D97-AF65-F5344CB8AC3E}">
        <p14:creationId xmlns:p14="http://schemas.microsoft.com/office/powerpoint/2010/main" val="480599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Introduction</a:t>
            </a:r>
          </a:p>
        </p:txBody>
      </p:sp>
      <p:graphicFrame>
        <p:nvGraphicFramePr>
          <p:cNvPr id="5" name="Table 4">
            <a:extLst>
              <a:ext uri="{FF2B5EF4-FFF2-40B4-BE49-F238E27FC236}">
                <a16:creationId xmlns:a16="http://schemas.microsoft.com/office/drawing/2014/main" id="{31E9CAA9-AC91-5E58-7D1F-4C913384E08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158015"/>
              </p:ext>
            </p:extLst>
          </p:nvPr>
        </p:nvGraphicFramePr>
        <p:xfrm>
          <a:off x="2039535" y="1315617"/>
          <a:ext cx="9605082" cy="5057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605082">
                  <a:extLst>
                    <a:ext uri="{9D8B030D-6E8A-4147-A177-3AD203B41FA5}">
                      <a16:colId xmlns:a16="http://schemas.microsoft.com/office/drawing/2014/main" val="790503536"/>
                    </a:ext>
                  </a:extLst>
                </a:gridCol>
              </a:tblGrid>
              <a:tr h="1650185">
                <a:tc>
                  <a:txBody>
                    <a:bodyPr/>
                    <a:lstStyle/>
                    <a:p>
                      <a:pPr marL="0" indent="0" algn="ctr">
                        <a:lnSpc>
                          <a:spcPts val="16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en-US" sz="1800" b="1" i="0" kern="1200" baseline="0" dirty="0">
                          <a:solidFill>
                            <a:srgbClr val="00336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Annie Yahinian Head</a:t>
                      </a:r>
                    </a:p>
                    <a:p>
                      <a:pPr marL="0" indent="0" algn="ctr">
                        <a:lnSpc>
                          <a:spcPts val="16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en-US" sz="1800" b="0" i="0" kern="1200" baseline="0" dirty="0">
                          <a:solidFill>
                            <a:srgbClr val="00336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Director of Payroll Operations &amp; Taxation/Compliance</a:t>
                      </a:r>
                    </a:p>
                    <a:p>
                      <a:pPr marL="0" indent="0" algn="ctr">
                        <a:lnSpc>
                          <a:spcPts val="16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en-US" sz="1800" b="0" i="0" kern="1200" baseline="0" dirty="0">
                          <a:solidFill>
                            <a:srgbClr val="00336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Phone: 561-297-4273</a:t>
                      </a:r>
                    </a:p>
                    <a:p>
                      <a:pPr marL="0" indent="0" algn="ctr">
                        <a:lnSpc>
                          <a:spcPts val="16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en-US" sz="1800" b="0" i="0" kern="1200" dirty="0">
                          <a:solidFill>
                            <a:srgbClr val="00336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Email: </a:t>
                      </a:r>
                      <a:r>
                        <a:rPr lang="en-US" sz="1800" b="0" i="0" u="none" strike="noStrike" kern="1200" dirty="0">
                          <a:solidFill>
                            <a:srgbClr val="0073E6"/>
                          </a:solidFill>
                          <a:effectLst/>
                          <a:latin typeface="+mj-lt"/>
                          <a:ea typeface="+mn-ea"/>
                          <a:cs typeface="+mn-cs"/>
                          <a:hlinkClick r:id="rId4"/>
                        </a:rPr>
                        <a:t>ayahinia@fau.edu</a:t>
                      </a:r>
                      <a:endParaRPr lang="en-US" sz="1800" b="0" i="0" kern="1200" dirty="0">
                        <a:solidFill>
                          <a:srgbClr val="003366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314301808"/>
                  </a:ext>
                </a:extLst>
              </a:tr>
              <a:tr h="1721002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ts val="16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en-US" sz="1800" b="1" i="0" kern="1200" baseline="0" dirty="0">
                          <a:solidFill>
                            <a:srgbClr val="00336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Anely Cabrera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ts val="16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en-US" sz="1800" b="0" i="0" kern="1200" baseline="0" dirty="0">
                          <a:solidFill>
                            <a:srgbClr val="00336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Assistant Director of Time &amp; Absence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ts val="16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en-US" sz="1800" b="0" i="0" kern="1200" baseline="0" dirty="0">
                          <a:solidFill>
                            <a:srgbClr val="00336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Phone: 561-297-2862</a:t>
                      </a:r>
                    </a:p>
                    <a:p>
                      <a:pPr marL="0" indent="0" algn="ctr" defTabSz="914400" rtl="0" eaLnBrk="1" latinLnBrk="0" hangingPunct="1">
                        <a:lnSpc>
                          <a:spcPts val="16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en-US" sz="1800" b="0" i="0" kern="1200" dirty="0">
                          <a:solidFill>
                            <a:srgbClr val="00336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Email: </a:t>
                      </a:r>
                      <a:r>
                        <a:rPr lang="en-US" b="0" dirty="0">
                          <a:latin typeface="+mj-lt"/>
                          <a:hlinkClick r:id="rId5"/>
                        </a:rPr>
                        <a:t>cabrera@fau.edu</a:t>
                      </a:r>
                      <a:r>
                        <a:rPr lang="en-US" b="0" dirty="0">
                          <a:latin typeface="+mj-lt"/>
                        </a:rPr>
                        <a:t> </a:t>
                      </a: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956738948"/>
                  </a:ext>
                </a:extLst>
              </a:tr>
              <a:tr h="1654685">
                <a:tc>
                  <a:txBody>
                    <a:bodyPr/>
                    <a:lstStyle/>
                    <a:p>
                      <a:pPr marL="0" indent="0" algn="ctr" defTabSz="914400" rtl="0" eaLnBrk="1" latinLnBrk="0" hangingPunct="1">
                        <a:lnSpc>
                          <a:spcPts val="16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en-US" sz="1800" b="1" i="0" kern="1200" baseline="0" dirty="0">
                          <a:solidFill>
                            <a:srgbClr val="00336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Payroll Department </a:t>
                      </a:r>
                    </a:p>
                    <a:p>
                      <a:pPr marL="0" indent="0" algn="ctr">
                        <a:lnSpc>
                          <a:spcPts val="16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en-US" sz="1800" b="0" i="0" kern="1200" baseline="0" dirty="0">
                          <a:solidFill>
                            <a:srgbClr val="00336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Phone: 561-297-6401</a:t>
                      </a:r>
                    </a:p>
                    <a:p>
                      <a:pPr marL="0" indent="0" algn="ctr">
                        <a:lnSpc>
                          <a:spcPts val="16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en-US" sz="1800" b="0" i="0" kern="1200" baseline="0" dirty="0">
                          <a:solidFill>
                            <a:srgbClr val="003366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Email: </a:t>
                      </a:r>
                      <a:r>
                        <a:rPr lang="en-US" sz="1800" b="0" kern="1200" dirty="0">
                          <a:solidFill>
                            <a:schemeClr val="dk1"/>
                          </a:solidFill>
                          <a:latin typeface="+mj-lt"/>
                          <a:ea typeface="+mn-ea"/>
                          <a:cs typeface="+mn-cs"/>
                          <a:hlinkClick r:id="rId6"/>
                        </a:rPr>
                        <a:t>payroll@fau.edu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 marL="0" indent="0" algn="ctr">
                        <a:lnSpc>
                          <a:spcPts val="1600"/>
                        </a:lnSpc>
                        <a:spcBef>
                          <a:spcPts val="1000"/>
                        </a:spcBef>
                        <a:buNone/>
                      </a:pPr>
                      <a:r>
                        <a:rPr lang="en-US" dirty="0">
                          <a:hlinkClick r:id="rId7"/>
                        </a:rPr>
                        <a:t>https://www.fau.edu/controllers-office/payroll/</a:t>
                      </a:r>
                      <a:r>
                        <a:rPr lang="en-US" sz="1800" kern="1200" dirty="0">
                          <a:solidFill>
                            <a:schemeClr val="dk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endParaRPr lang="en-US" sz="1800" b="0" kern="1200" dirty="0">
                        <a:solidFill>
                          <a:schemeClr val="dk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  <a:p>
                      <a:pPr>
                        <a:spcBef>
                          <a:spcPts val="1000"/>
                        </a:spcBef>
                      </a:pPr>
                      <a:endParaRPr lang="en-US" b="0" dirty="0">
                        <a:latin typeface="+mj-lt"/>
                      </a:endParaRPr>
                    </a:p>
                  </a:txBody>
                  <a:tcPr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64768554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215727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Table of Contents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076" y="1825624"/>
            <a:ext cx="10743908" cy="4659152"/>
          </a:xfrm>
        </p:spPr>
        <p:txBody>
          <a:bodyPr numCol="1">
            <a:noAutofit/>
          </a:bodyPr>
          <a:lstStyle/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Payroll Schedules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 err="1"/>
              <a:t>Payslips</a:t>
            </a:r>
            <a:endParaRPr lang="en-US" dirty="0"/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Payment and Withholding Elections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Deferred and Non-Deferred Pay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Model My Pay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Tax Documents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Absence Plans and Balances</a:t>
            </a:r>
          </a:p>
          <a:p>
            <a:pPr marL="342900" indent="-342900">
              <a:lnSpc>
                <a:spcPct val="100000"/>
              </a:lnSpc>
              <a:buFont typeface="+mj-lt"/>
              <a:buAutoNum type="arabicPeriod"/>
            </a:pPr>
            <a:r>
              <a:rPr lang="en-US" dirty="0"/>
              <a:t>Requesting and Correcting Time Off</a:t>
            </a:r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  <a:p>
            <a:pPr marL="0" indent="0">
              <a:lnSpc>
                <a:spcPct val="100000"/>
              </a:lnSpc>
              <a:buNone/>
            </a:pPr>
            <a:r>
              <a:rPr lang="en-US" dirty="0"/>
              <a:t>The payroll and timekeeping job aids are available in Workday – click on MENU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FAU Job Aids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FAU's Library of Workday Job Aids</a:t>
            </a:r>
            <a:endParaRPr lang="en-US" dirty="0"/>
          </a:p>
          <a:p>
            <a:pPr marL="0" indent="0">
              <a:lnSpc>
                <a:spcPct val="100000"/>
              </a:lnSpc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965729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873412" y="1097280"/>
            <a:ext cx="2845836" cy="593408"/>
          </a:xfrm>
        </p:spPr>
        <p:txBody>
          <a:bodyPr/>
          <a:lstStyle/>
          <a:p>
            <a:r>
              <a:rPr lang="en-US" dirty="0"/>
              <a:t>Payroll Schedules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F48EF87D-18F3-F659-3726-39B449C49DA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752" y="891073"/>
            <a:ext cx="5621153" cy="566928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45A2D11-2D99-6D4D-E1D5-206BE35EE365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t="1088" b="11428"/>
          <a:stretch/>
        </p:blipFill>
        <p:spPr>
          <a:xfrm>
            <a:off x="6387770" y="1867777"/>
            <a:ext cx="5397597" cy="3657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B58B8D9A-BF63-AC4E-C1AB-E96DFC3B1EAD}"/>
              </a:ext>
            </a:extLst>
          </p:cNvPr>
          <p:cNvSpPr txBox="1"/>
          <p:nvPr/>
        </p:nvSpPr>
        <p:spPr>
          <a:xfrm rot="10800000">
            <a:off x="8367225" y="2255289"/>
            <a:ext cx="36622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600435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Payslips</a:t>
            </a:r>
            <a:endParaRPr lang="en-US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4708880-06EF-471A-8CD9-A83EEFC4CA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075" y="1825625"/>
            <a:ext cx="2990169" cy="4351338"/>
          </a:xfrm>
        </p:spPr>
        <p:txBody>
          <a:bodyPr>
            <a:normAutofit/>
          </a:bodyPr>
          <a:lstStyle/>
          <a:p>
            <a:pPr>
              <a:lnSpc>
                <a:spcPct val="120000"/>
              </a:lnSpc>
            </a:pPr>
            <a:r>
              <a:rPr lang="en-US" sz="1600" dirty="0"/>
              <a:t>Access your </a:t>
            </a:r>
            <a:r>
              <a:rPr lang="en-US" sz="1600" dirty="0" err="1"/>
              <a:t>payslips</a:t>
            </a:r>
            <a:r>
              <a:rPr lang="en-US" sz="1600" dirty="0"/>
              <a:t> by clicking on MENU on the Workday homepage </a:t>
            </a:r>
            <a:r>
              <a:rPr lang="en-US" sz="1600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sz="1600" dirty="0">
                <a:sym typeface="Wingdings" panose="05000000000000000000" pitchFamily="2" charset="2"/>
              </a:rPr>
              <a:t> </a:t>
            </a:r>
            <a:r>
              <a:rPr lang="en-US" sz="1600" dirty="0"/>
              <a:t>Pay</a:t>
            </a:r>
          </a:p>
          <a:p>
            <a:pPr>
              <a:lnSpc>
                <a:spcPct val="120000"/>
              </a:lnSpc>
            </a:pPr>
            <a:r>
              <a:rPr lang="en-US" sz="1600" dirty="0"/>
              <a:t>Under View click on </a:t>
            </a:r>
            <a:r>
              <a:rPr lang="en-US" sz="1600" dirty="0" err="1"/>
              <a:t>Payslips</a:t>
            </a:r>
            <a:endParaRPr lang="en-US" sz="1600" dirty="0"/>
          </a:p>
          <a:p>
            <a:pPr>
              <a:lnSpc>
                <a:spcPct val="120000"/>
              </a:lnSpc>
            </a:pPr>
            <a:r>
              <a:rPr lang="en-US" sz="1600" dirty="0"/>
              <a:t>To calculate bi-weekly pay: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12-month faculty divide annual salary by 26.1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9-month faculty divide annual salary by 19.5</a:t>
            </a:r>
          </a:p>
          <a:p>
            <a:pPr lvl="1">
              <a:lnSpc>
                <a:spcPct val="120000"/>
              </a:lnSpc>
            </a:pPr>
            <a:r>
              <a:rPr lang="en-US" sz="1600" dirty="0"/>
              <a:t>10-month faculty divide annual salary by 21.57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8CF447B-BB24-93AA-64FF-7F91ED32D6F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53542" y="981713"/>
            <a:ext cx="8061418" cy="56692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54310385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Payment and Withholding Elections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075" y="1825625"/>
            <a:ext cx="8215313" cy="4351338"/>
          </a:xfrm>
        </p:spPr>
        <p:txBody>
          <a:bodyPr/>
          <a:lstStyle/>
          <a:p>
            <a:pPr>
              <a:lnSpc>
                <a:spcPct val="100000"/>
              </a:lnSpc>
            </a:pPr>
            <a:r>
              <a:rPr lang="en-US" dirty="0"/>
              <a:t>Access your payment and withholding elections by clicking on MENU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/>
              <a:t>Pay</a:t>
            </a:r>
            <a:br>
              <a:rPr lang="en-US" dirty="0"/>
            </a:b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/>
              <a:t>Under Actions, click </a:t>
            </a:r>
            <a:br>
              <a:rPr lang="en-US" dirty="0"/>
            </a:br>
            <a:r>
              <a:rPr lang="en-US" dirty="0"/>
              <a:t>Withholding Elections to </a:t>
            </a:r>
            <a:br>
              <a:rPr lang="en-US" dirty="0"/>
            </a:br>
            <a:r>
              <a:rPr lang="en-US" dirty="0"/>
              <a:t>change or update your </a:t>
            </a:r>
            <a:br>
              <a:rPr lang="en-US" dirty="0"/>
            </a:br>
            <a:r>
              <a:rPr lang="en-US" dirty="0"/>
              <a:t>W-4 IRS tax withholdings</a:t>
            </a:r>
            <a:br>
              <a:rPr lang="en-US" dirty="0"/>
            </a:br>
            <a:endParaRPr lang="en-US" dirty="0"/>
          </a:p>
          <a:p>
            <a:pPr lvl="1">
              <a:lnSpc>
                <a:spcPct val="100000"/>
              </a:lnSpc>
            </a:pPr>
            <a:r>
              <a:rPr lang="en-US" dirty="0"/>
              <a:t>Click on Payment Elections </a:t>
            </a:r>
            <a:br>
              <a:rPr lang="en-US" dirty="0"/>
            </a:br>
            <a:r>
              <a:rPr lang="en-US" dirty="0"/>
              <a:t>to change or update your </a:t>
            </a:r>
            <a:br>
              <a:rPr lang="en-US" dirty="0"/>
            </a:br>
            <a:r>
              <a:rPr lang="en-US" dirty="0"/>
              <a:t>banking and direct deposit </a:t>
            </a:r>
            <a:br>
              <a:rPr lang="en-US" dirty="0"/>
            </a:br>
            <a:r>
              <a:rPr lang="en-US" dirty="0"/>
              <a:t>information</a:t>
            </a:r>
          </a:p>
          <a:p>
            <a:pPr>
              <a:lnSpc>
                <a:spcPct val="100000"/>
              </a:lnSpc>
            </a:pPr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663AC4E-C2CB-6053-EF01-BAABA4FF398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10083" y="2441061"/>
            <a:ext cx="2651760" cy="3213775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013ADB4-43CF-A08F-9A3F-F7BC07ADCD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85739" y="2971473"/>
            <a:ext cx="2999718" cy="201168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2" name="Picture 3">
            <a:extLst>
              <a:ext uri="{FF2B5EF4-FFF2-40B4-BE49-F238E27FC236}">
                <a16:creationId xmlns:a16="http://schemas.microsoft.com/office/drawing/2014/main" id="{2636C3B2-D5DD-C240-31E5-BA9D3946478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7700753" y="3868569"/>
            <a:ext cx="346076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5D09F37A-02FB-B85D-D113-3EC950DC9C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31566" y="4902142"/>
            <a:ext cx="963428" cy="304340"/>
          </a:xfrm>
          <a:prstGeom prst="rect">
            <a:avLst/>
          </a:prstGeom>
          <a:noFill/>
          <a:ln w="22225" algn="ctr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9946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F7549DF-EA18-44B8-1FB4-21082979440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13BE9-1603-EC3A-7767-C7A21620B8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Deferred and Non-Deferred Pay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4E81987-D5E3-5D2F-1ACF-D6723913B7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075" y="1825625"/>
            <a:ext cx="4184488" cy="4351338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dirty="0"/>
              <a:t>9-month and 10-month faculty employees have the option to receive their salary over their academic period (non-deferred) </a:t>
            </a:r>
            <a:br>
              <a:rPr lang="en-US" dirty="0"/>
            </a:br>
            <a:r>
              <a:rPr lang="en-US" dirty="0"/>
              <a:t>or over 12-months (deferred)</a:t>
            </a:r>
            <a:br>
              <a:rPr lang="en-US" dirty="0"/>
            </a:br>
            <a:endParaRPr lang="en-US" dirty="0"/>
          </a:p>
          <a:p>
            <a:pPr>
              <a:lnSpc>
                <a:spcPct val="100000"/>
              </a:lnSpc>
            </a:pPr>
            <a:r>
              <a:rPr lang="en-US" dirty="0"/>
              <a:t>Deferred Pay Option calculator - (</a:t>
            </a:r>
            <a:r>
              <a:rPr lang="en-US" dirty="0">
                <a:hlinkClick r:id="rId4"/>
              </a:rPr>
              <a:t>https://www.fau.edu/provost/for-faculty/deferred-payment-plan</a:t>
            </a:r>
            <a:r>
              <a:rPr lang="en-US" dirty="0"/>
              <a:t>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78D917B-715C-B543-EA83-2EC61A2E60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06931" y="2251122"/>
            <a:ext cx="3311829" cy="16459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DE12E46-E546-7A49-0BA4-77D0925CA55A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358"/>
          <a:stretch>
            <a:fillRect/>
          </a:stretch>
        </p:blipFill>
        <p:spPr>
          <a:xfrm>
            <a:off x="5111384" y="2251122"/>
            <a:ext cx="3311830" cy="16459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2" name="Content Placeholder 2">
            <a:extLst>
              <a:ext uri="{FF2B5EF4-FFF2-40B4-BE49-F238E27FC236}">
                <a16:creationId xmlns:a16="http://schemas.microsoft.com/office/drawing/2014/main" id="{F0329B5B-4CA7-F129-03BE-BA793023C544}"/>
              </a:ext>
            </a:extLst>
          </p:cNvPr>
          <p:cNvSpPr txBox="1">
            <a:spLocks/>
          </p:cNvSpPr>
          <p:nvPr/>
        </p:nvSpPr>
        <p:spPr>
          <a:xfrm>
            <a:off x="5111384" y="1838952"/>
            <a:ext cx="6707376" cy="41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 baseline="0">
                <a:solidFill>
                  <a:srgbClr val="00447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 baseline="0">
                <a:solidFill>
                  <a:srgbClr val="00447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 baseline="0">
                <a:solidFill>
                  <a:srgbClr val="00447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 baseline="0">
                <a:solidFill>
                  <a:srgbClr val="00447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 baseline="0">
                <a:solidFill>
                  <a:srgbClr val="00447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/>
              <a:t>9-month Faculty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ABD084EE-E278-45E1-3F6E-4B87020B676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450846" y="4556589"/>
            <a:ext cx="3367914" cy="16459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2001A51F-E662-000A-6CF5-67A556825BBC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r="3652"/>
          <a:stretch>
            <a:fillRect/>
          </a:stretch>
        </p:blipFill>
        <p:spPr>
          <a:xfrm>
            <a:off x="5139377" y="4556589"/>
            <a:ext cx="3224055" cy="164592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304AA372-C0BE-09A9-3C13-9C93D3C94FB7}"/>
              </a:ext>
            </a:extLst>
          </p:cNvPr>
          <p:cNvSpPr txBox="1">
            <a:spLocks/>
          </p:cNvSpPr>
          <p:nvPr/>
        </p:nvSpPr>
        <p:spPr>
          <a:xfrm>
            <a:off x="5111384" y="4171867"/>
            <a:ext cx="6707376" cy="41624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1800" kern="1200" baseline="0">
                <a:solidFill>
                  <a:srgbClr val="004479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 baseline="0">
                <a:solidFill>
                  <a:srgbClr val="004479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 baseline="0">
                <a:solidFill>
                  <a:srgbClr val="004479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 baseline="0">
                <a:solidFill>
                  <a:srgbClr val="004479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 baseline="0">
                <a:solidFill>
                  <a:srgbClr val="004479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00000"/>
              </a:lnSpc>
              <a:buNone/>
            </a:pPr>
            <a:r>
              <a:rPr lang="en-US" sz="1400" b="1" dirty="0"/>
              <a:t>10-month Faculty</a:t>
            </a:r>
          </a:p>
        </p:txBody>
      </p:sp>
    </p:spTree>
    <p:extLst>
      <p:ext uri="{BB962C8B-B14F-4D97-AF65-F5344CB8AC3E}">
        <p14:creationId xmlns:p14="http://schemas.microsoft.com/office/powerpoint/2010/main" val="355830723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645D213-7E02-A9C2-A546-938A33A5FF3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7FA22D6-9728-ED18-DF3B-8A2130032B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Model My Pay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B79D63-6FFD-1BA5-C9D3-6C4EEEE750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42075" y="1825625"/>
            <a:ext cx="10706586" cy="4528522"/>
          </a:xfrm>
        </p:spPr>
        <p:txBody>
          <a:bodyPr>
            <a:normAutofit/>
          </a:bodyPr>
          <a:lstStyle/>
          <a:p>
            <a:r>
              <a:rPr lang="en-US" dirty="0"/>
              <a:t>This feature allows employees to make hypothetical changes to their pay and view their results</a:t>
            </a:r>
          </a:p>
          <a:p>
            <a:r>
              <a:rPr lang="en-US" dirty="0"/>
              <a:t>Make adjustments to:</a:t>
            </a:r>
          </a:p>
          <a:p>
            <a:pPr lvl="1"/>
            <a:r>
              <a:rPr lang="en-US" dirty="0"/>
              <a:t>Earnings—your regular wages, hourly pay, and additional earnings</a:t>
            </a:r>
          </a:p>
          <a:p>
            <a:pPr lvl="1"/>
            <a:r>
              <a:rPr lang="en-US" dirty="0"/>
              <a:t>Earnings or Deductions—your health and retirement benefits (pre-tax)</a:t>
            </a:r>
          </a:p>
          <a:p>
            <a:pPr lvl="1"/>
            <a:r>
              <a:rPr lang="en-US" dirty="0"/>
              <a:t>Deductions—optional retirement (Roth plans) and other voluntary deductions (post-tax)</a:t>
            </a:r>
          </a:p>
          <a:p>
            <a:r>
              <a:rPr lang="en-US" dirty="0"/>
              <a:t>9-month and 10-month faculty must only select pay results corresponding to their annual work period; not summer pay results</a:t>
            </a:r>
          </a:p>
          <a:p>
            <a:r>
              <a:rPr lang="en-US" dirty="0"/>
              <a:t>Limitations:</a:t>
            </a:r>
          </a:p>
          <a:p>
            <a:pPr lvl="1"/>
            <a:r>
              <a:rPr lang="en-US" dirty="0"/>
              <a:t>Insurance plans (dental, health, vision, disability, etc.), mandatory retirement plans are not editable for modeling</a:t>
            </a:r>
          </a:p>
          <a:p>
            <a:pPr lvl="1"/>
            <a:r>
              <a:rPr lang="en-US" dirty="0"/>
              <a:t>Not all states are available for modeling </a:t>
            </a:r>
          </a:p>
          <a:p>
            <a:pPr lvl="1"/>
            <a:r>
              <a:rPr lang="en-US" dirty="0"/>
              <a:t>Deferred faculty employees cannot make adjustments to earnings on primary position; changes can be made to additional earnings (overload, bonus, awards)</a:t>
            </a:r>
          </a:p>
        </p:txBody>
      </p:sp>
    </p:spTree>
    <p:extLst>
      <p:ext uri="{BB962C8B-B14F-4D97-AF65-F5344CB8AC3E}">
        <p14:creationId xmlns:p14="http://schemas.microsoft.com/office/powerpoint/2010/main" val="404117597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Tax Documents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To access your W-2 tax documents, click on MENU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/>
              <a:t>Pay</a:t>
            </a:r>
          </a:p>
          <a:p>
            <a:r>
              <a:rPr lang="en-US" dirty="0"/>
              <a:t>Under the View section click on More (3)</a:t>
            </a:r>
          </a:p>
          <a:p>
            <a:r>
              <a:rPr lang="en-US" dirty="0"/>
              <a:t>Click on My Tax Documents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8807BA37-2147-B7FC-58A4-F8BFA50474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56138" y="1604963"/>
            <a:ext cx="2878114" cy="45720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1027" name="Picture 3">
            <a:extLst>
              <a:ext uri="{FF2B5EF4-FFF2-40B4-BE49-F238E27FC236}">
                <a16:creationId xmlns:a16="http://schemas.microsoft.com/office/drawing/2014/main" id="{AC5F4FF2-F62B-3A5B-002F-AF97396744C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401346" y="4623513"/>
            <a:ext cx="346076" cy="2174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sp>
        <p:nvSpPr>
          <p:cNvPr id="12" name="Rectangle 2">
            <a:extLst>
              <a:ext uri="{FF2B5EF4-FFF2-40B4-BE49-F238E27FC236}">
                <a16:creationId xmlns:a16="http://schemas.microsoft.com/office/drawing/2014/main" id="{4CC023F6-E474-0489-D419-D1E1016CC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8962242" y="4841001"/>
            <a:ext cx="2663698" cy="393192"/>
          </a:xfrm>
          <a:prstGeom prst="rect">
            <a:avLst/>
          </a:prstGeom>
          <a:noFill/>
          <a:ln w="25400" algn="ctr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CE6B608-586C-204E-36F6-C2BD7EEB63C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9657" y="3250883"/>
            <a:ext cx="7562973" cy="2926080"/>
          </a:xfrm>
          <a:prstGeom prst="rect">
            <a:avLst/>
          </a:prstGeom>
          <a:ln w="9525">
            <a:solidFill>
              <a:schemeClr val="bg1">
                <a:lumMod val="50000"/>
              </a:schemeClr>
            </a:solidFill>
          </a:ln>
        </p:spPr>
      </p:pic>
      <p:sp>
        <p:nvSpPr>
          <p:cNvPr id="13" name="Rectangle 2">
            <a:extLst>
              <a:ext uri="{FF2B5EF4-FFF2-40B4-BE49-F238E27FC236}">
                <a16:creationId xmlns:a16="http://schemas.microsoft.com/office/drawing/2014/main" id="{7D2C1980-3359-FCA9-C22E-445A214C1FED}"/>
              </a:ext>
            </a:extLst>
          </p:cNvPr>
          <p:cNvSpPr>
            <a:spLocks noChangeArrowheads="1"/>
          </p:cNvSpPr>
          <p:nvPr/>
        </p:nvSpPr>
        <p:spPr bwMode="auto">
          <a:xfrm>
            <a:off x="7036314" y="5840528"/>
            <a:ext cx="550375" cy="162021"/>
          </a:xfrm>
          <a:prstGeom prst="rect">
            <a:avLst/>
          </a:prstGeom>
          <a:noFill/>
          <a:ln w="22225" algn="ctr">
            <a:solidFill>
              <a:srgbClr val="C0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37911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Absence Plans and Balances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71CAEBD-D0FC-E41C-DBE0-A0651AFE5D8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5406" y="1708432"/>
            <a:ext cx="11661188" cy="3291840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F34356E-80B8-FC4B-BB3F-B9879E7483D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1719" y="5064671"/>
            <a:ext cx="10488562" cy="155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02549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>
            <a:extLst>
              <a:ext uri="{FF2B5EF4-FFF2-40B4-BE49-F238E27FC236}">
                <a16:creationId xmlns:a16="http://schemas.microsoft.com/office/drawing/2014/main" id="{E568ED23-EEDD-8216-268A-EBCD98C4BD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36805" y="5134027"/>
            <a:ext cx="9718390" cy="14630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Requesting Time 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075" y="1825625"/>
            <a:ext cx="6741076" cy="4500530"/>
          </a:xfrm>
        </p:spPr>
        <p:txBody>
          <a:bodyPr>
            <a:normAutofit/>
          </a:bodyPr>
          <a:lstStyle/>
          <a:p>
            <a:r>
              <a:rPr lang="en-US" dirty="0"/>
              <a:t>To request time off, click on MENU </a:t>
            </a:r>
            <a:r>
              <a:rPr lang="en-US" dirty="0">
                <a:solidFill>
                  <a:srgbClr val="C00000"/>
                </a:solidFill>
                <a:sym typeface="Wingdings" panose="05000000000000000000" pitchFamily="2" charset="2"/>
              </a:rPr>
              <a:t></a:t>
            </a:r>
            <a:r>
              <a:rPr lang="en-US" dirty="0">
                <a:sym typeface="Wingdings" panose="05000000000000000000" pitchFamily="2" charset="2"/>
              </a:rPr>
              <a:t> Absence, click on Request Absence under the Request Column</a:t>
            </a:r>
          </a:p>
          <a:p>
            <a:r>
              <a:rPr lang="en-US" dirty="0"/>
              <a:t>Leave balances will appear on the left; change the “Balance as of” date to see forecasted available balances</a:t>
            </a:r>
          </a:p>
          <a:p>
            <a:r>
              <a:rPr lang="en-US" dirty="0"/>
              <a:t>Click on the day(s) you would like to request time off, then click on the request Absence button</a:t>
            </a:r>
          </a:p>
          <a:p>
            <a:r>
              <a:rPr lang="en-US" dirty="0"/>
              <a:t>Select the leave type, click Next</a:t>
            </a:r>
          </a:p>
          <a:p>
            <a:r>
              <a:rPr lang="en-US" dirty="0"/>
              <a:t>On the next screen, click on Edit Quantity per Day and enter the number of leave hours you are requesting</a:t>
            </a:r>
          </a:p>
          <a:p>
            <a:r>
              <a:rPr lang="en-US" dirty="0"/>
              <a:t>Click Done, then Submit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B15E10E-CA47-88B9-984A-1E1F1CAD01F0}"/>
              </a:ext>
            </a:extLst>
          </p:cNvPr>
          <p:cNvSpPr/>
          <p:nvPr/>
        </p:nvSpPr>
        <p:spPr>
          <a:xfrm>
            <a:off x="2388637" y="5134027"/>
            <a:ext cx="559835" cy="18288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366"/>
              </a:solidFill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4699B0AA-ADD8-CDF8-A6C9-409C491BF397}"/>
              </a:ext>
            </a:extLst>
          </p:cNvPr>
          <p:cNvSpPr/>
          <p:nvPr/>
        </p:nvSpPr>
        <p:spPr>
          <a:xfrm>
            <a:off x="3032449" y="5134027"/>
            <a:ext cx="365760" cy="182880"/>
          </a:xfrm>
          <a:prstGeom prst="rect">
            <a:avLst/>
          </a:prstGeom>
          <a:solidFill>
            <a:srgbClr val="003366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003366"/>
              </a:solidFill>
            </a:endParaRPr>
          </a:p>
        </p:txBody>
      </p:sp>
      <p:pic>
        <p:nvPicPr>
          <p:cNvPr id="14" name="Picture 3">
            <a:extLst>
              <a:ext uri="{FF2B5EF4-FFF2-40B4-BE49-F238E27FC236}">
                <a16:creationId xmlns:a16="http://schemas.microsoft.com/office/drawing/2014/main" id="{F8D6D5BF-C93B-887D-2629-6B8A103AC6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0800000">
            <a:off x="8859215" y="6257880"/>
            <a:ext cx="182880" cy="11492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5B9BD5"/>
                </a:solidFill>
              </a14:hiddenFill>
            </a:ext>
            <a:ext uri="{91240B29-F687-4F45-9708-019B960494DF}">
              <a14:hiddenLine xmlns:a14="http://schemas.microsoft.com/office/drawing/2010/main" w="254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000000"/>
                  </a:outerShdw>
                </a:effectLst>
              </a14:hiddenEffects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96D6224E-5483-8999-1332-F996BE34FC4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483151" y="1690688"/>
            <a:ext cx="3916164" cy="283464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92559603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Correcting Time Off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2076" y="1825624"/>
            <a:ext cx="4427084" cy="4733796"/>
          </a:xfrm>
        </p:spPr>
        <p:txBody>
          <a:bodyPr>
            <a:normAutofit/>
          </a:bodyPr>
          <a:lstStyle/>
          <a:p>
            <a:r>
              <a:rPr lang="en-US" dirty="0"/>
              <a:t>To correct time off in submitted status:</a:t>
            </a:r>
          </a:p>
          <a:p>
            <a:pPr lvl="1"/>
            <a:r>
              <a:rPr lang="en-US" dirty="0"/>
              <a:t>Click on the request and then on the Cancel this Request button</a:t>
            </a:r>
          </a:p>
          <a:p>
            <a:pPr lvl="1"/>
            <a:r>
              <a:rPr lang="en-US" dirty="0"/>
              <a:t>Enter a comment and click Submit</a:t>
            </a:r>
            <a:br>
              <a:rPr lang="en-US" dirty="0"/>
            </a:br>
            <a:endParaRPr lang="en-US" dirty="0"/>
          </a:p>
          <a:p>
            <a:r>
              <a:rPr lang="en-US" dirty="0"/>
              <a:t>To correct approved time off:</a:t>
            </a:r>
          </a:p>
          <a:p>
            <a:pPr lvl="1"/>
            <a:r>
              <a:rPr lang="en-US" dirty="0"/>
              <a:t>Click on the request</a:t>
            </a:r>
          </a:p>
          <a:p>
            <a:pPr lvl="1"/>
            <a:r>
              <a:rPr lang="en-US" dirty="0"/>
              <a:t>Change the absence type or </a:t>
            </a:r>
            <a:br>
              <a:rPr lang="en-US" dirty="0"/>
            </a:br>
            <a:r>
              <a:rPr lang="en-US" dirty="0"/>
              <a:t>the quantity per day, as </a:t>
            </a:r>
            <a:br>
              <a:rPr lang="en-US" dirty="0"/>
            </a:br>
            <a:r>
              <a:rPr lang="en-US" dirty="0"/>
              <a:t>applicable</a:t>
            </a:r>
            <a:br>
              <a:rPr lang="en-US" dirty="0"/>
            </a:br>
            <a:endParaRPr lang="en-US" dirty="0"/>
          </a:p>
          <a:p>
            <a:r>
              <a:rPr lang="en-US" dirty="0"/>
              <a:t>To cancel or delete approved </a:t>
            </a:r>
            <a:br>
              <a:rPr lang="en-US" dirty="0"/>
            </a:br>
            <a:r>
              <a:rPr lang="en-US" dirty="0"/>
              <a:t>time off:</a:t>
            </a:r>
          </a:p>
          <a:p>
            <a:pPr lvl="1"/>
            <a:r>
              <a:rPr lang="en-US" dirty="0"/>
              <a:t>Click on the request</a:t>
            </a:r>
          </a:p>
          <a:p>
            <a:pPr lvl="1"/>
            <a:r>
              <a:rPr lang="en-US" dirty="0"/>
              <a:t>Change the Quantity per Day </a:t>
            </a:r>
            <a:br>
              <a:rPr lang="en-US" dirty="0"/>
            </a:br>
            <a:r>
              <a:rPr lang="en-US" dirty="0"/>
              <a:t>to zero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9AA3F12-72D2-9E6F-E7E1-4EB16156964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69160" y="988872"/>
            <a:ext cx="4200445" cy="265176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88E023BE-FAA6-F483-B5AB-89D6D5681A1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42597" y="2550099"/>
            <a:ext cx="4231569" cy="4114800"/>
          </a:xfrm>
          <a:prstGeom prst="rect">
            <a:avLst/>
          </a:prstGeom>
          <a:ln>
            <a:solidFill>
              <a:schemeClr val="bg1">
                <a:lumMod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64385233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2076" y="4889240"/>
            <a:ext cx="10529304" cy="1427583"/>
          </a:xfrm>
        </p:spPr>
        <p:txBody>
          <a:bodyPr>
            <a:normAutofit/>
          </a:bodyPr>
          <a:lstStyle/>
          <a:p>
            <a:pPr algn="r"/>
            <a:r>
              <a:rPr lang="en-US" sz="4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Questions?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587B781-42B2-7BA0-0C1F-EC1C2A386CF1}"/>
              </a:ext>
            </a:extLst>
          </p:cNvPr>
          <p:cNvSpPr txBox="1">
            <a:spLocks/>
          </p:cNvSpPr>
          <p:nvPr/>
        </p:nvSpPr>
        <p:spPr>
          <a:xfrm>
            <a:off x="894476" y="1645296"/>
            <a:ext cx="10529304" cy="14275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400" b="1" i="0" kern="1200" baseline="0">
                <a:solidFill>
                  <a:schemeClr val="bg1">
                    <a:lumMod val="95000"/>
                  </a:schemeClr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391013689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6583</TotalTime>
  <Words>656</Words>
  <Application>Microsoft Office PowerPoint</Application>
  <PresentationFormat>Widescreen</PresentationFormat>
  <Paragraphs>93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7" baseType="lpstr">
      <vt:lpstr>Arial</vt:lpstr>
      <vt:lpstr>Calibri</vt:lpstr>
      <vt:lpstr>Wingdings</vt:lpstr>
      <vt:lpstr>Office Theme</vt:lpstr>
      <vt:lpstr>FACULTY ORIENTATION Fall 2025</vt:lpstr>
      <vt:lpstr>Introduction</vt:lpstr>
      <vt:lpstr>Table of Contents</vt:lpstr>
      <vt:lpstr>Payroll Schedules</vt:lpstr>
      <vt:lpstr>Payslips</vt:lpstr>
      <vt:lpstr>Payment and Withholding Elections</vt:lpstr>
      <vt:lpstr>Deferred and Non-Deferred Pay</vt:lpstr>
      <vt:lpstr>Model My Pay</vt:lpstr>
      <vt:lpstr>Tax Documents</vt:lpstr>
      <vt:lpstr>Absence Plans and Balances</vt:lpstr>
      <vt:lpstr>Requesting Time Off</vt:lpstr>
      <vt:lpstr>Correcting Time Off</vt:lpstr>
      <vt:lpstr>Questions?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Anely Cabrera</cp:lastModifiedBy>
  <cp:revision>29</cp:revision>
  <cp:lastPrinted>2025-02-27T20:19:07Z</cp:lastPrinted>
  <dcterms:created xsi:type="dcterms:W3CDTF">2019-04-17T14:47:58Z</dcterms:created>
  <dcterms:modified xsi:type="dcterms:W3CDTF">2025-08-06T19:11:46Z</dcterms:modified>
</cp:coreProperties>
</file>