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AE8A-09DE-4CDB-9179-FD72A3DADC5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A4EA-101B-415C-A8C0-88536016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8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AE8A-09DE-4CDB-9179-FD72A3DADC5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A4EA-101B-415C-A8C0-88536016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3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AE8A-09DE-4CDB-9179-FD72A3DADC5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A4EA-101B-415C-A8C0-88536016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42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DE135-9F78-4D86-9187-69F9307FDF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089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FA97B-5D5B-48BA-A8CC-6F9C73131F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096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F0A3B-FA69-4FF7-9A86-3AEB06842C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71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843A8-1811-4CDD-8C62-54D9CF5790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171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74905-F201-47C0-9C08-050C75E2DC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600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9106A-98A4-4D35-B04B-AAD30A9572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195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69BF3-395A-4D89-8FA3-DA7819224E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5840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0A54-E28D-417C-B089-AF69668680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20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AE8A-09DE-4CDB-9179-FD72A3DADC5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A4EA-101B-415C-A8C0-88536016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40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B4D0A-6C7A-47FF-AF71-1EE7B1C89F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1417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10AA3-31A0-4CC8-B28E-1366780C3A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9942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29543-A18E-4190-803D-A4AD500FE5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11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AE8A-09DE-4CDB-9179-FD72A3DADC5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A4EA-101B-415C-A8C0-88536016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2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AE8A-09DE-4CDB-9179-FD72A3DADC5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A4EA-101B-415C-A8C0-88536016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5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AE8A-09DE-4CDB-9179-FD72A3DADC5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A4EA-101B-415C-A8C0-88536016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1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AE8A-09DE-4CDB-9179-FD72A3DADC5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A4EA-101B-415C-A8C0-88536016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9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AE8A-09DE-4CDB-9179-FD72A3DADC5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A4EA-101B-415C-A8C0-88536016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05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AE8A-09DE-4CDB-9179-FD72A3DADC5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A4EA-101B-415C-A8C0-88536016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4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AE8A-09DE-4CDB-9179-FD72A3DADC5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A4EA-101B-415C-A8C0-88536016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6AE8A-09DE-4CDB-9179-FD72A3DADC5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1A4EA-101B-415C-A8C0-88536016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7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F780F6-74B1-4DB5-9404-F2C59A5F6FB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59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 Historic Preservation 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Presentation 5: Practical Reality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93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How does it actually work?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82000" cy="6172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Process is dictated by the regulations at 36 CFR Part 800.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i="1" dirty="0" smtClean="0"/>
              <a:t>To satisfy the “take account of” requirement, they require a process of consultation between the federal agency and the SHIPO, THPO, local governments, applicant, and other interested persons, like the public</a:t>
            </a:r>
            <a:r>
              <a:rPr lang="en-US" altLang="en-US" sz="16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Main steps are: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/>
              <a:t>Federal agency official determines whether an undertaking exists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/>
              <a:t>If it does, the Fed agency official determines the “area of potential effect” (APE) of the undertaking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/>
              <a:t>Then, the Fed agency official determines whether historic properties are present in the APE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dirty="0" smtClean="0"/>
              <a:t>This usually involves two KEY steps: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200" dirty="0" smtClean="0"/>
              <a:t>Identification – for archaeology, this means a survey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200" dirty="0" smtClean="0"/>
              <a:t>Evaluation of whether the identified properties meet the National Register criteria– for archaeology, this means a more detailed investigation to determine whether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/>
              <a:t>Then, Fed agency determines whether the historic properties will adversely affected by the undertaking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/>
              <a:t>If so, can the undertaking be modified to avoid the adverse effect or is there some mitigating action that can be performed?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dirty="0" smtClean="0"/>
              <a:t>For archaeological sites, mitigation is usually through recovery of the significant data from the site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/>
              <a:t>Throughout this process, as long as there is an undertaking, the Fed agency is required to consult with the SHPO and, or THPO and certain other entities as appropriate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dirty="0" smtClean="0"/>
              <a:t>This consultative process is at the heart of the Section 106 process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/>
              <a:t>Consultation, and compliance, is documented by final production of an MOA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/>
              <a:t>Advisory Council gets involved in the cases under certain circumstances, such as to resolve disputes among interested parties.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/>
              <a:t>Note that the Fed agency CAN ALWAYS proceed with its project regardless of anyone else’s views, as long as they follow the process</a:t>
            </a:r>
          </a:p>
        </p:txBody>
      </p:sp>
    </p:spTree>
    <p:extLst>
      <p:ext uri="{BB962C8B-B14F-4D97-AF65-F5344CB8AC3E}">
        <p14:creationId xmlns:p14="http://schemas.microsoft.com/office/powerpoint/2010/main" val="2878736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Observations on Section 106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It is this Sec. 106 process that generates most of the contract archaeology that public archaeologists do</a:t>
            </a:r>
          </a:p>
          <a:p>
            <a:pPr eaLnBrk="1" hangingPunct="1"/>
            <a:r>
              <a:rPr lang="en-US" altLang="en-US" sz="2400" smtClean="0"/>
              <a:t>If agency does not comply with NHPA, the ACHP will send them a letter indicating that they have broken the law by “foreclosing the Council’s opportunity to comment”</a:t>
            </a:r>
          </a:p>
          <a:p>
            <a:pPr lvl="1" eaLnBrk="1" hangingPunct="1"/>
            <a:r>
              <a:rPr lang="en-US" altLang="en-US" sz="2000" smtClean="0"/>
              <a:t>ACHP cannot assess penalties, but the agency can be sued by the public and if they have not complied, they will probably lose</a:t>
            </a:r>
          </a:p>
          <a:p>
            <a:pPr eaLnBrk="1" hangingPunct="1"/>
            <a:r>
              <a:rPr lang="en-US" altLang="en-US" sz="2400" smtClean="0"/>
              <a:t>Section 106 case law is fairly limited</a:t>
            </a:r>
          </a:p>
          <a:p>
            <a:pPr lvl="1" eaLnBrk="1" hangingPunct="1"/>
            <a:r>
              <a:rPr lang="en-US" altLang="en-US" sz="2000" smtClean="0"/>
              <a:t>You can read it in a day</a:t>
            </a:r>
          </a:p>
          <a:p>
            <a:pPr eaLnBrk="1" hangingPunct="1"/>
            <a:r>
              <a:rPr lang="en-US" altLang="en-US" sz="2400" smtClean="0"/>
              <a:t>The 36 CFR 800 recently (10 yrs ago) withstood largely unscathed a massive assault by the National Mining Association and the cell phone industry</a:t>
            </a:r>
          </a:p>
        </p:txBody>
      </p:sp>
    </p:spTree>
    <p:extLst>
      <p:ext uri="{BB962C8B-B14F-4D97-AF65-F5344CB8AC3E}">
        <p14:creationId xmlns:p14="http://schemas.microsoft.com/office/powerpoint/2010/main" val="922120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Practical Reality of Section 106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Most agencies have their own internal, written policies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Agency employees and contractors should know what those policies are (although they can be hard to find)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SHPOs and THPOs are political appointees who have predictable problems dealing with public opinion, political pressures, and corporate influences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Many agencies comply with Sec. 106 reluctantly; some barely comply at all</a:t>
            </a:r>
          </a:p>
        </p:txBody>
      </p:sp>
    </p:spTree>
    <p:extLst>
      <p:ext uri="{BB962C8B-B14F-4D97-AF65-F5344CB8AC3E}">
        <p14:creationId xmlns:p14="http://schemas.microsoft.com/office/powerpoint/2010/main" val="2837267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What actually happens when there is an undertaking?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Fed agency sends letter to SHPO/THPO (and possibly other interested parties) outlining project, defining APE, and explaining plans for complying with Sec. 106</a:t>
            </a:r>
          </a:p>
          <a:p>
            <a:pPr lvl="1" eaLnBrk="1" hangingPunct="1"/>
            <a:r>
              <a:rPr lang="en-US" altLang="en-US" sz="2000" smtClean="0"/>
              <a:t>Agency should consult about appropriate archaeological methods, among other issues</a:t>
            </a:r>
          </a:p>
          <a:p>
            <a:pPr eaLnBrk="1" hangingPunct="1"/>
            <a:r>
              <a:rPr lang="en-US" altLang="en-US" sz="2400" smtClean="0"/>
              <a:t>Agency or its delegate hires contractors to perform survey and evaluation of sites</a:t>
            </a:r>
          </a:p>
          <a:p>
            <a:pPr eaLnBrk="1" hangingPunct="1"/>
            <a:r>
              <a:rPr lang="en-US" altLang="en-US" sz="2400" smtClean="0"/>
              <a:t>Archaeologists conduct an appropriate survey</a:t>
            </a:r>
          </a:p>
          <a:p>
            <a:pPr eaLnBrk="1" hangingPunct="1"/>
            <a:r>
              <a:rPr lang="en-US" altLang="en-US" sz="2400" smtClean="0"/>
              <a:t>Potentially significant sites are evaluated for their eligibility for the National Register</a:t>
            </a:r>
          </a:p>
          <a:p>
            <a:pPr lvl="1" eaLnBrk="1" hangingPunct="1"/>
            <a:r>
              <a:rPr lang="en-US" altLang="en-US" sz="2000" smtClean="0"/>
              <a:t>There are books and articles on how to do this</a:t>
            </a:r>
          </a:p>
          <a:p>
            <a:pPr eaLnBrk="1" hangingPunct="1"/>
            <a:r>
              <a:rPr lang="en-US" altLang="en-US" sz="2400" smtClean="0"/>
              <a:t>If necessary, data recovery excavations might take place</a:t>
            </a:r>
          </a:p>
          <a:p>
            <a:pPr lvl="1" eaLnBrk="1" hangingPunct="1"/>
            <a:r>
              <a:rPr lang="en-US" altLang="en-US" sz="2000" smtClean="0"/>
              <a:t>There is a guidance on how to do this published by the ACHP</a:t>
            </a:r>
          </a:p>
        </p:txBody>
      </p:sp>
    </p:spTree>
    <p:extLst>
      <p:ext uri="{BB962C8B-B14F-4D97-AF65-F5344CB8AC3E}">
        <p14:creationId xmlns:p14="http://schemas.microsoft.com/office/powerpoint/2010/main" val="1393590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Identification &amp; Evaluation</a:t>
            </a:r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How do you perform “identification”?</a:t>
            </a:r>
          </a:p>
          <a:p>
            <a:pPr lvl="1" eaLnBrk="1" hangingPunct="1"/>
            <a:r>
              <a:rPr lang="en-US" altLang="en-US" sz="2400" smtClean="0"/>
              <a:t>Legal standard: A reasonable and good faith effort</a:t>
            </a:r>
          </a:p>
          <a:p>
            <a:pPr lvl="1" eaLnBrk="1" hangingPunct="1"/>
            <a:r>
              <a:rPr lang="en-US" altLang="en-US" sz="2400" smtClean="0"/>
              <a:t>Does this mean you have to find every site?</a:t>
            </a:r>
          </a:p>
          <a:p>
            <a:pPr eaLnBrk="1" hangingPunct="1"/>
            <a:r>
              <a:rPr lang="en-US" altLang="en-US" sz="2800" smtClean="0"/>
              <a:t>Consult on methods, but what are the conventions?</a:t>
            </a:r>
          </a:p>
          <a:p>
            <a:pPr eaLnBrk="1" hangingPunct="1"/>
            <a:r>
              <a:rPr lang="en-US" altLang="en-US" sz="2800" smtClean="0"/>
              <a:t>How do you evaluate a site?</a:t>
            </a:r>
          </a:p>
          <a:p>
            <a:pPr eaLnBrk="1" hangingPunct="1"/>
            <a:r>
              <a:rPr lang="en-US" altLang="en-US" sz="2800" smtClean="0"/>
              <a:t>Use of “historic contexts”</a:t>
            </a:r>
          </a:p>
          <a:p>
            <a:pPr lvl="1" eaLnBrk="1" hangingPunct="1"/>
            <a:r>
              <a:rPr lang="en-US" altLang="en-US" sz="2400" smtClean="0"/>
              <a:t>Many states and agencies have developed historic contexts as part of state historic planning process</a:t>
            </a:r>
          </a:p>
          <a:p>
            <a:pPr lvl="1" eaLnBrk="1" hangingPunct="1"/>
            <a:r>
              <a:rPr lang="en-US" altLang="en-US" sz="2400" smtClean="0"/>
              <a:t>States are supposed to update their plans every 5 years</a:t>
            </a:r>
          </a:p>
        </p:txBody>
      </p:sp>
    </p:spTree>
    <p:extLst>
      <p:ext uri="{BB962C8B-B14F-4D97-AF65-F5344CB8AC3E}">
        <p14:creationId xmlns:p14="http://schemas.microsoft.com/office/powerpoint/2010/main" val="372739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685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Default Design</vt:lpstr>
      <vt:lpstr>National Historic Preservation Act</vt:lpstr>
      <vt:lpstr>How does it actually work?</vt:lpstr>
      <vt:lpstr>Observations on Section 106</vt:lpstr>
      <vt:lpstr>Practical Reality of Section 106</vt:lpstr>
      <vt:lpstr>What actually happens when there is an undertaking?</vt:lpstr>
      <vt:lpstr>Identification &amp; Evaluation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Historic Preservation Act</dc:title>
  <dc:creator>Clifford Brown</dc:creator>
  <cp:lastModifiedBy>Clifford Brown</cp:lastModifiedBy>
  <cp:revision>2</cp:revision>
  <dcterms:created xsi:type="dcterms:W3CDTF">2014-01-06T19:19:51Z</dcterms:created>
  <dcterms:modified xsi:type="dcterms:W3CDTF">2014-01-06T19:20:47Z</dcterms:modified>
</cp:coreProperties>
</file>