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1" r:id="rId4"/>
    <p:sldId id="286" r:id="rId5"/>
    <p:sldId id="262" r:id="rId6"/>
    <p:sldId id="258" r:id="rId7"/>
    <p:sldId id="285" r:id="rId8"/>
    <p:sldId id="257" r:id="rId9"/>
    <p:sldId id="275" r:id="rId10"/>
    <p:sldId id="260" r:id="rId11"/>
    <p:sldId id="264" r:id="rId12"/>
    <p:sldId id="263" r:id="rId13"/>
    <p:sldId id="289" r:id="rId14"/>
    <p:sldId id="290" r:id="rId15"/>
    <p:sldId id="271" r:id="rId16"/>
    <p:sldId id="272" r:id="rId17"/>
    <p:sldId id="273" r:id="rId18"/>
    <p:sldId id="274" r:id="rId19"/>
    <p:sldId id="270" r:id="rId20"/>
    <p:sldId id="276" r:id="rId21"/>
    <p:sldId id="277" r:id="rId22"/>
    <p:sldId id="278" r:id="rId23"/>
    <p:sldId id="279" r:id="rId24"/>
    <p:sldId id="280" r:id="rId25"/>
    <p:sldId id="281" r:id="rId26"/>
    <p:sldId id="282" r:id="rId27"/>
    <p:sldId id="283" r:id="rId28"/>
    <p:sldId id="284" r:id="rId29"/>
    <p:sldId id="288"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E5702-FED3-4613-A44A-63CE527A0265}" type="slidenum">
              <a:rPr lang="en-US" altLang="en-US"/>
              <a:pPr>
                <a:defRPr/>
              </a:pPr>
              <a:t>‹#›</a:t>
            </a:fld>
            <a:endParaRPr lang="en-US" altLang="en-US"/>
          </a:p>
        </p:txBody>
      </p:sp>
    </p:spTree>
    <p:extLst>
      <p:ext uri="{BB962C8B-B14F-4D97-AF65-F5344CB8AC3E}">
        <p14:creationId xmlns:p14="http://schemas.microsoft.com/office/powerpoint/2010/main" val="220748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5EFAE-DF22-40D9-B897-BC34C9C09F80}" type="slidenum">
              <a:rPr lang="en-US" altLang="en-US"/>
              <a:pPr>
                <a:defRPr/>
              </a:pPr>
              <a:t>‹#›</a:t>
            </a:fld>
            <a:endParaRPr lang="en-US" altLang="en-US"/>
          </a:p>
        </p:txBody>
      </p:sp>
    </p:spTree>
    <p:extLst>
      <p:ext uri="{BB962C8B-B14F-4D97-AF65-F5344CB8AC3E}">
        <p14:creationId xmlns:p14="http://schemas.microsoft.com/office/powerpoint/2010/main" val="308296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24ED1F-9C26-4167-A592-8075A977C8D1}" type="slidenum">
              <a:rPr lang="en-US" altLang="en-US"/>
              <a:pPr>
                <a:defRPr/>
              </a:pPr>
              <a:t>‹#›</a:t>
            </a:fld>
            <a:endParaRPr lang="en-US" altLang="en-US"/>
          </a:p>
        </p:txBody>
      </p:sp>
    </p:spTree>
    <p:extLst>
      <p:ext uri="{BB962C8B-B14F-4D97-AF65-F5344CB8AC3E}">
        <p14:creationId xmlns:p14="http://schemas.microsoft.com/office/powerpoint/2010/main" val="381780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E563A-9D07-4728-AA7B-FB7B1B173923}" type="slidenum">
              <a:rPr lang="en-US" altLang="en-US"/>
              <a:pPr>
                <a:defRPr/>
              </a:pPr>
              <a:t>‹#›</a:t>
            </a:fld>
            <a:endParaRPr lang="en-US" altLang="en-US"/>
          </a:p>
        </p:txBody>
      </p:sp>
    </p:spTree>
    <p:extLst>
      <p:ext uri="{BB962C8B-B14F-4D97-AF65-F5344CB8AC3E}">
        <p14:creationId xmlns:p14="http://schemas.microsoft.com/office/powerpoint/2010/main" val="332780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670078-A1B8-4134-8F29-B76EEF4A6071}" type="slidenum">
              <a:rPr lang="en-US" altLang="en-US"/>
              <a:pPr>
                <a:defRPr/>
              </a:pPr>
              <a:t>‹#›</a:t>
            </a:fld>
            <a:endParaRPr lang="en-US" altLang="en-US"/>
          </a:p>
        </p:txBody>
      </p:sp>
    </p:spTree>
    <p:extLst>
      <p:ext uri="{BB962C8B-B14F-4D97-AF65-F5344CB8AC3E}">
        <p14:creationId xmlns:p14="http://schemas.microsoft.com/office/powerpoint/2010/main" val="322706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B2524-0294-4092-A69A-D36E8D07B033}" type="slidenum">
              <a:rPr lang="en-US" altLang="en-US"/>
              <a:pPr>
                <a:defRPr/>
              </a:pPr>
              <a:t>‹#›</a:t>
            </a:fld>
            <a:endParaRPr lang="en-US" altLang="en-US"/>
          </a:p>
        </p:txBody>
      </p:sp>
    </p:spTree>
    <p:extLst>
      <p:ext uri="{BB962C8B-B14F-4D97-AF65-F5344CB8AC3E}">
        <p14:creationId xmlns:p14="http://schemas.microsoft.com/office/powerpoint/2010/main" val="74773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7626C0-BB8C-40AC-A77A-EBC65B90C2D1}" type="slidenum">
              <a:rPr lang="en-US" altLang="en-US"/>
              <a:pPr>
                <a:defRPr/>
              </a:pPr>
              <a:t>‹#›</a:t>
            </a:fld>
            <a:endParaRPr lang="en-US" altLang="en-US"/>
          </a:p>
        </p:txBody>
      </p:sp>
    </p:spTree>
    <p:extLst>
      <p:ext uri="{BB962C8B-B14F-4D97-AF65-F5344CB8AC3E}">
        <p14:creationId xmlns:p14="http://schemas.microsoft.com/office/powerpoint/2010/main" val="114246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1DCF7C-DB57-4BAC-A779-70CF66839FCB}" type="slidenum">
              <a:rPr lang="en-US" altLang="en-US"/>
              <a:pPr>
                <a:defRPr/>
              </a:pPr>
              <a:t>‹#›</a:t>
            </a:fld>
            <a:endParaRPr lang="en-US" altLang="en-US"/>
          </a:p>
        </p:txBody>
      </p:sp>
    </p:spTree>
    <p:extLst>
      <p:ext uri="{BB962C8B-B14F-4D97-AF65-F5344CB8AC3E}">
        <p14:creationId xmlns:p14="http://schemas.microsoft.com/office/powerpoint/2010/main" val="192888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A6CAF9-8503-4286-85E8-178E4F7B07A5}" type="slidenum">
              <a:rPr lang="en-US" altLang="en-US"/>
              <a:pPr>
                <a:defRPr/>
              </a:pPr>
              <a:t>‹#›</a:t>
            </a:fld>
            <a:endParaRPr lang="en-US" altLang="en-US"/>
          </a:p>
        </p:txBody>
      </p:sp>
    </p:spTree>
    <p:extLst>
      <p:ext uri="{BB962C8B-B14F-4D97-AF65-F5344CB8AC3E}">
        <p14:creationId xmlns:p14="http://schemas.microsoft.com/office/powerpoint/2010/main" val="79978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9A67A-F2D7-4010-96D8-F62373F7EC0B}" type="slidenum">
              <a:rPr lang="en-US" altLang="en-US"/>
              <a:pPr>
                <a:defRPr/>
              </a:pPr>
              <a:t>‹#›</a:t>
            </a:fld>
            <a:endParaRPr lang="en-US" altLang="en-US"/>
          </a:p>
        </p:txBody>
      </p:sp>
    </p:spTree>
    <p:extLst>
      <p:ext uri="{BB962C8B-B14F-4D97-AF65-F5344CB8AC3E}">
        <p14:creationId xmlns:p14="http://schemas.microsoft.com/office/powerpoint/2010/main" val="221016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544DA3-463B-4F3F-9AD9-D6A9FB92072B}" type="slidenum">
              <a:rPr lang="en-US" altLang="en-US"/>
              <a:pPr>
                <a:defRPr/>
              </a:pPr>
              <a:t>‹#›</a:t>
            </a:fld>
            <a:endParaRPr lang="en-US" altLang="en-US"/>
          </a:p>
        </p:txBody>
      </p:sp>
    </p:spTree>
    <p:extLst>
      <p:ext uri="{BB962C8B-B14F-4D97-AF65-F5344CB8AC3E}">
        <p14:creationId xmlns:p14="http://schemas.microsoft.com/office/powerpoint/2010/main" val="251867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75DBF46-030A-4EC5-A722-00CD9DF2C1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cnn.com/2016/08/22/africa/mali-timbuktu-war-crimes/" TargetMode="External"/><Relationship Id="rId2" Type="http://schemas.openxmlformats.org/officeDocument/2006/relationships/hyperlink" Target="http://www.theguardian.com/law/2015/sep/30/ahmad-al-faqi-al-mahdi-the-hague-international-criminal-court-mali-timbuktu" TargetMode="External"/><Relationship Id="rId1" Type="http://schemas.openxmlformats.org/officeDocument/2006/relationships/slideLayout" Target="../slideLayouts/slideLayout2.xml"/><Relationship Id="rId4" Type="http://schemas.openxmlformats.org/officeDocument/2006/relationships/hyperlink" Target="https://www.icc-cpi.int/pages/item.aspx?name=pr123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ale.edu/lawweb/avalon/lawofwar/hague02.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error_bombing#endnote_HagueIX" TargetMode="External"/><Relationship Id="rId2" Type="http://schemas.openxmlformats.org/officeDocument/2006/relationships/hyperlink" Target="http://en.wikipedia.org/wiki/Terror_bombing#endnote_HagueI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uscbs.org/world-war-ii---monuments-me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0700" y="76201"/>
            <a:ext cx="7772400" cy="9906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International Laws and Ethics</a:t>
            </a:r>
          </a:p>
        </p:txBody>
      </p:sp>
      <p:sp>
        <p:nvSpPr>
          <p:cNvPr id="2" name="Subtitle 1"/>
          <p:cNvSpPr>
            <a:spLocks noGrp="1"/>
          </p:cNvSpPr>
          <p:nvPr>
            <p:ph type="subTitle" idx="1"/>
          </p:nvPr>
        </p:nvSpPr>
        <p:spPr>
          <a:xfrm>
            <a:off x="1206500" y="1143000"/>
            <a:ext cx="6400800" cy="1143000"/>
          </a:xfrm>
        </p:spPr>
        <p:txBody>
          <a:bodyPr/>
          <a:lstStyle/>
          <a:p>
            <a:r>
              <a:rPr lang="en-US" dirty="0" smtClean="0">
                <a:latin typeface="Times New Roman" panose="02020603050405020304" pitchFamily="18" charset="0"/>
                <a:cs typeface="Times New Roman" panose="02020603050405020304" pitchFamily="18" charset="0"/>
              </a:rPr>
              <a:t>Cultural Property in Time of War</a:t>
            </a:r>
            <a:endParaRPr lang="en-US" dirty="0">
              <a:latin typeface="Times New Roman" panose="02020603050405020304" pitchFamily="18" charset="0"/>
              <a:cs typeface="Times New Roman" panose="02020603050405020304" pitchFamily="18" charset="0"/>
            </a:endParaRPr>
          </a:p>
        </p:txBody>
      </p:sp>
      <p:pic>
        <p:nvPicPr>
          <p:cNvPr id="2051" name="Picture 5" descr="Hague 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0"/>
            <a:ext cx="1955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1143000"/>
          </a:xfrm>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The </a:t>
            </a:r>
            <a:r>
              <a:rPr lang="en-US" altLang="en-US" sz="2400" i="1" dirty="0" smtClean="0">
                <a:latin typeface="Times New Roman" panose="02020603050405020304" pitchFamily="18" charset="0"/>
                <a:cs typeface="Times New Roman" panose="02020603050405020304" pitchFamily="18" charset="0"/>
              </a:rPr>
              <a:t>Convention for the Protection of Cultural Property in the Event of Armed Conflict </a:t>
            </a:r>
            <a:r>
              <a:rPr lang="en-US" altLang="en-US" sz="2400" dirty="0" smtClean="0">
                <a:latin typeface="Times New Roman" panose="02020603050405020304" pitchFamily="18" charset="0"/>
                <a:cs typeface="Times New Roman" panose="02020603050405020304" pitchFamily="18" charset="0"/>
              </a:rPr>
              <a:t>adopted at the Hague (Netherlands) in 1954, </a:t>
            </a:r>
          </a:p>
        </p:txBody>
      </p:sp>
      <p:sp>
        <p:nvSpPr>
          <p:cNvPr id="11267" name="Rectangle 3"/>
          <p:cNvSpPr>
            <a:spLocks noGrp="1" noChangeArrowheads="1"/>
          </p:cNvSpPr>
          <p:nvPr>
            <p:ph type="body" idx="1"/>
          </p:nvPr>
        </p:nvSpPr>
        <p:spPr>
          <a:xfrm>
            <a:off x="152400" y="1447800"/>
            <a:ext cx="8839200" cy="5181600"/>
          </a:xfrm>
        </p:spPr>
        <p:txBody>
          <a:bodyPr/>
          <a:lstStyle/>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Developed in the wake of massive destruction of the cultural heritage in the Second World War, is the first international agreement accepted world-wide focusing exclusively on the protection of cultural heritage. </a:t>
            </a:r>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Covers </a:t>
            </a:r>
            <a:r>
              <a:rPr lang="en-US" altLang="en-US" sz="1600" dirty="0" err="1" smtClean="0">
                <a:latin typeface="Times New Roman" panose="02020603050405020304" pitchFamily="18" charset="0"/>
                <a:cs typeface="Times New Roman" panose="02020603050405020304" pitchFamily="18" charset="0"/>
              </a:rPr>
              <a:t>immovables</a:t>
            </a:r>
            <a:r>
              <a:rPr lang="en-US" altLang="en-US" sz="1600" dirty="0" smtClean="0">
                <a:latin typeface="Times New Roman" panose="02020603050405020304" pitchFamily="18" charset="0"/>
                <a:cs typeface="Times New Roman" panose="02020603050405020304" pitchFamily="18" charset="0"/>
              </a:rPr>
              <a:t> and movables, including </a:t>
            </a:r>
            <a:r>
              <a:rPr lang="en-US" altLang="en-US" sz="1600" b="1" dirty="0" smtClean="0">
                <a:latin typeface="Times New Roman" panose="02020603050405020304" pitchFamily="18" charset="0"/>
                <a:cs typeface="Times New Roman" panose="02020603050405020304" pitchFamily="18" charset="0"/>
              </a:rPr>
              <a:t>monuments of architecture, art or history, archaeological sites, works of art, manuscripts, books and other objects of artistic, historical or archaeological interest, as well as scientific collections of all kinds. </a:t>
            </a:r>
          </a:p>
          <a:p>
            <a:pPr eaLnBrk="1" hangingPunct="1">
              <a:lnSpc>
                <a:spcPct val="80000"/>
              </a:lnSpc>
            </a:pPr>
            <a:r>
              <a:rPr lang="en-US" altLang="en-US" sz="1600" dirty="0" smtClean="0">
                <a:latin typeface="Times New Roman" panose="02020603050405020304" pitchFamily="18" charset="0"/>
                <a:cs typeface="Times New Roman" panose="02020603050405020304" pitchFamily="18" charset="0"/>
              </a:rPr>
              <a:t>The States which are party to the Convention are obliged to lessen the consequences for cultural heritage of an armed conflict and to: </a:t>
            </a:r>
          </a:p>
          <a:p>
            <a:pPr lvl="1" eaLnBrk="1" hangingPunct="1">
              <a:lnSpc>
                <a:spcPct val="80000"/>
              </a:lnSpc>
            </a:pPr>
            <a:r>
              <a:rPr lang="en-US" altLang="en-US" sz="1400" dirty="0" smtClean="0">
                <a:latin typeface="Times New Roman" panose="02020603050405020304" pitchFamily="18" charset="0"/>
                <a:cs typeface="Times New Roman" panose="02020603050405020304" pitchFamily="18" charset="0"/>
              </a:rPr>
              <a:t>take preventive measures for such protection not only in time of hostility, but also </a:t>
            </a:r>
            <a:r>
              <a:rPr lang="en-US" altLang="en-US" sz="1400" i="1" dirty="0" smtClean="0">
                <a:latin typeface="Times New Roman" panose="02020603050405020304" pitchFamily="18" charset="0"/>
                <a:cs typeface="Times New Roman" panose="02020603050405020304" pitchFamily="18" charset="0"/>
              </a:rPr>
              <a:t>in time of peace</a:t>
            </a:r>
            <a:r>
              <a:rPr lang="en-US" altLang="en-US" sz="1400" dirty="0" smtClean="0">
                <a:latin typeface="Times New Roman" panose="02020603050405020304" pitchFamily="18" charset="0"/>
                <a:cs typeface="Times New Roman" panose="02020603050405020304" pitchFamily="18" charset="0"/>
              </a:rPr>
              <a:t>; </a:t>
            </a:r>
          </a:p>
          <a:p>
            <a:pPr lvl="1" eaLnBrk="1" hangingPunct="1">
              <a:lnSpc>
                <a:spcPct val="80000"/>
              </a:lnSpc>
            </a:pPr>
            <a:r>
              <a:rPr lang="en-US" altLang="en-US" sz="1400" dirty="0" smtClean="0">
                <a:latin typeface="Times New Roman" panose="02020603050405020304" pitchFamily="18" charset="0"/>
                <a:cs typeface="Times New Roman" panose="02020603050405020304" pitchFamily="18" charset="0"/>
              </a:rPr>
              <a:t>safeguard and respect cultural property during armed conflict (this obligation also applies in conflicts of a non-international character); </a:t>
            </a:r>
          </a:p>
          <a:p>
            <a:pPr lvl="1" eaLnBrk="1" hangingPunct="1">
              <a:lnSpc>
                <a:spcPct val="80000"/>
              </a:lnSpc>
            </a:pPr>
            <a:r>
              <a:rPr lang="en-US" altLang="en-US" sz="1400" dirty="0" smtClean="0">
                <a:latin typeface="Times New Roman" panose="02020603050405020304" pitchFamily="18" charset="0"/>
                <a:cs typeface="Times New Roman" panose="02020603050405020304" pitchFamily="18" charset="0"/>
              </a:rPr>
              <a:t>set up mechanisms for protection (nomination of Commissioners-General for Cultural Property and inscription of specially protected sites, monuments or refuges of movable cultural objects in the International Register of Cultural Property under Special Protection); </a:t>
            </a:r>
          </a:p>
          <a:p>
            <a:pPr lvl="1" eaLnBrk="1" hangingPunct="1">
              <a:lnSpc>
                <a:spcPct val="80000"/>
              </a:lnSpc>
            </a:pPr>
            <a:r>
              <a:rPr lang="en-US" altLang="en-US" sz="1400" dirty="0" smtClean="0">
                <a:latin typeface="Times New Roman" panose="02020603050405020304" pitchFamily="18" charset="0"/>
                <a:cs typeface="Times New Roman" panose="02020603050405020304" pitchFamily="18" charset="0"/>
              </a:rPr>
              <a:t>mark certain important buildings and monuments with a special protective emblem; </a:t>
            </a:r>
          </a:p>
          <a:p>
            <a:pPr lvl="1" eaLnBrk="1" hangingPunct="1">
              <a:lnSpc>
                <a:spcPct val="80000"/>
              </a:lnSpc>
            </a:pPr>
            <a:r>
              <a:rPr lang="en-US" altLang="en-US" sz="1400" dirty="0" smtClean="0">
                <a:latin typeface="Times New Roman" panose="02020603050405020304" pitchFamily="18" charset="0"/>
                <a:cs typeface="Times New Roman" panose="02020603050405020304" pitchFamily="18" charset="0"/>
              </a:rPr>
              <a:t>create special units within the military forces to be responsible for the protection of cultural heritage. </a:t>
            </a:r>
          </a:p>
          <a:p>
            <a:pPr lvl="1" eaLnBrk="1" hangingPunct="1">
              <a:lnSpc>
                <a:spcPct val="80000"/>
              </a:lnSpc>
            </a:pPr>
            <a:r>
              <a:rPr lang="en-US" altLang="en-US" sz="1400" dirty="0" smtClean="0">
                <a:latin typeface="Times New Roman" panose="02020603050405020304" pitchFamily="18" charset="0"/>
                <a:cs typeface="Times New Roman" panose="02020603050405020304" pitchFamily="18" charset="0"/>
              </a:rPr>
              <a:t>The Convention was adopted together with a Protocol which prohibits the export of cultural property from occupied territory and requires the return of such property to the State from which it was removed. </a:t>
            </a:r>
          </a:p>
          <a:p>
            <a:pPr lvl="1" eaLnBrk="1" hangingPunct="1">
              <a:lnSpc>
                <a:spcPct val="80000"/>
              </a:lnSpc>
            </a:pPr>
            <a:r>
              <a:rPr lang="en-US" altLang="en-US" sz="1400" dirty="0" smtClean="0">
                <a:latin typeface="Times New Roman" panose="02020603050405020304" pitchFamily="18" charset="0"/>
                <a:cs typeface="Times New Roman" panose="02020603050405020304" pitchFamily="18" charset="0"/>
              </a:rPr>
              <a:t>The Protocol also forbids the appropriation of cultural property as war reparations. </a:t>
            </a:r>
            <a:br>
              <a:rPr lang="en-US" altLang="en-US" sz="1400" dirty="0" smtClean="0">
                <a:latin typeface="Times New Roman" panose="02020603050405020304" pitchFamily="18" charset="0"/>
                <a:cs typeface="Times New Roman" panose="02020603050405020304" pitchFamily="18" charset="0"/>
              </a:rPr>
            </a:br>
            <a:r>
              <a:rPr lang="en-US" altLang="en-US" sz="1400" dirty="0" smtClean="0">
                <a:latin typeface="Times New Roman" panose="02020603050405020304" pitchFamily="18" charset="0"/>
                <a:cs typeface="Times New Roman" panose="02020603050405020304" pitchFamily="18" charset="0"/>
              </a:rPr>
              <a:t/>
            </a:r>
            <a:br>
              <a:rPr lang="en-US" altLang="en-US" sz="1400" dirty="0" smtClean="0">
                <a:latin typeface="Times New Roman" panose="02020603050405020304" pitchFamily="18" charset="0"/>
                <a:cs typeface="Times New Roman" panose="02020603050405020304" pitchFamily="18" charset="0"/>
              </a:rPr>
            </a:br>
            <a:r>
              <a:rPr lang="en-US" altLang="en-US" sz="1400" dirty="0" smtClean="0">
                <a:latin typeface="Times New Roman" panose="02020603050405020304" pitchFamily="18" charset="0"/>
                <a:cs typeface="Times New Roman" panose="02020603050405020304" pitchFamily="18" charset="0"/>
              </a:rPr>
              <a:t>As of 3 January 2002, 102 States are Parties to this Convention, 83 of which are also Parties to the Protocol.</a:t>
            </a:r>
          </a:p>
          <a:p>
            <a:pPr eaLnBrk="1" hangingPunct="1">
              <a:lnSpc>
                <a:spcPct val="80000"/>
              </a:lnSpc>
            </a:pPr>
            <a:r>
              <a:rPr lang="en-US" altLang="en-US" sz="1600" b="1" i="1" dirty="0" smtClean="0">
                <a:latin typeface="Times New Roman" panose="02020603050405020304" pitchFamily="18" charset="0"/>
                <a:cs typeface="Times New Roman" panose="02020603050405020304" pitchFamily="18" charset="0"/>
              </a:rPr>
              <a:t>USA finally ratified 3/13/2009 in the wake of Iraq war</a:t>
            </a:r>
            <a:r>
              <a:rPr lang="en-US" altLang="en-US" sz="1600" dirty="0" smtClean="0">
                <a:latin typeface="Times New Roman" panose="02020603050405020304" pitchFamily="18" charset="0"/>
                <a:cs typeface="Times New Roman" panose="02020603050405020304" pitchFamily="18" charset="0"/>
              </a:rPr>
              <a:t/>
            </a:r>
            <a:br>
              <a:rPr lang="en-US" altLang="en-US" sz="1600" dirty="0" smtClean="0">
                <a:latin typeface="Times New Roman" panose="02020603050405020304" pitchFamily="18" charset="0"/>
                <a:cs typeface="Times New Roman" panose="02020603050405020304" pitchFamily="18" charset="0"/>
              </a:rPr>
            </a:br>
            <a:endParaRPr lang="en-US" altLang="en-US" sz="16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The 1999 Protocol</a:t>
            </a:r>
          </a:p>
        </p:txBody>
      </p:sp>
      <p:sp>
        <p:nvSpPr>
          <p:cNvPr id="12291" name="Rectangle 3"/>
          <p:cNvSpPr>
            <a:spLocks noGrp="1" noChangeArrowheads="1"/>
          </p:cNvSpPr>
          <p:nvPr>
            <p:ph type="body" idx="1"/>
          </p:nvPr>
        </p:nvSpPr>
        <p:spPr/>
        <p:txBody>
          <a:bodyPr/>
          <a:lstStyle/>
          <a:p>
            <a:pPr eaLnBrk="1" hangingPunct="1"/>
            <a:r>
              <a:rPr lang="en-US" altLang="en-US" sz="2800" dirty="0" smtClean="0">
                <a:latin typeface="Times New Roman" panose="02020603050405020304" pitchFamily="18" charset="0"/>
                <a:cs typeface="Times New Roman" panose="02020603050405020304" pitchFamily="18" charset="0"/>
              </a:rPr>
              <a:t>The Protocol, adopted at The Hague in March 1999, reinforces the 1954 Hague Convention and its First Protocol. It reaffirms the “immunity” of cultural property in times of war or occupation and establishes the “individual criminal responsibility” of perpetrators of crimes against culture. It also insists on the need to take preparatory measures in peacetime to protect such property in times of war.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The Blue Shield-Hague Logo</a:t>
            </a:r>
          </a:p>
        </p:txBody>
      </p:sp>
      <p:pic>
        <p:nvPicPr>
          <p:cNvPr id="15363" name="Picture 4" descr="Hague 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0"/>
            <a:ext cx="1955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War Crimes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Rome Statute of the International Criminal Court</a:t>
            </a:r>
          </a:p>
        </p:txBody>
      </p:sp>
      <p:sp>
        <p:nvSpPr>
          <p:cNvPr id="3" name="Content Placeholder 2"/>
          <p:cNvSpPr>
            <a:spLocks noGrp="1"/>
          </p:cNvSpPr>
          <p:nvPr>
            <p:ph idx="1"/>
          </p:nvPr>
        </p:nvSpPr>
        <p:spPr>
          <a:xfrm>
            <a:off x="457200" y="1600200"/>
            <a:ext cx="8229600" cy="4876800"/>
          </a:xfrm>
        </p:spPr>
        <p:txBody>
          <a:bodyPr/>
          <a:lstStyle/>
          <a:p>
            <a:pPr>
              <a:defRPr/>
            </a:pPr>
            <a:r>
              <a:rPr lang="en-US" dirty="0" smtClean="0">
                <a:latin typeface="Times New Roman" panose="02020603050405020304" pitchFamily="18" charset="0"/>
                <a:cs typeface="Times New Roman" panose="02020603050405020304" pitchFamily="18" charset="0"/>
              </a:rPr>
              <a:t>Article 8, “War Crimes”, Section 2, paragraph b(ix):</a:t>
            </a:r>
          </a:p>
          <a:p>
            <a:pPr marL="274320" indent="0">
              <a:buFontTx/>
              <a:buNone/>
              <a:defRPr/>
            </a:pPr>
            <a:r>
              <a:rPr lang="en-US" dirty="0" smtClean="0">
                <a:latin typeface="Times New Roman" panose="02020603050405020304" pitchFamily="18" charset="0"/>
                <a:cs typeface="Times New Roman" panose="02020603050405020304" pitchFamily="18" charset="0"/>
              </a:rPr>
              <a:t>“Intentionally </a:t>
            </a:r>
            <a:r>
              <a:rPr lang="en-US" dirty="0">
                <a:latin typeface="Times New Roman" panose="02020603050405020304" pitchFamily="18" charset="0"/>
                <a:cs typeface="Times New Roman" panose="02020603050405020304" pitchFamily="18" charset="0"/>
              </a:rPr>
              <a:t>directing attacks against buildings dedicated to </a:t>
            </a:r>
            <a:r>
              <a:rPr lang="en-US" dirty="0" smtClean="0">
                <a:latin typeface="Times New Roman" panose="02020603050405020304" pitchFamily="18" charset="0"/>
                <a:cs typeface="Times New Roman" panose="02020603050405020304" pitchFamily="18" charset="0"/>
              </a:rPr>
              <a:t>religion</a:t>
            </a:r>
            <a:r>
              <a:rPr lang="en-US" dirty="0">
                <a:latin typeface="Times New Roman" panose="02020603050405020304" pitchFamily="18" charset="0"/>
                <a:cs typeface="Times New Roman" panose="02020603050405020304" pitchFamily="18" charset="0"/>
              </a:rPr>
              <a:t>, education, art, science or charitable purposes, </a:t>
            </a:r>
            <a:r>
              <a:rPr lang="en-US" i="1" dirty="0" smtClean="0">
                <a:latin typeface="Times New Roman" panose="02020603050405020304" pitchFamily="18" charset="0"/>
                <a:cs typeface="Times New Roman" panose="02020603050405020304" pitchFamily="18" charset="0"/>
              </a:rPr>
              <a:t>historic monuments</a:t>
            </a:r>
            <a:r>
              <a:rPr lang="en-US" dirty="0">
                <a:latin typeface="Times New Roman" panose="02020603050405020304" pitchFamily="18" charset="0"/>
                <a:cs typeface="Times New Roman" panose="02020603050405020304" pitchFamily="18" charset="0"/>
              </a:rPr>
              <a:t>, hospitals and places where the sick and </a:t>
            </a:r>
            <a:r>
              <a:rPr lang="en-US" dirty="0" smtClean="0">
                <a:latin typeface="Times New Roman" panose="02020603050405020304" pitchFamily="18" charset="0"/>
                <a:cs typeface="Times New Roman" panose="02020603050405020304" pitchFamily="18" charset="0"/>
              </a:rPr>
              <a:t>wounded are </a:t>
            </a:r>
            <a:r>
              <a:rPr lang="en-US" dirty="0">
                <a:latin typeface="Times New Roman" panose="02020603050405020304" pitchFamily="18" charset="0"/>
                <a:cs typeface="Times New Roman" panose="02020603050405020304" pitchFamily="18" charset="0"/>
              </a:rPr>
              <a:t>collected, provided they are not military objectives</a:t>
            </a:r>
            <a:r>
              <a:rPr lang="en-US" dirty="0" smtClean="0">
                <a:latin typeface="Times New Roman" panose="02020603050405020304" pitchFamily="18" charset="0"/>
                <a:cs typeface="Times New Roman" panose="02020603050405020304" pitchFamily="18" charset="0"/>
              </a:rPr>
              <a:t>;” (emphasis added)</a:t>
            </a:r>
          </a:p>
          <a:p>
            <a:pPr>
              <a:defRPr/>
            </a:pPr>
            <a:r>
              <a:rPr lang="en-US" dirty="0" smtClean="0">
                <a:latin typeface="Times New Roman" panose="02020603050405020304" pitchFamily="18" charset="0"/>
                <a:cs typeface="Times New Roman" panose="02020603050405020304" pitchFamily="18" charset="0"/>
              </a:rPr>
              <a:t>Entered into force 2002.</a:t>
            </a: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079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ltLang="en-US" smtClean="0"/>
              <a:t>Bamyan, Afghanistan</a:t>
            </a:r>
          </a:p>
        </p:txBody>
      </p:sp>
      <p:pic>
        <p:nvPicPr>
          <p:cNvPr id="18435" name="Picture 5" descr="bamiyanlocate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781800" y="274638"/>
            <a:ext cx="2209800" cy="5287962"/>
          </a:xfrm>
        </p:spPr>
        <p:txBody>
          <a:bodyPr/>
          <a:lstStyle/>
          <a:p>
            <a:pPr eaLnBrk="1" hangingPunct="1"/>
            <a:r>
              <a:rPr lang="en-US" altLang="en-US" smtClean="0"/>
              <a:t>Large Buddha</a:t>
            </a:r>
          </a:p>
        </p:txBody>
      </p:sp>
      <p:pic>
        <p:nvPicPr>
          <p:cNvPr id="19459" name="Picture 5" descr="Bamyan BigBudd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2865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0" y="304800"/>
            <a:ext cx="3200400" cy="5562600"/>
          </a:xfrm>
        </p:spPr>
        <p:txBody>
          <a:bodyPr/>
          <a:lstStyle/>
          <a:p>
            <a:pPr eaLnBrk="1" hangingPunct="1"/>
            <a:r>
              <a:rPr lang="en-US" altLang="en-US" smtClean="0"/>
              <a:t>Painting in niche of large statue</a:t>
            </a:r>
          </a:p>
        </p:txBody>
      </p:sp>
      <p:pic>
        <p:nvPicPr>
          <p:cNvPr id="20483" name="Picture 4" descr="Bamyan painting B1'maitreya &amp; Shak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450" y="0"/>
            <a:ext cx="544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Bamyan enlar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
            <a:ext cx="86868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amiyan Buddha Lar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609"/>
            <a:ext cx="8229600" cy="868362"/>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Cultural Property in War</a:t>
            </a:r>
          </a:p>
        </p:txBody>
      </p:sp>
      <p:sp>
        <p:nvSpPr>
          <p:cNvPr id="4099" name="Rectangle 3"/>
          <p:cNvSpPr>
            <a:spLocks noGrp="1" noChangeArrowheads="1"/>
          </p:cNvSpPr>
          <p:nvPr>
            <p:ph type="body" idx="1"/>
          </p:nvPr>
        </p:nvSpPr>
        <p:spPr>
          <a:xfrm>
            <a:off x="457200" y="1371600"/>
            <a:ext cx="8229600" cy="4343400"/>
          </a:xfrm>
        </p:spPr>
        <p:txBody>
          <a:bodyPr/>
          <a:lstStyle/>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Generally,</a:t>
            </a:r>
          </a:p>
          <a:p>
            <a:pPr lvl="1" eaLnBrk="1" hangingPunct="1">
              <a:lnSpc>
                <a:spcPct val="90000"/>
              </a:lnSpc>
            </a:pPr>
            <a:r>
              <a:rPr lang="en-US" altLang="en-US" sz="2000" dirty="0" smtClean="0">
                <a:latin typeface="Times New Roman" panose="02020603050405020304" pitchFamily="18" charset="0"/>
                <a:cs typeface="Times New Roman" panose="02020603050405020304" pitchFamily="18" charset="0"/>
              </a:rPr>
              <a:t>Historic and cultural monuments and museums protected</a:t>
            </a:r>
          </a:p>
          <a:p>
            <a:pPr lvl="1" eaLnBrk="1" hangingPunct="1">
              <a:lnSpc>
                <a:spcPct val="90000"/>
              </a:lnSpc>
            </a:pPr>
            <a:r>
              <a:rPr lang="en-US" altLang="en-US" sz="2000" dirty="0" smtClean="0">
                <a:latin typeface="Times New Roman" panose="02020603050405020304" pitchFamily="18" charset="0"/>
                <a:cs typeface="Times New Roman" panose="02020603050405020304" pitchFamily="18" charset="0"/>
              </a:rPr>
              <a:t>Unless militarized</a:t>
            </a:r>
          </a:p>
          <a:p>
            <a:pPr lvl="1" eaLnBrk="1" hangingPunct="1">
              <a:lnSpc>
                <a:spcPct val="90000"/>
              </a:lnSpc>
            </a:pPr>
            <a:r>
              <a:rPr lang="en-US" altLang="en-US" sz="2000" dirty="0" smtClean="0">
                <a:latin typeface="Times New Roman" panose="02020603050405020304" pitchFamily="18" charset="0"/>
                <a:cs typeface="Times New Roman" panose="02020603050405020304" pitchFamily="18" charset="0"/>
              </a:rPr>
              <a:t>Should be marked</a:t>
            </a:r>
          </a:p>
          <a:p>
            <a:pPr lvl="1" eaLnBrk="1" hangingPunct="1">
              <a:lnSpc>
                <a:spcPct val="90000"/>
              </a:lnSpc>
            </a:pPr>
            <a:r>
              <a:rPr lang="en-US" altLang="en-US" sz="2000" dirty="0" smtClean="0">
                <a:latin typeface="Times New Roman" panose="02020603050405020304" pitchFamily="18" charset="0"/>
                <a:cs typeface="Times New Roman" panose="02020603050405020304" pitchFamily="18" charset="0"/>
              </a:rPr>
              <a:t>There are emblems and symbols for marking them</a:t>
            </a:r>
          </a:p>
          <a:p>
            <a:pPr lvl="2" eaLnBrk="1" hangingPunct="1">
              <a:lnSpc>
                <a:spcPct val="90000"/>
              </a:lnSpc>
            </a:pPr>
            <a:r>
              <a:rPr lang="en-US" altLang="en-US" sz="1800" dirty="0" smtClean="0">
                <a:latin typeface="Times New Roman" panose="02020603050405020304" pitchFamily="18" charset="0"/>
                <a:cs typeface="Times New Roman" panose="02020603050405020304" pitchFamily="18" charset="0"/>
              </a:rPr>
              <a:t>Depend on the treaty</a:t>
            </a:r>
          </a:p>
          <a:p>
            <a:pPr lvl="2" eaLnBrk="1" hangingPunct="1">
              <a:lnSpc>
                <a:spcPct val="90000"/>
              </a:lnSpc>
            </a:pPr>
            <a:r>
              <a:rPr lang="en-US" altLang="en-US" sz="1800" dirty="0" smtClean="0">
                <a:latin typeface="Times New Roman" panose="02020603050405020304" pitchFamily="18" charset="0"/>
                <a:cs typeface="Times New Roman" panose="02020603050405020304" pitchFamily="18" charset="0"/>
              </a:rPr>
              <a:t>They should also be </a:t>
            </a:r>
            <a:r>
              <a:rPr lang="en-US" altLang="en-US" sz="1800" i="1" dirty="0" smtClean="0">
                <a:latin typeface="Times New Roman" panose="02020603050405020304" pitchFamily="18" charset="0"/>
                <a:cs typeface="Times New Roman" panose="02020603050405020304" pitchFamily="18" charset="0"/>
              </a:rPr>
              <a:t>listed</a:t>
            </a:r>
            <a:r>
              <a:rPr lang="en-US" altLang="en-US" sz="1800" dirty="0" smtClean="0">
                <a:latin typeface="Times New Roman" panose="02020603050405020304" pitchFamily="18" charset="0"/>
                <a:cs typeface="Times New Roman" panose="02020603050405020304" pitchFamily="18" charset="0"/>
              </a:rPr>
              <a:t> and noticed appropriately</a:t>
            </a:r>
          </a:p>
          <a:p>
            <a:pPr lvl="2" eaLnBrk="1" hangingPunct="1">
              <a:lnSpc>
                <a:spcPct val="90000"/>
              </a:lnSpc>
            </a:pPr>
            <a:r>
              <a:rPr lang="en-US" altLang="en-US" sz="1800" dirty="0" smtClean="0">
                <a:latin typeface="Times New Roman" panose="02020603050405020304" pitchFamily="18" charset="0"/>
                <a:cs typeface="Times New Roman" panose="02020603050405020304" pitchFamily="18" charset="0"/>
              </a:rPr>
              <a:t>These days, the belligerents need to have the coordinates to avoid bombs and missile strikes</a:t>
            </a:r>
          </a:p>
          <a:p>
            <a:pPr marL="0" indent="0" eaLnBrk="1" hangingPunct="1">
              <a:lnSpc>
                <a:spcPct val="90000"/>
              </a:lnSpc>
              <a:buNone/>
            </a:pPr>
            <a:endParaRPr lang="en-US" altLang="en-US"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155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971550"/>
          </a:xfrm>
        </p:spPr>
        <p:txBody>
          <a:bodyPr/>
          <a:lstStyle/>
          <a:p>
            <a:r>
              <a:rPr lang="en-US" dirty="0" smtClean="0"/>
              <a:t>Timbuktu</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155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155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905000"/>
            <a:ext cx="624205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2"/>
          <p:cNvSpPr>
            <a:spLocks noGrp="1"/>
          </p:cNvSpPr>
          <p:nvPr>
            <p:ph type="title"/>
          </p:nvPr>
        </p:nvSpPr>
        <p:spPr/>
        <p:txBody>
          <a:bodyPr/>
          <a:lstStyle/>
          <a:p>
            <a:r>
              <a:rPr lang="en-US" altLang="en-US" smtClean="0"/>
              <a:t>Timbuktu, World Heritage Site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Palace</a:t>
            </a:r>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3338"/>
            <a:ext cx="8229600" cy="868362"/>
          </a:xfrm>
        </p:spPr>
        <p:txBody>
          <a:bodyPr/>
          <a:lstStyle/>
          <a:p>
            <a:r>
              <a:rPr lang="en-US" altLang="en-US" sz="3600" smtClean="0"/>
              <a:t>Manuscripts-Astronomy, Math, Korans</a:t>
            </a:r>
          </a:p>
        </p:txBody>
      </p:sp>
      <p:pic>
        <p:nvPicPr>
          <p:cNvPr id="286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968375"/>
            <a:ext cx="5940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600200"/>
            <a:ext cx="3084512"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930775"/>
            <a:ext cx="28194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868363"/>
          </a:xfrm>
        </p:spPr>
        <p:txBody>
          <a:bodyPr/>
          <a:lstStyle/>
          <a:p>
            <a:r>
              <a:rPr lang="en-US" altLang="en-US" sz="3600" smtClean="0"/>
              <a:t>Hundreds of thousands of manuscripts</a:t>
            </a:r>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762000"/>
          </a:xfrm>
        </p:spPr>
        <p:txBody>
          <a:bodyPr/>
          <a:lstStyle/>
          <a:p>
            <a:r>
              <a:rPr lang="en-US" altLang="en-US" dirty="0" smtClean="0"/>
              <a:t>MSs</a:t>
            </a: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3600"/>
            <a:ext cx="43148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52900"/>
            <a:ext cx="36195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052513"/>
            <a:ext cx="43053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Shrine Destroyed 2013</a:t>
            </a: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066800"/>
          </a:xfrm>
        </p:spPr>
        <p:txBody>
          <a:bodyPr/>
          <a:lstStyle/>
          <a:p>
            <a:r>
              <a:rPr lang="en-US" altLang="en-US" smtClean="0">
                <a:latin typeface="Times New Roman" panose="02020603050405020304" pitchFamily="18" charset="0"/>
                <a:cs typeface="Times New Roman" panose="02020603050405020304" pitchFamily="18" charset="0"/>
              </a:rPr>
              <a:t>First prosecution 2015</a:t>
            </a:r>
          </a:p>
        </p:txBody>
      </p:sp>
      <p:sp>
        <p:nvSpPr>
          <p:cNvPr id="3" name="Content Placeholder 2"/>
          <p:cNvSpPr>
            <a:spLocks noGrp="1"/>
          </p:cNvSpPr>
          <p:nvPr>
            <p:ph idx="1"/>
          </p:nvPr>
        </p:nvSpPr>
        <p:spPr>
          <a:xfrm>
            <a:off x="457200" y="1295400"/>
            <a:ext cx="8229600" cy="5410200"/>
          </a:xfrm>
        </p:spPr>
        <p:txBody>
          <a:bodyPr/>
          <a:lstStyle/>
          <a:p>
            <a:pPr>
              <a:defRPr/>
            </a:pPr>
            <a:r>
              <a:rPr lang="en-US" dirty="0" smtClean="0">
                <a:latin typeface="Times New Roman" panose="02020603050405020304" pitchFamily="18" charset="0"/>
                <a:cs typeface="Times New Roman" panose="02020603050405020304" pitchFamily="18" charset="0"/>
              </a:rPr>
              <a:t>First individual prosecuted at the International Criminal Court for the destruction of cultural property</a:t>
            </a:r>
          </a:p>
          <a:p>
            <a:pPr>
              <a:defRPr/>
            </a:pPr>
            <a:r>
              <a:rPr lang="en-US" dirty="0" smtClean="0">
                <a:latin typeface="Times New Roman" panose="02020603050405020304" pitchFamily="18" charset="0"/>
                <a:cs typeface="Times New Roman" panose="02020603050405020304" pitchFamily="18" charset="0"/>
              </a:rPr>
              <a:t>Ahmad al-</a:t>
            </a:r>
            <a:r>
              <a:rPr lang="en-US" dirty="0" err="1" smtClean="0">
                <a:latin typeface="Times New Roman" panose="02020603050405020304" pitchFamily="18" charset="0"/>
                <a:cs typeface="Times New Roman" panose="02020603050405020304" pitchFamily="18" charset="0"/>
              </a:rPr>
              <a:t>Faqi</a:t>
            </a:r>
            <a:r>
              <a:rPr lang="en-US" dirty="0" smtClean="0">
                <a:latin typeface="Times New Roman" panose="02020603050405020304" pitchFamily="18" charset="0"/>
                <a:cs typeface="Times New Roman" panose="02020603050405020304" pitchFamily="18" charset="0"/>
              </a:rPr>
              <a:t> al-Mahdi </a:t>
            </a:r>
          </a:p>
          <a:p>
            <a:pPr>
              <a:defRPr/>
            </a:pPr>
            <a:r>
              <a:rPr lang="en-US" dirty="0" smtClean="0">
                <a:latin typeface="Times New Roman" panose="02020603050405020304" pitchFamily="18" charset="0"/>
                <a:cs typeface="Times New Roman" panose="02020603050405020304" pitchFamily="18" charset="0"/>
              </a:rPr>
              <a:t>Accused of destruction of nine mausoleums and the </a:t>
            </a:r>
            <a:r>
              <a:rPr lang="en-US" dirty="0" err="1" smtClean="0">
                <a:latin typeface="Times New Roman" panose="02020603050405020304" pitchFamily="18" charset="0"/>
                <a:cs typeface="Times New Roman" panose="02020603050405020304" pitchFamily="18" charset="0"/>
              </a:rPr>
              <a:t>Sidi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Yahia</a:t>
            </a:r>
            <a:r>
              <a:rPr lang="en-US" dirty="0" smtClean="0">
                <a:latin typeface="Times New Roman" panose="02020603050405020304" pitchFamily="18" charset="0"/>
                <a:cs typeface="Times New Roman" panose="02020603050405020304" pitchFamily="18" charset="0"/>
              </a:rPr>
              <a:t> mosque in Timbuktu,</a:t>
            </a:r>
          </a:p>
          <a:p>
            <a:pPr>
              <a:defRPr/>
            </a:pPr>
            <a:r>
              <a:rPr lang="en-US" dirty="0" smtClean="0">
                <a:latin typeface="Times New Roman" panose="02020603050405020304" pitchFamily="18" charset="0"/>
                <a:cs typeface="Times New Roman" panose="02020603050405020304" pitchFamily="18" charset="0"/>
              </a:rPr>
              <a:t>Which is a UNESCO World Heritage city </a:t>
            </a:r>
          </a:p>
          <a:p>
            <a:pPr>
              <a:defRPr/>
            </a:pPr>
            <a:r>
              <a:rPr lang="en-US" dirty="0" smtClean="0">
                <a:latin typeface="Times New Roman" panose="02020603050405020304" pitchFamily="18" charset="0"/>
                <a:cs typeface="Times New Roman" panose="02020603050405020304" pitchFamily="18" charset="0"/>
              </a:rPr>
              <a:t>Pleaded guilty**</a:t>
            </a:r>
          </a:p>
          <a:p>
            <a:pPr marL="0" indent="0">
              <a:buFontTx/>
              <a:buNone/>
              <a:defRPr/>
            </a:pPr>
            <a:r>
              <a:rPr lang="en-US" sz="1100" dirty="0" smtClean="0">
                <a:latin typeface="Times New Roman" panose="02020603050405020304" pitchFamily="18" charset="0"/>
                <a:cs typeface="Times New Roman" panose="02020603050405020304" pitchFamily="18" charset="0"/>
              </a:rPr>
              <a:t>The Guardian, online edition, David Smith “Alleged Militant Appears at The Hague charged with Cultural Destruction in Mali.” Wednesday, September 30, 2015. </a:t>
            </a:r>
            <a:r>
              <a:rPr lang="en-US" sz="1100" dirty="0" smtClean="0">
                <a:latin typeface="Times New Roman" panose="02020603050405020304" pitchFamily="18" charset="0"/>
                <a:cs typeface="Times New Roman" panose="02020603050405020304" pitchFamily="18" charset="0"/>
                <a:hlinkClick r:id="rId2"/>
              </a:rPr>
              <a:t>http://www.theguardian.com/law/2015/sep/30/ahmad-al-faqi-al-mahdi-the-hague-international-criminal-court-mali-timbuktu</a:t>
            </a:r>
            <a:endParaRPr lang="en-US" sz="1100" dirty="0" smtClean="0">
              <a:latin typeface="Times New Roman" panose="02020603050405020304" pitchFamily="18" charset="0"/>
              <a:cs typeface="Times New Roman" panose="02020603050405020304" pitchFamily="18" charset="0"/>
            </a:endParaRPr>
          </a:p>
          <a:p>
            <a:pPr marL="0" indent="0">
              <a:buFontTx/>
              <a:buNone/>
              <a:defRPr/>
            </a:pPr>
            <a:r>
              <a:rPr lang="en-US" sz="1100" dirty="0" smtClean="0">
                <a:latin typeface="Times New Roman" panose="02020603050405020304" pitchFamily="18" charset="0"/>
                <a:cs typeface="Times New Roman" panose="02020603050405020304" pitchFamily="18" charset="0"/>
              </a:rPr>
              <a:t>**”Jihadist </a:t>
            </a:r>
            <a:r>
              <a:rPr lang="en-US" sz="1100" dirty="0">
                <a:latin typeface="Times New Roman" panose="02020603050405020304" pitchFamily="18" charset="0"/>
                <a:cs typeface="Times New Roman" panose="02020603050405020304" pitchFamily="18" charset="0"/>
              </a:rPr>
              <a:t>pleads guilty to destroying ancient Timbuktu </a:t>
            </a:r>
            <a:r>
              <a:rPr lang="en-US" sz="1100" dirty="0" smtClean="0">
                <a:latin typeface="Times New Roman" panose="02020603050405020304" pitchFamily="18" charset="0"/>
                <a:cs typeface="Times New Roman" panose="02020603050405020304" pitchFamily="18" charset="0"/>
              </a:rPr>
              <a:t>artifacts” by Tiffany </a:t>
            </a:r>
            <a:r>
              <a:rPr lang="en-US" sz="1100" dirty="0" err="1" smtClean="0">
                <a:latin typeface="Times New Roman" panose="02020603050405020304" pitchFamily="18" charset="0"/>
                <a:cs typeface="Times New Roman" panose="02020603050405020304" pitchFamily="18" charset="0"/>
              </a:rPr>
              <a:t>Ap</a:t>
            </a:r>
            <a:r>
              <a:rPr lang="en-US" sz="1100" dirty="0" smtClean="0">
                <a:latin typeface="Times New Roman" panose="02020603050405020304" pitchFamily="18" charset="0"/>
                <a:cs typeface="Times New Roman" panose="02020603050405020304" pitchFamily="18" charset="0"/>
              </a:rPr>
              <a:t>, 8/2/16. </a:t>
            </a:r>
            <a:r>
              <a:rPr lang="en-US" sz="1100" dirty="0" smtClean="0">
                <a:latin typeface="Times New Roman" panose="02020603050405020304" pitchFamily="18" charset="0"/>
                <a:cs typeface="Times New Roman" panose="02020603050405020304" pitchFamily="18" charset="0"/>
                <a:hlinkClick r:id="rId3"/>
              </a:rPr>
              <a:t>http</a:t>
            </a:r>
            <a:r>
              <a:rPr lang="en-US" sz="1100" dirty="0">
                <a:latin typeface="Times New Roman" panose="02020603050405020304" pitchFamily="18" charset="0"/>
                <a:cs typeface="Times New Roman" panose="02020603050405020304" pitchFamily="18" charset="0"/>
                <a:hlinkClick r:id="rId3"/>
              </a:rPr>
              <a:t>://www.cnn.com/2016/08/22/africa/mali-timbuktu-war-crimes</a:t>
            </a:r>
            <a:r>
              <a:rPr lang="en-US" sz="1100" dirty="0" smtClean="0">
                <a:latin typeface="Times New Roman" panose="02020603050405020304" pitchFamily="18" charset="0"/>
                <a:cs typeface="Times New Roman" panose="02020603050405020304" pitchFamily="18" charset="0"/>
                <a:hlinkClick r:id="rId3"/>
              </a:rPr>
              <a:t>/</a:t>
            </a:r>
            <a:r>
              <a:rPr lang="en-US"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Also: </a:t>
            </a:r>
            <a:r>
              <a:rPr lang="en-US" sz="1100" dirty="0">
                <a:latin typeface="Times New Roman" panose="02020603050405020304" pitchFamily="18" charset="0"/>
                <a:cs typeface="Times New Roman" panose="02020603050405020304" pitchFamily="18" charset="0"/>
                <a:hlinkClick r:id="rId4"/>
              </a:rPr>
              <a:t>https://</a:t>
            </a:r>
            <a:r>
              <a:rPr lang="en-US" sz="1100" dirty="0" smtClean="0">
                <a:latin typeface="Times New Roman" panose="02020603050405020304" pitchFamily="18" charset="0"/>
                <a:cs typeface="Times New Roman" panose="02020603050405020304" pitchFamily="18" charset="0"/>
                <a:hlinkClick r:id="rId4"/>
              </a:rPr>
              <a:t>www.icc-cpi.int/pages/item.aspx?name=pr1236</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390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Treaties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Hague II 1899</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Hague VI 1907 </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Hague IX Bombardment by Naval Forces in Time of War 1907, Chap II Art. 5</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Protection of Artistic and Scientific Institutions and Historic Monuments (Roerich Pact) 1935 – </a:t>
            </a:r>
            <a:r>
              <a:rPr lang="en-US" altLang="en-US" sz="2400" dirty="0" err="1" smtClean="0">
                <a:latin typeface="Times New Roman" panose="02020603050405020304" pitchFamily="18" charset="0"/>
                <a:cs typeface="Times New Roman" panose="02020603050405020304" pitchFamily="18" charset="0"/>
              </a:rPr>
              <a:t>Interamerican</a:t>
            </a:r>
            <a:endParaRPr lang="en-US" altLang="en-US" sz="2400" i="1"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400" i="1" dirty="0" smtClean="0">
                <a:latin typeface="Times New Roman" panose="02020603050405020304" pitchFamily="18" charset="0"/>
                <a:cs typeface="Times New Roman" panose="02020603050405020304" pitchFamily="18" charset="0"/>
              </a:rPr>
              <a:t>Hague UNESCO Convention for the Protection of Cultural Property in the Event of Armed Conflic</a:t>
            </a:r>
            <a:r>
              <a:rPr lang="en-US" altLang="en-US" sz="2400" dirty="0" smtClean="0">
                <a:latin typeface="Times New Roman" panose="02020603050405020304" pitchFamily="18" charset="0"/>
                <a:cs typeface="Times New Roman" panose="02020603050405020304" pitchFamily="18" charset="0"/>
              </a:rPr>
              <a:t>t 1954</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Rome Statute of the International Criminal Court</a:t>
            </a:r>
          </a:p>
          <a:p>
            <a:endParaRPr lang="en-US" dirty="0"/>
          </a:p>
        </p:txBody>
      </p:sp>
    </p:spTree>
    <p:extLst>
      <p:ext uri="{BB962C8B-B14F-4D97-AF65-F5344CB8AC3E}">
        <p14:creationId xmlns:p14="http://schemas.microsoft.com/office/powerpoint/2010/main" val="219540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The Hague Conventions of 1899 and 1907</a:t>
            </a:r>
          </a:p>
        </p:txBody>
      </p:sp>
      <p:sp>
        <p:nvSpPr>
          <p:cNvPr id="5123" name="Content Placeholder 2"/>
          <p:cNvSpPr>
            <a:spLocks noGrp="1"/>
          </p:cNvSpPr>
          <p:nvPr>
            <p:ph idx="1"/>
          </p:nvPr>
        </p:nvSpPr>
        <p:spPr/>
        <p:txBody>
          <a:bodyPr/>
          <a:lstStyle/>
          <a:p>
            <a:r>
              <a:rPr lang="en-US" altLang="en-US" dirty="0" smtClean="0">
                <a:latin typeface="Times New Roman" panose="02020603050405020304" pitchFamily="18" charset="0"/>
                <a:cs typeface="Times New Roman" panose="02020603050405020304" pitchFamily="18" charset="0"/>
              </a:rPr>
              <a:t>The first was called by the Russian </a:t>
            </a:r>
            <a:r>
              <a:rPr lang="en-US" altLang="en-US" dirty="0" err="1" smtClean="0">
                <a:latin typeface="Times New Roman" panose="02020603050405020304" pitchFamily="18" charset="0"/>
                <a:cs typeface="Times New Roman" panose="02020603050405020304" pitchFamily="18" charset="0"/>
              </a:rPr>
              <a:t>Tzar</a:t>
            </a:r>
            <a:r>
              <a:rPr lang="en-US" altLang="en-US" dirty="0" smtClean="0">
                <a:latin typeface="Times New Roman" panose="02020603050405020304" pitchFamily="18" charset="0"/>
                <a:cs typeface="Times New Roman" panose="02020603050405020304" pitchFamily="18" charset="0"/>
              </a:rPr>
              <a:t> Nicholas II in 1899</a:t>
            </a:r>
          </a:p>
          <a:p>
            <a:r>
              <a:rPr lang="en-US" altLang="en-US" dirty="0" smtClean="0">
                <a:latin typeface="Times New Roman" panose="02020603050405020304" pitchFamily="18" charset="0"/>
                <a:cs typeface="Times New Roman" panose="02020603050405020304" pitchFamily="18" charset="0"/>
              </a:rPr>
              <a:t>The second was originally suggested by President Theodore Roosevelt</a:t>
            </a:r>
          </a:p>
          <a:p>
            <a:r>
              <a:rPr lang="en-US" altLang="en-US" dirty="0" smtClean="0">
                <a:latin typeface="Times New Roman" panose="02020603050405020304" pitchFamily="18" charset="0"/>
                <a:cs typeface="Times New Roman" panose="02020603050405020304" pitchFamily="18" charset="0"/>
              </a:rPr>
              <a:t>They were the first real and partially successful attempts at establishing international and multilateral laws of war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838200"/>
          </a:xfrm>
        </p:spPr>
        <p:txBody>
          <a:bodyPr/>
          <a:lstStyle/>
          <a:p>
            <a:pPr eaLnBrk="1" hangingPunct="1"/>
            <a:r>
              <a:rPr lang="en-US" altLang="en-US" sz="2000" b="1" dirty="0" smtClean="0">
                <a:latin typeface="Times New Roman" panose="02020603050405020304" pitchFamily="18" charset="0"/>
                <a:cs typeface="Times New Roman" panose="02020603050405020304" pitchFamily="18" charset="0"/>
              </a:rPr>
              <a:t>Laws and Customs of War on Land (Hague II); July 29, 1899</a:t>
            </a:r>
            <a:br>
              <a:rPr lang="en-US" altLang="en-US" sz="2000" b="1" dirty="0" smtClean="0">
                <a:latin typeface="Times New Roman" panose="02020603050405020304" pitchFamily="18" charset="0"/>
                <a:cs typeface="Times New Roman" panose="02020603050405020304" pitchFamily="18" charset="0"/>
              </a:rPr>
            </a:br>
            <a:r>
              <a:rPr lang="en-US" altLang="en-US" sz="2000" b="1" dirty="0" smtClean="0">
                <a:latin typeface="Times New Roman" panose="02020603050405020304" pitchFamily="18" charset="0"/>
                <a:cs typeface="Times New Roman" panose="02020603050405020304" pitchFamily="18" charset="0"/>
              </a:rPr>
              <a:t>The Convention</a:t>
            </a:r>
          </a:p>
        </p:txBody>
      </p:sp>
      <p:sp>
        <p:nvSpPr>
          <p:cNvPr id="6147" name="Rectangle 3"/>
          <p:cNvSpPr>
            <a:spLocks noGrp="1" noChangeArrowheads="1"/>
          </p:cNvSpPr>
          <p:nvPr>
            <p:ph type="body" idx="1"/>
          </p:nvPr>
        </p:nvSpPr>
        <p:spPr>
          <a:xfrm>
            <a:off x="457200" y="1066800"/>
            <a:ext cx="8229600" cy="5486400"/>
          </a:xfrm>
        </p:spPr>
        <p:txBody>
          <a:bodyPr/>
          <a:lstStyle/>
          <a:p>
            <a:pPr eaLnBrk="1" hangingPunct="1">
              <a:lnSpc>
                <a:spcPct val="80000"/>
              </a:lnSpc>
            </a:pPr>
            <a:r>
              <a:rPr lang="en-US" altLang="en-US" sz="2000" b="1" dirty="0" smtClean="0">
                <a:latin typeface="Times New Roman" panose="02020603050405020304" pitchFamily="18" charset="0"/>
                <a:cs typeface="Times New Roman" panose="02020603050405020304" pitchFamily="18" charset="0"/>
              </a:rPr>
              <a:t>SECTION II. -- ON HOSTILITIES</a:t>
            </a:r>
          </a:p>
          <a:p>
            <a:pPr lvl="1" eaLnBrk="1" hangingPunct="1">
              <a:lnSpc>
                <a:spcPct val="80000"/>
              </a:lnSpc>
            </a:pPr>
            <a:r>
              <a:rPr lang="en-US" altLang="en-US" sz="1800" b="1" dirty="0" smtClean="0">
                <a:latin typeface="Times New Roman" panose="02020603050405020304" pitchFamily="18" charset="0"/>
                <a:cs typeface="Times New Roman" panose="02020603050405020304" pitchFamily="18" charset="0"/>
              </a:rPr>
              <a:t>CHAPTER I. -- On means of injuring the Enemy, Sieges, and Bombardments</a:t>
            </a:r>
          </a:p>
          <a:p>
            <a:pPr lvl="1" eaLnBrk="1" hangingPunct="1">
              <a:lnSpc>
                <a:spcPct val="80000"/>
              </a:lnSpc>
            </a:pPr>
            <a:r>
              <a:rPr lang="en-US" altLang="en-US" sz="1800" b="1" dirty="0" smtClean="0">
                <a:latin typeface="Times New Roman" panose="02020603050405020304" pitchFamily="18" charset="0"/>
                <a:cs typeface="Times New Roman" panose="02020603050405020304" pitchFamily="18" charset="0"/>
              </a:rPr>
              <a:t>Article 27</a:t>
            </a:r>
          </a:p>
          <a:p>
            <a:pPr lvl="1" eaLnBrk="1" hangingPunct="1">
              <a:lnSpc>
                <a:spcPct val="80000"/>
              </a:lnSpc>
            </a:pPr>
            <a:r>
              <a:rPr lang="en-US" altLang="en-US" sz="1800" dirty="0" smtClean="0">
                <a:latin typeface="Times New Roman" panose="02020603050405020304" pitchFamily="18" charset="0"/>
                <a:cs typeface="Times New Roman" panose="02020603050405020304" pitchFamily="18" charset="0"/>
              </a:rPr>
              <a:t>In sieges and bombardments all necessary steps should be taken to spare as far as possible edifices devoted to religion, art, science, and charity, hospitals, and places where the sick and wounded are collected, provided they are not used at the same time for military purposes. </a:t>
            </a:r>
          </a:p>
          <a:p>
            <a:pPr lvl="1" eaLnBrk="1" hangingPunct="1">
              <a:lnSpc>
                <a:spcPct val="80000"/>
              </a:lnSpc>
            </a:pPr>
            <a:r>
              <a:rPr lang="en-US" altLang="en-US" sz="1800" dirty="0" smtClean="0">
                <a:latin typeface="Times New Roman" panose="02020603050405020304" pitchFamily="18" charset="0"/>
                <a:cs typeface="Times New Roman" panose="02020603050405020304" pitchFamily="18" charset="0"/>
              </a:rPr>
              <a:t>The besieged should indicate these buildings or places by some particular and visible signs, which should previously be notified to the assailants. </a:t>
            </a:r>
            <a:endParaRPr lang="en-US" altLang="en-US" sz="1800" b="1" dirty="0" smtClean="0">
              <a:latin typeface="Times New Roman" panose="02020603050405020304" pitchFamily="18" charset="0"/>
              <a:cs typeface="Times New Roman" panose="02020603050405020304" pitchFamily="18" charset="0"/>
            </a:endParaRPr>
          </a:p>
          <a:p>
            <a:pPr eaLnBrk="1" hangingPunct="1">
              <a:lnSpc>
                <a:spcPct val="80000"/>
              </a:lnSpc>
            </a:pPr>
            <a:r>
              <a:rPr lang="en-US" altLang="en-US" sz="2000" b="1" dirty="0" smtClean="0">
                <a:latin typeface="Times New Roman" panose="02020603050405020304" pitchFamily="18" charset="0"/>
                <a:cs typeface="Times New Roman" panose="02020603050405020304" pitchFamily="18" charset="0"/>
              </a:rPr>
              <a:t>SECTION III. -- ON MILITARY AUTHORITY OVER HOSTILE TERRITORY</a:t>
            </a:r>
          </a:p>
          <a:p>
            <a:pPr lvl="1" eaLnBrk="1" hangingPunct="1">
              <a:lnSpc>
                <a:spcPct val="80000"/>
              </a:lnSpc>
            </a:pPr>
            <a:r>
              <a:rPr lang="en-US" altLang="en-US" sz="1800" b="1" dirty="0" smtClean="0">
                <a:latin typeface="Times New Roman" panose="02020603050405020304" pitchFamily="18" charset="0"/>
                <a:cs typeface="Times New Roman" panose="02020603050405020304" pitchFamily="18" charset="0"/>
              </a:rPr>
              <a:t>Article 56</a:t>
            </a:r>
          </a:p>
          <a:p>
            <a:pPr lvl="1" eaLnBrk="1" hangingPunct="1">
              <a:lnSpc>
                <a:spcPct val="80000"/>
              </a:lnSpc>
            </a:pPr>
            <a:r>
              <a:rPr lang="en-US" altLang="en-US" sz="1800" dirty="0" smtClean="0">
                <a:latin typeface="Times New Roman" panose="02020603050405020304" pitchFamily="18" charset="0"/>
                <a:cs typeface="Times New Roman" panose="02020603050405020304" pitchFamily="18" charset="0"/>
              </a:rPr>
              <a:t>The property of the communes, that of religious, charitable, and educational institutions, and those of arts and science, even when State property, shall be treated as private property. </a:t>
            </a:r>
          </a:p>
          <a:p>
            <a:pPr lvl="1" eaLnBrk="1" hangingPunct="1">
              <a:lnSpc>
                <a:spcPct val="80000"/>
              </a:lnSpc>
            </a:pPr>
            <a:r>
              <a:rPr lang="en-US" altLang="en-US" sz="1800" dirty="0" smtClean="0">
                <a:latin typeface="Times New Roman" panose="02020603050405020304" pitchFamily="18" charset="0"/>
                <a:cs typeface="Times New Roman" panose="02020603050405020304" pitchFamily="18" charset="0"/>
              </a:rPr>
              <a:t>All seizure of, and destruction, or intentional damage done to such institutions, to historical monuments, works of art or science, is prohibited, and should be made the subject of proceedings. </a:t>
            </a:r>
          </a:p>
          <a:p>
            <a:pPr eaLnBrk="1" hangingPunct="1">
              <a:lnSpc>
                <a:spcPct val="80000"/>
              </a:lnSpc>
            </a:pPr>
            <a:r>
              <a:rPr lang="en-US" altLang="en-US" sz="2200" dirty="0" smtClean="0">
                <a:latin typeface="Times New Roman" panose="02020603050405020304" pitchFamily="18" charset="0"/>
                <a:cs typeface="Times New Roman" panose="02020603050405020304" pitchFamily="18" charset="0"/>
                <a:hlinkClick r:id="rId2"/>
              </a:rPr>
              <a:t>US signatory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868363"/>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Laws of War 1907</a:t>
            </a:r>
          </a:p>
        </p:txBody>
      </p:sp>
      <p:sp>
        <p:nvSpPr>
          <p:cNvPr id="7171" name="Rectangle 3"/>
          <p:cNvSpPr>
            <a:spLocks noGrp="1" noChangeArrowheads="1"/>
          </p:cNvSpPr>
          <p:nvPr>
            <p:ph type="body" idx="1"/>
          </p:nvPr>
        </p:nvSpPr>
        <p:spPr>
          <a:xfrm>
            <a:off x="457200" y="990600"/>
            <a:ext cx="8229600" cy="5486400"/>
          </a:xfrm>
        </p:spPr>
        <p:txBody>
          <a:bodyPr/>
          <a:lstStyle/>
          <a:p>
            <a:pPr eaLnBrk="1" hangingPunct="1">
              <a:lnSpc>
                <a:spcPct val="80000"/>
              </a:lnSpc>
            </a:pPr>
            <a:r>
              <a:rPr lang="en-US" altLang="en-US" sz="1800" dirty="0" smtClean="0">
                <a:latin typeface="Times New Roman" panose="02020603050405020304" pitchFamily="18" charset="0"/>
                <a:cs typeface="Times New Roman" panose="02020603050405020304" pitchFamily="18" charset="0"/>
              </a:rPr>
              <a:t>"Laws of War: Laws and Customs of War on Land (Hague IV); October 18, 1907"</a:t>
            </a:r>
            <a:r>
              <a:rPr lang="en-US" altLang="en-US" sz="1800" dirty="0" smtClean="0">
                <a:latin typeface="Times New Roman" panose="02020603050405020304" pitchFamily="18" charset="0"/>
                <a:cs typeface="Times New Roman" panose="02020603050405020304" pitchFamily="18" charset="0"/>
                <a:hlinkClick r:id="rId2" tooltip="http://en.wikipedia.org/wiki/Terror_bombing#endnote_HagueIV"/>
              </a:rPr>
              <a:t>[1]</a:t>
            </a:r>
            <a:r>
              <a:rPr lang="en-US" altLang="en-US" sz="1800" dirty="0" smtClean="0">
                <a:latin typeface="Times New Roman" panose="02020603050405020304" pitchFamily="18" charset="0"/>
                <a:cs typeface="Times New Roman" panose="02020603050405020304" pitchFamily="18" charset="0"/>
              </a:rPr>
              <a:t> </a:t>
            </a:r>
          </a:p>
          <a:p>
            <a:pPr lvl="1" eaLnBrk="1" hangingPunct="1">
              <a:lnSpc>
                <a:spcPct val="80000"/>
              </a:lnSpc>
            </a:pPr>
            <a:r>
              <a:rPr lang="en-US" altLang="en-US" sz="1600" b="1" dirty="0" smtClean="0">
                <a:latin typeface="Times New Roman" panose="02020603050405020304" pitchFamily="18" charset="0"/>
                <a:cs typeface="Times New Roman" panose="02020603050405020304" pitchFamily="18" charset="0"/>
              </a:rPr>
              <a:t>Art. 27.: </a:t>
            </a:r>
          </a:p>
          <a:p>
            <a:pPr lvl="2" eaLnBrk="1" hangingPunct="1">
              <a:lnSpc>
                <a:spcPct val="80000"/>
              </a:lnSpc>
            </a:pPr>
            <a:r>
              <a:rPr lang="en-US" altLang="en-US" sz="1400" dirty="0" smtClean="0">
                <a:latin typeface="Times New Roman" panose="02020603050405020304" pitchFamily="18" charset="0"/>
                <a:cs typeface="Times New Roman" panose="02020603050405020304" pitchFamily="18" charset="0"/>
              </a:rPr>
              <a:t>In sieges and bombardments all necessary steps must be taken to spare, as far as possible, buildings dedicated to religion, art, science, or charitable purposes, historic monuments, hospitals, and places where the sick and wounded are collected, provided they are not being used at the time for military purposes. </a:t>
            </a:r>
          </a:p>
          <a:p>
            <a:pPr lvl="2" eaLnBrk="1" hangingPunct="1">
              <a:lnSpc>
                <a:spcPct val="80000"/>
              </a:lnSpc>
            </a:pPr>
            <a:r>
              <a:rPr lang="en-US" altLang="en-US" sz="1400" dirty="0" smtClean="0">
                <a:latin typeface="Times New Roman" panose="02020603050405020304" pitchFamily="18" charset="0"/>
                <a:cs typeface="Times New Roman" panose="02020603050405020304" pitchFamily="18" charset="0"/>
              </a:rPr>
              <a:t>It is the duty of the besieged to indicate the presence of such buildings or places by distinctive and visible signs, which shall be notified to the enemy beforehand. </a:t>
            </a:r>
            <a:endParaRPr lang="en-US" altLang="en-US" sz="1400" b="1" dirty="0" smtClean="0">
              <a:latin typeface="Times New Roman" panose="02020603050405020304" pitchFamily="18" charset="0"/>
              <a:cs typeface="Times New Roman" panose="02020603050405020304" pitchFamily="18" charset="0"/>
            </a:endParaRPr>
          </a:p>
          <a:p>
            <a:pPr lvl="1" eaLnBrk="1" hangingPunct="1">
              <a:lnSpc>
                <a:spcPct val="80000"/>
              </a:lnSpc>
            </a:pPr>
            <a:r>
              <a:rPr lang="en-US" altLang="en-US" sz="1600" b="1" dirty="0" smtClean="0">
                <a:latin typeface="Times New Roman" panose="02020603050405020304" pitchFamily="18" charset="0"/>
                <a:cs typeface="Times New Roman" panose="02020603050405020304" pitchFamily="18" charset="0"/>
              </a:rPr>
              <a:t>Art. 56.:</a:t>
            </a:r>
          </a:p>
          <a:p>
            <a:pPr lvl="2" eaLnBrk="1" hangingPunct="1">
              <a:lnSpc>
                <a:spcPct val="80000"/>
              </a:lnSpc>
            </a:pPr>
            <a:r>
              <a:rPr lang="en-US" altLang="en-US" sz="1400" dirty="0" smtClean="0">
                <a:latin typeface="Times New Roman" panose="02020603050405020304" pitchFamily="18" charset="0"/>
                <a:cs typeface="Times New Roman" panose="02020603050405020304" pitchFamily="18" charset="0"/>
              </a:rPr>
              <a:t>The property of municipalities, that of institutions dedicated to religion, charity and education, the arts and sciences, even when State property, shall be treated as private property. </a:t>
            </a:r>
          </a:p>
          <a:p>
            <a:pPr lvl="2" eaLnBrk="1" hangingPunct="1">
              <a:lnSpc>
                <a:spcPct val="80000"/>
              </a:lnSpc>
            </a:pPr>
            <a:r>
              <a:rPr lang="en-US" altLang="en-US" sz="1400" dirty="0" smtClean="0">
                <a:latin typeface="Times New Roman" panose="02020603050405020304" pitchFamily="18" charset="0"/>
                <a:cs typeface="Times New Roman" panose="02020603050405020304" pitchFamily="18" charset="0"/>
              </a:rPr>
              <a:t>All seizure of, destruction or </a:t>
            </a:r>
            <a:r>
              <a:rPr lang="en-US" altLang="en-US" sz="1400" dirty="0" err="1" smtClean="0">
                <a:latin typeface="Times New Roman" panose="02020603050405020304" pitchFamily="18" charset="0"/>
                <a:cs typeface="Times New Roman" panose="02020603050405020304" pitchFamily="18" charset="0"/>
              </a:rPr>
              <a:t>wilful</a:t>
            </a:r>
            <a:r>
              <a:rPr lang="en-US" altLang="en-US" sz="1400" dirty="0" smtClean="0">
                <a:latin typeface="Times New Roman" panose="02020603050405020304" pitchFamily="18" charset="0"/>
                <a:cs typeface="Times New Roman" panose="02020603050405020304" pitchFamily="18" charset="0"/>
              </a:rPr>
              <a:t> damage done to institutions of this character, historic monuments, works of art and science, is forbidden, and should be made the subject of legal proceedings. </a:t>
            </a:r>
          </a:p>
          <a:p>
            <a:pPr eaLnBrk="1" hangingPunct="1">
              <a:lnSpc>
                <a:spcPct val="80000"/>
              </a:lnSpc>
            </a:pPr>
            <a:r>
              <a:rPr lang="en-US" altLang="en-US" sz="1800" dirty="0" smtClean="0">
                <a:latin typeface="Times New Roman" panose="02020603050405020304" pitchFamily="18" charset="0"/>
                <a:cs typeface="Times New Roman" panose="02020603050405020304" pitchFamily="18" charset="0"/>
              </a:rPr>
              <a:t>"Laws of War: Bombardment by Naval Forces in Time of War (Hague IX); October 18, 1907"</a:t>
            </a:r>
            <a:r>
              <a:rPr lang="en-US" altLang="en-US" sz="1800" dirty="0" smtClean="0">
                <a:latin typeface="Times New Roman" panose="02020603050405020304" pitchFamily="18" charset="0"/>
                <a:cs typeface="Times New Roman" panose="02020603050405020304" pitchFamily="18" charset="0"/>
                <a:hlinkClick r:id="rId3" tooltip="http://en.wikipedia.org/wiki/Terror_bombing#endnote_HagueIX"/>
              </a:rPr>
              <a:t>[2]</a:t>
            </a:r>
            <a:r>
              <a:rPr lang="en-US" altLang="en-US" sz="1800" dirty="0" smtClean="0">
                <a:latin typeface="Times New Roman" panose="02020603050405020304" pitchFamily="18" charset="0"/>
                <a:cs typeface="Times New Roman" panose="02020603050405020304" pitchFamily="18" charset="0"/>
              </a:rPr>
              <a:t>. </a:t>
            </a:r>
          </a:p>
          <a:p>
            <a:pPr lvl="1" eaLnBrk="1" hangingPunct="1">
              <a:lnSpc>
                <a:spcPct val="80000"/>
              </a:lnSpc>
            </a:pPr>
            <a:r>
              <a:rPr lang="en-US" altLang="en-US" sz="1600" b="1" dirty="0" smtClean="0">
                <a:latin typeface="Times New Roman" panose="02020603050405020304" pitchFamily="18" charset="0"/>
                <a:cs typeface="Times New Roman" panose="02020603050405020304" pitchFamily="18" charset="0"/>
              </a:rPr>
              <a:t>CHAPTER II, General Provisions, Art. 5.</a:t>
            </a:r>
          </a:p>
          <a:p>
            <a:pPr lvl="2" eaLnBrk="1" hangingPunct="1">
              <a:lnSpc>
                <a:spcPct val="80000"/>
              </a:lnSpc>
            </a:pPr>
            <a:r>
              <a:rPr lang="en-US" altLang="en-US" sz="1400" dirty="0" smtClean="0">
                <a:latin typeface="Times New Roman" panose="02020603050405020304" pitchFamily="18" charset="0"/>
                <a:cs typeface="Times New Roman" panose="02020603050405020304" pitchFamily="18" charset="0"/>
              </a:rPr>
              <a:t>In bombardments by naval forces all the necessary measures must be taken by the commander to spare as far as possible sacred edifices, buildings used for artistic, scientific, or charitable purposes, historic monuments, hospitals, and places where the sick or wounded are collected, on the understanding that they are not used at the same time for military purposes. </a:t>
            </a:r>
          </a:p>
          <a:p>
            <a:pPr lvl="2" eaLnBrk="1" hangingPunct="1">
              <a:lnSpc>
                <a:spcPct val="80000"/>
              </a:lnSpc>
            </a:pPr>
            <a:r>
              <a:rPr lang="en-US" altLang="en-US" sz="1400" dirty="0" smtClean="0">
                <a:latin typeface="Times New Roman" panose="02020603050405020304" pitchFamily="18" charset="0"/>
                <a:cs typeface="Times New Roman" panose="02020603050405020304" pitchFamily="18" charset="0"/>
              </a:rPr>
              <a:t>It is the duty of the inhabitants to indicate such monuments, edifices, or places by visible signs, which shall consist of large, stiff rectangular panels divided diagonally into two </a:t>
            </a:r>
            <a:r>
              <a:rPr lang="en-US" altLang="en-US" sz="1400" dirty="0" err="1" smtClean="0">
                <a:latin typeface="Times New Roman" panose="02020603050405020304" pitchFamily="18" charset="0"/>
                <a:cs typeface="Times New Roman" panose="02020603050405020304" pitchFamily="18" charset="0"/>
              </a:rPr>
              <a:t>coloured</a:t>
            </a:r>
            <a:r>
              <a:rPr lang="en-US" altLang="en-US" sz="1400" dirty="0" smtClean="0">
                <a:latin typeface="Times New Roman" panose="02020603050405020304" pitchFamily="18" charset="0"/>
                <a:cs typeface="Times New Roman" panose="02020603050405020304" pitchFamily="18" charset="0"/>
              </a:rPr>
              <a:t> triangular portions, the upper portion black, the lower portion white. </a:t>
            </a:r>
          </a:p>
          <a:p>
            <a:pPr eaLnBrk="1" hangingPunct="1">
              <a:lnSpc>
                <a:spcPct val="80000"/>
              </a:lnSpc>
            </a:pPr>
            <a:r>
              <a:rPr lang="en-US" altLang="en-US" sz="2200" dirty="0" smtClean="0">
                <a:latin typeface="Times New Roman" panose="02020603050405020304" pitchFamily="18" charset="0"/>
                <a:cs typeface="Times New Roman" panose="02020603050405020304" pitchFamily="18" charset="0"/>
              </a:rPr>
              <a:t>US State party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76200"/>
            <a:ext cx="3429000" cy="1143000"/>
          </a:xfrm>
        </p:spPr>
        <p:txBody>
          <a:bodyPr/>
          <a:lstStyle/>
          <a:p>
            <a:r>
              <a:rPr lang="en-US" altLang="en-US" dirty="0" smtClean="0">
                <a:latin typeface="Times New Roman" panose="02020603050405020304" pitchFamily="18" charset="0"/>
                <a:cs typeface="Times New Roman" panose="02020603050405020304" pitchFamily="18" charset="0"/>
              </a:rPr>
              <a:t>Nicholas Roerich</a:t>
            </a:r>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81450" y="3568700"/>
            <a:ext cx="4724400" cy="3321050"/>
          </a:xfrm>
        </p:spPr>
      </p:pic>
      <p:pic>
        <p:nvPicPr>
          <p:cNvPr id="8196" name="Picture 2" descr="http://upload.wikimedia.org/wikipedia/commons/b/b6/M_Sherling_Portrait_Roer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447800"/>
            <a:ext cx="3567113"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0"/>
            <a:ext cx="50673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4648200" cy="715962"/>
          </a:xfrm>
        </p:spPr>
        <p:txBody>
          <a:bodyPr/>
          <a:lstStyle/>
          <a:p>
            <a:pPr eaLnBrk="1" hangingPunct="1"/>
            <a:r>
              <a:rPr lang="en-US" altLang="en-US" smtClean="0">
                <a:latin typeface="Times New Roman" panose="02020603050405020304" pitchFamily="18" charset="0"/>
              </a:rPr>
              <a:t>Roerich</a:t>
            </a:r>
            <a:r>
              <a:rPr lang="en-US" altLang="en-US" sz="4000" smtClean="0"/>
              <a:t> Pact</a:t>
            </a:r>
          </a:p>
        </p:txBody>
      </p:sp>
      <p:sp>
        <p:nvSpPr>
          <p:cNvPr id="9219" name="Rectangle 3"/>
          <p:cNvSpPr>
            <a:spLocks noGrp="1" noChangeArrowheads="1"/>
          </p:cNvSpPr>
          <p:nvPr>
            <p:ph type="body" idx="1"/>
          </p:nvPr>
        </p:nvSpPr>
        <p:spPr>
          <a:xfrm>
            <a:off x="228600" y="1219200"/>
            <a:ext cx="5943600" cy="5334000"/>
          </a:xfrm>
        </p:spPr>
        <p:txBody>
          <a:bodyPr/>
          <a:lstStyle/>
          <a:p>
            <a:pPr eaLnBrk="1" hangingPunct="1">
              <a:lnSpc>
                <a:spcPct val="90000"/>
              </a:lnSpc>
            </a:pPr>
            <a:r>
              <a:rPr lang="en-US" altLang="en-US" sz="2400" smtClean="0">
                <a:latin typeface="Times New Roman" panose="02020603050405020304" pitchFamily="18" charset="0"/>
              </a:rPr>
              <a:t>“Protection Of Artistic and Scientific Institutions and Historic Monuments”</a:t>
            </a:r>
          </a:p>
          <a:p>
            <a:pPr eaLnBrk="1" hangingPunct="1">
              <a:lnSpc>
                <a:spcPct val="90000"/>
              </a:lnSpc>
            </a:pPr>
            <a:r>
              <a:rPr lang="en-US" altLang="en-US" sz="2400" smtClean="0">
                <a:latin typeface="Times New Roman" panose="02020603050405020304" pitchFamily="18" charset="0"/>
              </a:rPr>
              <a:t>Article 1: </a:t>
            </a:r>
          </a:p>
          <a:p>
            <a:pPr lvl="1" eaLnBrk="1" hangingPunct="1">
              <a:lnSpc>
                <a:spcPct val="90000"/>
              </a:lnSpc>
            </a:pPr>
            <a:r>
              <a:rPr lang="en-US" altLang="en-US" sz="2000" smtClean="0">
                <a:latin typeface="Times New Roman" panose="02020603050405020304" pitchFamily="18" charset="0"/>
              </a:rPr>
              <a:t>“The historic monuments, museums, scientific, artistic, educational and cultural institutions shall be considered as neutral and as such respected and protected by belligerents. The same respect and protection shall be due to the personnel of the institutions mentioned above. The same respect and protection shall be accorded to the historic monuments, museums, scientific, artistic, educational and cultural institutions in time of peace as well as in war.”</a:t>
            </a:r>
          </a:p>
          <a:p>
            <a:pPr eaLnBrk="1" hangingPunct="1">
              <a:lnSpc>
                <a:spcPct val="90000"/>
              </a:lnSpc>
            </a:pPr>
            <a:r>
              <a:rPr lang="en-US" altLang="en-US" sz="2400" smtClean="0">
                <a:latin typeface="Times New Roman" panose="02020603050405020304" pitchFamily="18" charset="0"/>
              </a:rPr>
              <a:t>1935</a:t>
            </a:r>
          </a:p>
          <a:p>
            <a:pPr eaLnBrk="1" hangingPunct="1">
              <a:lnSpc>
                <a:spcPct val="90000"/>
              </a:lnSpc>
            </a:pPr>
            <a:r>
              <a:rPr lang="en-US" altLang="en-US" sz="2400" smtClean="0">
                <a:latin typeface="Times New Roman" panose="02020603050405020304" pitchFamily="18" charset="0"/>
              </a:rPr>
              <a:t>Limited to the </a:t>
            </a:r>
            <a:r>
              <a:rPr lang="en-US" altLang="en-US" sz="2400" i="1" smtClean="0">
                <a:latin typeface="Times New Roman" panose="02020603050405020304" pitchFamily="18" charset="0"/>
              </a:rPr>
              <a:t>Americas</a:t>
            </a:r>
          </a:p>
          <a:p>
            <a:pPr eaLnBrk="1" hangingPunct="1">
              <a:lnSpc>
                <a:spcPct val="90000"/>
              </a:lnSpc>
            </a:pPr>
            <a:r>
              <a:rPr lang="en-US" altLang="en-US" sz="2400" smtClean="0">
                <a:latin typeface="Times New Roman" panose="02020603050405020304" pitchFamily="18" charset="0"/>
              </a:rPr>
              <a:t>U.S. is signatory</a:t>
            </a:r>
          </a:p>
        </p:txBody>
      </p:sp>
      <p:pic>
        <p:nvPicPr>
          <p:cNvPr id="9220" name="Picture 4" descr="Roerich Pact sign_of_pe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
            <a:ext cx="2886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1249362"/>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Monte </a:t>
            </a:r>
            <a:r>
              <a:rPr lang="en-US" altLang="en-US" dirty="0" err="1" smtClean="0">
                <a:latin typeface="Times New Roman" panose="02020603050405020304" pitchFamily="18" charset="0"/>
                <a:cs typeface="Times New Roman" panose="02020603050405020304" pitchFamily="18" charset="0"/>
              </a:rPr>
              <a:t>Cassino</a:t>
            </a:r>
            <a:r>
              <a:rPr lang="en-US" altLang="en-US" dirty="0" smtClean="0">
                <a:latin typeface="Times New Roman" panose="02020603050405020304" pitchFamily="18" charset="0"/>
                <a:cs typeface="Times New Roman" panose="02020603050405020304" pitchFamily="18" charset="0"/>
              </a:rPr>
              <a:t>: Eisenhower </a:t>
            </a:r>
            <a:r>
              <a:rPr lang="en-US" altLang="en-US" dirty="0" smtClean="0">
                <a:latin typeface="Times New Roman" panose="02020603050405020304" pitchFamily="18" charset="0"/>
                <a:cs typeface="Times New Roman" panose="02020603050405020304" pitchFamily="18" charset="0"/>
              </a:rPr>
              <a:t>on </a:t>
            </a:r>
            <a:r>
              <a:rPr lang="en-US" altLang="en-US" dirty="0" smtClean="0">
                <a:latin typeface="Times New Roman" panose="02020603050405020304" pitchFamily="18" charset="0"/>
                <a:cs typeface="Times New Roman" panose="02020603050405020304" pitchFamily="18" charset="0"/>
              </a:rPr>
              <a:t>Cultural Property during WWII</a:t>
            </a:r>
            <a:endParaRPr lang="en-US" altLang="en-US" dirty="0" smtClean="0">
              <a:latin typeface="Times New Roman" panose="02020603050405020304" pitchFamily="18" charset="0"/>
              <a:cs typeface="Times New Roman" panose="02020603050405020304" pitchFamily="18" charset="0"/>
            </a:endParaRPr>
          </a:p>
        </p:txBody>
      </p:sp>
      <p:sp>
        <p:nvSpPr>
          <p:cNvPr id="10243" name="Content Placeholder 2"/>
          <p:cNvSpPr>
            <a:spLocks noGrp="1"/>
          </p:cNvSpPr>
          <p:nvPr>
            <p:ph idx="1"/>
          </p:nvPr>
        </p:nvSpPr>
        <p:spPr>
          <a:xfrm>
            <a:off x="457200" y="1600200"/>
            <a:ext cx="8229600" cy="5181600"/>
          </a:xfrm>
        </p:spPr>
        <p:txBody>
          <a:bodyPr/>
          <a:lstStyle/>
          <a:p>
            <a:pPr eaLnBrk="1" hangingPunct="1"/>
            <a:r>
              <a:rPr lang="en-US" altLang="en-US" sz="2400" i="1" dirty="0" smtClean="0">
                <a:latin typeface="Times New Roman" panose="02020603050405020304" pitchFamily="18" charset="0"/>
                <a:cs typeface="Times New Roman" panose="02020603050405020304" pitchFamily="18" charset="0"/>
              </a:rPr>
              <a:t>If we have to choose between destroying a famous building and sacrificing our own men, then our men's lives count infinitely more, and buildings must go. But the choice is not always so clear-cut as that. In many cases, the monuments can be spared without detriment to operational needs. Nothing can stand against the argument of military necessity. That is an accepted principle. But the phrase 'military necessity' is sometimes used where it would be more truthful to speak of military convenience or even of personal convenience. I do not want it to cloak slackness or </a:t>
            </a:r>
            <a:r>
              <a:rPr lang="en-US" altLang="en-US" sz="2400" i="1" dirty="0" smtClean="0">
                <a:latin typeface="Times New Roman" panose="02020603050405020304" pitchFamily="18" charset="0"/>
                <a:cs typeface="Times New Roman" panose="02020603050405020304" pitchFamily="18" charset="0"/>
              </a:rPr>
              <a:t>indifference</a:t>
            </a:r>
          </a:p>
          <a:p>
            <a:pPr eaLnBrk="1" hangingPunct="1"/>
            <a:r>
              <a:rPr lang="en-US" altLang="en-US" sz="1600" dirty="0">
                <a:latin typeface="Times New Roman" panose="02020603050405020304" pitchFamily="18" charset="0"/>
                <a:cs typeface="Times New Roman" panose="02020603050405020304" pitchFamily="18" charset="0"/>
              </a:rPr>
              <a:t>Letter, Gen. Dwight D. Eisenhower, Commander-in-Chief, AFH to All Commanders, Subject: Historic Monuments, December 29, 1943, File: CAD 000.4 (3-25-43) (1), Sec. 2, Security Classified General Correspondence, 1943-July 1949, General Records, Civil Affairs Division, Records of the War Department General and Special Staffs, RG </a:t>
            </a:r>
            <a:r>
              <a:rPr lang="en-US" altLang="en-US" sz="1600" dirty="0" smtClean="0">
                <a:latin typeface="Times New Roman" panose="02020603050405020304" pitchFamily="18" charset="0"/>
                <a:cs typeface="Times New Roman" panose="02020603050405020304" pitchFamily="18" charset="0"/>
              </a:rPr>
              <a:t>165. </a:t>
            </a:r>
            <a:r>
              <a:rPr lang="en-US" altLang="en-US" sz="1600" dirty="0">
                <a:latin typeface="Times New Roman" panose="02020603050405020304" pitchFamily="18" charset="0"/>
                <a:cs typeface="Times New Roman" panose="02020603050405020304" pitchFamily="18" charset="0"/>
              </a:rPr>
              <a:t>From: </a:t>
            </a:r>
            <a:r>
              <a:rPr lang="en-US" altLang="en-US" sz="1600" dirty="0">
                <a:latin typeface="Times New Roman" panose="02020603050405020304" pitchFamily="18" charset="0"/>
                <a:cs typeface="Times New Roman" panose="02020603050405020304" pitchFamily="18" charset="0"/>
                <a:hlinkClick r:id="rId2"/>
              </a:rPr>
              <a:t>http://uscbs.org/world-war-ii---</a:t>
            </a:r>
            <a:r>
              <a:rPr lang="en-US" altLang="en-US" sz="1600" dirty="0" smtClean="0">
                <a:latin typeface="Times New Roman" panose="02020603050405020304" pitchFamily="18" charset="0"/>
                <a:cs typeface="Times New Roman" panose="02020603050405020304" pitchFamily="18" charset="0"/>
                <a:hlinkClick r:id="rId2"/>
              </a:rPr>
              <a:t>monuments-men.html</a:t>
            </a:r>
            <a:r>
              <a:rPr lang="en-US" altLang="en-US" sz="1600" dirty="0" smtClean="0">
                <a:latin typeface="Times New Roman" panose="02020603050405020304" pitchFamily="18" charset="0"/>
                <a:cs typeface="Times New Roman" panose="02020603050405020304" pitchFamily="18" charset="0"/>
              </a:rPr>
              <a:t>. </a:t>
            </a:r>
            <a:endParaRPr lang="en-US" altLang="en-US" sz="16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623</TotalTime>
  <Words>1578</Words>
  <Application>Microsoft Office PowerPoint</Application>
  <PresentationFormat>On-screen Show (4:3)</PresentationFormat>
  <Paragraphs>95</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Default Design</vt:lpstr>
      <vt:lpstr>International Laws and Ethics</vt:lpstr>
      <vt:lpstr>Cultural Property in War</vt:lpstr>
      <vt:lpstr>Treaties</vt:lpstr>
      <vt:lpstr>The Hague Conventions of 1899 and 1907</vt:lpstr>
      <vt:lpstr>Laws and Customs of War on Land (Hague II); July 29, 1899 The Convention</vt:lpstr>
      <vt:lpstr>Laws of War 1907</vt:lpstr>
      <vt:lpstr>Nicholas Roerich</vt:lpstr>
      <vt:lpstr>Roerich Pact</vt:lpstr>
      <vt:lpstr>Monte Cassino: Eisenhower on Cultural Property during WWII</vt:lpstr>
      <vt:lpstr>The Convention for the Protection of Cultural Property in the Event of Armed Conflict adopted at the Hague (Netherlands) in 1954, </vt:lpstr>
      <vt:lpstr>The 1999 Protocol</vt:lpstr>
      <vt:lpstr>The Blue Shield-Hague Logo</vt:lpstr>
      <vt:lpstr>War Crimes</vt:lpstr>
      <vt:lpstr>Rome Statute of the International Criminal Court</vt:lpstr>
      <vt:lpstr>Bamyan, Afghanistan</vt:lpstr>
      <vt:lpstr>Large Buddha</vt:lpstr>
      <vt:lpstr>Painting in niche of large statue</vt:lpstr>
      <vt:lpstr>PowerPoint Presentation</vt:lpstr>
      <vt:lpstr>PowerPoint Presentation</vt:lpstr>
      <vt:lpstr>Timbuktu</vt:lpstr>
      <vt:lpstr>PowerPoint Presentation</vt:lpstr>
      <vt:lpstr>PowerPoint Presentation</vt:lpstr>
      <vt:lpstr>Timbuktu, World Heritage Site</vt:lpstr>
      <vt:lpstr>Palace</vt:lpstr>
      <vt:lpstr>Manuscripts-Astronomy, Math, Korans</vt:lpstr>
      <vt:lpstr>Hundreds of thousands of manuscripts</vt:lpstr>
      <vt:lpstr>MSs</vt:lpstr>
      <vt:lpstr>Shrine Destroyed 2013</vt:lpstr>
      <vt:lpstr>First prosecution 2015</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Treaties</dc:title>
  <dc:creator>Clifford T. Brown</dc:creator>
  <cp:lastModifiedBy>Clifford Brown</cp:lastModifiedBy>
  <cp:revision>58</cp:revision>
  <dcterms:created xsi:type="dcterms:W3CDTF">2007-01-19T16:45:31Z</dcterms:created>
  <dcterms:modified xsi:type="dcterms:W3CDTF">2016-11-18T12:51:16Z</dcterms:modified>
</cp:coreProperties>
</file>