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94" r:id="rId4"/>
    <p:sldId id="286" r:id="rId5"/>
    <p:sldId id="283" r:id="rId6"/>
    <p:sldId id="288" r:id="rId7"/>
    <p:sldId id="290" r:id="rId8"/>
    <p:sldId id="291" r:id="rId9"/>
    <p:sldId id="287" r:id="rId10"/>
    <p:sldId id="292" r:id="rId11"/>
    <p:sldId id="293"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1" d="100"/>
          <a:sy n="91" d="100"/>
        </p:scale>
        <p:origin x="56" y="2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10/20/2021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10/20/2021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10/20/2021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10/20/2021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10/20/2021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10/20/2021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10/20/2021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10/20/2021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10/20/2021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10/20/2021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10/20/2021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10/20/2021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mailto:novelution@fau.edu"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1" descr="https://upload.wikimedia.org/wikipedia/en/4/44/Fau_logo_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547" y="937178"/>
            <a:ext cx="2870357" cy="122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85894" y="868961"/>
            <a:ext cx="3333338" cy="2359153"/>
          </a:xfrm>
          <a:prstGeom prst="rect">
            <a:avLst/>
          </a:prstGeom>
        </p:spPr>
      </p:pic>
      <p:sp>
        <p:nvSpPr>
          <p:cNvPr id="12" name="Title 1"/>
          <p:cNvSpPr>
            <a:spLocks noGrp="1"/>
          </p:cNvSpPr>
          <p:nvPr>
            <p:ph type="ctrTitle"/>
          </p:nvPr>
        </p:nvSpPr>
        <p:spPr>
          <a:xfrm>
            <a:off x="1671229" y="2556977"/>
            <a:ext cx="8316142" cy="1744046"/>
          </a:xfrm>
        </p:spPr>
        <p:txBody>
          <a:bodyPr/>
          <a:lstStyle/>
          <a:p>
            <a:pPr algn="ctr"/>
            <a:r>
              <a:rPr lang="en-US" dirty="0" err="1">
                <a:latin typeface="Arial" panose="020B0604020202020204" pitchFamily="34" charset="0"/>
                <a:cs typeface="Arial" panose="020B0604020202020204" pitchFamily="34" charset="0"/>
              </a:rPr>
              <a:t>Novelution</a:t>
            </a:r>
            <a:br>
              <a:rPr lang="en-US" sz="48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Ad Hoc Reports &amp; CSV Files</a:t>
            </a:r>
            <a:endParaRPr lang="en-US" sz="3200" dirty="0">
              <a:solidFill>
                <a:schemeClr val="bg1"/>
              </a:solidFill>
              <a:latin typeface="Monotype Corsiva" panose="03010101010201010101" pitchFamily="66" charset="0"/>
            </a:endParaRPr>
          </a:p>
        </p:txBody>
      </p:sp>
      <p:sp>
        <p:nvSpPr>
          <p:cNvPr id="13" name="Subtitle 2"/>
          <p:cNvSpPr>
            <a:spLocks noGrp="1"/>
          </p:cNvSpPr>
          <p:nvPr>
            <p:ph type="subTitle" idx="1"/>
          </p:nvPr>
        </p:nvSpPr>
        <p:spPr>
          <a:xfrm>
            <a:off x="2500313" y="5014842"/>
            <a:ext cx="6657974" cy="611936"/>
          </a:xfrm>
        </p:spPr>
        <p:txBody>
          <a:bodyPr>
            <a:normAutofit fontScale="25000" lnSpcReduction="20000"/>
          </a:bodyPr>
          <a:lstStyle/>
          <a:p>
            <a:pPr algn="ctr"/>
            <a:r>
              <a:rPr lang="en-US" sz="6400" dirty="0">
                <a:solidFill>
                  <a:srgbClr val="92D050"/>
                </a:solidFill>
              </a:rPr>
              <a:t>Presented by: The Office of Sponsored Programs</a:t>
            </a:r>
          </a:p>
          <a:p>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82514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64" y="973668"/>
            <a:ext cx="9878918" cy="706964"/>
          </a:xfrm>
        </p:spPr>
        <p:txBody>
          <a:bodyPr/>
          <a:lstStyle/>
          <a:p>
            <a:pPr algn="ctr"/>
            <a:r>
              <a:rPr lang="en-US" dirty="0"/>
              <a:t>Download CSV and Column </a:t>
            </a:r>
            <a:br>
              <a:rPr lang="en-US" dirty="0"/>
            </a:br>
            <a:r>
              <a:rPr lang="en-US" dirty="0"/>
              <a:t>Selections</a:t>
            </a:r>
          </a:p>
        </p:txBody>
      </p:sp>
      <p:sp>
        <p:nvSpPr>
          <p:cNvPr id="3" name="Content Placeholder 2"/>
          <p:cNvSpPr>
            <a:spLocks noGrp="1"/>
          </p:cNvSpPr>
          <p:nvPr>
            <p:ph sz="half" idx="1"/>
          </p:nvPr>
        </p:nvSpPr>
        <p:spPr>
          <a:xfrm>
            <a:off x="195445" y="2399289"/>
            <a:ext cx="4718582" cy="4273737"/>
          </a:xfrm>
        </p:spPr>
        <p:txBody>
          <a:bodyPr>
            <a:normAutofit/>
          </a:bodyPr>
          <a:lstStyle/>
          <a:p>
            <a:pPr marL="0" indent="0">
              <a:buClrTx/>
              <a:buNone/>
            </a:pPr>
            <a:r>
              <a:rPr lang="en-US" sz="2200" b="1" dirty="0">
                <a:solidFill>
                  <a:schemeClr val="tx1"/>
                </a:solidFill>
              </a:rPr>
              <a:t>Sections of Column(s) to Generate the CSV File</a:t>
            </a:r>
          </a:p>
          <a:p>
            <a:pPr algn="just">
              <a:spcBef>
                <a:spcPts val="600"/>
              </a:spcBef>
              <a:buClrTx/>
              <a:buFont typeface="Wingdings" panose="05000000000000000000" pitchFamily="2" charset="2"/>
              <a:buChar char="§"/>
            </a:pPr>
            <a:r>
              <a:rPr lang="en-US" sz="1900" dirty="0">
                <a:solidFill>
                  <a:schemeClr val="tx1"/>
                </a:solidFill>
              </a:rPr>
              <a:t>Once the “Download” CSV button is selected, the user must select the “column(s)” to be generated on the CSV file</a:t>
            </a:r>
          </a:p>
          <a:p>
            <a:pPr algn="just">
              <a:spcBef>
                <a:spcPts val="600"/>
              </a:spcBef>
              <a:buClrTx/>
              <a:buFont typeface="Wingdings" panose="05000000000000000000" pitchFamily="2" charset="2"/>
              <a:buChar char="§"/>
            </a:pPr>
            <a:r>
              <a:rPr lang="en-US" sz="1900" dirty="0">
                <a:solidFill>
                  <a:schemeClr val="tx1"/>
                </a:solidFill>
              </a:rPr>
              <a:t>Columns are specific data values entered in the proposal/award file</a:t>
            </a:r>
          </a:p>
          <a:p>
            <a:pPr algn="just">
              <a:spcBef>
                <a:spcPts val="600"/>
              </a:spcBef>
              <a:buClrTx/>
              <a:buFont typeface="Wingdings" panose="05000000000000000000" pitchFamily="2" charset="2"/>
              <a:buChar char="§"/>
            </a:pPr>
            <a:r>
              <a:rPr lang="en-US" sz="1900" dirty="0">
                <a:solidFill>
                  <a:schemeClr val="tx1"/>
                </a:solidFill>
              </a:rPr>
              <a:t>Highlight the column(s) of interest and in the left-hand box and click on the “single” arrow pointing to the right to move that column over</a:t>
            </a:r>
          </a:p>
          <a:p>
            <a:pPr algn="just">
              <a:spcBef>
                <a:spcPts val="600"/>
              </a:spcBef>
              <a:buClrTx/>
              <a:buFont typeface="Wingdings" panose="05000000000000000000" pitchFamily="2" charset="2"/>
              <a:buChar char="§"/>
            </a:pPr>
            <a:endParaRPr lang="en-US" sz="19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sp>
        <p:nvSpPr>
          <p:cNvPr id="9" name="Rectangle 8">
            <a:extLst>
              <a:ext uri="{FF2B5EF4-FFF2-40B4-BE49-F238E27FC236}">
                <a16:creationId xmlns:a16="http://schemas.microsoft.com/office/drawing/2014/main" id="{3D6B3B2E-15EC-40B3-9CB5-2DF6802AFFC5}"/>
              </a:ext>
            </a:extLst>
          </p:cNvPr>
          <p:cNvSpPr/>
          <p:nvPr/>
        </p:nvSpPr>
        <p:spPr>
          <a:xfrm>
            <a:off x="6570226" y="3707523"/>
            <a:ext cx="881049" cy="338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D98CF0-87C2-44EF-A31A-5310E5AD1C61}"/>
              </a:ext>
            </a:extLst>
          </p:cNvPr>
          <p:cNvSpPr/>
          <p:nvPr/>
        </p:nvSpPr>
        <p:spPr>
          <a:xfrm>
            <a:off x="9478067" y="2999324"/>
            <a:ext cx="673547" cy="3010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872C191-6104-41BC-98E7-60065B284A88}"/>
              </a:ext>
            </a:extLst>
          </p:cNvPr>
          <p:cNvPicPr>
            <a:picLocks noChangeAspect="1"/>
          </p:cNvPicPr>
          <p:nvPr/>
        </p:nvPicPr>
        <p:blipFill>
          <a:blip r:embed="rId3"/>
          <a:stretch>
            <a:fillRect/>
          </a:stretch>
        </p:blipFill>
        <p:spPr>
          <a:xfrm>
            <a:off x="5310032" y="2707010"/>
            <a:ext cx="6686523" cy="3662296"/>
          </a:xfrm>
          <a:prstGeom prst="rect">
            <a:avLst/>
          </a:prstGeom>
        </p:spPr>
      </p:pic>
      <p:sp>
        <p:nvSpPr>
          <p:cNvPr id="12" name="Rectangle 11">
            <a:extLst>
              <a:ext uri="{FF2B5EF4-FFF2-40B4-BE49-F238E27FC236}">
                <a16:creationId xmlns:a16="http://schemas.microsoft.com/office/drawing/2014/main" id="{0C51058C-D79E-419E-871C-5D8E0BAC383B}"/>
              </a:ext>
            </a:extLst>
          </p:cNvPr>
          <p:cNvSpPr/>
          <p:nvPr/>
        </p:nvSpPr>
        <p:spPr>
          <a:xfrm>
            <a:off x="6798475" y="4568916"/>
            <a:ext cx="1854818" cy="338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6C2382-91BD-4556-B156-439954770A44}"/>
              </a:ext>
            </a:extLst>
          </p:cNvPr>
          <p:cNvSpPr/>
          <p:nvPr/>
        </p:nvSpPr>
        <p:spPr>
          <a:xfrm>
            <a:off x="8723772" y="4807810"/>
            <a:ext cx="857650" cy="3951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C00BBD4-E9D9-46BA-8850-EE6CF9B0DDD7}"/>
              </a:ext>
            </a:extLst>
          </p:cNvPr>
          <p:cNvCxnSpPr>
            <a:cxnSpLocks/>
          </p:cNvCxnSpPr>
          <p:nvPr/>
        </p:nvCxnSpPr>
        <p:spPr>
          <a:xfrm flipH="1">
            <a:off x="6096000" y="4738347"/>
            <a:ext cx="702476" cy="46186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B430E97-9B09-4DE1-9037-471277239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357186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64" y="973668"/>
            <a:ext cx="9878918" cy="706964"/>
          </a:xfrm>
        </p:spPr>
        <p:txBody>
          <a:bodyPr/>
          <a:lstStyle/>
          <a:p>
            <a:pPr algn="ctr"/>
            <a:r>
              <a:rPr lang="en-US" dirty="0"/>
              <a:t>Column Selections (Cont.)</a:t>
            </a:r>
          </a:p>
        </p:txBody>
      </p:sp>
      <p:sp>
        <p:nvSpPr>
          <p:cNvPr id="3" name="Content Placeholder 2"/>
          <p:cNvSpPr>
            <a:spLocks noGrp="1"/>
          </p:cNvSpPr>
          <p:nvPr>
            <p:ph sz="half" idx="1"/>
          </p:nvPr>
        </p:nvSpPr>
        <p:spPr>
          <a:xfrm>
            <a:off x="472235" y="2646346"/>
            <a:ext cx="5181473" cy="3712573"/>
          </a:xfrm>
        </p:spPr>
        <p:txBody>
          <a:bodyPr>
            <a:normAutofit lnSpcReduction="10000"/>
          </a:bodyPr>
          <a:lstStyle/>
          <a:p>
            <a:pPr marL="0" indent="0">
              <a:buClrTx/>
              <a:buNone/>
            </a:pPr>
            <a:r>
              <a:rPr lang="en-US" sz="2200" b="1" dirty="0">
                <a:solidFill>
                  <a:schemeClr val="tx1"/>
                </a:solidFill>
              </a:rPr>
              <a:t>Sections of Column(s) (Cont.)</a:t>
            </a:r>
          </a:p>
          <a:p>
            <a:pPr algn="just">
              <a:spcBef>
                <a:spcPts val="600"/>
              </a:spcBef>
              <a:buClrTx/>
              <a:buFont typeface="Wingdings" panose="05000000000000000000" pitchFamily="2" charset="2"/>
              <a:buChar char="§"/>
            </a:pPr>
            <a:r>
              <a:rPr lang="en-US" sz="1900" dirty="0">
                <a:solidFill>
                  <a:schemeClr val="tx1"/>
                </a:solidFill>
              </a:rPr>
              <a:t>Once all columns of interests are selected, the user can order the columns by highlighting the column and using the up and down arrows</a:t>
            </a:r>
          </a:p>
          <a:p>
            <a:pPr algn="just">
              <a:spcBef>
                <a:spcPts val="600"/>
              </a:spcBef>
              <a:buClrTx/>
              <a:buFont typeface="Wingdings" panose="05000000000000000000" pitchFamily="2" charset="2"/>
              <a:buChar char="§"/>
            </a:pPr>
            <a:r>
              <a:rPr lang="en-US" sz="1900" dirty="0">
                <a:solidFill>
                  <a:schemeClr val="tx1"/>
                </a:solidFill>
              </a:rPr>
              <a:t>Once all columns are selected, click the blue “Download” button</a:t>
            </a:r>
          </a:p>
          <a:p>
            <a:pPr algn="just">
              <a:spcBef>
                <a:spcPts val="600"/>
              </a:spcBef>
              <a:buClrTx/>
              <a:buFont typeface="Wingdings" panose="05000000000000000000" pitchFamily="2" charset="2"/>
              <a:buChar char="§"/>
            </a:pPr>
            <a:r>
              <a:rPr lang="en-US" sz="1900" dirty="0">
                <a:solidFill>
                  <a:schemeClr val="tx1"/>
                </a:solidFill>
              </a:rPr>
              <a:t>A CSV file will be generated at bottom left of the screen as an Excel file</a:t>
            </a:r>
          </a:p>
          <a:p>
            <a:pPr algn="just">
              <a:spcBef>
                <a:spcPts val="600"/>
              </a:spcBef>
              <a:buClrTx/>
              <a:buFont typeface="Wingdings" panose="05000000000000000000" pitchFamily="2" charset="2"/>
              <a:buChar char="§"/>
            </a:pPr>
            <a:r>
              <a:rPr lang="en-US" sz="1900" dirty="0">
                <a:solidFill>
                  <a:schemeClr val="tx1"/>
                </a:solidFill>
              </a:rPr>
              <a:t>If the CSV is too large, the report will appear in your “Notification” inbox when it is available (&lt;30 seconds)</a:t>
            </a:r>
          </a:p>
          <a:p>
            <a:pPr marL="0" indent="0" algn="just">
              <a:spcBef>
                <a:spcPts val="600"/>
              </a:spcBef>
              <a:buClrTx/>
              <a:buNone/>
            </a:pPr>
            <a:endParaRPr lang="en-US" sz="19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5" name="Picture 4">
            <a:extLst>
              <a:ext uri="{FF2B5EF4-FFF2-40B4-BE49-F238E27FC236}">
                <a16:creationId xmlns:a16="http://schemas.microsoft.com/office/drawing/2014/main" id="{2923485E-5611-4046-8901-C7D00030BAAA}"/>
              </a:ext>
            </a:extLst>
          </p:cNvPr>
          <p:cNvPicPr>
            <a:picLocks noChangeAspect="1"/>
          </p:cNvPicPr>
          <p:nvPr/>
        </p:nvPicPr>
        <p:blipFill>
          <a:blip r:embed="rId3"/>
          <a:stretch>
            <a:fillRect/>
          </a:stretch>
        </p:blipFill>
        <p:spPr>
          <a:xfrm>
            <a:off x="6479976" y="2361780"/>
            <a:ext cx="5181473" cy="3462034"/>
          </a:xfrm>
          <a:prstGeom prst="rect">
            <a:avLst/>
          </a:prstGeom>
        </p:spPr>
      </p:pic>
      <p:sp>
        <p:nvSpPr>
          <p:cNvPr id="14" name="Rectangle 13">
            <a:extLst>
              <a:ext uri="{FF2B5EF4-FFF2-40B4-BE49-F238E27FC236}">
                <a16:creationId xmlns:a16="http://schemas.microsoft.com/office/drawing/2014/main" id="{F67E79D1-02E1-4736-9A37-6F18454A4EC0}"/>
              </a:ext>
            </a:extLst>
          </p:cNvPr>
          <p:cNvSpPr/>
          <p:nvPr/>
        </p:nvSpPr>
        <p:spPr>
          <a:xfrm>
            <a:off x="6479976" y="3371915"/>
            <a:ext cx="1854818" cy="18833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987B78-21F9-4C95-B908-263A1EE0E1DF}"/>
              </a:ext>
            </a:extLst>
          </p:cNvPr>
          <p:cNvSpPr/>
          <p:nvPr/>
        </p:nvSpPr>
        <p:spPr>
          <a:xfrm>
            <a:off x="9905582" y="3093904"/>
            <a:ext cx="983455" cy="5560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15040C5-F482-4C0B-94A9-0405620E7771}"/>
              </a:ext>
            </a:extLst>
          </p:cNvPr>
          <p:cNvPicPr>
            <a:picLocks noChangeAspect="1"/>
          </p:cNvPicPr>
          <p:nvPr/>
        </p:nvPicPr>
        <p:blipFill>
          <a:blip r:embed="rId4"/>
          <a:stretch>
            <a:fillRect/>
          </a:stretch>
        </p:blipFill>
        <p:spPr>
          <a:xfrm>
            <a:off x="7357079" y="5907736"/>
            <a:ext cx="2244773" cy="902365"/>
          </a:xfrm>
          <a:prstGeom prst="rect">
            <a:avLst/>
          </a:prstGeom>
        </p:spPr>
      </p:pic>
      <p:cxnSp>
        <p:nvCxnSpPr>
          <p:cNvPr id="23" name="Straight Arrow Connector 22">
            <a:extLst>
              <a:ext uri="{FF2B5EF4-FFF2-40B4-BE49-F238E27FC236}">
                <a16:creationId xmlns:a16="http://schemas.microsoft.com/office/drawing/2014/main" id="{699EFD4A-11DD-40EB-9CBA-FE7A7D305D5F}"/>
              </a:ext>
            </a:extLst>
          </p:cNvPr>
          <p:cNvCxnSpPr>
            <a:cxnSpLocks/>
            <a:stCxn id="24" idx="1"/>
          </p:cNvCxnSpPr>
          <p:nvPr/>
        </p:nvCxnSpPr>
        <p:spPr>
          <a:xfrm flipH="1">
            <a:off x="8356672" y="5629054"/>
            <a:ext cx="2071448" cy="96079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D44D345-73C3-4572-AEFD-A9EC0B260D72}"/>
              </a:ext>
            </a:extLst>
          </p:cNvPr>
          <p:cNvSpPr/>
          <p:nvPr/>
        </p:nvSpPr>
        <p:spPr>
          <a:xfrm>
            <a:off x="10428120" y="5392332"/>
            <a:ext cx="1233329" cy="4734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32D63D-8714-4A1D-BA50-5A0CADEF0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28097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79" y="947789"/>
            <a:ext cx="9878918" cy="706964"/>
          </a:xfrm>
        </p:spPr>
        <p:txBody>
          <a:bodyPr/>
          <a:lstStyle/>
          <a:p>
            <a:pPr algn="ctr"/>
            <a:r>
              <a:rPr lang="en-US" dirty="0"/>
              <a:t>Final Thoughts and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sp>
        <p:nvSpPr>
          <p:cNvPr id="9" name="Content Placeholder 2">
            <a:extLst>
              <a:ext uri="{FF2B5EF4-FFF2-40B4-BE49-F238E27FC236}">
                <a16:creationId xmlns:a16="http://schemas.microsoft.com/office/drawing/2014/main" id="{3038C688-82D0-4CD4-AD73-F5786217987E}"/>
              </a:ext>
            </a:extLst>
          </p:cNvPr>
          <p:cNvSpPr txBox="1">
            <a:spLocks/>
          </p:cNvSpPr>
          <p:nvPr/>
        </p:nvSpPr>
        <p:spPr>
          <a:xfrm>
            <a:off x="777017" y="2538976"/>
            <a:ext cx="5991773" cy="414883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ClrTx/>
              <a:buFont typeface="Wingdings 3" charset="2"/>
              <a:buNone/>
            </a:pPr>
            <a:r>
              <a:rPr lang="en-US" sz="2200" b="1" dirty="0">
                <a:solidFill>
                  <a:schemeClr val="tx1"/>
                </a:solidFill>
              </a:rPr>
              <a:t>Final Thoughts </a:t>
            </a:r>
          </a:p>
          <a:p>
            <a:pPr algn="just">
              <a:buClrTx/>
              <a:buFont typeface="Wingdings" panose="05000000000000000000" pitchFamily="2" charset="2"/>
              <a:buChar char="§"/>
            </a:pPr>
            <a:r>
              <a:rPr lang="en-US" sz="1900" dirty="0">
                <a:solidFill>
                  <a:schemeClr val="tx1"/>
                </a:solidFill>
              </a:rPr>
              <a:t>The </a:t>
            </a:r>
            <a:r>
              <a:rPr lang="en-US" sz="1900" dirty="0" err="1">
                <a:solidFill>
                  <a:schemeClr val="tx1"/>
                </a:solidFill>
              </a:rPr>
              <a:t>Novelution</a:t>
            </a:r>
            <a:r>
              <a:rPr lang="en-US" sz="1900" dirty="0">
                <a:solidFill>
                  <a:schemeClr val="tx1"/>
                </a:solidFill>
              </a:rPr>
              <a:t> ad hoc report functionality is a powerful tool for researchers and research administrators to manage their proposal &amp; award portfolio </a:t>
            </a:r>
          </a:p>
          <a:p>
            <a:pPr algn="just">
              <a:spcBef>
                <a:spcPts val="600"/>
              </a:spcBef>
              <a:buClrTx/>
              <a:buFont typeface="Wingdings" panose="05000000000000000000" pitchFamily="2" charset="2"/>
              <a:buChar char="§"/>
            </a:pPr>
            <a:r>
              <a:rPr lang="en-US" sz="1900" dirty="0">
                <a:solidFill>
                  <a:schemeClr val="tx1"/>
                </a:solidFill>
              </a:rPr>
              <a:t>The Ad hoc report search parameters enables users to report on specific data fields</a:t>
            </a:r>
          </a:p>
          <a:p>
            <a:pPr algn="just">
              <a:spcBef>
                <a:spcPts val="600"/>
              </a:spcBef>
              <a:buClrTx/>
              <a:buFont typeface="Wingdings" panose="05000000000000000000" pitchFamily="2" charset="2"/>
              <a:buChar char="§"/>
            </a:pPr>
            <a:r>
              <a:rPr lang="en-US" sz="1900" dirty="0">
                <a:solidFill>
                  <a:schemeClr val="tx1"/>
                </a:solidFill>
              </a:rPr>
              <a:t>Depending on the user’s role or access, the user-friendly ad hoc reporting function can provide critical real time data quickly</a:t>
            </a:r>
          </a:p>
          <a:p>
            <a:pPr algn="just">
              <a:spcBef>
                <a:spcPts val="600"/>
              </a:spcBef>
              <a:buClrTx/>
              <a:buFont typeface="Wingdings" panose="05000000000000000000" pitchFamily="2" charset="2"/>
              <a:buChar char="§"/>
            </a:pPr>
            <a:r>
              <a:rPr lang="en-US" sz="1900" dirty="0">
                <a:solidFill>
                  <a:schemeClr val="tx1"/>
                </a:solidFill>
              </a:rPr>
              <a:t>For questions or assistance utilizing the ad hoc report functions in </a:t>
            </a:r>
            <a:r>
              <a:rPr lang="en-US" sz="1900" dirty="0" err="1">
                <a:solidFill>
                  <a:schemeClr val="tx1"/>
                </a:solidFill>
              </a:rPr>
              <a:t>Novelution</a:t>
            </a:r>
            <a:r>
              <a:rPr lang="en-US" sz="1900" dirty="0">
                <a:solidFill>
                  <a:schemeClr val="tx1"/>
                </a:solidFill>
              </a:rPr>
              <a:t>, please email the help desk at </a:t>
            </a:r>
            <a:r>
              <a:rPr lang="en-US" sz="1900" dirty="0">
                <a:solidFill>
                  <a:schemeClr val="tx1"/>
                </a:solidFill>
                <a:hlinkClick r:id="rId3"/>
              </a:rPr>
              <a:t>novelution@fau.edu</a:t>
            </a:r>
            <a:r>
              <a:rPr lang="en-US" sz="1900" dirty="0">
                <a:solidFill>
                  <a:schemeClr val="tx1"/>
                </a:solidFill>
              </a:rPr>
              <a:t> </a:t>
            </a:r>
          </a:p>
        </p:txBody>
      </p:sp>
      <p:pic>
        <p:nvPicPr>
          <p:cNvPr id="1026" name="Picture 2" descr="Career Corner: Job Interview Questions To Answer And Ask -">
            <a:extLst>
              <a:ext uri="{FF2B5EF4-FFF2-40B4-BE49-F238E27FC236}">
                <a16:creationId xmlns:a16="http://schemas.microsoft.com/office/drawing/2014/main" id="{EBCF10C6-6993-4AC5-9BE5-B8A385771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659" y="3429000"/>
            <a:ext cx="4147324" cy="2073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3CA2BE-9179-4068-BC8C-6374A1E51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427879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843247" cy="706964"/>
          </a:xfrm>
        </p:spPr>
        <p:txBody>
          <a:bodyPr/>
          <a:lstStyle/>
          <a:p>
            <a:pPr algn="ctr"/>
            <a:r>
              <a:rPr lang="en-US" dirty="0"/>
              <a:t>Ad Hoc Reports in</a:t>
            </a:r>
            <a:br>
              <a:rPr lang="en-US" dirty="0"/>
            </a:br>
            <a:r>
              <a:rPr lang="en-US" dirty="0" err="1"/>
              <a:t>Novelution</a:t>
            </a:r>
            <a:endParaRPr lang="en-US" dirty="0"/>
          </a:p>
        </p:txBody>
      </p:sp>
      <p:sp>
        <p:nvSpPr>
          <p:cNvPr id="3" name="Content Placeholder 2"/>
          <p:cNvSpPr>
            <a:spLocks noGrp="1"/>
          </p:cNvSpPr>
          <p:nvPr>
            <p:ph idx="1"/>
          </p:nvPr>
        </p:nvSpPr>
        <p:spPr>
          <a:xfrm>
            <a:off x="434155" y="2307094"/>
            <a:ext cx="11138937" cy="4429674"/>
          </a:xfrm>
        </p:spPr>
        <p:txBody>
          <a:bodyPr>
            <a:normAutofit lnSpcReduction="10000"/>
          </a:bodyPr>
          <a:lstStyle/>
          <a:p>
            <a:pPr marL="0" indent="0" algn="just">
              <a:buClr>
                <a:schemeClr val="tx2"/>
              </a:buClr>
              <a:buNone/>
            </a:pPr>
            <a:r>
              <a:rPr lang="en-US" sz="2200" b="1" dirty="0">
                <a:solidFill>
                  <a:schemeClr val="tx1"/>
                </a:solidFill>
              </a:rPr>
              <a:t>Ad Hoc Reports in </a:t>
            </a:r>
            <a:r>
              <a:rPr lang="en-US" sz="2200" b="1" dirty="0" err="1">
                <a:solidFill>
                  <a:schemeClr val="tx1"/>
                </a:solidFill>
              </a:rPr>
              <a:t>Novelution</a:t>
            </a:r>
            <a:endParaRPr lang="en-US" sz="2200" b="1" dirty="0">
              <a:solidFill>
                <a:schemeClr val="tx1"/>
              </a:solidFill>
            </a:endParaRPr>
          </a:p>
          <a:p>
            <a:pPr algn="just">
              <a:buClr>
                <a:schemeClr val="tx2"/>
              </a:buClr>
              <a:buFont typeface="Wingdings" panose="05000000000000000000" pitchFamily="2" charset="2"/>
              <a:buChar char="§"/>
            </a:pPr>
            <a:r>
              <a:rPr lang="en-US" sz="1800" dirty="0">
                <a:solidFill>
                  <a:schemeClr val="tx1"/>
                </a:solidFill>
                <a:effectLst/>
                <a:ea typeface="Calibri" panose="020F0502020204030204" pitchFamily="34" charset="0"/>
              </a:rPr>
              <a:t>Ad hoc reporting is a business intelligence process used to quickly create reports on an as-needed basis</a:t>
            </a:r>
          </a:p>
          <a:p>
            <a:pPr algn="just">
              <a:buClr>
                <a:schemeClr val="tx2"/>
              </a:buClr>
              <a:buFont typeface="Wingdings" panose="05000000000000000000" pitchFamily="2" charset="2"/>
              <a:buChar char="§"/>
            </a:pPr>
            <a:r>
              <a:rPr lang="en-US" sz="1800" dirty="0" err="1">
                <a:solidFill>
                  <a:schemeClr val="tx1"/>
                </a:solidFill>
                <a:effectLst/>
                <a:ea typeface="Calibri" panose="020F0502020204030204" pitchFamily="34" charset="0"/>
              </a:rPr>
              <a:t>Novelution’s</a:t>
            </a:r>
            <a:r>
              <a:rPr lang="en-US" sz="1800" dirty="0">
                <a:solidFill>
                  <a:schemeClr val="tx1"/>
                </a:solidFill>
                <a:effectLst/>
                <a:ea typeface="Calibri" panose="020F0502020204030204" pitchFamily="34" charset="0"/>
              </a:rPr>
              <a:t> robust Sponsored Research module captures key data points that can be extracted utilizing the ad hoc report function. </a:t>
            </a:r>
            <a:r>
              <a:rPr lang="en-US" sz="1800" dirty="0" err="1">
                <a:solidFill>
                  <a:schemeClr val="tx1"/>
                </a:solidFill>
                <a:effectLst/>
                <a:ea typeface="Calibri" panose="020F0502020204030204" pitchFamily="34" charset="0"/>
              </a:rPr>
              <a:t>Novelution’s</a:t>
            </a:r>
            <a:r>
              <a:rPr lang="en-US" sz="1800" dirty="0">
                <a:solidFill>
                  <a:schemeClr val="tx1"/>
                </a:solidFill>
                <a:effectLst/>
                <a:ea typeface="Calibri" panose="020F0502020204030204" pitchFamily="34" charset="0"/>
              </a:rPr>
              <a:t> ad hoc report function is based on specific filters or the combination of </a:t>
            </a:r>
            <a:r>
              <a:rPr lang="en-US" dirty="0">
                <a:solidFill>
                  <a:schemeClr val="tx1"/>
                </a:solidFill>
                <a:ea typeface="Calibri" panose="020F0502020204030204" pitchFamily="34" charset="0"/>
              </a:rPr>
              <a:t>filters that are customizable by the user</a:t>
            </a:r>
            <a:endParaRPr lang="en-US" dirty="0">
              <a:solidFill>
                <a:schemeClr val="tx1"/>
              </a:solidFill>
            </a:endParaRPr>
          </a:p>
          <a:p>
            <a:pPr marL="0" indent="0" algn="just">
              <a:buClr>
                <a:schemeClr val="tx2"/>
              </a:buClr>
              <a:buNone/>
            </a:pPr>
            <a:r>
              <a:rPr lang="en-US" sz="2200" b="1" dirty="0">
                <a:solidFill>
                  <a:schemeClr val="tx1"/>
                </a:solidFill>
              </a:rPr>
              <a:t>Key Benefits </a:t>
            </a:r>
          </a:p>
          <a:p>
            <a:pPr algn="just">
              <a:spcBef>
                <a:spcPts val="600"/>
              </a:spcBef>
              <a:buClr>
                <a:schemeClr val="tx2"/>
              </a:buClr>
              <a:buFont typeface="Wingdings" panose="05000000000000000000" pitchFamily="2" charset="2"/>
              <a:buChar char="§"/>
            </a:pPr>
            <a:r>
              <a:rPr lang="en-US" u="sng" dirty="0">
                <a:solidFill>
                  <a:schemeClr val="tx1"/>
                </a:solidFill>
              </a:rPr>
              <a:t>Flexibility</a:t>
            </a:r>
            <a:r>
              <a:rPr lang="en-US" dirty="0">
                <a:solidFill>
                  <a:schemeClr val="tx1"/>
                </a:solidFill>
              </a:rPr>
              <a:t> – Users can choose the data points they want to work with</a:t>
            </a:r>
          </a:p>
          <a:p>
            <a:pPr algn="just">
              <a:spcBef>
                <a:spcPts val="600"/>
              </a:spcBef>
              <a:buClr>
                <a:schemeClr val="tx2"/>
              </a:buClr>
              <a:buFont typeface="Wingdings" panose="05000000000000000000" pitchFamily="2" charset="2"/>
              <a:buChar char="§"/>
            </a:pPr>
            <a:r>
              <a:rPr lang="en-US" u="sng" dirty="0">
                <a:solidFill>
                  <a:schemeClr val="tx1"/>
                </a:solidFill>
              </a:rPr>
              <a:t>Speed</a:t>
            </a:r>
            <a:r>
              <a:rPr lang="en-US" dirty="0">
                <a:solidFill>
                  <a:schemeClr val="tx1"/>
                </a:solidFill>
              </a:rPr>
              <a:t> -  Data access is based on the user’s roles and running a report does not require going through IT or the Office of Sponsored Programs</a:t>
            </a:r>
          </a:p>
          <a:p>
            <a:pPr algn="just">
              <a:spcBef>
                <a:spcPts val="600"/>
              </a:spcBef>
              <a:buClr>
                <a:schemeClr val="tx2"/>
              </a:buClr>
              <a:buFont typeface="Wingdings" panose="05000000000000000000" pitchFamily="2" charset="2"/>
              <a:buChar char="§"/>
            </a:pPr>
            <a:r>
              <a:rPr lang="en-US" u="sng" dirty="0">
                <a:solidFill>
                  <a:schemeClr val="tx1"/>
                </a:solidFill>
              </a:rPr>
              <a:t>Empowers Faculty/Staff</a:t>
            </a:r>
            <a:r>
              <a:rPr lang="en-US" dirty="0">
                <a:solidFill>
                  <a:schemeClr val="tx1"/>
                </a:solidFill>
              </a:rPr>
              <a:t> – Empowers users to access and report findings as needed</a:t>
            </a:r>
          </a:p>
          <a:p>
            <a:pPr algn="just">
              <a:spcBef>
                <a:spcPts val="600"/>
              </a:spcBef>
              <a:buClr>
                <a:schemeClr val="tx2"/>
              </a:buClr>
              <a:buFont typeface="Wingdings" panose="05000000000000000000" pitchFamily="2" charset="2"/>
              <a:buChar char="§"/>
            </a:pPr>
            <a:r>
              <a:rPr lang="en-US" u="sng" dirty="0">
                <a:solidFill>
                  <a:schemeClr val="tx1"/>
                </a:solidFill>
              </a:rPr>
              <a:t>Encourage Collaboration</a:t>
            </a:r>
            <a:r>
              <a:rPr lang="en-US" dirty="0">
                <a:solidFill>
                  <a:schemeClr val="tx1"/>
                </a:solidFill>
              </a:rPr>
              <a:t> – Encourages collaboration by the ease of report creation and the ability to share them with other teams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125324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843247" cy="706964"/>
          </a:xfrm>
        </p:spPr>
        <p:txBody>
          <a:bodyPr/>
          <a:lstStyle/>
          <a:p>
            <a:pPr algn="ctr"/>
            <a:r>
              <a:rPr lang="en-US" dirty="0"/>
              <a:t>Ad Hoc Reports Date</a:t>
            </a:r>
            <a:br>
              <a:rPr lang="en-US" dirty="0"/>
            </a:br>
            <a:r>
              <a:rPr lang="en-US" dirty="0"/>
              <a:t>Range</a:t>
            </a:r>
          </a:p>
        </p:txBody>
      </p:sp>
      <p:sp>
        <p:nvSpPr>
          <p:cNvPr id="3" name="Content Placeholder 2"/>
          <p:cNvSpPr>
            <a:spLocks noGrp="1"/>
          </p:cNvSpPr>
          <p:nvPr>
            <p:ph idx="1"/>
          </p:nvPr>
        </p:nvSpPr>
        <p:spPr>
          <a:xfrm>
            <a:off x="434155" y="2307094"/>
            <a:ext cx="10741069" cy="3799769"/>
          </a:xfrm>
        </p:spPr>
        <p:txBody>
          <a:bodyPr>
            <a:normAutofit/>
          </a:bodyPr>
          <a:lstStyle/>
          <a:p>
            <a:pPr marL="0" indent="0" algn="just">
              <a:buClr>
                <a:schemeClr val="tx2"/>
              </a:buClr>
              <a:buNone/>
            </a:pPr>
            <a:r>
              <a:rPr lang="en-US" sz="2200" b="1" dirty="0">
                <a:solidFill>
                  <a:schemeClr val="tx1"/>
                </a:solidFill>
              </a:rPr>
              <a:t>Proposal Period Data</a:t>
            </a:r>
          </a:p>
          <a:p>
            <a:pPr algn="just">
              <a:buClr>
                <a:schemeClr val="tx2"/>
              </a:buClr>
              <a:buFont typeface="Wingdings" panose="05000000000000000000" pitchFamily="2" charset="2"/>
              <a:buChar char="§"/>
            </a:pPr>
            <a:r>
              <a:rPr lang="en-US" dirty="0">
                <a:solidFill>
                  <a:schemeClr val="tx1"/>
                </a:solidFill>
                <a:ea typeface="Calibri" panose="020F0502020204030204" pitchFamily="34" charset="0"/>
              </a:rPr>
              <a:t>Reports for proposal related inquiries are only available from </a:t>
            </a:r>
            <a:r>
              <a:rPr lang="en-US" u="sng" dirty="0">
                <a:solidFill>
                  <a:schemeClr val="tx1"/>
                </a:solidFill>
                <a:ea typeface="Calibri" panose="020F0502020204030204" pitchFamily="34" charset="0"/>
              </a:rPr>
              <a:t>07/01/2020</a:t>
            </a:r>
            <a:r>
              <a:rPr lang="en-US" dirty="0">
                <a:solidFill>
                  <a:schemeClr val="tx1"/>
                </a:solidFill>
                <a:ea typeface="Calibri" panose="020F0502020204030204" pitchFamily="34" charset="0"/>
              </a:rPr>
              <a:t> and on. Since the proposal module in </a:t>
            </a:r>
            <a:r>
              <a:rPr lang="en-US" dirty="0" err="1">
                <a:solidFill>
                  <a:schemeClr val="tx1"/>
                </a:solidFill>
                <a:ea typeface="Calibri" panose="020F0502020204030204" pitchFamily="34" charset="0"/>
              </a:rPr>
              <a:t>Novelution</a:t>
            </a:r>
            <a:r>
              <a:rPr lang="en-US" dirty="0">
                <a:solidFill>
                  <a:schemeClr val="tx1"/>
                </a:solidFill>
                <a:ea typeface="Calibri" panose="020F0502020204030204" pitchFamily="34" charset="0"/>
              </a:rPr>
              <a:t> initially launched on 07/01/2020, only proposals entered on or after this date is captured in </a:t>
            </a:r>
            <a:r>
              <a:rPr lang="en-US" dirty="0" err="1">
                <a:solidFill>
                  <a:schemeClr val="tx1"/>
                </a:solidFill>
                <a:ea typeface="Calibri" panose="020F0502020204030204" pitchFamily="34" charset="0"/>
              </a:rPr>
              <a:t>Novelution</a:t>
            </a:r>
            <a:endParaRPr lang="en-US" sz="1800" dirty="0">
              <a:solidFill>
                <a:schemeClr val="tx1"/>
              </a:solidFill>
              <a:effectLst/>
              <a:ea typeface="Calibri" panose="020F0502020204030204" pitchFamily="34" charset="0"/>
            </a:endParaRPr>
          </a:p>
          <a:p>
            <a:pPr algn="just">
              <a:buClr>
                <a:schemeClr val="tx2"/>
              </a:buClr>
              <a:buFont typeface="Wingdings" panose="05000000000000000000" pitchFamily="2" charset="2"/>
              <a:buChar char="§"/>
            </a:pPr>
            <a:r>
              <a:rPr lang="en-US" sz="1800" dirty="0">
                <a:solidFill>
                  <a:schemeClr val="tx1"/>
                </a:solidFill>
                <a:effectLst/>
                <a:ea typeface="Calibri" panose="020F0502020204030204" pitchFamily="34" charset="0"/>
              </a:rPr>
              <a:t>Any proposal report inquiry prior to 07/01/2020 must be generated through </a:t>
            </a:r>
            <a:r>
              <a:rPr lang="en-US" sz="1800" dirty="0" err="1">
                <a:solidFill>
                  <a:schemeClr val="tx1"/>
                </a:solidFill>
                <a:effectLst/>
                <a:ea typeface="Calibri" panose="020F0502020204030204" pitchFamily="34" charset="0"/>
              </a:rPr>
              <a:t>grantsERA</a:t>
            </a:r>
            <a:endParaRPr lang="en-US" dirty="0">
              <a:solidFill>
                <a:schemeClr val="tx1"/>
              </a:solidFill>
            </a:endParaRPr>
          </a:p>
          <a:p>
            <a:pPr marL="0" indent="0" algn="just">
              <a:buClr>
                <a:schemeClr val="tx2"/>
              </a:buClr>
              <a:buNone/>
            </a:pPr>
            <a:r>
              <a:rPr lang="en-US" sz="2200" b="1" dirty="0">
                <a:solidFill>
                  <a:schemeClr val="tx1"/>
                </a:solidFill>
              </a:rPr>
              <a:t>Award Period Data</a:t>
            </a:r>
          </a:p>
          <a:p>
            <a:pPr algn="just">
              <a:spcBef>
                <a:spcPts val="600"/>
              </a:spcBef>
              <a:buClr>
                <a:schemeClr val="tx2"/>
              </a:buClr>
              <a:buFont typeface="Wingdings" panose="05000000000000000000" pitchFamily="2" charset="2"/>
              <a:buChar char="§"/>
            </a:pPr>
            <a:r>
              <a:rPr lang="en-US" dirty="0">
                <a:solidFill>
                  <a:schemeClr val="tx1"/>
                </a:solidFill>
              </a:rPr>
              <a:t>Reports for award related inquires are only available from </a:t>
            </a:r>
            <a:r>
              <a:rPr lang="en-US" u="sng" dirty="0">
                <a:solidFill>
                  <a:schemeClr val="tx1"/>
                </a:solidFill>
              </a:rPr>
              <a:t>07/01/2021</a:t>
            </a:r>
            <a:r>
              <a:rPr lang="en-US" dirty="0">
                <a:solidFill>
                  <a:schemeClr val="tx1"/>
                </a:solidFill>
              </a:rPr>
              <a:t> and on. Since the award module in </a:t>
            </a:r>
            <a:r>
              <a:rPr lang="en-US" dirty="0" err="1">
                <a:solidFill>
                  <a:schemeClr val="tx1"/>
                </a:solidFill>
              </a:rPr>
              <a:t>Novelution</a:t>
            </a:r>
            <a:r>
              <a:rPr lang="en-US" dirty="0">
                <a:solidFill>
                  <a:schemeClr val="tx1"/>
                </a:solidFill>
              </a:rPr>
              <a:t> initially launched on 07/01/2021, only awards entered on or after this date is captured in </a:t>
            </a:r>
            <a:r>
              <a:rPr lang="en-US" dirty="0" err="1">
                <a:solidFill>
                  <a:schemeClr val="tx1"/>
                </a:solidFill>
              </a:rPr>
              <a:t>Novelution</a:t>
            </a:r>
            <a:r>
              <a:rPr lang="en-US" dirty="0">
                <a:solidFill>
                  <a:schemeClr val="tx1"/>
                </a:solidFill>
              </a:rPr>
              <a:t> </a:t>
            </a:r>
          </a:p>
          <a:p>
            <a:pPr algn="just">
              <a:spcBef>
                <a:spcPts val="600"/>
              </a:spcBef>
              <a:buClr>
                <a:schemeClr val="tx2"/>
              </a:buClr>
              <a:buFont typeface="Wingdings" panose="05000000000000000000" pitchFamily="2" charset="2"/>
              <a:buChar char="§"/>
            </a:pPr>
            <a:r>
              <a:rPr lang="en-US" dirty="0">
                <a:solidFill>
                  <a:schemeClr val="tx1"/>
                </a:solidFill>
              </a:rPr>
              <a:t>Any award report inquiry prior to 07/01/2021 must be generated through </a:t>
            </a:r>
            <a:r>
              <a:rPr lang="en-US" dirty="0" err="1">
                <a:solidFill>
                  <a:schemeClr val="tx1"/>
                </a:solidFill>
              </a:rPr>
              <a:t>grantsERA</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6" name="Picture 5">
            <a:extLst>
              <a:ext uri="{FF2B5EF4-FFF2-40B4-BE49-F238E27FC236}">
                <a16:creationId xmlns:a16="http://schemas.microsoft.com/office/drawing/2014/main" id="{859C7374-F212-437B-B875-C79B381F5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259236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00" y="1861559"/>
            <a:ext cx="3217622" cy="2982667"/>
          </a:xfrm>
        </p:spPr>
        <p:txBody>
          <a:bodyPr/>
          <a:lstStyle/>
          <a:p>
            <a:r>
              <a:rPr lang="en-US" sz="3200" dirty="0" err="1"/>
              <a:t>Novelution’s</a:t>
            </a:r>
            <a:r>
              <a:rPr lang="en-US" sz="3200" dirty="0"/>
              <a:t> Ad Hoc Reports Interface &amp; How to Navigate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543" y="231626"/>
            <a:ext cx="1698299" cy="1086911"/>
          </a:xfrm>
          <a:prstGeom prst="rect">
            <a:avLst/>
          </a:prstGeom>
        </p:spPr>
      </p:pic>
      <p:pic>
        <p:nvPicPr>
          <p:cNvPr id="5" name="Picture 4">
            <a:extLst>
              <a:ext uri="{FF2B5EF4-FFF2-40B4-BE49-F238E27FC236}">
                <a16:creationId xmlns:a16="http://schemas.microsoft.com/office/drawing/2014/main" id="{F761C50D-4696-4A48-B949-7598BAFF8CD7}"/>
              </a:ext>
            </a:extLst>
          </p:cNvPr>
          <p:cNvPicPr>
            <a:picLocks noChangeAspect="1"/>
          </p:cNvPicPr>
          <p:nvPr/>
        </p:nvPicPr>
        <p:blipFill>
          <a:blip r:embed="rId3"/>
          <a:stretch>
            <a:fillRect/>
          </a:stretch>
        </p:blipFill>
        <p:spPr>
          <a:xfrm>
            <a:off x="5118023" y="1435510"/>
            <a:ext cx="6824616" cy="5072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38FEB9DA-D20A-41D5-8B6E-D4D0938DACFA}"/>
              </a:ext>
            </a:extLst>
          </p:cNvPr>
          <p:cNvGrpSpPr/>
          <p:nvPr/>
        </p:nvGrpSpPr>
        <p:grpSpPr>
          <a:xfrm>
            <a:off x="5420076" y="654302"/>
            <a:ext cx="1512873" cy="1157211"/>
            <a:chOff x="6439179" y="704348"/>
            <a:chExt cx="1512873" cy="1157211"/>
          </a:xfrm>
        </p:grpSpPr>
        <p:grpSp>
          <p:nvGrpSpPr>
            <p:cNvPr id="8" name="Group 7">
              <a:extLst>
                <a:ext uri="{FF2B5EF4-FFF2-40B4-BE49-F238E27FC236}">
                  <a16:creationId xmlns:a16="http://schemas.microsoft.com/office/drawing/2014/main" id="{C112A954-F4F4-48E4-8F55-4B9FADD1793B}"/>
                </a:ext>
              </a:extLst>
            </p:cNvPr>
            <p:cNvGrpSpPr/>
            <p:nvPr/>
          </p:nvGrpSpPr>
          <p:grpSpPr>
            <a:xfrm>
              <a:off x="6439179" y="704348"/>
              <a:ext cx="1512873" cy="515566"/>
              <a:chOff x="6263067" y="1121745"/>
              <a:chExt cx="1512873" cy="515566"/>
            </a:xfrm>
          </p:grpSpPr>
          <p:sp>
            <p:nvSpPr>
              <p:cNvPr id="10" name="Rectangle 9">
                <a:extLst>
                  <a:ext uri="{FF2B5EF4-FFF2-40B4-BE49-F238E27FC236}">
                    <a16:creationId xmlns:a16="http://schemas.microsoft.com/office/drawing/2014/main" id="{CB9F45AC-4595-4E09-8694-3F18462DAA29}"/>
                  </a:ext>
                </a:extLst>
              </p:cNvPr>
              <p:cNvSpPr/>
              <p:nvPr/>
            </p:nvSpPr>
            <p:spPr>
              <a:xfrm>
                <a:off x="6263067" y="1121745"/>
                <a:ext cx="1464580" cy="5155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E44BFA-7261-44E5-9024-8A285992A3B6}"/>
                  </a:ext>
                </a:extLst>
              </p:cNvPr>
              <p:cNvSpPr txBox="1"/>
              <p:nvPr/>
            </p:nvSpPr>
            <p:spPr>
              <a:xfrm>
                <a:off x="6311360" y="1171338"/>
                <a:ext cx="1464580" cy="461665"/>
              </a:xfrm>
              <a:prstGeom prst="rect">
                <a:avLst/>
              </a:prstGeom>
              <a:noFill/>
            </p:spPr>
            <p:txBody>
              <a:bodyPr wrap="square" rtlCol="0">
                <a:spAutoFit/>
              </a:bodyPr>
              <a:lstStyle/>
              <a:p>
                <a:r>
                  <a:rPr lang="en-US" sz="800" dirty="0">
                    <a:solidFill>
                      <a:srgbClr val="C00000"/>
                    </a:solidFill>
                  </a:rPr>
                  <a:t>1) The Ad hoc reports section is located under Grants&amp; Contract tab</a:t>
                </a:r>
              </a:p>
            </p:txBody>
          </p:sp>
        </p:grpSp>
        <p:cxnSp>
          <p:nvCxnSpPr>
            <p:cNvPr id="9" name="Straight Arrow Connector 8">
              <a:extLst>
                <a:ext uri="{FF2B5EF4-FFF2-40B4-BE49-F238E27FC236}">
                  <a16:creationId xmlns:a16="http://schemas.microsoft.com/office/drawing/2014/main" id="{41DE1EF1-71E0-4F3A-BFEE-09F54F3B6565}"/>
                </a:ext>
              </a:extLst>
            </p:cNvPr>
            <p:cNvCxnSpPr>
              <a:cxnSpLocks/>
              <a:stCxn id="11" idx="2"/>
            </p:cNvCxnSpPr>
            <p:nvPr/>
          </p:nvCxnSpPr>
          <p:spPr>
            <a:xfrm>
              <a:off x="7219762" y="1215606"/>
              <a:ext cx="683997" cy="64595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983AE66-6A19-4253-99FF-35F72E5EF491}"/>
              </a:ext>
            </a:extLst>
          </p:cNvPr>
          <p:cNvGrpSpPr/>
          <p:nvPr/>
        </p:nvGrpSpPr>
        <p:grpSpPr>
          <a:xfrm>
            <a:off x="7395722" y="3416143"/>
            <a:ext cx="1946982" cy="948675"/>
            <a:chOff x="8029455" y="5451940"/>
            <a:chExt cx="1946982" cy="948675"/>
          </a:xfrm>
        </p:grpSpPr>
        <p:grpSp>
          <p:nvGrpSpPr>
            <p:cNvPr id="13" name="Group 12">
              <a:extLst>
                <a:ext uri="{FF2B5EF4-FFF2-40B4-BE49-F238E27FC236}">
                  <a16:creationId xmlns:a16="http://schemas.microsoft.com/office/drawing/2014/main" id="{FDB28835-20DA-4680-A1CE-46EE82576679}"/>
                </a:ext>
              </a:extLst>
            </p:cNvPr>
            <p:cNvGrpSpPr/>
            <p:nvPr/>
          </p:nvGrpSpPr>
          <p:grpSpPr>
            <a:xfrm>
              <a:off x="8828433" y="5451940"/>
              <a:ext cx="1148004" cy="537504"/>
              <a:chOff x="8828433" y="5451940"/>
              <a:chExt cx="1148004" cy="537504"/>
            </a:xfrm>
          </p:grpSpPr>
          <p:sp>
            <p:nvSpPr>
              <p:cNvPr id="15" name="Rectangle 14">
                <a:extLst>
                  <a:ext uri="{FF2B5EF4-FFF2-40B4-BE49-F238E27FC236}">
                    <a16:creationId xmlns:a16="http://schemas.microsoft.com/office/drawing/2014/main" id="{40580FE4-D6BA-4CC3-8A86-94D6D6D09F6E}"/>
                  </a:ext>
                </a:extLst>
              </p:cNvPr>
              <p:cNvSpPr/>
              <p:nvPr/>
            </p:nvSpPr>
            <p:spPr>
              <a:xfrm>
                <a:off x="8828433" y="5451940"/>
                <a:ext cx="1119499" cy="53750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25C336-1981-447B-9813-E444FC6A13E8}"/>
                  </a:ext>
                </a:extLst>
              </p:cNvPr>
              <p:cNvSpPr txBox="1"/>
              <p:nvPr/>
            </p:nvSpPr>
            <p:spPr>
              <a:xfrm>
                <a:off x="8856938" y="5551415"/>
                <a:ext cx="1119499" cy="338554"/>
              </a:xfrm>
              <a:prstGeom prst="rect">
                <a:avLst/>
              </a:prstGeom>
              <a:noFill/>
            </p:spPr>
            <p:txBody>
              <a:bodyPr wrap="square" rtlCol="0">
                <a:spAutoFit/>
              </a:bodyPr>
              <a:lstStyle/>
              <a:p>
                <a:r>
                  <a:rPr lang="en-US" sz="800" dirty="0">
                    <a:solidFill>
                      <a:srgbClr val="C00000"/>
                    </a:solidFill>
                  </a:rPr>
                  <a:t>2) Select Ad hoc reports</a:t>
                </a:r>
              </a:p>
            </p:txBody>
          </p:sp>
        </p:grpSp>
        <p:cxnSp>
          <p:nvCxnSpPr>
            <p:cNvPr id="14" name="Straight Arrow Connector 13">
              <a:extLst>
                <a:ext uri="{FF2B5EF4-FFF2-40B4-BE49-F238E27FC236}">
                  <a16:creationId xmlns:a16="http://schemas.microsoft.com/office/drawing/2014/main" id="{76CB0A4A-89D4-481B-86AB-35DE629372F2}"/>
                </a:ext>
              </a:extLst>
            </p:cNvPr>
            <p:cNvCxnSpPr>
              <a:cxnSpLocks/>
            </p:cNvCxnSpPr>
            <p:nvPr/>
          </p:nvCxnSpPr>
          <p:spPr>
            <a:xfrm flipH="1">
              <a:off x="8029455" y="5798100"/>
              <a:ext cx="798978" cy="60251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27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894814"/>
            <a:ext cx="9792447" cy="706964"/>
          </a:xfrm>
        </p:spPr>
        <p:txBody>
          <a:bodyPr/>
          <a:lstStyle/>
          <a:p>
            <a:pPr algn="ctr"/>
            <a:r>
              <a:rPr lang="en-US" dirty="0"/>
              <a:t>Ad hoc Reports Filters and Selections</a:t>
            </a:r>
          </a:p>
        </p:txBody>
      </p:sp>
      <p:sp>
        <p:nvSpPr>
          <p:cNvPr id="6" name="Title 1"/>
          <p:cNvSpPr txBox="1">
            <a:spLocks/>
          </p:cNvSpPr>
          <p:nvPr/>
        </p:nvSpPr>
        <p:spPr bwMode="gray">
          <a:xfrm>
            <a:off x="889000" y="2984500"/>
            <a:ext cx="10452099" cy="15113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000" dirty="0">
              <a:solidFill>
                <a:schemeClr val="tx2"/>
              </a:solidFill>
            </a:endParaRPr>
          </a:p>
        </p:txBody>
      </p:sp>
      <p:sp>
        <p:nvSpPr>
          <p:cNvPr id="3" name="Rectangle 2"/>
          <p:cNvSpPr/>
          <p:nvPr/>
        </p:nvSpPr>
        <p:spPr>
          <a:xfrm>
            <a:off x="404107" y="2654572"/>
            <a:ext cx="3756063" cy="3847207"/>
          </a:xfrm>
          <a:prstGeom prst="rect">
            <a:avLst/>
          </a:prstGeom>
        </p:spPr>
        <p:txBody>
          <a:bodyPr wrap="square">
            <a:spAutoFit/>
          </a:bodyPr>
          <a:lstStyle/>
          <a:p>
            <a:pPr algn="just"/>
            <a:r>
              <a:rPr lang="en-US" sz="2000" b="1" dirty="0"/>
              <a:t>Filter Search</a:t>
            </a:r>
          </a:p>
          <a:p>
            <a:pPr marL="285750" indent="-285750">
              <a:buFont typeface="Wingdings" panose="05000000000000000000" pitchFamily="2" charset="2"/>
              <a:buChar char="§"/>
            </a:pPr>
            <a:r>
              <a:rPr lang="en-US" sz="1600" dirty="0"/>
              <a:t>The “Filter Search” panel allows users to select the search parameters to fits their needs </a:t>
            </a:r>
          </a:p>
          <a:p>
            <a:pPr marL="285750" indent="-285750">
              <a:buFont typeface="Wingdings" panose="05000000000000000000" pitchFamily="2" charset="2"/>
              <a:buChar char="§"/>
            </a:pPr>
            <a:r>
              <a:rPr lang="en-US" sz="1600" dirty="0"/>
              <a:t>Users can search by PI/Co-PI, project title, departments, colleges, proposals, awards, dollar amounts, start/end dates and many other options</a:t>
            </a:r>
          </a:p>
          <a:p>
            <a:pPr marL="285750" indent="-285750">
              <a:buFont typeface="Wingdings" panose="05000000000000000000" pitchFamily="2" charset="2"/>
              <a:buChar char="§"/>
            </a:pPr>
            <a:r>
              <a:rPr lang="en-US" sz="1600" dirty="0"/>
              <a:t>Certain filter searches can include multiple selections within one parameter or the combination of parameters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9" name="Picture 8">
            <a:extLst>
              <a:ext uri="{FF2B5EF4-FFF2-40B4-BE49-F238E27FC236}">
                <a16:creationId xmlns:a16="http://schemas.microsoft.com/office/drawing/2014/main" id="{2D1268A2-7857-4B90-90B5-F18EF21E644B}"/>
              </a:ext>
            </a:extLst>
          </p:cNvPr>
          <p:cNvPicPr>
            <a:picLocks noChangeAspect="1"/>
          </p:cNvPicPr>
          <p:nvPr/>
        </p:nvPicPr>
        <p:blipFill>
          <a:blip r:embed="rId3"/>
          <a:stretch>
            <a:fillRect/>
          </a:stretch>
        </p:blipFill>
        <p:spPr>
          <a:xfrm>
            <a:off x="4362595" y="2654572"/>
            <a:ext cx="7520184" cy="3658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B182DEF-1AA5-4038-B4A2-40B1597AC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376135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532" y="721328"/>
            <a:ext cx="9878918" cy="1038012"/>
          </a:xfrm>
        </p:spPr>
        <p:txBody>
          <a:bodyPr/>
          <a:lstStyle/>
          <a:p>
            <a:pPr algn="ctr"/>
            <a:r>
              <a:rPr lang="en-US" sz="2800" dirty="0"/>
              <a:t>Common Types of Ad hoc Reports</a:t>
            </a:r>
            <a:br>
              <a:rPr lang="en-US" sz="2800" dirty="0"/>
            </a:br>
            <a:r>
              <a:rPr lang="en-US" sz="2800" dirty="0"/>
              <a:t>(Examples)</a:t>
            </a:r>
          </a:p>
        </p:txBody>
      </p:sp>
      <p:sp>
        <p:nvSpPr>
          <p:cNvPr id="3" name="Content Placeholder 2"/>
          <p:cNvSpPr>
            <a:spLocks noGrp="1"/>
          </p:cNvSpPr>
          <p:nvPr>
            <p:ph sz="half" idx="1"/>
          </p:nvPr>
        </p:nvSpPr>
        <p:spPr>
          <a:xfrm>
            <a:off x="444593" y="2723080"/>
            <a:ext cx="5174429" cy="3789402"/>
          </a:xfrm>
        </p:spPr>
        <p:txBody>
          <a:bodyPr>
            <a:normAutofit fontScale="85000" lnSpcReduction="20000"/>
          </a:bodyPr>
          <a:lstStyle/>
          <a:p>
            <a:pPr marL="0" indent="0">
              <a:buClrTx/>
              <a:buNone/>
            </a:pPr>
            <a:r>
              <a:rPr lang="en-US" sz="2200" b="1" dirty="0">
                <a:solidFill>
                  <a:schemeClr val="tx1"/>
                </a:solidFill>
              </a:rPr>
              <a:t>Proposal Submission Report</a:t>
            </a:r>
          </a:p>
          <a:p>
            <a:pPr algn="just">
              <a:spcBef>
                <a:spcPts val="600"/>
              </a:spcBef>
              <a:buClrTx/>
              <a:buFont typeface="Wingdings" panose="05000000000000000000" pitchFamily="2" charset="2"/>
              <a:buChar char="§"/>
            </a:pPr>
            <a:r>
              <a:rPr lang="en-US" sz="2100" dirty="0">
                <a:solidFill>
                  <a:schemeClr val="tx1"/>
                </a:solidFill>
              </a:rPr>
              <a:t>Commonly used to determine the number of proposals “submitted” during a selected date range</a:t>
            </a:r>
          </a:p>
          <a:p>
            <a:pPr algn="just">
              <a:spcBef>
                <a:spcPts val="600"/>
              </a:spcBef>
              <a:buClrTx/>
              <a:buFont typeface="Wingdings" panose="05000000000000000000" pitchFamily="2" charset="2"/>
              <a:buChar char="§"/>
            </a:pPr>
            <a:r>
              <a:rPr lang="en-US" sz="2100" dirty="0">
                <a:solidFill>
                  <a:schemeClr val="tx1"/>
                </a:solidFill>
              </a:rPr>
              <a:t>First, select the parameters in which the proposals of interest my include (i.e. within a department, college, etc.)</a:t>
            </a:r>
          </a:p>
          <a:p>
            <a:pPr algn="just">
              <a:spcBef>
                <a:spcPts val="600"/>
              </a:spcBef>
              <a:buClrTx/>
              <a:buFont typeface="Wingdings" panose="05000000000000000000" pitchFamily="2" charset="2"/>
              <a:buChar char="§"/>
            </a:pPr>
            <a:r>
              <a:rPr lang="en-US" sz="2100" dirty="0">
                <a:solidFill>
                  <a:schemeClr val="tx1"/>
                </a:solidFill>
              </a:rPr>
              <a:t>Once the parameters are selected, enter the “</a:t>
            </a:r>
            <a:r>
              <a:rPr lang="en-US" sz="2100" u="sng" dirty="0">
                <a:solidFill>
                  <a:schemeClr val="tx1"/>
                </a:solidFill>
              </a:rPr>
              <a:t>Proposal Sent Date Range</a:t>
            </a:r>
            <a:r>
              <a:rPr lang="en-US" sz="2100" dirty="0">
                <a:solidFill>
                  <a:schemeClr val="tx1"/>
                </a:solidFill>
              </a:rPr>
              <a:t>”. Please note, this is the parameter the Office of Sponsored Program utilizes to run its quarterly and annual proposal reports</a:t>
            </a:r>
          </a:p>
          <a:p>
            <a:pPr algn="just">
              <a:spcBef>
                <a:spcPts val="600"/>
              </a:spcBef>
              <a:buClrTx/>
              <a:buFont typeface="Wingdings" panose="05000000000000000000" pitchFamily="2" charset="2"/>
              <a:buChar char="§"/>
            </a:pPr>
            <a:r>
              <a:rPr lang="en-US" sz="2100" dirty="0">
                <a:solidFill>
                  <a:schemeClr val="tx1"/>
                </a:solidFill>
              </a:rPr>
              <a:t>Be sure to “</a:t>
            </a:r>
            <a:r>
              <a:rPr lang="en-US" sz="2100" u="sng" dirty="0">
                <a:solidFill>
                  <a:schemeClr val="tx1"/>
                </a:solidFill>
              </a:rPr>
              <a:t>Include Inactive Records</a:t>
            </a:r>
            <a:r>
              <a:rPr lang="en-US" sz="2100" dirty="0">
                <a:solidFill>
                  <a:schemeClr val="tx1"/>
                </a:solidFill>
              </a:rPr>
              <a:t>” to include proposals already marked as “not funded”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grpSp>
        <p:nvGrpSpPr>
          <p:cNvPr id="6" name="Group 5">
            <a:extLst>
              <a:ext uri="{FF2B5EF4-FFF2-40B4-BE49-F238E27FC236}">
                <a16:creationId xmlns:a16="http://schemas.microsoft.com/office/drawing/2014/main" id="{1548A098-A775-4EDD-90FC-C5FB7385C94B}"/>
              </a:ext>
            </a:extLst>
          </p:cNvPr>
          <p:cNvGrpSpPr/>
          <p:nvPr/>
        </p:nvGrpSpPr>
        <p:grpSpPr>
          <a:xfrm>
            <a:off x="6645807" y="2457775"/>
            <a:ext cx="4245836" cy="2640886"/>
            <a:chOff x="351182" y="3281050"/>
            <a:chExt cx="4245836" cy="2640886"/>
          </a:xfrm>
        </p:grpSpPr>
        <p:pic>
          <p:nvPicPr>
            <p:cNvPr id="8" name="Picture 7">
              <a:extLst>
                <a:ext uri="{FF2B5EF4-FFF2-40B4-BE49-F238E27FC236}">
                  <a16:creationId xmlns:a16="http://schemas.microsoft.com/office/drawing/2014/main" id="{AF321CFF-A031-4F28-8955-71C6B0C31373}"/>
                </a:ext>
              </a:extLst>
            </p:cNvPr>
            <p:cNvPicPr>
              <a:picLocks noChangeAspect="1"/>
            </p:cNvPicPr>
            <p:nvPr/>
          </p:nvPicPr>
          <p:blipFill>
            <a:blip r:embed="rId3"/>
            <a:stretch>
              <a:fillRect/>
            </a:stretch>
          </p:blipFill>
          <p:spPr>
            <a:xfrm>
              <a:off x="359571" y="3281050"/>
              <a:ext cx="4237447" cy="1331769"/>
            </a:xfrm>
            <a:prstGeom prst="rect">
              <a:avLst/>
            </a:prstGeom>
          </p:spPr>
        </p:pic>
        <p:pic>
          <p:nvPicPr>
            <p:cNvPr id="9" name="Picture 8">
              <a:extLst>
                <a:ext uri="{FF2B5EF4-FFF2-40B4-BE49-F238E27FC236}">
                  <a16:creationId xmlns:a16="http://schemas.microsoft.com/office/drawing/2014/main" id="{C8646706-821A-47E5-8D74-6886AACF8CED}"/>
                </a:ext>
              </a:extLst>
            </p:cNvPr>
            <p:cNvPicPr>
              <a:picLocks noChangeAspect="1"/>
            </p:cNvPicPr>
            <p:nvPr/>
          </p:nvPicPr>
          <p:blipFill>
            <a:blip r:embed="rId4"/>
            <a:stretch>
              <a:fillRect/>
            </a:stretch>
          </p:blipFill>
          <p:spPr>
            <a:xfrm>
              <a:off x="359571" y="4578326"/>
              <a:ext cx="4170484" cy="667277"/>
            </a:xfrm>
            <a:prstGeom prst="rect">
              <a:avLst/>
            </a:prstGeom>
          </p:spPr>
        </p:pic>
        <p:pic>
          <p:nvPicPr>
            <p:cNvPr id="10" name="Picture 9">
              <a:extLst>
                <a:ext uri="{FF2B5EF4-FFF2-40B4-BE49-F238E27FC236}">
                  <a16:creationId xmlns:a16="http://schemas.microsoft.com/office/drawing/2014/main" id="{E621CC6A-1362-4683-A697-44D5E6635D0B}"/>
                </a:ext>
              </a:extLst>
            </p:cNvPr>
            <p:cNvPicPr>
              <a:picLocks noChangeAspect="1"/>
            </p:cNvPicPr>
            <p:nvPr/>
          </p:nvPicPr>
          <p:blipFill>
            <a:blip r:embed="rId5"/>
            <a:stretch>
              <a:fillRect/>
            </a:stretch>
          </p:blipFill>
          <p:spPr>
            <a:xfrm>
              <a:off x="351182" y="5211109"/>
              <a:ext cx="4170484" cy="710827"/>
            </a:xfrm>
            <a:prstGeom prst="rect">
              <a:avLst/>
            </a:prstGeom>
          </p:spPr>
        </p:pic>
      </p:grpSp>
      <p:pic>
        <p:nvPicPr>
          <p:cNvPr id="11" name="Picture 10">
            <a:extLst>
              <a:ext uri="{FF2B5EF4-FFF2-40B4-BE49-F238E27FC236}">
                <a16:creationId xmlns:a16="http://schemas.microsoft.com/office/drawing/2014/main" id="{C41C6580-7AA9-4C7F-88E6-4DC03A3458EE}"/>
              </a:ext>
            </a:extLst>
          </p:cNvPr>
          <p:cNvPicPr>
            <a:picLocks noChangeAspect="1"/>
          </p:cNvPicPr>
          <p:nvPr/>
        </p:nvPicPr>
        <p:blipFill>
          <a:blip r:embed="rId6"/>
          <a:stretch>
            <a:fillRect/>
          </a:stretch>
        </p:blipFill>
        <p:spPr>
          <a:xfrm>
            <a:off x="6721159" y="5170477"/>
            <a:ext cx="4170484" cy="1479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737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532" y="721328"/>
            <a:ext cx="9878918" cy="1038012"/>
          </a:xfrm>
        </p:spPr>
        <p:txBody>
          <a:bodyPr/>
          <a:lstStyle/>
          <a:p>
            <a:pPr algn="ctr"/>
            <a:r>
              <a:rPr lang="en-US" sz="2800" dirty="0"/>
              <a:t>Common Types of Ad hoc Reports</a:t>
            </a:r>
            <a:br>
              <a:rPr lang="en-US" sz="2800" dirty="0"/>
            </a:br>
            <a:r>
              <a:rPr lang="en-US" sz="2800" dirty="0"/>
              <a:t>(Examples Continue)</a:t>
            </a:r>
          </a:p>
        </p:txBody>
      </p:sp>
      <p:sp>
        <p:nvSpPr>
          <p:cNvPr id="3" name="Content Placeholder 2"/>
          <p:cNvSpPr>
            <a:spLocks noGrp="1"/>
          </p:cNvSpPr>
          <p:nvPr>
            <p:ph sz="half" idx="1"/>
          </p:nvPr>
        </p:nvSpPr>
        <p:spPr>
          <a:xfrm>
            <a:off x="444593" y="2723080"/>
            <a:ext cx="5174429" cy="3789402"/>
          </a:xfrm>
        </p:spPr>
        <p:txBody>
          <a:bodyPr>
            <a:normAutofit fontScale="92500" lnSpcReduction="10000"/>
          </a:bodyPr>
          <a:lstStyle/>
          <a:p>
            <a:pPr marL="0" indent="0">
              <a:buClrTx/>
              <a:buNone/>
            </a:pPr>
            <a:r>
              <a:rPr lang="en-US" sz="2200" b="1" dirty="0">
                <a:solidFill>
                  <a:schemeClr val="tx1"/>
                </a:solidFill>
              </a:rPr>
              <a:t>Awards Received Report</a:t>
            </a:r>
          </a:p>
          <a:p>
            <a:pPr algn="just">
              <a:spcBef>
                <a:spcPts val="600"/>
              </a:spcBef>
              <a:buClrTx/>
              <a:buFont typeface="Wingdings" panose="05000000000000000000" pitchFamily="2" charset="2"/>
              <a:buChar char="§"/>
            </a:pPr>
            <a:r>
              <a:rPr lang="en-US" sz="2100" dirty="0">
                <a:solidFill>
                  <a:schemeClr val="tx1"/>
                </a:solidFill>
              </a:rPr>
              <a:t>Commonly used to determine the number of awards “received” during a selected date range</a:t>
            </a:r>
          </a:p>
          <a:p>
            <a:pPr algn="just">
              <a:spcBef>
                <a:spcPts val="600"/>
              </a:spcBef>
              <a:buClrTx/>
              <a:buFont typeface="Wingdings" panose="05000000000000000000" pitchFamily="2" charset="2"/>
              <a:buChar char="§"/>
            </a:pPr>
            <a:r>
              <a:rPr lang="en-US" sz="2100" dirty="0">
                <a:solidFill>
                  <a:schemeClr val="tx1"/>
                </a:solidFill>
              </a:rPr>
              <a:t>First, select the parameters in which the proposals of interest my include (i.e. within a department, college, etc.)</a:t>
            </a:r>
          </a:p>
          <a:p>
            <a:pPr algn="just">
              <a:spcBef>
                <a:spcPts val="600"/>
              </a:spcBef>
              <a:buClrTx/>
              <a:buFont typeface="Wingdings" panose="05000000000000000000" pitchFamily="2" charset="2"/>
              <a:buChar char="§"/>
            </a:pPr>
            <a:r>
              <a:rPr lang="en-US" sz="2100" dirty="0">
                <a:solidFill>
                  <a:schemeClr val="tx1"/>
                </a:solidFill>
              </a:rPr>
              <a:t>Once the parameters are selected, enter the “</a:t>
            </a:r>
            <a:r>
              <a:rPr lang="en-US" sz="2100" u="sng" dirty="0">
                <a:solidFill>
                  <a:schemeClr val="tx1"/>
                </a:solidFill>
              </a:rPr>
              <a:t>OSP </a:t>
            </a:r>
            <a:r>
              <a:rPr lang="en-US" sz="2100" u="sng" dirty="0" err="1">
                <a:solidFill>
                  <a:schemeClr val="tx1"/>
                </a:solidFill>
              </a:rPr>
              <a:t>PostAward</a:t>
            </a:r>
            <a:r>
              <a:rPr lang="en-US" sz="2100" u="sng" dirty="0">
                <a:solidFill>
                  <a:schemeClr val="tx1"/>
                </a:solidFill>
              </a:rPr>
              <a:t> Approval date range</a:t>
            </a:r>
            <a:r>
              <a:rPr lang="en-US" sz="2100" dirty="0">
                <a:solidFill>
                  <a:schemeClr val="tx1"/>
                </a:solidFill>
              </a:rPr>
              <a:t>”. Please note, this is the parameter the Office of Sponsored Program utilizes to run its quarterly and annual award reports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7" name="Picture 6">
            <a:extLst>
              <a:ext uri="{FF2B5EF4-FFF2-40B4-BE49-F238E27FC236}">
                <a16:creationId xmlns:a16="http://schemas.microsoft.com/office/drawing/2014/main" id="{33F100CA-6FE9-4A1D-9FC1-00A7EE949C7C}"/>
              </a:ext>
            </a:extLst>
          </p:cNvPr>
          <p:cNvPicPr>
            <a:picLocks noChangeAspect="1"/>
          </p:cNvPicPr>
          <p:nvPr/>
        </p:nvPicPr>
        <p:blipFill>
          <a:blip r:embed="rId3"/>
          <a:stretch>
            <a:fillRect/>
          </a:stretch>
        </p:blipFill>
        <p:spPr>
          <a:xfrm>
            <a:off x="6780382" y="3008645"/>
            <a:ext cx="4229317" cy="742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6B0FB07F-178E-44F2-9ED2-2187E7243492}"/>
              </a:ext>
            </a:extLst>
          </p:cNvPr>
          <p:cNvPicPr>
            <a:picLocks noChangeAspect="1"/>
          </p:cNvPicPr>
          <p:nvPr/>
        </p:nvPicPr>
        <p:blipFill>
          <a:blip r:embed="rId4"/>
          <a:stretch>
            <a:fillRect/>
          </a:stretch>
        </p:blipFill>
        <p:spPr>
          <a:xfrm>
            <a:off x="7117016" y="3903442"/>
            <a:ext cx="3554520" cy="742988"/>
          </a:xfrm>
          <a:prstGeom prst="rect">
            <a:avLst/>
          </a:prstGeom>
        </p:spPr>
      </p:pic>
      <p:pic>
        <p:nvPicPr>
          <p:cNvPr id="8" name="Picture 7">
            <a:extLst>
              <a:ext uri="{FF2B5EF4-FFF2-40B4-BE49-F238E27FC236}">
                <a16:creationId xmlns:a16="http://schemas.microsoft.com/office/drawing/2014/main" id="{C87881C7-8733-43D5-A8F8-03DBBFC14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355472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532" y="721328"/>
            <a:ext cx="9878918" cy="1038012"/>
          </a:xfrm>
        </p:spPr>
        <p:txBody>
          <a:bodyPr/>
          <a:lstStyle/>
          <a:p>
            <a:pPr algn="ctr"/>
            <a:r>
              <a:rPr lang="en-US" sz="2800" dirty="0"/>
              <a:t> Common Types of Ad hoc Reports</a:t>
            </a:r>
            <a:br>
              <a:rPr lang="en-US" sz="2800" dirty="0"/>
            </a:br>
            <a:r>
              <a:rPr lang="en-US" sz="2800" dirty="0"/>
              <a:t>(Examples Continue)</a:t>
            </a:r>
          </a:p>
        </p:txBody>
      </p:sp>
      <p:sp>
        <p:nvSpPr>
          <p:cNvPr id="3" name="Content Placeholder 2"/>
          <p:cNvSpPr>
            <a:spLocks noGrp="1"/>
          </p:cNvSpPr>
          <p:nvPr>
            <p:ph sz="half" idx="1"/>
          </p:nvPr>
        </p:nvSpPr>
        <p:spPr>
          <a:xfrm>
            <a:off x="416672" y="2464814"/>
            <a:ext cx="5816604" cy="4124449"/>
          </a:xfrm>
        </p:spPr>
        <p:txBody>
          <a:bodyPr>
            <a:normAutofit lnSpcReduction="10000"/>
          </a:bodyPr>
          <a:lstStyle/>
          <a:p>
            <a:pPr marL="0" indent="0">
              <a:buClrTx/>
              <a:buNone/>
            </a:pPr>
            <a:r>
              <a:rPr lang="en-US" sz="2200" b="1" dirty="0">
                <a:solidFill>
                  <a:schemeClr val="tx1"/>
                </a:solidFill>
              </a:rPr>
              <a:t>Reports Based on Screening Questions and Compliance Selections </a:t>
            </a:r>
          </a:p>
          <a:p>
            <a:pPr algn="just">
              <a:spcBef>
                <a:spcPts val="600"/>
              </a:spcBef>
              <a:buClrTx/>
              <a:buFont typeface="Wingdings" panose="05000000000000000000" pitchFamily="2" charset="2"/>
              <a:buChar char="§"/>
            </a:pPr>
            <a:r>
              <a:rPr lang="en-US" sz="2100" dirty="0">
                <a:solidFill>
                  <a:schemeClr val="tx1"/>
                </a:solidFill>
              </a:rPr>
              <a:t>Commonly used to determine which proposals or awards have unique identifiers based on their screening or compliance section(s)  </a:t>
            </a:r>
          </a:p>
          <a:p>
            <a:pPr algn="just">
              <a:spcBef>
                <a:spcPts val="600"/>
              </a:spcBef>
              <a:buClrTx/>
              <a:buFont typeface="Wingdings" panose="05000000000000000000" pitchFamily="2" charset="2"/>
              <a:buChar char="§"/>
            </a:pPr>
            <a:r>
              <a:rPr lang="en-US" sz="2100" dirty="0">
                <a:solidFill>
                  <a:schemeClr val="tx1"/>
                </a:solidFill>
              </a:rPr>
              <a:t>These include but not limited to: Export control, IACUC, IBC, IRB, foreign activities, involves the Office of Research Development and/or FAU Core Facilities</a:t>
            </a:r>
          </a:p>
          <a:p>
            <a:pPr algn="just">
              <a:spcBef>
                <a:spcPts val="600"/>
              </a:spcBef>
              <a:buClrTx/>
              <a:buFont typeface="Wingdings" panose="05000000000000000000" pitchFamily="2" charset="2"/>
              <a:buChar char="§"/>
            </a:pPr>
            <a:r>
              <a:rPr lang="en-US" sz="2100" dirty="0">
                <a:solidFill>
                  <a:schemeClr val="tx1"/>
                </a:solidFill>
              </a:rPr>
              <a:t>First, select the parameters report and then check the screening or compliance of interest</a:t>
            </a:r>
          </a:p>
          <a:p>
            <a:pPr>
              <a:spcBef>
                <a:spcPts val="600"/>
              </a:spcBef>
              <a:buClrTx/>
              <a:buFont typeface="Wingdings" panose="05000000000000000000" pitchFamily="2" charset="2"/>
              <a:buChar char="§"/>
            </a:pPr>
            <a:endParaRPr lang="en-US" sz="2100" dirty="0">
              <a:solidFill>
                <a:schemeClr val="tx1"/>
              </a:solidFill>
            </a:endParaRPr>
          </a:p>
          <a:p>
            <a:pPr>
              <a:spcBef>
                <a:spcPts val="600"/>
              </a:spcBef>
              <a:buClrTx/>
              <a:buFont typeface="Wingdings" panose="05000000000000000000" pitchFamily="2" charset="2"/>
              <a:buChar char="§"/>
            </a:pPr>
            <a:endParaRPr lang="en-US" sz="21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6" name="Picture 5">
            <a:extLst>
              <a:ext uri="{FF2B5EF4-FFF2-40B4-BE49-F238E27FC236}">
                <a16:creationId xmlns:a16="http://schemas.microsoft.com/office/drawing/2014/main" id="{5CA98DE2-3D22-4035-B806-A88B45A78329}"/>
              </a:ext>
            </a:extLst>
          </p:cNvPr>
          <p:cNvPicPr>
            <a:picLocks noChangeAspect="1"/>
          </p:cNvPicPr>
          <p:nvPr/>
        </p:nvPicPr>
        <p:blipFill>
          <a:blip r:embed="rId3"/>
          <a:stretch>
            <a:fillRect/>
          </a:stretch>
        </p:blipFill>
        <p:spPr>
          <a:xfrm>
            <a:off x="6537576" y="3029385"/>
            <a:ext cx="5315223" cy="3156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A59C92E-A731-4AD0-B590-9EFDEA632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388558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64" y="973668"/>
            <a:ext cx="9878918" cy="706964"/>
          </a:xfrm>
        </p:spPr>
        <p:txBody>
          <a:bodyPr/>
          <a:lstStyle/>
          <a:p>
            <a:pPr algn="ctr"/>
            <a:r>
              <a:rPr lang="en-US" dirty="0"/>
              <a:t>Search Results based on Selected </a:t>
            </a:r>
            <a:br>
              <a:rPr lang="en-US" dirty="0"/>
            </a:br>
            <a:r>
              <a:rPr lang="en-US" dirty="0"/>
              <a:t>Filters (parameters)</a:t>
            </a:r>
          </a:p>
        </p:txBody>
      </p:sp>
      <p:sp>
        <p:nvSpPr>
          <p:cNvPr id="3" name="Content Placeholder 2"/>
          <p:cNvSpPr>
            <a:spLocks noGrp="1"/>
          </p:cNvSpPr>
          <p:nvPr>
            <p:ph sz="half" idx="1"/>
          </p:nvPr>
        </p:nvSpPr>
        <p:spPr>
          <a:xfrm>
            <a:off x="195444" y="2399289"/>
            <a:ext cx="5507341" cy="4273737"/>
          </a:xfrm>
        </p:spPr>
        <p:txBody>
          <a:bodyPr>
            <a:normAutofit fontScale="92500" lnSpcReduction="10000"/>
          </a:bodyPr>
          <a:lstStyle/>
          <a:p>
            <a:pPr marL="0" indent="0">
              <a:buClrTx/>
              <a:buNone/>
            </a:pPr>
            <a:r>
              <a:rPr lang="en-US" sz="2200" b="1" dirty="0">
                <a:solidFill>
                  <a:schemeClr val="tx1"/>
                </a:solidFill>
              </a:rPr>
              <a:t>Search Results and Download as CSV</a:t>
            </a:r>
          </a:p>
          <a:p>
            <a:pPr algn="just">
              <a:spcBef>
                <a:spcPts val="600"/>
              </a:spcBef>
              <a:buClrTx/>
              <a:buFont typeface="Wingdings" panose="05000000000000000000" pitchFamily="2" charset="2"/>
              <a:buChar char="§"/>
            </a:pPr>
            <a:r>
              <a:rPr lang="en-US" sz="1900" dirty="0">
                <a:solidFill>
                  <a:schemeClr val="tx1"/>
                </a:solidFill>
              </a:rPr>
              <a:t>Once all parameters are determined, click the green “Search” button</a:t>
            </a:r>
          </a:p>
          <a:p>
            <a:pPr algn="just">
              <a:spcBef>
                <a:spcPts val="600"/>
              </a:spcBef>
              <a:buClrTx/>
              <a:buFont typeface="Wingdings" panose="05000000000000000000" pitchFamily="2" charset="2"/>
              <a:buChar char="§"/>
            </a:pPr>
            <a:r>
              <a:rPr lang="en-US" sz="1900" dirty="0">
                <a:solidFill>
                  <a:schemeClr val="tx1"/>
                </a:solidFill>
              </a:rPr>
              <a:t>The results will then appear below the “Search Results” section. Please note that more than 10 records may exist and the user will need to toggle to the next page to access these results</a:t>
            </a:r>
          </a:p>
          <a:p>
            <a:pPr algn="just">
              <a:spcBef>
                <a:spcPts val="600"/>
              </a:spcBef>
              <a:buClrTx/>
              <a:buFont typeface="Wingdings" panose="05000000000000000000" pitchFamily="2" charset="2"/>
              <a:buChar char="§"/>
            </a:pPr>
            <a:r>
              <a:rPr lang="en-US" sz="1900" dirty="0">
                <a:solidFill>
                  <a:schemeClr val="tx1"/>
                </a:solidFill>
              </a:rPr>
              <a:t>If the results are satisfactory, the user can download the results as a “CSV” file</a:t>
            </a:r>
          </a:p>
          <a:p>
            <a:pPr algn="just">
              <a:spcBef>
                <a:spcPts val="600"/>
              </a:spcBef>
              <a:buClrTx/>
              <a:buFont typeface="Wingdings" panose="05000000000000000000" pitchFamily="2" charset="2"/>
              <a:buChar char="§"/>
            </a:pPr>
            <a:r>
              <a:rPr lang="en-US" sz="1900" dirty="0">
                <a:solidFill>
                  <a:schemeClr val="tx1"/>
                </a:solidFill>
              </a:rPr>
              <a:t>A CSV (comma-separated value) file is a delimited text value that uses commas to separate values</a:t>
            </a:r>
          </a:p>
          <a:p>
            <a:pPr algn="just">
              <a:spcBef>
                <a:spcPts val="600"/>
              </a:spcBef>
              <a:buClrTx/>
              <a:buFont typeface="Wingdings" panose="05000000000000000000" pitchFamily="2" charset="2"/>
              <a:buChar char="§"/>
            </a:pPr>
            <a:r>
              <a:rPr lang="en-US" sz="1900" dirty="0">
                <a:solidFill>
                  <a:schemeClr val="tx1"/>
                </a:solidFill>
              </a:rPr>
              <a:t>CSV files appear very similarly to an Excel File</a:t>
            </a:r>
          </a:p>
          <a:p>
            <a:pPr algn="just">
              <a:spcBef>
                <a:spcPts val="600"/>
              </a:spcBef>
              <a:buClrTx/>
              <a:buFont typeface="Wingdings" panose="05000000000000000000" pitchFamily="2" charset="2"/>
              <a:buChar char="§"/>
            </a:pPr>
            <a:endParaRPr lang="en-US" sz="1900" dirty="0">
              <a:solidFill>
                <a:schemeClr val="tx1"/>
              </a:solidFill>
            </a:endParaRPr>
          </a:p>
          <a:p>
            <a:pPr algn="just">
              <a:spcBef>
                <a:spcPts val="600"/>
              </a:spcBef>
              <a:buClrTx/>
              <a:buFont typeface="Wingdings" panose="05000000000000000000" pitchFamily="2" charset="2"/>
              <a:buChar char="§"/>
            </a:pPr>
            <a:endParaRPr lang="en-US" sz="19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0" y="672429"/>
            <a:ext cx="1698299" cy="1086911"/>
          </a:xfrm>
          <a:prstGeom prst="rect">
            <a:avLst/>
          </a:prstGeom>
        </p:spPr>
      </p:pic>
      <p:pic>
        <p:nvPicPr>
          <p:cNvPr id="8" name="Picture 7">
            <a:extLst>
              <a:ext uri="{FF2B5EF4-FFF2-40B4-BE49-F238E27FC236}">
                <a16:creationId xmlns:a16="http://schemas.microsoft.com/office/drawing/2014/main" id="{6AA40318-B4E1-4070-8277-54341D0E2093}"/>
              </a:ext>
            </a:extLst>
          </p:cNvPr>
          <p:cNvPicPr>
            <a:picLocks noChangeAspect="1"/>
          </p:cNvPicPr>
          <p:nvPr/>
        </p:nvPicPr>
        <p:blipFill>
          <a:blip r:embed="rId3"/>
          <a:stretch>
            <a:fillRect/>
          </a:stretch>
        </p:blipFill>
        <p:spPr>
          <a:xfrm>
            <a:off x="5986948" y="2985363"/>
            <a:ext cx="5862965" cy="3101588"/>
          </a:xfrm>
          <a:prstGeom prst="rect">
            <a:avLst/>
          </a:prstGeom>
        </p:spPr>
      </p:pic>
      <p:sp>
        <p:nvSpPr>
          <p:cNvPr id="9" name="Rectangle 8">
            <a:extLst>
              <a:ext uri="{FF2B5EF4-FFF2-40B4-BE49-F238E27FC236}">
                <a16:creationId xmlns:a16="http://schemas.microsoft.com/office/drawing/2014/main" id="{3D6B3B2E-15EC-40B3-9CB5-2DF6802AFFC5}"/>
              </a:ext>
            </a:extLst>
          </p:cNvPr>
          <p:cNvSpPr/>
          <p:nvPr/>
        </p:nvSpPr>
        <p:spPr>
          <a:xfrm>
            <a:off x="6570226" y="3707523"/>
            <a:ext cx="881049" cy="338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D98CF0-87C2-44EF-A31A-5310E5AD1C61}"/>
              </a:ext>
            </a:extLst>
          </p:cNvPr>
          <p:cNvSpPr/>
          <p:nvPr/>
        </p:nvSpPr>
        <p:spPr>
          <a:xfrm>
            <a:off x="9478067" y="2999324"/>
            <a:ext cx="673547" cy="3010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D6C4F7-F54F-443E-A3B7-3F53B9F27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546" y="6386919"/>
            <a:ext cx="1698299" cy="349849"/>
          </a:xfrm>
          <a:prstGeom prst="rect">
            <a:avLst/>
          </a:prstGeom>
        </p:spPr>
      </p:pic>
    </p:spTree>
    <p:extLst>
      <p:ext uri="{BB962C8B-B14F-4D97-AF65-F5344CB8AC3E}">
        <p14:creationId xmlns:p14="http://schemas.microsoft.com/office/powerpoint/2010/main" val="1027487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4914</TotalTime>
  <Words>1034</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Century Gothic</vt:lpstr>
      <vt:lpstr>Monotype Corsiva</vt:lpstr>
      <vt:lpstr>Wingdings</vt:lpstr>
      <vt:lpstr>Wingdings 3</vt:lpstr>
      <vt:lpstr>Ion Boardroom</vt:lpstr>
      <vt:lpstr>Novelution Ad Hoc Reports &amp; CSV Files</vt:lpstr>
      <vt:lpstr>Ad Hoc Reports in Novelution</vt:lpstr>
      <vt:lpstr>Ad Hoc Reports Date Range</vt:lpstr>
      <vt:lpstr>Novelution’s Ad Hoc Reports Interface &amp; How to Navigate</vt:lpstr>
      <vt:lpstr>Ad hoc Reports Filters and Selections</vt:lpstr>
      <vt:lpstr>Common Types of Ad hoc Reports (Examples)</vt:lpstr>
      <vt:lpstr>Common Types of Ad hoc Reports (Examples Continue)</vt:lpstr>
      <vt:lpstr> Common Types of Ad hoc Reports (Examples Continue)</vt:lpstr>
      <vt:lpstr>Search Results based on Selected  Filters (parameters)</vt:lpstr>
      <vt:lpstr>Download CSV and Column  Selections</vt:lpstr>
      <vt:lpstr>Column Selections (Cont.)</vt:lpstr>
      <vt:lpstr>Final Thoughts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Workspace Functionality</dc:title>
  <dc:creator>Tracy Vuong</dc:creator>
  <cp:lastModifiedBy>Tracy Vuong</cp:lastModifiedBy>
  <cp:revision>260</cp:revision>
  <dcterms:created xsi:type="dcterms:W3CDTF">2016-01-11T21:34:02Z</dcterms:created>
  <dcterms:modified xsi:type="dcterms:W3CDTF">2021-10-20T21:14:16Z</dcterms:modified>
</cp:coreProperties>
</file>