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5" r:id="rId3"/>
    <p:sldId id="262" r:id="rId4"/>
    <p:sldId id="263" r:id="rId5"/>
    <p:sldId id="259" r:id="rId6"/>
    <p:sldId id="260" r:id="rId7"/>
    <p:sldId id="266" r:id="rId8"/>
    <p:sldId id="264" r:id="rId9"/>
    <p:sldId id="265" r:id="rId10"/>
    <p:sldId id="267" r:id="rId11"/>
    <p:sldId id="268" r:id="rId12"/>
    <p:sldId id="269" r:id="rId13"/>
    <p:sldId id="270" r:id="rId14"/>
    <p:sldId id="271" r:id="rId15"/>
    <p:sldId id="272" r:id="rId16"/>
    <p:sldId id="274" r:id="rId17"/>
    <p:sldId id="276"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A"/>
    <a:srgbClr val="0186DC"/>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B8FFA-795E-4E6C-89B9-378AF502BF22}" v="13" dt="2023-09-28T13:52:49.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94694"/>
  </p:normalViewPr>
  <p:slideViewPr>
    <p:cSldViewPr snapToGrid="0" snapToObjects="1">
      <p:cViewPr varScale="1">
        <p:scale>
          <a:sx n="59" d="100"/>
          <a:sy n="59" d="100"/>
        </p:scale>
        <p:origin x="9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3EA32-51D4-4412-8D26-6E83E683A4D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87E301A-5360-4CEC-9E1C-EF9BA30E9428}">
      <dgm:prSet phldrT="[Text]"/>
      <dgm:spPr/>
      <dgm:t>
        <a:bodyPr/>
        <a:lstStyle/>
        <a:p>
          <a:r>
            <a:rPr lang="en-US" dirty="0"/>
            <a:t>Department </a:t>
          </a:r>
        </a:p>
      </dgm:t>
    </dgm:pt>
    <dgm:pt modelId="{CFD59883-A614-4B70-8E27-2A39E59EDA8E}" type="parTrans" cxnId="{0E3BC204-3966-4754-A65D-EBDEAC6A886C}">
      <dgm:prSet/>
      <dgm:spPr/>
      <dgm:t>
        <a:bodyPr/>
        <a:lstStyle/>
        <a:p>
          <a:endParaRPr lang="en-US"/>
        </a:p>
      </dgm:t>
    </dgm:pt>
    <dgm:pt modelId="{D4C56066-6486-4E70-BE1A-26E3D8C37EA2}" type="sibTrans" cxnId="{0E3BC204-3966-4754-A65D-EBDEAC6A886C}">
      <dgm:prSet/>
      <dgm:spPr/>
      <dgm:t>
        <a:bodyPr/>
        <a:lstStyle/>
        <a:p>
          <a:endParaRPr lang="en-US"/>
        </a:p>
      </dgm:t>
    </dgm:pt>
    <dgm:pt modelId="{C3C9C6D5-B95A-4289-B08E-7CF92775AC56}">
      <dgm:prSet phldrT="[Text]"/>
      <dgm:spPr/>
      <dgm:t>
        <a:bodyPr/>
        <a:lstStyle/>
        <a:p>
          <a:r>
            <a:rPr lang="en-US" dirty="0"/>
            <a:t>Chair and/or Dean</a:t>
          </a:r>
        </a:p>
      </dgm:t>
    </dgm:pt>
    <dgm:pt modelId="{A8D0FD51-B3AA-4B06-9175-43817290D959}" type="parTrans" cxnId="{98AD3D60-B1C9-4536-922C-AD49C0C7492C}">
      <dgm:prSet/>
      <dgm:spPr/>
      <dgm:t>
        <a:bodyPr/>
        <a:lstStyle/>
        <a:p>
          <a:endParaRPr lang="en-US"/>
        </a:p>
      </dgm:t>
    </dgm:pt>
    <dgm:pt modelId="{CEBEDB73-EB3D-436E-92C7-27BF8598A573}" type="sibTrans" cxnId="{98AD3D60-B1C9-4536-922C-AD49C0C7492C}">
      <dgm:prSet/>
      <dgm:spPr/>
      <dgm:t>
        <a:bodyPr/>
        <a:lstStyle/>
        <a:p>
          <a:endParaRPr lang="en-US"/>
        </a:p>
      </dgm:t>
    </dgm:pt>
    <dgm:pt modelId="{4839D1EF-259E-479B-8EAE-FB6ED3F11CFB}">
      <dgm:prSet phldrT="[Text]"/>
      <dgm:spPr/>
      <dgm:t>
        <a:bodyPr/>
        <a:lstStyle/>
        <a:p>
          <a:r>
            <a:rPr lang="en-US" dirty="0"/>
            <a:t>Provost </a:t>
          </a:r>
        </a:p>
      </dgm:t>
    </dgm:pt>
    <dgm:pt modelId="{EB9DC818-5193-41FB-AE7E-6E5B3B65AE21}" type="parTrans" cxnId="{6A9792CD-FB90-49EB-B20C-7E30D79C0E19}">
      <dgm:prSet/>
      <dgm:spPr/>
      <dgm:t>
        <a:bodyPr/>
        <a:lstStyle/>
        <a:p>
          <a:endParaRPr lang="en-US"/>
        </a:p>
      </dgm:t>
    </dgm:pt>
    <dgm:pt modelId="{42F47FD6-C5DE-430E-AA72-F384DD614D27}" type="sibTrans" cxnId="{6A9792CD-FB90-49EB-B20C-7E30D79C0E19}">
      <dgm:prSet/>
      <dgm:spPr/>
      <dgm:t>
        <a:bodyPr/>
        <a:lstStyle/>
        <a:p>
          <a:endParaRPr lang="en-US"/>
        </a:p>
      </dgm:t>
    </dgm:pt>
    <dgm:pt modelId="{D71327E9-51B9-4413-8215-FF49C2CCA650}">
      <dgm:prSet/>
      <dgm:spPr/>
      <dgm:t>
        <a:bodyPr/>
        <a:lstStyle/>
        <a:p>
          <a:r>
            <a:rPr lang="en-US" dirty="0"/>
            <a:t>IOR available  for Schedule </a:t>
          </a:r>
        </a:p>
      </dgm:t>
    </dgm:pt>
    <dgm:pt modelId="{192383FF-22EC-43B9-9DA2-F51340265696}" type="parTrans" cxnId="{1E78C930-D03A-4021-BC15-D111749F78E1}">
      <dgm:prSet/>
      <dgm:spPr/>
      <dgm:t>
        <a:bodyPr/>
        <a:lstStyle/>
        <a:p>
          <a:endParaRPr lang="en-US"/>
        </a:p>
      </dgm:t>
    </dgm:pt>
    <dgm:pt modelId="{65D39AE1-3F5B-4BAE-9C4E-7EACB085C41D}" type="sibTrans" cxnId="{1E78C930-D03A-4021-BC15-D111749F78E1}">
      <dgm:prSet/>
      <dgm:spPr/>
      <dgm:t>
        <a:bodyPr/>
        <a:lstStyle/>
        <a:p>
          <a:endParaRPr lang="en-US"/>
        </a:p>
      </dgm:t>
    </dgm:pt>
    <dgm:pt modelId="{ECBC076A-CE90-4B72-AB69-EA8134E981E7}" type="pres">
      <dgm:prSet presAssocID="{0443EA32-51D4-4412-8D26-6E83E683A4D8}" presName="CompostProcess" presStyleCnt="0">
        <dgm:presLayoutVars>
          <dgm:dir/>
          <dgm:resizeHandles val="exact"/>
        </dgm:presLayoutVars>
      </dgm:prSet>
      <dgm:spPr/>
    </dgm:pt>
    <dgm:pt modelId="{3C6C8F9B-564B-4386-BE82-9CA70BF2F411}" type="pres">
      <dgm:prSet presAssocID="{0443EA32-51D4-4412-8D26-6E83E683A4D8}" presName="arrow" presStyleLbl="bgShp" presStyleIdx="0" presStyleCnt="1"/>
      <dgm:spPr/>
    </dgm:pt>
    <dgm:pt modelId="{ED9D9A9D-BE4B-4B5A-8429-8E28C6948D7B}" type="pres">
      <dgm:prSet presAssocID="{0443EA32-51D4-4412-8D26-6E83E683A4D8}" presName="linearProcess" presStyleCnt="0"/>
      <dgm:spPr/>
    </dgm:pt>
    <dgm:pt modelId="{9B395748-BA61-4E65-A9FE-1781F08E3DDA}" type="pres">
      <dgm:prSet presAssocID="{187E301A-5360-4CEC-9E1C-EF9BA30E9428}" presName="textNode" presStyleLbl="node1" presStyleIdx="0" presStyleCnt="4">
        <dgm:presLayoutVars>
          <dgm:bulletEnabled val="1"/>
        </dgm:presLayoutVars>
      </dgm:prSet>
      <dgm:spPr/>
    </dgm:pt>
    <dgm:pt modelId="{588C40CA-A727-4BEB-A402-D41D8C9F0FA9}" type="pres">
      <dgm:prSet presAssocID="{D4C56066-6486-4E70-BE1A-26E3D8C37EA2}" presName="sibTrans" presStyleCnt="0"/>
      <dgm:spPr/>
    </dgm:pt>
    <dgm:pt modelId="{99117C71-C4FD-438C-8AF8-E2D117DEC8DB}" type="pres">
      <dgm:prSet presAssocID="{C3C9C6D5-B95A-4289-B08E-7CF92775AC56}" presName="textNode" presStyleLbl="node1" presStyleIdx="1" presStyleCnt="4">
        <dgm:presLayoutVars>
          <dgm:bulletEnabled val="1"/>
        </dgm:presLayoutVars>
      </dgm:prSet>
      <dgm:spPr/>
    </dgm:pt>
    <dgm:pt modelId="{8B03D152-868F-4FF8-91FA-84D25ED7F99D}" type="pres">
      <dgm:prSet presAssocID="{CEBEDB73-EB3D-436E-92C7-27BF8598A573}" presName="sibTrans" presStyleCnt="0"/>
      <dgm:spPr/>
    </dgm:pt>
    <dgm:pt modelId="{3BF5DF99-830B-4D8F-9590-665C7D51FA9A}" type="pres">
      <dgm:prSet presAssocID="{4839D1EF-259E-479B-8EAE-FB6ED3F11CFB}" presName="textNode" presStyleLbl="node1" presStyleIdx="2" presStyleCnt="4">
        <dgm:presLayoutVars>
          <dgm:bulletEnabled val="1"/>
        </dgm:presLayoutVars>
      </dgm:prSet>
      <dgm:spPr/>
    </dgm:pt>
    <dgm:pt modelId="{E3DFCA47-C1A8-409E-B475-01122C347923}" type="pres">
      <dgm:prSet presAssocID="{42F47FD6-C5DE-430E-AA72-F384DD614D27}" presName="sibTrans" presStyleCnt="0"/>
      <dgm:spPr/>
    </dgm:pt>
    <dgm:pt modelId="{B3A61B63-4966-4D0F-B18E-D11944D493EB}" type="pres">
      <dgm:prSet presAssocID="{D71327E9-51B9-4413-8215-FF49C2CCA650}" presName="textNode" presStyleLbl="node1" presStyleIdx="3" presStyleCnt="4">
        <dgm:presLayoutVars>
          <dgm:bulletEnabled val="1"/>
        </dgm:presLayoutVars>
      </dgm:prSet>
      <dgm:spPr/>
    </dgm:pt>
  </dgm:ptLst>
  <dgm:cxnLst>
    <dgm:cxn modelId="{0E3BC204-3966-4754-A65D-EBDEAC6A886C}" srcId="{0443EA32-51D4-4412-8D26-6E83E683A4D8}" destId="{187E301A-5360-4CEC-9E1C-EF9BA30E9428}" srcOrd="0" destOrd="0" parTransId="{CFD59883-A614-4B70-8E27-2A39E59EDA8E}" sibTransId="{D4C56066-6486-4E70-BE1A-26E3D8C37EA2}"/>
    <dgm:cxn modelId="{1E78C930-D03A-4021-BC15-D111749F78E1}" srcId="{0443EA32-51D4-4412-8D26-6E83E683A4D8}" destId="{D71327E9-51B9-4413-8215-FF49C2CCA650}" srcOrd="3" destOrd="0" parTransId="{192383FF-22EC-43B9-9DA2-F51340265696}" sibTransId="{65D39AE1-3F5B-4BAE-9C4E-7EACB085C41D}"/>
    <dgm:cxn modelId="{05792D38-BC9B-4DE3-976B-271F14FB1D6E}" type="presOf" srcId="{C3C9C6D5-B95A-4289-B08E-7CF92775AC56}" destId="{99117C71-C4FD-438C-8AF8-E2D117DEC8DB}" srcOrd="0" destOrd="0" presId="urn:microsoft.com/office/officeart/2005/8/layout/hProcess9"/>
    <dgm:cxn modelId="{98AD3D60-B1C9-4536-922C-AD49C0C7492C}" srcId="{0443EA32-51D4-4412-8D26-6E83E683A4D8}" destId="{C3C9C6D5-B95A-4289-B08E-7CF92775AC56}" srcOrd="1" destOrd="0" parTransId="{A8D0FD51-B3AA-4B06-9175-43817290D959}" sibTransId="{CEBEDB73-EB3D-436E-92C7-27BF8598A573}"/>
    <dgm:cxn modelId="{B1B093A7-9A38-46BB-8FC4-2CF25FFC01C6}" type="presOf" srcId="{0443EA32-51D4-4412-8D26-6E83E683A4D8}" destId="{ECBC076A-CE90-4B72-AB69-EA8134E981E7}" srcOrd="0" destOrd="0" presId="urn:microsoft.com/office/officeart/2005/8/layout/hProcess9"/>
    <dgm:cxn modelId="{6A9792CD-FB90-49EB-B20C-7E30D79C0E19}" srcId="{0443EA32-51D4-4412-8D26-6E83E683A4D8}" destId="{4839D1EF-259E-479B-8EAE-FB6ED3F11CFB}" srcOrd="2" destOrd="0" parTransId="{EB9DC818-5193-41FB-AE7E-6E5B3B65AE21}" sibTransId="{42F47FD6-C5DE-430E-AA72-F384DD614D27}"/>
    <dgm:cxn modelId="{DE4105E9-92FB-42BE-AB99-1A16B8AC84EE}" type="presOf" srcId="{D71327E9-51B9-4413-8215-FF49C2CCA650}" destId="{B3A61B63-4966-4D0F-B18E-D11944D493EB}" srcOrd="0" destOrd="0" presId="urn:microsoft.com/office/officeart/2005/8/layout/hProcess9"/>
    <dgm:cxn modelId="{7211C0EC-CA08-4AAF-982D-E2EB54BE12F2}" type="presOf" srcId="{4839D1EF-259E-479B-8EAE-FB6ED3F11CFB}" destId="{3BF5DF99-830B-4D8F-9590-665C7D51FA9A}" srcOrd="0" destOrd="0" presId="urn:microsoft.com/office/officeart/2005/8/layout/hProcess9"/>
    <dgm:cxn modelId="{F9853AF2-A56A-4571-B067-1036BB243ADE}" type="presOf" srcId="{187E301A-5360-4CEC-9E1C-EF9BA30E9428}" destId="{9B395748-BA61-4E65-A9FE-1781F08E3DDA}" srcOrd="0" destOrd="0" presId="urn:microsoft.com/office/officeart/2005/8/layout/hProcess9"/>
    <dgm:cxn modelId="{86FD59D0-55FA-463B-9B76-12497A465C0D}" type="presParOf" srcId="{ECBC076A-CE90-4B72-AB69-EA8134E981E7}" destId="{3C6C8F9B-564B-4386-BE82-9CA70BF2F411}" srcOrd="0" destOrd="0" presId="urn:microsoft.com/office/officeart/2005/8/layout/hProcess9"/>
    <dgm:cxn modelId="{B1882A80-0012-4DCF-A79C-26BF3C51A8C1}" type="presParOf" srcId="{ECBC076A-CE90-4B72-AB69-EA8134E981E7}" destId="{ED9D9A9D-BE4B-4B5A-8429-8E28C6948D7B}" srcOrd="1" destOrd="0" presId="urn:microsoft.com/office/officeart/2005/8/layout/hProcess9"/>
    <dgm:cxn modelId="{FA4D93B2-1431-454E-8476-9BA24973582C}" type="presParOf" srcId="{ED9D9A9D-BE4B-4B5A-8429-8E28C6948D7B}" destId="{9B395748-BA61-4E65-A9FE-1781F08E3DDA}" srcOrd="0" destOrd="0" presId="urn:microsoft.com/office/officeart/2005/8/layout/hProcess9"/>
    <dgm:cxn modelId="{DF1A5979-CC47-4F51-ABB7-C26B60477070}" type="presParOf" srcId="{ED9D9A9D-BE4B-4B5A-8429-8E28C6948D7B}" destId="{588C40CA-A727-4BEB-A402-D41D8C9F0FA9}" srcOrd="1" destOrd="0" presId="urn:microsoft.com/office/officeart/2005/8/layout/hProcess9"/>
    <dgm:cxn modelId="{2482A262-7351-4B5A-A1FF-FFA2C6BF8D57}" type="presParOf" srcId="{ED9D9A9D-BE4B-4B5A-8429-8E28C6948D7B}" destId="{99117C71-C4FD-438C-8AF8-E2D117DEC8DB}" srcOrd="2" destOrd="0" presId="urn:microsoft.com/office/officeart/2005/8/layout/hProcess9"/>
    <dgm:cxn modelId="{9E7C5D15-31CD-4F20-A8DE-F8D1849CB311}" type="presParOf" srcId="{ED9D9A9D-BE4B-4B5A-8429-8E28C6948D7B}" destId="{8B03D152-868F-4FF8-91FA-84D25ED7F99D}" srcOrd="3" destOrd="0" presId="urn:microsoft.com/office/officeart/2005/8/layout/hProcess9"/>
    <dgm:cxn modelId="{9E48F721-7795-4CAD-AAEB-CEED28B1778F}" type="presParOf" srcId="{ED9D9A9D-BE4B-4B5A-8429-8E28C6948D7B}" destId="{3BF5DF99-830B-4D8F-9590-665C7D51FA9A}" srcOrd="4" destOrd="0" presId="urn:microsoft.com/office/officeart/2005/8/layout/hProcess9"/>
    <dgm:cxn modelId="{D603C9DC-8D28-4F11-859B-585AC5C2DCFE}" type="presParOf" srcId="{ED9D9A9D-BE4B-4B5A-8429-8E28C6948D7B}" destId="{E3DFCA47-C1A8-409E-B475-01122C347923}" srcOrd="5" destOrd="0" presId="urn:microsoft.com/office/officeart/2005/8/layout/hProcess9"/>
    <dgm:cxn modelId="{5AC60CEA-FF49-4B16-8733-FFF6CEB0E83E}" type="presParOf" srcId="{ED9D9A9D-BE4B-4B5A-8429-8E28C6948D7B}" destId="{B3A61B63-4966-4D0F-B18E-D11944D493E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C8F9B-564B-4386-BE82-9CA70BF2F411}">
      <dsp:nvSpPr>
        <dsp:cNvPr id="0" name=""/>
        <dsp:cNvSpPr/>
      </dsp:nvSpPr>
      <dsp:spPr>
        <a:xfrm>
          <a:off x="508890" y="0"/>
          <a:ext cx="576742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95748-BA61-4E65-A9FE-1781F08E3DDA}">
      <dsp:nvSpPr>
        <dsp:cNvPr id="0" name=""/>
        <dsp:cNvSpPr/>
      </dsp:nvSpPr>
      <dsp:spPr>
        <a:xfrm>
          <a:off x="3395" y="1305401"/>
          <a:ext cx="163335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Department </a:t>
          </a:r>
        </a:p>
      </dsp:txBody>
      <dsp:txXfrm>
        <a:off x="83129" y="1385135"/>
        <a:ext cx="1473883" cy="1581067"/>
      </dsp:txXfrm>
    </dsp:sp>
    <dsp:sp modelId="{99117C71-C4FD-438C-8AF8-E2D117DEC8DB}">
      <dsp:nvSpPr>
        <dsp:cNvPr id="0" name=""/>
        <dsp:cNvSpPr/>
      </dsp:nvSpPr>
      <dsp:spPr>
        <a:xfrm>
          <a:off x="1718415" y="1305401"/>
          <a:ext cx="163335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Chair and/or Dean</a:t>
          </a:r>
        </a:p>
      </dsp:txBody>
      <dsp:txXfrm>
        <a:off x="1798149" y="1385135"/>
        <a:ext cx="1473883" cy="1581067"/>
      </dsp:txXfrm>
    </dsp:sp>
    <dsp:sp modelId="{3BF5DF99-830B-4D8F-9590-665C7D51FA9A}">
      <dsp:nvSpPr>
        <dsp:cNvPr id="0" name=""/>
        <dsp:cNvSpPr/>
      </dsp:nvSpPr>
      <dsp:spPr>
        <a:xfrm>
          <a:off x="3433434" y="1305401"/>
          <a:ext cx="163335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Provost </a:t>
          </a:r>
        </a:p>
      </dsp:txBody>
      <dsp:txXfrm>
        <a:off x="3513168" y="1385135"/>
        <a:ext cx="1473883" cy="1581067"/>
      </dsp:txXfrm>
    </dsp:sp>
    <dsp:sp modelId="{B3A61B63-4966-4D0F-B18E-D11944D493EB}">
      <dsp:nvSpPr>
        <dsp:cNvPr id="0" name=""/>
        <dsp:cNvSpPr/>
      </dsp:nvSpPr>
      <dsp:spPr>
        <a:xfrm>
          <a:off x="5148453" y="1305401"/>
          <a:ext cx="163335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IOR available  for Schedule </a:t>
          </a:r>
        </a:p>
      </dsp:txBody>
      <dsp:txXfrm>
        <a:off x="5228187" y="1385135"/>
        <a:ext cx="1473883" cy="15810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084E-DB51-1C4E-B0EC-656B6D026462}" type="datetimeFigureOut">
              <a:rPr lang="en-US" smtClean="0"/>
              <a:t>10/20/2023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23F1-E3F1-1D43-A719-CE72722030EA}" type="slidenum">
              <a:rPr lang="en-US" smtClean="0"/>
              <a:t>‹#›</a:t>
            </a:fld>
            <a:endParaRPr lang="en-US" dirty="0"/>
          </a:p>
        </p:txBody>
      </p:sp>
    </p:spTree>
    <p:extLst>
      <p:ext uri="{BB962C8B-B14F-4D97-AF65-F5344CB8AC3E}">
        <p14:creationId xmlns:p14="http://schemas.microsoft.com/office/powerpoint/2010/main" val="13832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823F1-E3F1-1D43-A719-CE72722030EA}" type="slidenum">
              <a:rPr lang="en-US" smtClean="0"/>
              <a:t>1</a:t>
            </a:fld>
            <a:endParaRPr lang="en-US" dirty="0"/>
          </a:p>
        </p:txBody>
      </p:sp>
    </p:spTree>
    <p:extLst>
      <p:ext uri="{BB962C8B-B14F-4D97-AF65-F5344CB8AC3E}">
        <p14:creationId xmlns:p14="http://schemas.microsoft.com/office/powerpoint/2010/main" val="1909943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409" y="4614983"/>
            <a:ext cx="8494565" cy="918918"/>
          </a:xfrm>
        </p:spPr>
        <p:txBody>
          <a:bodyPr anchor="b">
            <a:normAutofit/>
          </a:bodyPr>
          <a:lstStyle>
            <a:lvl1pPr algn="l">
              <a:defRPr sz="2600" b="1" i="0" baseline="0">
                <a:solidFill>
                  <a:schemeClr val="bg1"/>
                </a:solidFill>
                <a:latin typeface="arial" charset="0"/>
              </a:defRPr>
            </a:lvl1pPr>
          </a:lstStyle>
          <a:p>
            <a:r>
              <a:rPr lang="en-US" dirty="0"/>
              <a:t>Click to edit Master title style</a:t>
            </a:r>
          </a:p>
        </p:txBody>
      </p:sp>
      <p:sp>
        <p:nvSpPr>
          <p:cNvPr id="3" name="Subtitle 2"/>
          <p:cNvSpPr>
            <a:spLocks noGrp="1"/>
          </p:cNvSpPr>
          <p:nvPr>
            <p:ph type="subTitle" idx="1"/>
          </p:nvPr>
        </p:nvSpPr>
        <p:spPr>
          <a:xfrm>
            <a:off x="1294409" y="5477151"/>
            <a:ext cx="8494565" cy="855579"/>
          </a:xfrm>
        </p:spPr>
        <p:txBody>
          <a:bodyPr>
            <a:normAutofit/>
          </a:bodyPr>
          <a:lstStyle>
            <a:lvl1pPr marL="0" indent="0" algn="l">
              <a:buNone/>
              <a:defRPr sz="1800" b="1" i="0"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478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FA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989" cy="6858000"/>
          </a:xfrm>
          <a:prstGeom prst="rect">
            <a:avLst/>
          </a:prstGeom>
        </p:spPr>
      </p:pic>
    </p:spTree>
    <p:extLst>
      <p:ext uri="{BB962C8B-B14F-4D97-AF65-F5344CB8AC3E}">
        <p14:creationId xmlns:p14="http://schemas.microsoft.com/office/powerpoint/2010/main" val="97755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826" y="681513"/>
            <a:ext cx="9886338" cy="593408"/>
          </a:xfrm>
        </p:spPr>
        <p:txBody>
          <a:bodyPr/>
          <a:lstStyle/>
          <a:p>
            <a:r>
              <a:rPr lang="en-US"/>
              <a:t>Click to edit Master title style</a:t>
            </a:r>
          </a:p>
        </p:txBody>
      </p:sp>
      <p:sp>
        <p:nvSpPr>
          <p:cNvPr id="3" name="Content Placeholder 2"/>
          <p:cNvSpPr>
            <a:spLocks noGrp="1"/>
          </p:cNvSpPr>
          <p:nvPr>
            <p:ph idx="1"/>
          </p:nvPr>
        </p:nvSpPr>
        <p:spPr>
          <a:xfrm>
            <a:off x="670826" y="1409858"/>
            <a:ext cx="98863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76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826" y="681513"/>
            <a:ext cx="9886338" cy="593408"/>
          </a:xfrm>
        </p:spPr>
        <p:txBody>
          <a:bodyPr/>
          <a:lstStyle/>
          <a:p>
            <a:r>
              <a:rPr lang="en-US"/>
              <a:t>Click to edit Master title style</a:t>
            </a:r>
          </a:p>
        </p:txBody>
      </p:sp>
      <p:sp>
        <p:nvSpPr>
          <p:cNvPr id="3" name="Content Placeholder 2"/>
          <p:cNvSpPr>
            <a:spLocks noGrp="1"/>
          </p:cNvSpPr>
          <p:nvPr>
            <p:ph idx="1"/>
          </p:nvPr>
        </p:nvSpPr>
        <p:spPr>
          <a:xfrm>
            <a:off x="670826" y="1409858"/>
            <a:ext cx="462673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5992813" y="1409858"/>
            <a:ext cx="6199187" cy="3438525"/>
          </a:xfr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47589"/>
            <a:ext cx="12192000" cy="5756255"/>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826" y="681513"/>
            <a:ext cx="9605082" cy="593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0826" y="1409858"/>
            <a:ext cx="96050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910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txStyles>
    <p:titleStyle>
      <a:lvl1pPr algn="l" defTabSz="914400" rtl="0" eaLnBrk="1" latinLnBrk="0" hangingPunct="1">
        <a:lnSpc>
          <a:spcPct val="90000"/>
        </a:lnSpc>
        <a:spcBef>
          <a:spcPct val="0"/>
        </a:spcBef>
        <a:buNone/>
        <a:defRPr sz="2600" b="1" i="0" kern="120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aces.org/member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chrome-extension://efaidnbmnnnibpcajpcglclefindmkaj/https:/www.fau.edu/provost/documents/revised-credentialing-manual-5-5-15.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fvargas@fau.ed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u.edu/registrar/calendar/" TargetMode="External"/><Relationship Id="rId7" Type="http://schemas.openxmlformats.org/officeDocument/2006/relationships/hyperlink" Target="https://wizard.fau.edu/" TargetMode="External"/><Relationship Id="rId2" Type="http://schemas.openxmlformats.org/officeDocument/2006/relationships/hyperlink" Target="chrome-extension://efaidnbmnnnibpcajpcglclefindmkaj/https:/www.fau.edu/provost/documents/revised-credentialing-manual-5-5-15.pdf" TargetMode="External"/><Relationship Id="rId1" Type="http://schemas.openxmlformats.org/officeDocument/2006/relationships/slideLayout" Target="../slideLayouts/slideLayout3.xml"/><Relationship Id="rId6" Type="http://schemas.openxmlformats.org/officeDocument/2006/relationships/hyperlink" Target="chrome-extension://efaidnbmnnnibpcajpcglclefindmkaj/https:/sacscoc.org/app/uploads/2019/08/2018-POA-Resource-Manual.pdf" TargetMode="External"/><Relationship Id="rId5" Type="http://schemas.openxmlformats.org/officeDocument/2006/relationships/hyperlink" Target="chrome-extension://efaidnbmnnnibpcajpcglclefindmkaj/https:/sacscoc.org/app/uploads/2019/08/2018PrinciplesOfAcreditation.pdf" TargetMode="External"/><Relationship Id="rId4" Type="http://schemas.openxmlformats.org/officeDocument/2006/relationships/hyperlink" Target="https://www.naces.org/memb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KANE2021@FAU.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au.edu/hr/recruitment-services/amp-and-sp-hiring-process/" TargetMode="External"/><Relationship Id="rId2" Type="http://schemas.openxmlformats.org/officeDocument/2006/relationships/hyperlink" Target="https://wizard.fa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izard.fau.edu/" TargetMode="External"/><Relationship Id="rId2" Type="http://schemas.openxmlformats.org/officeDocument/2006/relationships/hyperlink" Target="https://www.fau.edu/oit/security/vpn/"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fvargas@fau.edu"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4409" y="4614982"/>
            <a:ext cx="9896105" cy="1100017"/>
          </a:xfrm>
        </p:spPr>
        <p:txBody>
          <a:bodyPr>
            <a:normAutofit fontScale="90000"/>
          </a:bodyPr>
          <a:lstStyle/>
          <a:p>
            <a:r>
              <a:rPr lang="en-US" sz="4400" dirty="0"/>
              <a:t>Adjunct and GTA Credentialing Process </a:t>
            </a:r>
          </a:p>
        </p:txBody>
      </p:sp>
      <p:sp>
        <p:nvSpPr>
          <p:cNvPr id="3" name="Subtitle 2"/>
          <p:cNvSpPr>
            <a:spLocks noGrp="1"/>
          </p:cNvSpPr>
          <p:nvPr>
            <p:ph type="subTitle" idx="1"/>
          </p:nvPr>
        </p:nvSpPr>
        <p:spPr>
          <a:xfrm>
            <a:off x="1294409" y="5889171"/>
            <a:ext cx="8494565" cy="443559"/>
          </a:xfrm>
        </p:spPr>
        <p:txBody>
          <a:bodyPr>
            <a:normAutofit/>
          </a:bodyPr>
          <a:lstStyle/>
          <a:p>
            <a:r>
              <a:rPr lang="en-US" sz="1600" dirty="0"/>
              <a:t>Created by Felipe Vargas </a:t>
            </a:r>
          </a:p>
        </p:txBody>
      </p:sp>
    </p:spTree>
    <p:extLst>
      <p:ext uri="{BB962C8B-B14F-4D97-AF65-F5344CB8AC3E}">
        <p14:creationId xmlns:p14="http://schemas.microsoft.com/office/powerpoint/2010/main" val="4805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C365-60D1-C731-BE6E-1B499780F6A8}"/>
              </a:ext>
            </a:extLst>
          </p:cNvPr>
          <p:cNvSpPr>
            <a:spLocks noGrp="1"/>
          </p:cNvSpPr>
          <p:nvPr>
            <p:ph type="title"/>
          </p:nvPr>
        </p:nvSpPr>
        <p:spPr/>
        <p:txBody>
          <a:bodyPr/>
          <a:lstStyle/>
          <a:p>
            <a:pPr algn="ctr"/>
            <a:r>
              <a:rPr lang="en-US" dirty="0"/>
              <a:t>OFFICIAL TRANSCRIPTS – SACSCOC REGULATIONS</a:t>
            </a:r>
          </a:p>
        </p:txBody>
      </p:sp>
      <p:sp>
        <p:nvSpPr>
          <p:cNvPr id="3" name="Content Placeholder 2">
            <a:extLst>
              <a:ext uri="{FF2B5EF4-FFF2-40B4-BE49-F238E27FC236}">
                <a16:creationId xmlns:a16="http://schemas.microsoft.com/office/drawing/2014/main" id="{006A91DB-5C9A-C851-FB30-B00A26E87BAE}"/>
              </a:ext>
            </a:extLst>
          </p:cNvPr>
          <p:cNvSpPr>
            <a:spLocks noGrp="1"/>
          </p:cNvSpPr>
          <p:nvPr>
            <p:ph idx="1"/>
          </p:nvPr>
        </p:nvSpPr>
        <p:spPr>
          <a:noFill/>
          <a:ln>
            <a:solidFill>
              <a:srgbClr val="FF0000"/>
            </a:solidFill>
          </a:ln>
        </p:spPr>
        <p:txBody>
          <a:bodyPr/>
          <a:lstStyle/>
          <a:p>
            <a:pPr marL="0" indent="0" algn="ctr">
              <a:buNone/>
            </a:pPr>
            <a:r>
              <a:rPr lang="en-US" b="1" dirty="0">
                <a:solidFill>
                  <a:srgbClr val="00009A"/>
                </a:solidFill>
              </a:rPr>
              <a:t>Physical</a:t>
            </a:r>
          </a:p>
          <a:p>
            <a:pPr marL="0" indent="0">
              <a:buNone/>
            </a:pPr>
            <a:endParaRPr lang="en-US" dirty="0">
              <a:solidFill>
                <a:schemeClr val="tx1"/>
              </a:solidFill>
            </a:endParaRPr>
          </a:p>
          <a:p>
            <a:r>
              <a:rPr lang="en-US" b="1" dirty="0"/>
              <a:t> Must arrive directly from issuing institution in a closed envelope.</a:t>
            </a:r>
          </a:p>
          <a:p>
            <a:endParaRPr lang="en-US" b="1" dirty="0"/>
          </a:p>
          <a:p>
            <a:r>
              <a:rPr lang="en-US" b="1" dirty="0"/>
              <a:t>Cannot be addressed the student (hire).</a:t>
            </a:r>
          </a:p>
          <a:p>
            <a:endParaRPr lang="en-US" b="1" dirty="0"/>
          </a:p>
          <a:p>
            <a:r>
              <a:rPr lang="en-US" b="1" dirty="0"/>
              <a:t>Can be opened at the department for inspection. </a:t>
            </a:r>
          </a:p>
          <a:p>
            <a:endParaRPr lang="en-US" b="1" dirty="0"/>
          </a:p>
          <a:p>
            <a:r>
              <a:rPr lang="en-US" b="1" dirty="0"/>
              <a:t>Must follow other SACSCOC regulations</a:t>
            </a:r>
          </a:p>
        </p:txBody>
      </p:sp>
      <p:sp>
        <p:nvSpPr>
          <p:cNvPr id="7" name="Content Placeholder 2">
            <a:extLst>
              <a:ext uri="{FF2B5EF4-FFF2-40B4-BE49-F238E27FC236}">
                <a16:creationId xmlns:a16="http://schemas.microsoft.com/office/drawing/2014/main" id="{1DFC7E95-78C2-0537-0EF8-7CA5B23E16B8}"/>
              </a:ext>
            </a:extLst>
          </p:cNvPr>
          <p:cNvSpPr txBox="1">
            <a:spLocks/>
          </p:cNvSpPr>
          <p:nvPr/>
        </p:nvSpPr>
        <p:spPr>
          <a:xfrm>
            <a:off x="5930433" y="1409858"/>
            <a:ext cx="4626731" cy="4351338"/>
          </a:xfrm>
          <a:prstGeom prst="rect">
            <a:avLst/>
          </a:prstGeom>
          <a:ln>
            <a:solidFill>
              <a:srgbClr val="FF000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1800" kern="120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rgbClr val="00009A"/>
                </a:solidFill>
              </a:rPr>
              <a:t>Electronic</a:t>
            </a:r>
          </a:p>
          <a:p>
            <a:pPr marL="0" indent="0" algn="ctr">
              <a:buNone/>
            </a:pPr>
            <a:endParaRPr lang="en-US" b="1" dirty="0">
              <a:solidFill>
                <a:srgbClr val="00009A"/>
              </a:solidFill>
            </a:endParaRPr>
          </a:p>
          <a:p>
            <a:r>
              <a:rPr lang="en-US" b="1" dirty="0"/>
              <a:t>Must arrive directly from issuing institution (Registrars Office).</a:t>
            </a:r>
          </a:p>
          <a:p>
            <a:endParaRPr lang="en-US" b="1" dirty="0"/>
          </a:p>
          <a:p>
            <a:r>
              <a:rPr lang="en-US" b="1" dirty="0"/>
              <a:t>Cannot be addressed the student (hire).</a:t>
            </a:r>
          </a:p>
          <a:p>
            <a:endParaRPr lang="en-US" b="1" dirty="0"/>
          </a:p>
          <a:p>
            <a:r>
              <a:rPr lang="en-US" b="1" dirty="0"/>
              <a:t>Can be opened at the department for inspection. </a:t>
            </a:r>
          </a:p>
          <a:p>
            <a:endParaRPr lang="en-US" b="1" dirty="0"/>
          </a:p>
          <a:p>
            <a:r>
              <a:rPr lang="en-US" b="1" dirty="0"/>
              <a:t>Must follow other SACSCOC regulations</a:t>
            </a:r>
          </a:p>
          <a:p>
            <a:pPr marL="0" indent="0" algn="ctr">
              <a:buNone/>
            </a:pPr>
            <a:r>
              <a:rPr lang="en-US" dirty="0"/>
              <a:t> </a:t>
            </a:r>
          </a:p>
        </p:txBody>
      </p:sp>
    </p:spTree>
    <p:extLst>
      <p:ext uri="{BB962C8B-B14F-4D97-AF65-F5344CB8AC3E}">
        <p14:creationId xmlns:p14="http://schemas.microsoft.com/office/powerpoint/2010/main" val="48782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52E7-C526-2F7C-D186-B5D89D18ABCF}"/>
              </a:ext>
            </a:extLst>
          </p:cNvPr>
          <p:cNvSpPr>
            <a:spLocks noGrp="1"/>
          </p:cNvSpPr>
          <p:nvPr>
            <p:ph type="title"/>
          </p:nvPr>
        </p:nvSpPr>
        <p:spPr/>
        <p:txBody>
          <a:bodyPr/>
          <a:lstStyle/>
          <a:p>
            <a:r>
              <a:rPr lang="en-US" dirty="0"/>
              <a:t>What about foreign earned degrees? </a:t>
            </a:r>
          </a:p>
        </p:txBody>
      </p:sp>
      <p:sp>
        <p:nvSpPr>
          <p:cNvPr id="3" name="Content Placeholder 2">
            <a:extLst>
              <a:ext uri="{FF2B5EF4-FFF2-40B4-BE49-F238E27FC236}">
                <a16:creationId xmlns:a16="http://schemas.microsoft.com/office/drawing/2014/main" id="{6D625B45-5193-D33A-C02D-5B2221F9BC9E}"/>
              </a:ext>
            </a:extLst>
          </p:cNvPr>
          <p:cNvSpPr>
            <a:spLocks noGrp="1"/>
          </p:cNvSpPr>
          <p:nvPr>
            <p:ph idx="1"/>
          </p:nvPr>
        </p:nvSpPr>
        <p:spPr/>
        <p:txBody>
          <a:bodyPr/>
          <a:lstStyle/>
          <a:p>
            <a:r>
              <a:rPr lang="en-US" dirty="0"/>
              <a:t>They will need to be evaluated by a NACES agency.</a:t>
            </a:r>
          </a:p>
          <a:p>
            <a:endParaRPr lang="en-US" dirty="0"/>
          </a:p>
          <a:p>
            <a:r>
              <a:rPr lang="en-US" dirty="0">
                <a:hlinkClick r:id="rId2"/>
              </a:rPr>
              <a:t>https://www.naces.org/members</a:t>
            </a:r>
            <a:endParaRPr lang="en-US" dirty="0"/>
          </a:p>
          <a:p>
            <a:endParaRPr lang="en-US" dirty="0"/>
          </a:p>
          <a:p>
            <a:r>
              <a:rPr lang="en-US" dirty="0"/>
              <a:t>NACES agency send evaluations directly to department </a:t>
            </a:r>
          </a:p>
          <a:p>
            <a:endParaRPr lang="en-US" dirty="0"/>
          </a:p>
          <a:p>
            <a:r>
              <a:rPr lang="en-US" dirty="0"/>
              <a:t>Verifications of education forms are not to be used for credentialing purposes. </a:t>
            </a:r>
          </a:p>
          <a:p>
            <a:endParaRPr lang="en-US" dirty="0"/>
          </a:p>
          <a:p>
            <a:r>
              <a:rPr lang="en-US" dirty="0"/>
              <a:t>It is the hires responsibility to handle their respective degree evaluation. </a:t>
            </a:r>
          </a:p>
        </p:txBody>
      </p:sp>
      <p:pic>
        <p:nvPicPr>
          <p:cNvPr id="6" name="Picture 5">
            <a:extLst>
              <a:ext uri="{FF2B5EF4-FFF2-40B4-BE49-F238E27FC236}">
                <a16:creationId xmlns:a16="http://schemas.microsoft.com/office/drawing/2014/main" id="{7423B119-31F6-CB65-74F3-EF2FA3533F60}"/>
              </a:ext>
            </a:extLst>
          </p:cNvPr>
          <p:cNvPicPr>
            <a:picLocks noChangeAspect="1"/>
          </p:cNvPicPr>
          <p:nvPr/>
        </p:nvPicPr>
        <p:blipFill rotWithShape="1">
          <a:blip r:embed="rId3"/>
          <a:srcRect l="9896" r="20951"/>
          <a:stretch/>
        </p:blipFill>
        <p:spPr>
          <a:xfrm>
            <a:off x="5297557" y="2389292"/>
            <a:ext cx="5856514" cy="17528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503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ABD4-39FF-C292-D505-0B557CEBAD8C}"/>
              </a:ext>
            </a:extLst>
          </p:cNvPr>
          <p:cNvSpPr>
            <a:spLocks noGrp="1"/>
          </p:cNvSpPr>
          <p:nvPr>
            <p:ph type="title"/>
          </p:nvPr>
        </p:nvSpPr>
        <p:spPr/>
        <p:txBody>
          <a:bodyPr/>
          <a:lstStyle/>
          <a:p>
            <a:pPr algn="ctr"/>
            <a:r>
              <a:rPr lang="en-US" dirty="0"/>
              <a:t>NACES evaluations for nonterminal degrees</a:t>
            </a:r>
          </a:p>
        </p:txBody>
      </p:sp>
      <p:sp>
        <p:nvSpPr>
          <p:cNvPr id="3" name="Content Placeholder 2">
            <a:extLst>
              <a:ext uri="{FF2B5EF4-FFF2-40B4-BE49-F238E27FC236}">
                <a16:creationId xmlns:a16="http://schemas.microsoft.com/office/drawing/2014/main" id="{8BA6D5E8-B529-6498-576F-0E11B7B8B48E}"/>
              </a:ext>
            </a:extLst>
          </p:cNvPr>
          <p:cNvSpPr>
            <a:spLocks noGrp="1"/>
          </p:cNvSpPr>
          <p:nvPr>
            <p:ph idx="1"/>
          </p:nvPr>
        </p:nvSpPr>
        <p:spPr>
          <a:xfrm>
            <a:off x="670826" y="1409858"/>
            <a:ext cx="9376688" cy="4351338"/>
          </a:xfrm>
        </p:spPr>
        <p:txBody>
          <a:bodyPr/>
          <a:lstStyle/>
          <a:p>
            <a:endParaRPr lang="en-US" dirty="0"/>
          </a:p>
          <a:p>
            <a:endParaRPr lang="en-US" dirty="0"/>
          </a:p>
          <a:p>
            <a:endParaRPr lang="en-US" dirty="0"/>
          </a:p>
          <a:p>
            <a:r>
              <a:rPr lang="en-US" dirty="0"/>
              <a:t>NACES evaluations for nonterminal degrees will need a detailed course evaluation. </a:t>
            </a:r>
          </a:p>
          <a:p>
            <a:pPr marL="0" indent="0">
              <a:buNone/>
            </a:pPr>
            <a:endParaRPr lang="en-US" dirty="0"/>
          </a:p>
          <a:p>
            <a:r>
              <a:rPr lang="en-US" dirty="0"/>
              <a:t>Nonterminal degrees must list 18 credits of relevant course work in the Wizard. </a:t>
            </a:r>
          </a:p>
          <a:p>
            <a:endParaRPr lang="en-US" dirty="0"/>
          </a:p>
          <a:p>
            <a:endParaRPr lang="en-US" dirty="0"/>
          </a:p>
        </p:txBody>
      </p:sp>
    </p:spTree>
    <p:extLst>
      <p:ext uri="{BB962C8B-B14F-4D97-AF65-F5344CB8AC3E}">
        <p14:creationId xmlns:p14="http://schemas.microsoft.com/office/powerpoint/2010/main" val="185315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CE385C-6590-EC89-DA1A-2175CC9F6391}"/>
              </a:ext>
            </a:extLst>
          </p:cNvPr>
          <p:cNvSpPr>
            <a:spLocks noGrp="1"/>
          </p:cNvSpPr>
          <p:nvPr>
            <p:ph type="title"/>
          </p:nvPr>
        </p:nvSpPr>
        <p:spPr/>
        <p:txBody>
          <a:bodyPr/>
          <a:lstStyle/>
          <a:p>
            <a:r>
              <a:rPr lang="en-US" dirty="0"/>
              <a:t>Helpful information from SACSCOC</a:t>
            </a:r>
          </a:p>
        </p:txBody>
      </p:sp>
      <p:sp>
        <p:nvSpPr>
          <p:cNvPr id="6" name="Content Placeholder 5">
            <a:extLst>
              <a:ext uri="{FF2B5EF4-FFF2-40B4-BE49-F238E27FC236}">
                <a16:creationId xmlns:a16="http://schemas.microsoft.com/office/drawing/2014/main" id="{BAEEA21C-7B08-FEAD-CE33-09A532161CEA}"/>
              </a:ext>
            </a:extLst>
          </p:cNvPr>
          <p:cNvSpPr>
            <a:spLocks noGrp="1"/>
          </p:cNvSpPr>
          <p:nvPr>
            <p:ph idx="1"/>
          </p:nvPr>
        </p:nvSpPr>
        <p:spPr/>
        <p:txBody>
          <a:bodyPr/>
          <a:lstStyle/>
          <a:p>
            <a:endParaRPr lang="en-US" sz="1800" dirty="0">
              <a:effectLst/>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Faculty teaching baccalaureate courses: doctoral or master’s degree in the teaching discipline or master’s degree with a concentration in the teaching discipline (minimum of 18 graduate semester hours in the teaching discipline). At least 25 percent of the discipline course hours in each undergraduate major are taught by faculty members holding the terminal degree—usually the earned doctorate—in the discipline.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3000-level course, the IOR needs to have a completed Masters degree at a minimum. </a:t>
            </a:r>
          </a:p>
          <a:p>
            <a:endParaRPr lang="en-US" dirty="0">
              <a:latin typeface="Calibri" panose="020F0502020204030204" pitchFamily="34" charset="0"/>
            </a:endParaRPr>
          </a:p>
          <a:p>
            <a:r>
              <a:rPr lang="en-US" dirty="0">
                <a:latin typeface="Calibri" panose="020F0502020204030204" pitchFamily="34" charset="0"/>
              </a:rPr>
              <a:t>The click </a:t>
            </a:r>
            <a:r>
              <a:rPr lang="en-US" dirty="0">
                <a:latin typeface="Calibri" panose="020F0502020204030204" pitchFamily="34" charset="0"/>
                <a:hlinkClick r:id="rId2"/>
              </a:rPr>
              <a:t>here</a:t>
            </a:r>
            <a:r>
              <a:rPr lang="en-US" dirty="0">
                <a:latin typeface="Calibri" panose="020F0502020204030204" pitchFamily="34" charset="0"/>
              </a:rPr>
              <a:t> for the Provost Credentialing Manual </a:t>
            </a:r>
            <a:endParaRPr lang="en-US" dirty="0"/>
          </a:p>
        </p:txBody>
      </p:sp>
    </p:spTree>
    <p:extLst>
      <p:ext uri="{BB962C8B-B14F-4D97-AF65-F5344CB8AC3E}">
        <p14:creationId xmlns:p14="http://schemas.microsoft.com/office/powerpoint/2010/main" val="134066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9CEB-03FE-18CA-D1FE-87290E43A754}"/>
              </a:ext>
            </a:extLst>
          </p:cNvPr>
          <p:cNvSpPr>
            <a:spLocks noGrp="1"/>
          </p:cNvSpPr>
          <p:nvPr>
            <p:ph type="title"/>
          </p:nvPr>
        </p:nvSpPr>
        <p:spPr/>
        <p:txBody>
          <a:bodyPr/>
          <a:lstStyle/>
          <a:p>
            <a:pPr algn="ctr"/>
            <a:r>
              <a:rPr lang="en-US" dirty="0"/>
              <a:t>Credential Review</a:t>
            </a:r>
          </a:p>
        </p:txBody>
      </p:sp>
      <p:sp>
        <p:nvSpPr>
          <p:cNvPr id="3" name="Content Placeholder 2">
            <a:extLst>
              <a:ext uri="{FF2B5EF4-FFF2-40B4-BE49-F238E27FC236}">
                <a16:creationId xmlns:a16="http://schemas.microsoft.com/office/drawing/2014/main" id="{AE68768F-8CAE-271A-A54F-2BF1C276D5E3}"/>
              </a:ext>
            </a:extLst>
          </p:cNvPr>
          <p:cNvSpPr>
            <a:spLocks noGrp="1"/>
          </p:cNvSpPr>
          <p:nvPr>
            <p:ph idx="1"/>
          </p:nvPr>
        </p:nvSpPr>
        <p:spPr>
          <a:xfrm>
            <a:off x="670826" y="1409858"/>
            <a:ext cx="10617660" cy="1148285"/>
          </a:xfrm>
        </p:spPr>
        <p:txBody>
          <a:bodyPr/>
          <a:lstStyle/>
          <a:p>
            <a:r>
              <a:rPr lang="en-US" dirty="0"/>
              <a:t>It takes up to 24 hours for the hire to be added into the schedule as soon as it has been ultimately approved by Dr. Barclay Barrios. </a:t>
            </a:r>
          </a:p>
        </p:txBody>
      </p:sp>
      <p:pic>
        <p:nvPicPr>
          <p:cNvPr id="6" name="Picture 5">
            <a:extLst>
              <a:ext uri="{FF2B5EF4-FFF2-40B4-BE49-F238E27FC236}">
                <a16:creationId xmlns:a16="http://schemas.microsoft.com/office/drawing/2014/main" id="{9EF61D56-5E85-20E2-29E6-07601B5C2B0E}"/>
              </a:ext>
            </a:extLst>
          </p:cNvPr>
          <p:cNvPicPr>
            <a:picLocks noChangeAspect="1"/>
          </p:cNvPicPr>
          <p:nvPr/>
        </p:nvPicPr>
        <p:blipFill>
          <a:blip r:embed="rId2"/>
          <a:stretch>
            <a:fillRect/>
          </a:stretch>
        </p:blipFill>
        <p:spPr>
          <a:xfrm>
            <a:off x="1108951" y="2957540"/>
            <a:ext cx="9448213" cy="29973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932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FDCFE-F945-6A13-5B9D-AA3E7F1F034F}"/>
              </a:ext>
            </a:extLst>
          </p:cNvPr>
          <p:cNvSpPr>
            <a:spLocks noGrp="1"/>
          </p:cNvSpPr>
          <p:nvPr>
            <p:ph type="title"/>
          </p:nvPr>
        </p:nvSpPr>
        <p:spPr/>
        <p:txBody>
          <a:bodyPr/>
          <a:lstStyle/>
          <a:p>
            <a:r>
              <a:rPr lang="en-US" dirty="0"/>
              <a:t>Internal Transcript Request (FAU only)</a:t>
            </a:r>
          </a:p>
        </p:txBody>
      </p:sp>
      <p:sp>
        <p:nvSpPr>
          <p:cNvPr id="6" name="Content Placeholder 5">
            <a:extLst>
              <a:ext uri="{FF2B5EF4-FFF2-40B4-BE49-F238E27FC236}">
                <a16:creationId xmlns:a16="http://schemas.microsoft.com/office/drawing/2014/main" id="{0FFB6F5F-4F98-0CAD-9481-C60E8AC58BC1}"/>
              </a:ext>
            </a:extLst>
          </p:cNvPr>
          <p:cNvSpPr>
            <a:spLocks noGrp="1"/>
          </p:cNvSpPr>
          <p:nvPr>
            <p:ph idx="1"/>
          </p:nvPr>
        </p:nvSpPr>
        <p:spPr/>
        <p:txBody>
          <a:bodyPr>
            <a:normAutofit/>
          </a:bodyPr>
          <a:lstStyle/>
          <a:p>
            <a:r>
              <a:rPr lang="en-US" sz="2000" dirty="0"/>
              <a:t>I can assist in obtaining official transcripts for adjuncts and GTA’s to no cost. You will need to email </a:t>
            </a:r>
            <a:r>
              <a:rPr lang="en-US" sz="2000" dirty="0">
                <a:hlinkClick r:id="rId2"/>
              </a:rPr>
              <a:t>fvargas@fau.edu</a:t>
            </a:r>
            <a:r>
              <a:rPr lang="en-US" sz="2000" dirty="0"/>
              <a:t> the following details:</a:t>
            </a:r>
          </a:p>
          <a:p>
            <a:endParaRPr lang="en-US" sz="2000" dirty="0"/>
          </a:p>
          <a:p>
            <a:pPr lvl="1"/>
            <a:r>
              <a:rPr lang="en-US" sz="2000" dirty="0"/>
              <a:t>Full Name</a:t>
            </a:r>
          </a:p>
          <a:p>
            <a:pPr lvl="1"/>
            <a:r>
              <a:rPr lang="en-US" sz="2000" dirty="0"/>
              <a:t>Z#</a:t>
            </a:r>
          </a:p>
          <a:p>
            <a:pPr lvl="1"/>
            <a:endParaRPr lang="en-US" sz="2000" dirty="0"/>
          </a:p>
          <a:p>
            <a:pPr lvl="1"/>
            <a:endParaRPr lang="en-US" sz="2000" dirty="0"/>
          </a:p>
          <a:p>
            <a:pPr marL="53975" lvl="1" indent="0"/>
            <a:r>
              <a:rPr lang="en-US" sz="2000" dirty="0"/>
              <a:t> Once the transcript is ready the department will have to pick it up. This process has a turnaround of less than 48 hours. </a:t>
            </a:r>
          </a:p>
          <a:p>
            <a:pPr marL="53975" lvl="1" indent="0"/>
            <a:endParaRPr lang="en-US" sz="2000" dirty="0"/>
          </a:p>
          <a:p>
            <a:pPr marL="53975" lvl="1" indent="0"/>
            <a:endParaRPr lang="en-US" sz="2000" dirty="0"/>
          </a:p>
        </p:txBody>
      </p:sp>
    </p:spTree>
    <p:extLst>
      <p:ext uri="{BB962C8B-B14F-4D97-AF65-F5344CB8AC3E}">
        <p14:creationId xmlns:p14="http://schemas.microsoft.com/office/powerpoint/2010/main" val="179272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38-FE28-4AAD-FA53-596CE175789D}"/>
              </a:ext>
            </a:extLst>
          </p:cNvPr>
          <p:cNvSpPr>
            <a:spLocks noGrp="1"/>
          </p:cNvSpPr>
          <p:nvPr>
            <p:ph type="title"/>
          </p:nvPr>
        </p:nvSpPr>
        <p:spPr>
          <a:xfrm>
            <a:off x="1152831" y="290297"/>
            <a:ext cx="9886338" cy="593408"/>
          </a:xfrm>
        </p:spPr>
        <p:txBody>
          <a:bodyPr/>
          <a:lstStyle/>
          <a:p>
            <a:pPr algn="ctr"/>
            <a:r>
              <a:rPr lang="en-US" dirty="0"/>
              <a:t>CREDENTIALING CALENDAR </a:t>
            </a:r>
          </a:p>
        </p:txBody>
      </p:sp>
      <p:sp>
        <p:nvSpPr>
          <p:cNvPr id="3" name="Content Placeholder 2">
            <a:extLst>
              <a:ext uri="{FF2B5EF4-FFF2-40B4-BE49-F238E27FC236}">
                <a16:creationId xmlns:a16="http://schemas.microsoft.com/office/drawing/2014/main" id="{C1A5960C-A302-2911-5A1A-52E62E380634}"/>
              </a:ext>
            </a:extLst>
          </p:cNvPr>
          <p:cNvSpPr>
            <a:spLocks noGrp="1"/>
          </p:cNvSpPr>
          <p:nvPr>
            <p:ph idx="1"/>
          </p:nvPr>
        </p:nvSpPr>
        <p:spPr>
          <a:xfrm>
            <a:off x="670826" y="1196759"/>
            <a:ext cx="3716117" cy="4564437"/>
          </a:xfrm>
        </p:spPr>
        <p:txBody>
          <a:bodyPr/>
          <a:lstStyle/>
          <a:p>
            <a:r>
              <a:rPr lang="en-US" dirty="0"/>
              <a:t>Starting Spring 2024 we will unveil the new credentialing calendar.</a:t>
            </a:r>
          </a:p>
          <a:p>
            <a:endParaRPr lang="en-US" dirty="0"/>
          </a:p>
          <a:p>
            <a:r>
              <a:rPr lang="en-US" dirty="0"/>
              <a:t>Keep us on track.</a:t>
            </a:r>
          </a:p>
          <a:p>
            <a:endParaRPr lang="en-US" dirty="0"/>
          </a:p>
          <a:p>
            <a:endParaRPr lang="en-US" dirty="0"/>
          </a:p>
          <a:p>
            <a:r>
              <a:rPr lang="en-US" dirty="0"/>
              <a:t>Key dates:</a:t>
            </a:r>
          </a:p>
          <a:p>
            <a:endParaRPr lang="en-US" dirty="0"/>
          </a:p>
          <a:p>
            <a:pPr lvl="1"/>
            <a:r>
              <a:rPr lang="en-US" b="1" dirty="0"/>
              <a:t>Dec 12</a:t>
            </a:r>
            <a:r>
              <a:rPr lang="en-US" dirty="0"/>
              <a:t>:  Last day to request transcripts</a:t>
            </a:r>
          </a:p>
          <a:p>
            <a:pPr lvl="1"/>
            <a:r>
              <a:rPr lang="en-US" b="1" dirty="0"/>
              <a:t>Dec 15</a:t>
            </a:r>
            <a:r>
              <a:rPr lang="en-US" dirty="0"/>
              <a:t>: Last day to guarantee credentialing pending review </a:t>
            </a:r>
          </a:p>
        </p:txBody>
      </p:sp>
      <p:graphicFrame>
        <p:nvGraphicFramePr>
          <p:cNvPr id="5" name="Content Placeholder 7">
            <a:extLst>
              <a:ext uri="{FF2B5EF4-FFF2-40B4-BE49-F238E27FC236}">
                <a16:creationId xmlns:a16="http://schemas.microsoft.com/office/drawing/2014/main" id="{CDD61ADA-9492-24EC-E776-11127057B644}"/>
              </a:ext>
            </a:extLst>
          </p:cNvPr>
          <p:cNvGraphicFramePr>
            <a:graphicFrameLocks noGrp="1"/>
          </p:cNvGraphicFramePr>
          <p:nvPr>
            <p:ph type="pic" sz="quarter" idx="10"/>
            <p:extLst>
              <p:ext uri="{D42A27DB-BD31-4B8C-83A1-F6EECF244321}">
                <p14:modId xmlns:p14="http://schemas.microsoft.com/office/powerpoint/2010/main" val="1430052052"/>
              </p:ext>
            </p:extLst>
          </p:nvPr>
        </p:nvGraphicFramePr>
        <p:xfrm>
          <a:off x="4786769" y="1196759"/>
          <a:ext cx="6734405" cy="4777536"/>
        </p:xfrm>
        <a:graphic>
          <a:graphicData uri="http://schemas.openxmlformats.org/drawingml/2006/table">
            <a:tbl>
              <a:tblPr/>
              <a:tblGrid>
                <a:gridCol w="973949">
                  <a:extLst>
                    <a:ext uri="{9D8B030D-6E8A-4147-A177-3AD203B41FA5}">
                      <a16:colId xmlns:a16="http://schemas.microsoft.com/office/drawing/2014/main" val="4285690924"/>
                    </a:ext>
                  </a:extLst>
                </a:gridCol>
                <a:gridCol w="948977">
                  <a:extLst>
                    <a:ext uri="{9D8B030D-6E8A-4147-A177-3AD203B41FA5}">
                      <a16:colId xmlns:a16="http://schemas.microsoft.com/office/drawing/2014/main" val="1085440890"/>
                    </a:ext>
                  </a:extLst>
                </a:gridCol>
                <a:gridCol w="948977">
                  <a:extLst>
                    <a:ext uri="{9D8B030D-6E8A-4147-A177-3AD203B41FA5}">
                      <a16:colId xmlns:a16="http://schemas.microsoft.com/office/drawing/2014/main" val="194435139"/>
                    </a:ext>
                  </a:extLst>
                </a:gridCol>
                <a:gridCol w="948977">
                  <a:extLst>
                    <a:ext uri="{9D8B030D-6E8A-4147-A177-3AD203B41FA5}">
                      <a16:colId xmlns:a16="http://schemas.microsoft.com/office/drawing/2014/main" val="598255993"/>
                    </a:ext>
                  </a:extLst>
                </a:gridCol>
                <a:gridCol w="948977">
                  <a:extLst>
                    <a:ext uri="{9D8B030D-6E8A-4147-A177-3AD203B41FA5}">
                      <a16:colId xmlns:a16="http://schemas.microsoft.com/office/drawing/2014/main" val="847718620"/>
                    </a:ext>
                  </a:extLst>
                </a:gridCol>
                <a:gridCol w="948977">
                  <a:extLst>
                    <a:ext uri="{9D8B030D-6E8A-4147-A177-3AD203B41FA5}">
                      <a16:colId xmlns:a16="http://schemas.microsoft.com/office/drawing/2014/main" val="320552782"/>
                    </a:ext>
                  </a:extLst>
                </a:gridCol>
                <a:gridCol w="1015571">
                  <a:extLst>
                    <a:ext uri="{9D8B030D-6E8A-4147-A177-3AD203B41FA5}">
                      <a16:colId xmlns:a16="http://schemas.microsoft.com/office/drawing/2014/main" val="3875857799"/>
                    </a:ext>
                  </a:extLst>
                </a:gridCol>
              </a:tblGrid>
              <a:tr h="597192">
                <a:tc gridSpan="2">
                  <a:txBody>
                    <a:bodyPr/>
                    <a:lstStyle/>
                    <a:p>
                      <a:pPr algn="l" fontAlgn="ctr"/>
                      <a:r>
                        <a:rPr lang="en-US" sz="1600" b="0" i="0" u="none" strike="noStrike" dirty="0">
                          <a:solidFill>
                            <a:srgbClr val="000000"/>
                          </a:solidFill>
                          <a:effectLst/>
                          <a:latin typeface="Franklin Gothic Demi" panose="020B0703020102020204" pitchFamily="34" charset="0"/>
                        </a:rPr>
                        <a:t>December</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600" b="0" i="0" u="none" strike="noStrike" dirty="0">
                        <a:solidFill>
                          <a:srgbClr val="000000"/>
                        </a:solidFill>
                        <a:effectLst/>
                        <a:latin typeface="Franklin Gothic Demi" panose="020B0703020102020204" pitchFamily="34" charset="0"/>
                      </a:endParaRPr>
                    </a:p>
                  </a:txBody>
                  <a:tcPr marL="0" marR="0" marT="0" marB="0" anchor="ctr">
                    <a:lnL>
                      <a:noFill/>
                    </a:lnL>
                    <a:lnR>
                      <a:noFill/>
                    </a:lnR>
                    <a:lnT>
                      <a:noFill/>
                    </a:lnT>
                    <a:lnB>
                      <a:noFill/>
                    </a:lnB>
                  </a:tcPr>
                </a:tc>
                <a:tc>
                  <a:txBody>
                    <a:bodyPr/>
                    <a:lstStyle/>
                    <a:p>
                      <a:pPr algn="l" fontAlgn="ctr"/>
                      <a:endParaRPr lang="en-US" sz="1600" b="0" i="0" u="none" strike="noStrike" dirty="0">
                        <a:solidFill>
                          <a:srgbClr val="000000"/>
                        </a:solidFill>
                        <a:effectLst/>
                        <a:latin typeface="Franklin Gothic Demi" panose="020B0703020102020204" pitchFamily="34" charset="0"/>
                      </a:endParaRPr>
                    </a:p>
                  </a:txBody>
                  <a:tcPr marL="0" marR="0" marT="0" marB="0" anchor="ctr">
                    <a:lnL>
                      <a:noFill/>
                    </a:lnL>
                    <a:lnR>
                      <a:noFill/>
                    </a:lnR>
                    <a:lnT>
                      <a:noFill/>
                    </a:lnT>
                    <a:lnB>
                      <a:noFill/>
                    </a:lnB>
                  </a:tcPr>
                </a:tc>
                <a:tc>
                  <a:txBody>
                    <a:bodyPr/>
                    <a:lstStyle/>
                    <a:p>
                      <a:pPr algn="l" fontAlgn="b"/>
                      <a:r>
                        <a:rPr lang="en-US" sz="500" b="0" i="0" u="none" strike="noStrike" dirty="0">
                          <a:effectLst/>
                          <a:latin typeface="Franklin Gothic Demi" panose="020B07030201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Franklin Gothic Demi" panose="020B0703020102020204" pitchFamily="34" charset="0"/>
                        </a:rPr>
                        <a:t> </a:t>
                      </a:r>
                    </a:p>
                  </a:txBody>
                  <a:tcPr marL="0" marR="0" marT="0" marB="0" anchor="b">
                    <a:lnL>
                      <a:noFill/>
                    </a:lnL>
                    <a:lnR>
                      <a:noFill/>
                    </a:lnR>
                    <a:lnT>
                      <a:noFill/>
                    </a:lnT>
                    <a:lnB>
                      <a:noFill/>
                    </a:lnB>
                    <a:solidFill>
                      <a:srgbClr val="FFFFFF"/>
                    </a:solidFill>
                  </a:tcPr>
                </a:tc>
                <a:tc>
                  <a:txBody>
                    <a:bodyPr/>
                    <a:lstStyle/>
                    <a:p>
                      <a:pPr algn="r" fontAlgn="ctr"/>
                      <a:r>
                        <a:rPr lang="en-US" sz="1600" b="1" i="0" u="none" strike="noStrike" dirty="0">
                          <a:solidFill>
                            <a:srgbClr val="000000"/>
                          </a:solidFill>
                          <a:effectLst/>
                          <a:latin typeface="Franklin Gothic Demi" panose="020B0703020102020204" pitchFamily="34" charset="0"/>
                        </a:rPr>
                        <a:t>2023</a:t>
                      </a:r>
                    </a:p>
                  </a:txBody>
                  <a:tcPr marL="0" marR="0" marT="0" marB="0" anchor="ctr">
                    <a:lnL>
                      <a:noFill/>
                    </a:lnL>
                    <a:lnR>
                      <a:noFill/>
                    </a:lnR>
                    <a:lnT>
                      <a:noFill/>
                    </a:lnT>
                    <a:lnB>
                      <a:noFill/>
                    </a:lnB>
                  </a:tcPr>
                </a:tc>
                <a:extLst>
                  <a:ext uri="{0D108BD9-81ED-4DB2-BD59-A6C34878D82A}">
                    <a16:rowId xmlns:a16="http://schemas.microsoft.com/office/drawing/2014/main" val="1428048683"/>
                  </a:ext>
                </a:extLst>
              </a:tr>
              <a:tr h="199064">
                <a:tc>
                  <a:txBody>
                    <a:bodyPr/>
                    <a:lstStyle/>
                    <a:p>
                      <a:pPr algn="l" fontAlgn="ctr"/>
                      <a:r>
                        <a:rPr lang="en-US" sz="500" b="1" i="0" u="none" strike="noStrike" dirty="0">
                          <a:solidFill>
                            <a:srgbClr val="FFFFFF"/>
                          </a:solidFill>
                          <a:effectLst/>
                          <a:latin typeface="Franklin Gothic Demi" panose="020B0703020102020204" pitchFamily="34" charset="0"/>
                        </a:rPr>
                        <a:t>MONDAY</a:t>
                      </a:r>
                    </a:p>
                  </a:txBody>
                  <a:tcPr marL="51463" marR="0" marT="0" marB="0" anchor="ctr">
                    <a:lnL>
                      <a:noFill/>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500" b="1" i="0" u="none" strike="noStrike" dirty="0">
                          <a:solidFill>
                            <a:srgbClr val="FFFFFF"/>
                          </a:solidFill>
                          <a:effectLst/>
                          <a:latin typeface="Franklin Gothic Demi" panose="020B0703020102020204" pitchFamily="34" charset="0"/>
                        </a:rPr>
                        <a:t>TUESDAY</a:t>
                      </a:r>
                    </a:p>
                  </a:txBody>
                  <a:tcPr marL="51463"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500" b="1" i="0" u="none" strike="noStrike" dirty="0">
                          <a:solidFill>
                            <a:srgbClr val="FFFFFF"/>
                          </a:solidFill>
                          <a:effectLst/>
                          <a:latin typeface="Franklin Gothic Demi" panose="020B0703020102020204" pitchFamily="34" charset="0"/>
                        </a:rPr>
                        <a:t>WEDNESDAY</a:t>
                      </a:r>
                    </a:p>
                  </a:txBody>
                  <a:tcPr marL="51463"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500" b="1" i="0" u="none" strike="noStrike" dirty="0">
                          <a:solidFill>
                            <a:srgbClr val="FFFFFF"/>
                          </a:solidFill>
                          <a:effectLst/>
                          <a:latin typeface="Franklin Gothic Demi" panose="020B0703020102020204" pitchFamily="34" charset="0"/>
                        </a:rPr>
                        <a:t>THURSDAY</a:t>
                      </a:r>
                    </a:p>
                  </a:txBody>
                  <a:tcPr marL="51463"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500" b="1" i="0" u="none" strike="noStrike" dirty="0">
                          <a:solidFill>
                            <a:srgbClr val="FFFFFF"/>
                          </a:solidFill>
                          <a:effectLst/>
                          <a:latin typeface="Franklin Gothic Demi" panose="020B0703020102020204" pitchFamily="34" charset="0"/>
                        </a:rPr>
                        <a:t>FRIDAY</a:t>
                      </a:r>
                    </a:p>
                  </a:txBody>
                  <a:tcPr marL="51463"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500" b="1" i="0" u="none" strike="noStrike" dirty="0">
                          <a:solidFill>
                            <a:srgbClr val="FFFFFF"/>
                          </a:solidFill>
                          <a:effectLst/>
                          <a:latin typeface="Franklin Gothic Demi" panose="020B0703020102020204" pitchFamily="34" charset="0"/>
                        </a:rPr>
                        <a:t>SATURDAY</a:t>
                      </a:r>
                    </a:p>
                  </a:txBody>
                  <a:tcPr marL="51463"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500" b="1" i="0" u="none" strike="noStrike" dirty="0">
                          <a:solidFill>
                            <a:srgbClr val="FFFFFF"/>
                          </a:solidFill>
                          <a:effectLst/>
                          <a:latin typeface="Franklin Gothic Demi" panose="020B0703020102020204" pitchFamily="34" charset="0"/>
                        </a:rPr>
                        <a:t>SUNDAY</a:t>
                      </a:r>
                    </a:p>
                  </a:txBody>
                  <a:tcPr marL="51463" marR="0" marT="0" marB="0" anchor="ctr">
                    <a:lnL w="6350" cap="flat" cmpd="sng" algn="ctr">
                      <a:solidFill>
                        <a:srgbClr val="FFFFFF"/>
                      </a:solidFill>
                      <a:prstDash val="solid"/>
                      <a:round/>
                      <a:headEnd type="none" w="med" len="med"/>
                      <a:tailEnd type="none" w="med" len="med"/>
                    </a:lnL>
                    <a:lnR>
                      <a:noFill/>
                    </a:lnR>
                    <a:lnT>
                      <a:noFill/>
                    </a:lnT>
                    <a:lnB>
                      <a:noFill/>
                    </a:lnB>
                    <a:solidFill>
                      <a:srgbClr val="000000"/>
                    </a:solidFill>
                  </a:tcPr>
                </a:tc>
                <a:extLst>
                  <a:ext uri="{0D108BD9-81ED-4DB2-BD59-A6C34878D82A}">
                    <a16:rowId xmlns:a16="http://schemas.microsoft.com/office/drawing/2014/main" val="139308360"/>
                  </a:ext>
                </a:extLst>
              </a:tr>
              <a:tr h="199064">
                <a:tc>
                  <a:txBody>
                    <a:bodyPr/>
                    <a:lstStyle/>
                    <a:p>
                      <a:pPr algn="l" fontAlgn="ctr"/>
                      <a:r>
                        <a:rPr lang="en-US" sz="700" b="0" i="0" u="none" strike="noStrike" dirty="0">
                          <a:solidFill>
                            <a:srgbClr val="808080"/>
                          </a:solidFill>
                          <a:effectLst/>
                          <a:latin typeface="Franklin Gothic Demi" panose="020B0703020102020204" pitchFamily="34" charset="0"/>
                        </a:rPr>
                        <a:t>27</a:t>
                      </a:r>
                    </a:p>
                  </a:txBody>
                  <a:tcPr marL="51463" marR="0" marT="0"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700" b="0" i="0" u="none" strike="noStrike" dirty="0">
                          <a:solidFill>
                            <a:srgbClr val="808080"/>
                          </a:solidFill>
                          <a:effectLst/>
                          <a:latin typeface="Franklin Gothic Demi" panose="020B0703020102020204" pitchFamily="34" charset="0"/>
                        </a:rPr>
                        <a:t>28</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700" b="0" i="0" u="none" strike="noStrike" dirty="0">
                          <a:solidFill>
                            <a:srgbClr val="808080"/>
                          </a:solidFill>
                          <a:effectLst/>
                          <a:latin typeface="Franklin Gothic Demi" panose="020B0703020102020204" pitchFamily="34" charset="0"/>
                        </a:rPr>
                        <a:t>29</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700" b="0" i="0" u="none" strike="noStrike" dirty="0">
                          <a:solidFill>
                            <a:srgbClr val="808080"/>
                          </a:solidFill>
                          <a:effectLst/>
                          <a:latin typeface="Franklin Gothic Demi" panose="020B0703020102020204" pitchFamily="34" charset="0"/>
                        </a:rPr>
                        <a:t>30</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01</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02</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03</a:t>
                      </a:r>
                    </a:p>
                  </a:txBody>
                  <a:tcPr marL="51463" marR="0" marT="0" marB="0" anchor="ctr">
                    <a:lnL w="635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8830608"/>
                  </a:ext>
                </a:extLst>
              </a:tr>
              <a:tr h="597192">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316796635"/>
                  </a:ext>
                </a:extLst>
              </a:tr>
              <a:tr h="199064">
                <a:tc>
                  <a:txBody>
                    <a:bodyPr/>
                    <a:lstStyle/>
                    <a:p>
                      <a:pPr algn="l" fontAlgn="ctr"/>
                      <a:r>
                        <a:rPr lang="en-US" sz="700" b="0" i="0" u="none" strike="noStrike" dirty="0">
                          <a:solidFill>
                            <a:srgbClr val="000000"/>
                          </a:solidFill>
                          <a:effectLst/>
                          <a:latin typeface="Franklin Gothic Demi" panose="020B0703020102020204" pitchFamily="34" charset="0"/>
                        </a:rPr>
                        <a:t>04</a:t>
                      </a:r>
                    </a:p>
                  </a:txBody>
                  <a:tcPr marL="51463"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05</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06</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07</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08</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09</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10</a:t>
                      </a:r>
                    </a:p>
                  </a:txBody>
                  <a:tcPr marL="51463"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4160205189"/>
                  </a:ext>
                </a:extLst>
              </a:tr>
              <a:tr h="597192">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135396300"/>
                  </a:ext>
                </a:extLst>
              </a:tr>
              <a:tr h="199064">
                <a:tc>
                  <a:txBody>
                    <a:bodyPr/>
                    <a:lstStyle/>
                    <a:p>
                      <a:pPr algn="l" fontAlgn="ctr"/>
                      <a:r>
                        <a:rPr lang="en-US" sz="700" b="0" i="0" u="none" strike="noStrike" dirty="0">
                          <a:solidFill>
                            <a:srgbClr val="000000"/>
                          </a:solidFill>
                          <a:effectLst/>
                          <a:latin typeface="Franklin Gothic Demi" panose="020B0703020102020204" pitchFamily="34" charset="0"/>
                        </a:rPr>
                        <a:t>11</a:t>
                      </a:r>
                    </a:p>
                  </a:txBody>
                  <a:tcPr marL="51463"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12</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13</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FE391"/>
                    </a:solidFill>
                  </a:tcPr>
                </a:tc>
                <a:tc>
                  <a:txBody>
                    <a:bodyPr/>
                    <a:lstStyle/>
                    <a:p>
                      <a:pPr algn="l" fontAlgn="ctr"/>
                      <a:r>
                        <a:rPr lang="en-US" sz="700" b="0" i="0" u="none" strike="noStrike" dirty="0">
                          <a:solidFill>
                            <a:srgbClr val="000000"/>
                          </a:solidFill>
                          <a:effectLst/>
                          <a:latin typeface="Franklin Gothic Demi" panose="020B0703020102020204" pitchFamily="34" charset="0"/>
                        </a:rPr>
                        <a:t>14</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15</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C9E1B0"/>
                    </a:solidFill>
                  </a:tcPr>
                </a:tc>
                <a:tc>
                  <a:txBody>
                    <a:bodyPr/>
                    <a:lstStyle/>
                    <a:p>
                      <a:pPr algn="l" fontAlgn="ctr"/>
                      <a:r>
                        <a:rPr lang="en-US" sz="700" b="0" i="0" u="none" strike="noStrike" dirty="0">
                          <a:solidFill>
                            <a:srgbClr val="000000"/>
                          </a:solidFill>
                          <a:effectLst/>
                          <a:latin typeface="Franklin Gothic Demi" panose="020B0703020102020204" pitchFamily="34" charset="0"/>
                        </a:rPr>
                        <a:t>16</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17</a:t>
                      </a:r>
                    </a:p>
                  </a:txBody>
                  <a:tcPr marL="51463"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83996524"/>
                  </a:ext>
                </a:extLst>
              </a:tr>
              <a:tr h="597192">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LAST DAY TO REQUEST GTA/ADJUNCT TRANSCRIPTS</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FFE391"/>
                    </a:solidFill>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LAST DAY TO GUARANTEE CREDENTIALING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C9E1B0"/>
                    </a:solidFill>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2767444"/>
                  </a:ext>
                </a:extLst>
              </a:tr>
              <a:tr h="199064">
                <a:tc>
                  <a:txBody>
                    <a:bodyPr/>
                    <a:lstStyle/>
                    <a:p>
                      <a:pPr algn="l" fontAlgn="ctr"/>
                      <a:r>
                        <a:rPr lang="en-US" sz="700" b="0" i="0" u="none" strike="noStrike" dirty="0">
                          <a:solidFill>
                            <a:srgbClr val="000000"/>
                          </a:solidFill>
                          <a:effectLst/>
                          <a:latin typeface="Franklin Gothic Demi" panose="020B0703020102020204" pitchFamily="34" charset="0"/>
                        </a:rPr>
                        <a:t>18</a:t>
                      </a:r>
                    </a:p>
                  </a:txBody>
                  <a:tcPr marL="51463"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19</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20</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21</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22</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EE8E8C"/>
                    </a:solidFill>
                  </a:tcPr>
                </a:tc>
                <a:tc>
                  <a:txBody>
                    <a:bodyPr/>
                    <a:lstStyle/>
                    <a:p>
                      <a:pPr algn="l" fontAlgn="ctr"/>
                      <a:r>
                        <a:rPr lang="en-US" sz="700" b="0" i="0" u="none" strike="noStrike" dirty="0">
                          <a:solidFill>
                            <a:srgbClr val="000000"/>
                          </a:solidFill>
                          <a:effectLst/>
                          <a:latin typeface="Franklin Gothic Demi" panose="020B0703020102020204" pitchFamily="34" charset="0"/>
                        </a:rPr>
                        <a:t>23</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24</a:t>
                      </a:r>
                    </a:p>
                  </a:txBody>
                  <a:tcPr marL="51463"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4280588046"/>
                  </a:ext>
                </a:extLst>
              </a:tr>
              <a:tr h="597192">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LAST DAY OF LABOR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EE8E8C"/>
                    </a:solidFill>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935692550"/>
                  </a:ext>
                </a:extLst>
              </a:tr>
              <a:tr h="199064">
                <a:tc>
                  <a:txBody>
                    <a:bodyPr/>
                    <a:lstStyle/>
                    <a:p>
                      <a:pPr algn="l" fontAlgn="ctr"/>
                      <a:r>
                        <a:rPr lang="en-US" sz="700" b="0" i="0" u="none" strike="noStrike" dirty="0">
                          <a:solidFill>
                            <a:srgbClr val="000000"/>
                          </a:solidFill>
                          <a:effectLst/>
                          <a:latin typeface="Franklin Gothic Demi" panose="020B0703020102020204" pitchFamily="34" charset="0"/>
                        </a:rPr>
                        <a:t>25</a:t>
                      </a:r>
                    </a:p>
                  </a:txBody>
                  <a:tcPr marL="51463"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26</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27</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28</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29</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30</a:t>
                      </a:r>
                    </a:p>
                  </a:txBody>
                  <a:tcPr marL="51463"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700" b="0" i="0" u="none" strike="noStrike" dirty="0">
                          <a:solidFill>
                            <a:srgbClr val="000000"/>
                          </a:solidFill>
                          <a:effectLst/>
                          <a:latin typeface="Franklin Gothic Demi" panose="020B0703020102020204" pitchFamily="34" charset="0"/>
                        </a:rPr>
                        <a:t>31</a:t>
                      </a:r>
                    </a:p>
                  </a:txBody>
                  <a:tcPr marL="51463"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1893254566"/>
                  </a:ext>
                </a:extLst>
              </a:tr>
              <a:tr h="597192">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a:noFill/>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500" b="0" i="0" u="none" strike="noStrike" dirty="0">
                          <a:solidFill>
                            <a:srgbClr val="000000"/>
                          </a:solidFill>
                          <a:effectLst/>
                          <a:latin typeface="Franklin Gothic Book" panose="020B0503020102020204" pitchFamily="34" charset="0"/>
                        </a:rPr>
                        <a:t> </a:t>
                      </a:r>
                    </a:p>
                  </a:txBody>
                  <a:tcPr marL="51463" marR="0" marT="0" marB="0">
                    <a:lnL w="635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45591762"/>
                  </a:ext>
                </a:extLst>
              </a:tr>
            </a:tbl>
          </a:graphicData>
        </a:graphic>
      </p:graphicFrame>
    </p:spTree>
    <p:extLst>
      <p:ext uri="{BB962C8B-B14F-4D97-AF65-F5344CB8AC3E}">
        <p14:creationId xmlns:p14="http://schemas.microsoft.com/office/powerpoint/2010/main" val="6718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8E00-0E7E-8367-DAD5-2055D0EC1A46}"/>
              </a:ext>
            </a:extLst>
          </p:cNvPr>
          <p:cNvSpPr>
            <a:spLocks noGrp="1"/>
          </p:cNvSpPr>
          <p:nvPr>
            <p:ph type="title"/>
          </p:nvPr>
        </p:nvSpPr>
        <p:spPr/>
        <p:txBody>
          <a:bodyPr/>
          <a:lstStyle/>
          <a:p>
            <a:pPr algn="ctr"/>
            <a:r>
              <a:rPr lang="en-US" dirty="0"/>
              <a:t>CREDENTIALING CALENDAR MOVING FORWARD </a:t>
            </a:r>
          </a:p>
        </p:txBody>
      </p:sp>
      <p:sp>
        <p:nvSpPr>
          <p:cNvPr id="3" name="Content Placeholder 2">
            <a:extLst>
              <a:ext uri="{FF2B5EF4-FFF2-40B4-BE49-F238E27FC236}">
                <a16:creationId xmlns:a16="http://schemas.microsoft.com/office/drawing/2014/main" id="{5419594A-E992-2AA2-A22A-07C821C9F387}"/>
              </a:ext>
            </a:extLst>
          </p:cNvPr>
          <p:cNvSpPr>
            <a:spLocks noGrp="1"/>
          </p:cNvSpPr>
          <p:nvPr>
            <p:ph idx="1"/>
          </p:nvPr>
        </p:nvSpPr>
        <p:spPr/>
        <p:txBody>
          <a:bodyPr/>
          <a:lstStyle/>
          <a:p>
            <a:endParaRPr lang="en-US" dirty="0"/>
          </a:p>
          <a:p>
            <a:endParaRPr lang="en-US" dirty="0"/>
          </a:p>
          <a:p>
            <a:r>
              <a:rPr lang="en-US" dirty="0"/>
              <a:t>Deadline: 22 days prior to the start of a semester. </a:t>
            </a:r>
          </a:p>
          <a:p>
            <a:endParaRPr lang="en-US" dirty="0"/>
          </a:p>
          <a:p>
            <a:r>
              <a:rPr lang="en-US" dirty="0"/>
              <a:t>Guarantees IOR makes it into the schedule</a:t>
            </a:r>
          </a:p>
          <a:p>
            <a:endParaRPr lang="en-US" dirty="0"/>
          </a:p>
          <a:p>
            <a:r>
              <a:rPr lang="en-US" dirty="0"/>
              <a:t>After deadline we cannot guarantee individual will make it into the schedule. </a:t>
            </a:r>
          </a:p>
          <a:p>
            <a:endParaRPr lang="en-US" dirty="0"/>
          </a:p>
          <a:p>
            <a:endParaRPr lang="en-US" dirty="0"/>
          </a:p>
        </p:txBody>
      </p:sp>
      <p:pic>
        <p:nvPicPr>
          <p:cNvPr id="5" name="Picture 4">
            <a:extLst>
              <a:ext uri="{FF2B5EF4-FFF2-40B4-BE49-F238E27FC236}">
                <a16:creationId xmlns:a16="http://schemas.microsoft.com/office/drawing/2014/main" id="{2DF66824-3BA8-7911-B369-88F1976C9FC5}"/>
              </a:ext>
            </a:extLst>
          </p:cNvPr>
          <p:cNvPicPr>
            <a:picLocks noChangeAspect="1"/>
          </p:cNvPicPr>
          <p:nvPr/>
        </p:nvPicPr>
        <p:blipFill>
          <a:blip r:embed="rId2"/>
          <a:stretch>
            <a:fillRect/>
          </a:stretch>
        </p:blipFill>
        <p:spPr>
          <a:xfrm>
            <a:off x="5776528" y="1409858"/>
            <a:ext cx="4627265" cy="4352921"/>
          </a:xfrm>
          <a:prstGeom prst="rect">
            <a:avLst/>
          </a:prstGeom>
        </p:spPr>
      </p:pic>
      <p:graphicFrame>
        <p:nvGraphicFramePr>
          <p:cNvPr id="7" name="Table 6">
            <a:extLst>
              <a:ext uri="{FF2B5EF4-FFF2-40B4-BE49-F238E27FC236}">
                <a16:creationId xmlns:a16="http://schemas.microsoft.com/office/drawing/2014/main" id="{C25398E6-C905-1C11-4E0D-5E12E98291A7}"/>
              </a:ext>
            </a:extLst>
          </p:cNvPr>
          <p:cNvGraphicFramePr>
            <a:graphicFrameLocks noGrp="1"/>
          </p:cNvGraphicFramePr>
          <p:nvPr>
            <p:extLst>
              <p:ext uri="{D42A27DB-BD31-4B8C-83A1-F6EECF244321}">
                <p14:modId xmlns:p14="http://schemas.microsoft.com/office/powerpoint/2010/main" val="1197980938"/>
              </p:ext>
            </p:extLst>
          </p:nvPr>
        </p:nvGraphicFramePr>
        <p:xfrm>
          <a:off x="5776528" y="1249384"/>
          <a:ext cx="5867053" cy="4351338"/>
        </p:xfrm>
        <a:graphic>
          <a:graphicData uri="http://schemas.openxmlformats.org/drawingml/2006/table">
            <a:tbl>
              <a:tblPr/>
              <a:tblGrid>
                <a:gridCol w="848511">
                  <a:extLst>
                    <a:ext uri="{9D8B030D-6E8A-4147-A177-3AD203B41FA5}">
                      <a16:colId xmlns:a16="http://schemas.microsoft.com/office/drawing/2014/main" val="702546921"/>
                    </a:ext>
                  </a:extLst>
                </a:gridCol>
                <a:gridCol w="826754">
                  <a:extLst>
                    <a:ext uri="{9D8B030D-6E8A-4147-A177-3AD203B41FA5}">
                      <a16:colId xmlns:a16="http://schemas.microsoft.com/office/drawing/2014/main" val="115345577"/>
                    </a:ext>
                  </a:extLst>
                </a:gridCol>
                <a:gridCol w="826754">
                  <a:extLst>
                    <a:ext uri="{9D8B030D-6E8A-4147-A177-3AD203B41FA5}">
                      <a16:colId xmlns:a16="http://schemas.microsoft.com/office/drawing/2014/main" val="3299487204"/>
                    </a:ext>
                  </a:extLst>
                </a:gridCol>
                <a:gridCol w="826754">
                  <a:extLst>
                    <a:ext uri="{9D8B030D-6E8A-4147-A177-3AD203B41FA5}">
                      <a16:colId xmlns:a16="http://schemas.microsoft.com/office/drawing/2014/main" val="2484987003"/>
                    </a:ext>
                  </a:extLst>
                </a:gridCol>
                <a:gridCol w="826754">
                  <a:extLst>
                    <a:ext uri="{9D8B030D-6E8A-4147-A177-3AD203B41FA5}">
                      <a16:colId xmlns:a16="http://schemas.microsoft.com/office/drawing/2014/main" val="578333480"/>
                    </a:ext>
                  </a:extLst>
                </a:gridCol>
                <a:gridCol w="826754">
                  <a:extLst>
                    <a:ext uri="{9D8B030D-6E8A-4147-A177-3AD203B41FA5}">
                      <a16:colId xmlns:a16="http://schemas.microsoft.com/office/drawing/2014/main" val="1129270183"/>
                    </a:ext>
                  </a:extLst>
                </a:gridCol>
                <a:gridCol w="884772">
                  <a:extLst>
                    <a:ext uri="{9D8B030D-6E8A-4147-A177-3AD203B41FA5}">
                      <a16:colId xmlns:a16="http://schemas.microsoft.com/office/drawing/2014/main" val="3215793495"/>
                    </a:ext>
                  </a:extLst>
                </a:gridCol>
              </a:tblGrid>
              <a:tr h="543917">
                <a:tc>
                  <a:txBody>
                    <a:bodyPr/>
                    <a:lstStyle/>
                    <a:p>
                      <a:pPr algn="l" fontAlgn="ctr"/>
                      <a:r>
                        <a:rPr lang="en-US" sz="2100" b="0" i="0" u="none" strike="noStrike" dirty="0">
                          <a:solidFill>
                            <a:srgbClr val="000000"/>
                          </a:solidFill>
                          <a:effectLst/>
                          <a:latin typeface="Franklin Gothic Demi" panose="020B0703020102020204" pitchFamily="34" charset="0"/>
                        </a:rPr>
                        <a:t>April</a:t>
                      </a:r>
                    </a:p>
                  </a:txBody>
                  <a:tcPr marL="0" marR="0" marT="0" marB="0" anchor="ctr">
                    <a:lnL>
                      <a:noFill/>
                    </a:lnL>
                    <a:lnR>
                      <a:noFill/>
                    </a:lnR>
                    <a:lnT>
                      <a:noFill/>
                    </a:lnT>
                    <a:lnB>
                      <a:noFill/>
                    </a:lnB>
                  </a:tcPr>
                </a:tc>
                <a:tc>
                  <a:txBody>
                    <a:bodyPr/>
                    <a:lstStyle/>
                    <a:p>
                      <a:pPr algn="l" fontAlgn="b"/>
                      <a:endParaRPr lang="en-US" sz="300" b="0" i="0" u="none" strike="noStrike" dirty="0">
                        <a:effectLst/>
                        <a:latin typeface="Franklin Gothic Demi" panose="020B0703020102020204" pitchFamily="34" charset="0"/>
                      </a:endParaRPr>
                    </a:p>
                  </a:txBody>
                  <a:tcPr marL="0" marR="0" marT="0" marB="0" anchor="b">
                    <a:lnL>
                      <a:noFill/>
                    </a:lnL>
                    <a:lnR>
                      <a:noFill/>
                    </a:lnR>
                    <a:lnT>
                      <a:noFill/>
                    </a:lnT>
                    <a:lnB>
                      <a:noFill/>
                    </a:lnB>
                  </a:tcPr>
                </a:tc>
                <a:tc>
                  <a:txBody>
                    <a:bodyPr/>
                    <a:lstStyle/>
                    <a:p>
                      <a:pPr algn="l" fontAlgn="ctr"/>
                      <a:r>
                        <a:rPr lang="en-US" sz="1600" b="0" i="0" u="none" strike="noStrike" dirty="0">
                          <a:solidFill>
                            <a:srgbClr val="FF0000"/>
                          </a:solidFill>
                          <a:effectLst/>
                          <a:latin typeface="Franklin Gothic Demi" panose="020B0703020102020204" pitchFamily="34" charset="0"/>
                        </a:rPr>
                        <a:t>Summer</a:t>
                      </a:r>
                    </a:p>
                  </a:txBody>
                  <a:tcPr marL="0" marR="0" marT="0" marB="0" anchor="ctr">
                    <a:lnL>
                      <a:noFill/>
                    </a:lnL>
                    <a:lnR>
                      <a:noFill/>
                    </a:lnR>
                    <a:lnT>
                      <a:noFill/>
                    </a:lnT>
                    <a:lnB>
                      <a:noFill/>
                    </a:lnB>
                  </a:tcPr>
                </a:tc>
                <a:tc>
                  <a:txBody>
                    <a:bodyPr/>
                    <a:lstStyle/>
                    <a:p>
                      <a:pPr algn="l" fontAlgn="ctr"/>
                      <a:endParaRPr lang="en-US" sz="2100" b="0" i="0" u="none" strike="noStrike" dirty="0">
                        <a:solidFill>
                          <a:srgbClr val="000000"/>
                        </a:solidFill>
                        <a:effectLst/>
                        <a:latin typeface="Franklin Gothic Demi" panose="020B0703020102020204" pitchFamily="34" charset="0"/>
                      </a:endParaRPr>
                    </a:p>
                  </a:txBody>
                  <a:tcPr marL="0" marR="0" marT="0" marB="0" anchor="ctr">
                    <a:lnL>
                      <a:noFill/>
                    </a:lnL>
                    <a:lnR>
                      <a:noFill/>
                    </a:lnR>
                    <a:lnT>
                      <a:noFill/>
                    </a:lnT>
                    <a:lnB>
                      <a:noFill/>
                    </a:lnB>
                  </a:tcPr>
                </a:tc>
                <a:tc>
                  <a:txBody>
                    <a:bodyPr/>
                    <a:lstStyle/>
                    <a:p>
                      <a:pPr algn="l" fontAlgn="b"/>
                      <a:r>
                        <a:rPr lang="en-US" sz="600" b="0" i="0" u="none" strike="noStrike" dirty="0">
                          <a:effectLst/>
                          <a:latin typeface="Franklin Gothic Demi" panose="020B07030201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dirty="0">
                          <a:effectLst/>
                          <a:latin typeface="Franklin Gothic Demi" panose="020B0703020102020204" pitchFamily="34" charset="0"/>
                        </a:rPr>
                        <a:t> </a:t>
                      </a:r>
                    </a:p>
                  </a:txBody>
                  <a:tcPr marL="0" marR="0" marT="0" marB="0" anchor="b">
                    <a:lnL>
                      <a:noFill/>
                    </a:lnL>
                    <a:lnR>
                      <a:noFill/>
                    </a:lnR>
                    <a:lnT>
                      <a:noFill/>
                    </a:lnT>
                    <a:lnB>
                      <a:noFill/>
                    </a:lnB>
                    <a:solidFill>
                      <a:srgbClr val="FFFFFF"/>
                    </a:solidFill>
                  </a:tcPr>
                </a:tc>
                <a:tc>
                  <a:txBody>
                    <a:bodyPr/>
                    <a:lstStyle/>
                    <a:p>
                      <a:pPr algn="r" fontAlgn="ctr"/>
                      <a:r>
                        <a:rPr lang="en-US" sz="2100" b="1" i="0" u="none" strike="noStrike" dirty="0">
                          <a:solidFill>
                            <a:srgbClr val="000000"/>
                          </a:solidFill>
                          <a:effectLst/>
                          <a:latin typeface="Franklin Gothic Demi" panose="020B0703020102020204" pitchFamily="34" charset="0"/>
                        </a:rPr>
                        <a:t>2024</a:t>
                      </a:r>
                    </a:p>
                  </a:txBody>
                  <a:tcPr marL="0" marR="0" marT="0" marB="0" anchor="ctr">
                    <a:lnL>
                      <a:noFill/>
                    </a:lnL>
                    <a:lnR>
                      <a:noFill/>
                    </a:lnR>
                    <a:lnT>
                      <a:noFill/>
                    </a:lnT>
                    <a:lnB>
                      <a:noFill/>
                    </a:lnB>
                  </a:tcPr>
                </a:tc>
                <a:extLst>
                  <a:ext uri="{0D108BD9-81ED-4DB2-BD59-A6C34878D82A}">
                    <a16:rowId xmlns:a16="http://schemas.microsoft.com/office/drawing/2014/main" val="82167574"/>
                  </a:ext>
                </a:extLst>
              </a:tr>
              <a:tr h="181306">
                <a:tc>
                  <a:txBody>
                    <a:bodyPr/>
                    <a:lstStyle/>
                    <a:p>
                      <a:pPr algn="l" fontAlgn="ctr"/>
                      <a:r>
                        <a:rPr lang="en-US" sz="600" b="1" i="0" u="none" strike="noStrike" dirty="0">
                          <a:solidFill>
                            <a:srgbClr val="FFFFFF"/>
                          </a:solidFill>
                          <a:effectLst/>
                          <a:latin typeface="Franklin Gothic Demi" panose="020B0703020102020204" pitchFamily="34" charset="0"/>
                        </a:rPr>
                        <a:t>MONDAY</a:t>
                      </a:r>
                    </a:p>
                  </a:txBody>
                  <a:tcPr marL="65270" marR="0" marT="0" marB="0" anchor="ctr">
                    <a:lnL>
                      <a:noFill/>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TUESDAY</a:t>
                      </a:r>
                    </a:p>
                  </a:txBody>
                  <a:tcPr marL="6527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WEDNESDAY</a:t>
                      </a:r>
                    </a:p>
                  </a:txBody>
                  <a:tcPr marL="6527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THURSDAY</a:t>
                      </a:r>
                    </a:p>
                  </a:txBody>
                  <a:tcPr marL="6527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FRIDAY</a:t>
                      </a:r>
                    </a:p>
                  </a:txBody>
                  <a:tcPr marL="6527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SATURDAY</a:t>
                      </a:r>
                    </a:p>
                  </a:txBody>
                  <a:tcPr marL="6527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SUNDAY</a:t>
                      </a:r>
                    </a:p>
                  </a:txBody>
                  <a:tcPr marL="65270" marR="0" marT="0" marB="0" anchor="ctr">
                    <a:lnL w="6350" cap="flat" cmpd="sng" algn="ctr">
                      <a:solidFill>
                        <a:srgbClr val="FFFFFF"/>
                      </a:solidFill>
                      <a:prstDash val="solid"/>
                      <a:round/>
                      <a:headEnd type="none" w="med" len="med"/>
                      <a:tailEnd type="none" w="med" len="med"/>
                    </a:lnL>
                    <a:lnR>
                      <a:noFill/>
                    </a:lnR>
                    <a:lnT>
                      <a:noFill/>
                    </a:lnT>
                    <a:lnB>
                      <a:noFill/>
                    </a:lnB>
                    <a:solidFill>
                      <a:srgbClr val="000000"/>
                    </a:solidFill>
                  </a:tcPr>
                </a:tc>
                <a:extLst>
                  <a:ext uri="{0D108BD9-81ED-4DB2-BD59-A6C34878D82A}">
                    <a16:rowId xmlns:a16="http://schemas.microsoft.com/office/drawing/2014/main" val="728103809"/>
                  </a:ext>
                </a:extLst>
              </a:tr>
              <a:tr h="181306">
                <a:tc>
                  <a:txBody>
                    <a:bodyPr/>
                    <a:lstStyle/>
                    <a:p>
                      <a:pPr algn="l" fontAlgn="ctr"/>
                      <a:r>
                        <a:rPr lang="en-US" sz="900" b="0" i="0" u="none" strike="noStrike" dirty="0">
                          <a:solidFill>
                            <a:srgbClr val="000000"/>
                          </a:solidFill>
                          <a:effectLst/>
                          <a:latin typeface="Franklin Gothic Demi" panose="020B0703020102020204" pitchFamily="34" charset="0"/>
                        </a:rPr>
                        <a:t>01</a:t>
                      </a:r>
                    </a:p>
                  </a:txBody>
                  <a:tcPr marL="65270" marR="0" marT="0"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02</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03</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04</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05</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06</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07</a:t>
                      </a:r>
                    </a:p>
                  </a:txBody>
                  <a:tcPr marL="65270" marR="0" marT="0" marB="0" anchor="ctr">
                    <a:lnL w="635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4433679"/>
                  </a:ext>
                </a:extLst>
              </a:tr>
              <a:tr h="543917">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34389832"/>
                  </a:ext>
                </a:extLst>
              </a:tr>
              <a:tr h="181306">
                <a:tc>
                  <a:txBody>
                    <a:bodyPr/>
                    <a:lstStyle/>
                    <a:p>
                      <a:pPr algn="l" fontAlgn="ctr"/>
                      <a:r>
                        <a:rPr lang="en-US" sz="900" b="0" i="0" u="none" strike="noStrike" dirty="0">
                          <a:solidFill>
                            <a:srgbClr val="000000"/>
                          </a:solidFill>
                          <a:effectLst/>
                          <a:latin typeface="Franklin Gothic Demi" panose="020B0703020102020204" pitchFamily="34" charset="0"/>
                        </a:rPr>
                        <a:t>08</a:t>
                      </a:r>
                    </a:p>
                  </a:txBody>
                  <a:tcPr marL="6527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09</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10</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11</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12</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13</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14</a:t>
                      </a:r>
                    </a:p>
                  </a:txBody>
                  <a:tcPr marL="6527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202119512"/>
                  </a:ext>
                </a:extLst>
              </a:tr>
              <a:tr h="543917">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43080113"/>
                  </a:ext>
                </a:extLst>
              </a:tr>
              <a:tr h="181306">
                <a:tc>
                  <a:txBody>
                    <a:bodyPr/>
                    <a:lstStyle/>
                    <a:p>
                      <a:pPr algn="l" fontAlgn="ctr"/>
                      <a:r>
                        <a:rPr lang="en-US" sz="900" b="0" i="0" u="none" strike="noStrike" dirty="0">
                          <a:solidFill>
                            <a:srgbClr val="000000"/>
                          </a:solidFill>
                          <a:effectLst/>
                          <a:latin typeface="Franklin Gothic Demi" panose="020B0703020102020204" pitchFamily="34" charset="0"/>
                        </a:rPr>
                        <a:t>15</a:t>
                      </a:r>
                    </a:p>
                  </a:txBody>
                  <a:tcPr marL="6527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16</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17</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18</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19</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20</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21</a:t>
                      </a:r>
                    </a:p>
                  </a:txBody>
                  <a:tcPr marL="6527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2849518316"/>
                  </a:ext>
                </a:extLst>
              </a:tr>
              <a:tr h="543917">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LAST DAY TO REQUEST TRANSCRIPTS</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FFE391"/>
                    </a:solidFill>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LAST DAY TO GUARANTEE CREDENTIALING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C9E1B0"/>
                    </a:solidFill>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987386103"/>
                  </a:ext>
                </a:extLst>
              </a:tr>
              <a:tr h="181306">
                <a:tc>
                  <a:txBody>
                    <a:bodyPr/>
                    <a:lstStyle/>
                    <a:p>
                      <a:pPr algn="l" fontAlgn="ctr"/>
                      <a:r>
                        <a:rPr lang="en-US" sz="900" b="0" i="0" u="none" strike="noStrike" dirty="0">
                          <a:solidFill>
                            <a:srgbClr val="000000"/>
                          </a:solidFill>
                          <a:effectLst/>
                          <a:latin typeface="Franklin Gothic Demi" panose="020B0703020102020204" pitchFamily="34" charset="0"/>
                        </a:rPr>
                        <a:t>22</a:t>
                      </a:r>
                    </a:p>
                  </a:txBody>
                  <a:tcPr marL="6527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23</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24</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25</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26</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27</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28</a:t>
                      </a:r>
                    </a:p>
                  </a:txBody>
                  <a:tcPr marL="6527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3478839031"/>
                  </a:ext>
                </a:extLst>
              </a:tr>
              <a:tr h="543917">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96362098"/>
                  </a:ext>
                </a:extLst>
              </a:tr>
              <a:tr h="181306">
                <a:tc>
                  <a:txBody>
                    <a:bodyPr/>
                    <a:lstStyle/>
                    <a:p>
                      <a:pPr algn="l" fontAlgn="ctr"/>
                      <a:r>
                        <a:rPr lang="en-US" sz="900" b="0" i="0" u="none" strike="noStrike" dirty="0">
                          <a:solidFill>
                            <a:srgbClr val="000000"/>
                          </a:solidFill>
                          <a:effectLst/>
                          <a:latin typeface="Franklin Gothic Demi" panose="020B0703020102020204" pitchFamily="34" charset="0"/>
                        </a:rPr>
                        <a:t>29</a:t>
                      </a:r>
                    </a:p>
                  </a:txBody>
                  <a:tcPr marL="6527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30</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01</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02</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03</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04</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05</a:t>
                      </a:r>
                    </a:p>
                  </a:txBody>
                  <a:tcPr marL="6527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3149599196"/>
                  </a:ext>
                </a:extLst>
              </a:tr>
              <a:tr h="543917">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1714787"/>
                  </a:ext>
                </a:extLst>
              </a:tr>
            </a:tbl>
          </a:graphicData>
        </a:graphic>
      </p:graphicFrame>
    </p:spTree>
    <p:extLst>
      <p:ext uri="{BB962C8B-B14F-4D97-AF65-F5344CB8AC3E}">
        <p14:creationId xmlns:p14="http://schemas.microsoft.com/office/powerpoint/2010/main" val="192881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363C-69C0-BA81-45CD-A6FFBFE6427F}"/>
              </a:ext>
            </a:extLst>
          </p:cNvPr>
          <p:cNvSpPr>
            <a:spLocks noGrp="1"/>
          </p:cNvSpPr>
          <p:nvPr>
            <p:ph type="title"/>
          </p:nvPr>
        </p:nvSpPr>
        <p:spPr>
          <a:xfrm>
            <a:off x="670826" y="425303"/>
            <a:ext cx="9886338" cy="520996"/>
          </a:xfrm>
        </p:spPr>
        <p:txBody>
          <a:bodyPr>
            <a:normAutofit/>
          </a:bodyPr>
          <a:lstStyle/>
          <a:p>
            <a:r>
              <a:rPr lang="en-US" dirty="0"/>
              <a:t>FALL 2024</a:t>
            </a:r>
          </a:p>
        </p:txBody>
      </p:sp>
      <p:graphicFrame>
        <p:nvGraphicFramePr>
          <p:cNvPr id="6" name="Content Placeholder 5">
            <a:extLst>
              <a:ext uri="{FF2B5EF4-FFF2-40B4-BE49-F238E27FC236}">
                <a16:creationId xmlns:a16="http://schemas.microsoft.com/office/drawing/2014/main" id="{C69E8524-2CD8-3656-B3D5-6584F529431F}"/>
              </a:ext>
            </a:extLst>
          </p:cNvPr>
          <p:cNvGraphicFramePr>
            <a:graphicFrameLocks noGrp="1"/>
          </p:cNvGraphicFramePr>
          <p:nvPr>
            <p:ph idx="1"/>
            <p:extLst>
              <p:ext uri="{D42A27DB-BD31-4B8C-83A1-F6EECF244321}">
                <p14:modId xmlns:p14="http://schemas.microsoft.com/office/powerpoint/2010/main" val="1670538814"/>
              </p:ext>
            </p:extLst>
          </p:nvPr>
        </p:nvGraphicFramePr>
        <p:xfrm>
          <a:off x="1446029" y="1073888"/>
          <a:ext cx="8612372" cy="4687146"/>
        </p:xfrm>
        <a:graphic>
          <a:graphicData uri="http://schemas.openxmlformats.org/drawingml/2006/table">
            <a:tbl>
              <a:tblPr/>
              <a:tblGrid>
                <a:gridCol w="1245547">
                  <a:extLst>
                    <a:ext uri="{9D8B030D-6E8A-4147-A177-3AD203B41FA5}">
                      <a16:colId xmlns:a16="http://schemas.microsoft.com/office/drawing/2014/main" val="3886997360"/>
                    </a:ext>
                  </a:extLst>
                </a:gridCol>
                <a:gridCol w="1213610">
                  <a:extLst>
                    <a:ext uri="{9D8B030D-6E8A-4147-A177-3AD203B41FA5}">
                      <a16:colId xmlns:a16="http://schemas.microsoft.com/office/drawing/2014/main" val="1718453945"/>
                    </a:ext>
                  </a:extLst>
                </a:gridCol>
                <a:gridCol w="1213610">
                  <a:extLst>
                    <a:ext uri="{9D8B030D-6E8A-4147-A177-3AD203B41FA5}">
                      <a16:colId xmlns:a16="http://schemas.microsoft.com/office/drawing/2014/main" val="3567168469"/>
                    </a:ext>
                  </a:extLst>
                </a:gridCol>
                <a:gridCol w="1213610">
                  <a:extLst>
                    <a:ext uri="{9D8B030D-6E8A-4147-A177-3AD203B41FA5}">
                      <a16:colId xmlns:a16="http://schemas.microsoft.com/office/drawing/2014/main" val="3704917459"/>
                    </a:ext>
                  </a:extLst>
                </a:gridCol>
                <a:gridCol w="1213610">
                  <a:extLst>
                    <a:ext uri="{9D8B030D-6E8A-4147-A177-3AD203B41FA5}">
                      <a16:colId xmlns:a16="http://schemas.microsoft.com/office/drawing/2014/main" val="3044890647"/>
                    </a:ext>
                  </a:extLst>
                </a:gridCol>
                <a:gridCol w="1213610">
                  <a:extLst>
                    <a:ext uri="{9D8B030D-6E8A-4147-A177-3AD203B41FA5}">
                      <a16:colId xmlns:a16="http://schemas.microsoft.com/office/drawing/2014/main" val="3544847515"/>
                    </a:ext>
                  </a:extLst>
                </a:gridCol>
                <a:gridCol w="1298775">
                  <a:extLst>
                    <a:ext uri="{9D8B030D-6E8A-4147-A177-3AD203B41FA5}">
                      <a16:colId xmlns:a16="http://schemas.microsoft.com/office/drawing/2014/main" val="1190739046"/>
                    </a:ext>
                  </a:extLst>
                </a:gridCol>
              </a:tblGrid>
              <a:tr h="585893">
                <a:tc>
                  <a:txBody>
                    <a:bodyPr/>
                    <a:lstStyle/>
                    <a:p>
                      <a:pPr algn="l" fontAlgn="ctr"/>
                      <a:r>
                        <a:rPr lang="en-US" sz="2100" b="0" i="0" u="none" strike="noStrike" dirty="0">
                          <a:solidFill>
                            <a:srgbClr val="000000"/>
                          </a:solidFill>
                          <a:effectLst/>
                          <a:latin typeface="Franklin Gothic Demi" panose="020B0703020102020204" pitchFamily="34" charset="0"/>
                        </a:rPr>
                        <a:t>July</a:t>
                      </a:r>
                    </a:p>
                  </a:txBody>
                  <a:tcPr marL="0" marR="0" marT="0" marB="0" anchor="ctr">
                    <a:lnL>
                      <a:noFill/>
                    </a:lnL>
                    <a:lnR>
                      <a:noFill/>
                    </a:lnR>
                    <a:lnT>
                      <a:noFill/>
                    </a:lnT>
                    <a:lnB>
                      <a:noFill/>
                    </a:lnB>
                  </a:tcPr>
                </a:tc>
                <a:tc>
                  <a:txBody>
                    <a:bodyPr/>
                    <a:lstStyle/>
                    <a:p>
                      <a:pPr algn="l" fontAlgn="b"/>
                      <a:endParaRPr lang="en-US" sz="600" b="0" i="0" u="none" strike="noStrike" dirty="0">
                        <a:effectLst/>
                        <a:latin typeface="Franklin Gothic Demi" panose="020B0703020102020204" pitchFamily="34" charset="0"/>
                      </a:endParaRPr>
                    </a:p>
                  </a:txBody>
                  <a:tcPr marL="0" marR="0" marT="0" marB="0" anchor="b">
                    <a:lnL>
                      <a:noFill/>
                    </a:lnL>
                    <a:lnR>
                      <a:noFill/>
                    </a:lnR>
                    <a:lnT>
                      <a:noFill/>
                    </a:lnT>
                    <a:lnB>
                      <a:noFill/>
                    </a:lnB>
                  </a:tcPr>
                </a:tc>
                <a:tc>
                  <a:txBody>
                    <a:bodyPr/>
                    <a:lstStyle/>
                    <a:p>
                      <a:pPr algn="l" fontAlgn="b"/>
                      <a:endParaRPr lang="en-US" sz="2100" b="0" i="0" u="none" strike="noStrike" dirty="0">
                        <a:solidFill>
                          <a:srgbClr val="257670"/>
                        </a:solidFill>
                        <a:effectLst/>
                        <a:latin typeface="Franklin Gothic Demi" panose="020B0703020102020204" pitchFamily="34" charset="0"/>
                      </a:endParaRPr>
                    </a:p>
                  </a:txBody>
                  <a:tcPr marL="195810" marR="0" marT="0" marB="0" anchor="b">
                    <a:lnL>
                      <a:noFill/>
                    </a:lnL>
                    <a:lnR>
                      <a:noFill/>
                    </a:lnR>
                    <a:lnT>
                      <a:noFill/>
                    </a:lnT>
                    <a:lnB>
                      <a:noFill/>
                    </a:lnB>
                  </a:tcPr>
                </a:tc>
                <a:tc>
                  <a:txBody>
                    <a:bodyPr/>
                    <a:lstStyle/>
                    <a:p>
                      <a:pPr algn="l" fontAlgn="b"/>
                      <a:endParaRPr lang="en-US" sz="2100" b="0" i="0" u="none" strike="noStrike" dirty="0">
                        <a:solidFill>
                          <a:srgbClr val="257670"/>
                        </a:solidFill>
                        <a:effectLst/>
                        <a:latin typeface="Franklin Gothic Demi" panose="020B0703020102020204" pitchFamily="34" charset="0"/>
                      </a:endParaRPr>
                    </a:p>
                  </a:txBody>
                  <a:tcPr marL="195810" marR="0" marT="0" marB="0" anchor="b">
                    <a:lnL>
                      <a:noFill/>
                    </a:lnL>
                    <a:lnR>
                      <a:noFill/>
                    </a:lnR>
                    <a:lnT>
                      <a:noFill/>
                    </a:lnT>
                    <a:lnB>
                      <a:noFill/>
                    </a:lnB>
                  </a:tcPr>
                </a:tc>
                <a:tc>
                  <a:txBody>
                    <a:bodyPr/>
                    <a:lstStyle/>
                    <a:p>
                      <a:pPr algn="l" fontAlgn="b"/>
                      <a:r>
                        <a:rPr lang="en-US" sz="600" b="0" i="0" u="none" strike="noStrike" dirty="0">
                          <a:effectLst/>
                          <a:latin typeface="Franklin Gothic Demi" panose="020B07030201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dirty="0">
                          <a:effectLst/>
                          <a:latin typeface="Franklin Gothic Demi" panose="020B0703020102020204" pitchFamily="34" charset="0"/>
                        </a:rPr>
                        <a:t> </a:t>
                      </a:r>
                    </a:p>
                  </a:txBody>
                  <a:tcPr marL="0" marR="0" marT="0" marB="0" anchor="b">
                    <a:lnL>
                      <a:noFill/>
                    </a:lnL>
                    <a:lnR>
                      <a:noFill/>
                    </a:lnR>
                    <a:lnT>
                      <a:noFill/>
                    </a:lnT>
                    <a:lnB>
                      <a:noFill/>
                    </a:lnB>
                    <a:solidFill>
                      <a:srgbClr val="FFFFFF"/>
                    </a:solidFill>
                  </a:tcPr>
                </a:tc>
                <a:tc>
                  <a:txBody>
                    <a:bodyPr/>
                    <a:lstStyle/>
                    <a:p>
                      <a:pPr algn="r" fontAlgn="ctr"/>
                      <a:r>
                        <a:rPr lang="en-US" sz="2100" b="1" i="0" u="none" strike="noStrike" dirty="0">
                          <a:solidFill>
                            <a:srgbClr val="000000"/>
                          </a:solidFill>
                          <a:effectLst/>
                          <a:latin typeface="Franklin Gothic Demi" panose="020B0703020102020204" pitchFamily="34" charset="0"/>
                        </a:rPr>
                        <a:t>2024</a:t>
                      </a:r>
                    </a:p>
                  </a:txBody>
                  <a:tcPr marL="0" marR="0" marT="0" marB="0" anchor="ctr">
                    <a:lnL>
                      <a:noFill/>
                    </a:lnL>
                    <a:lnR>
                      <a:noFill/>
                    </a:lnR>
                    <a:lnT>
                      <a:noFill/>
                    </a:lnT>
                    <a:lnB>
                      <a:noFill/>
                    </a:lnB>
                  </a:tcPr>
                </a:tc>
                <a:extLst>
                  <a:ext uri="{0D108BD9-81ED-4DB2-BD59-A6C34878D82A}">
                    <a16:rowId xmlns:a16="http://schemas.microsoft.com/office/drawing/2014/main" val="464634999"/>
                  </a:ext>
                </a:extLst>
              </a:tr>
              <a:tr h="195298">
                <a:tc>
                  <a:txBody>
                    <a:bodyPr/>
                    <a:lstStyle/>
                    <a:p>
                      <a:pPr algn="l" fontAlgn="ctr"/>
                      <a:r>
                        <a:rPr lang="en-US" sz="600" b="1" i="0" u="none" strike="noStrike" dirty="0">
                          <a:solidFill>
                            <a:srgbClr val="FFFFFF"/>
                          </a:solidFill>
                          <a:effectLst/>
                          <a:latin typeface="Franklin Gothic Demi" panose="020B0703020102020204" pitchFamily="34" charset="0"/>
                        </a:rPr>
                        <a:t>MONDAY</a:t>
                      </a:r>
                    </a:p>
                  </a:txBody>
                  <a:tcPr marL="65270" marR="0" marT="0" marB="0" anchor="ctr">
                    <a:lnL>
                      <a:noFill/>
                    </a:lnL>
                    <a:lnR w="6350" cap="flat" cmpd="sng" algn="ctr">
                      <a:solidFill>
                        <a:srgbClr val="D9D9D9"/>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TUESDAY</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WEDNESDAY</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THURSDAY</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FRIDAY</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SATURDAY</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000000"/>
                    </a:solidFill>
                  </a:tcPr>
                </a:tc>
                <a:tc>
                  <a:txBody>
                    <a:bodyPr/>
                    <a:lstStyle/>
                    <a:p>
                      <a:pPr algn="l" fontAlgn="ctr"/>
                      <a:r>
                        <a:rPr lang="en-US" sz="600" b="1" i="0" u="none" strike="noStrike" dirty="0">
                          <a:solidFill>
                            <a:srgbClr val="FFFFFF"/>
                          </a:solidFill>
                          <a:effectLst/>
                          <a:latin typeface="Franklin Gothic Demi" panose="020B0703020102020204" pitchFamily="34" charset="0"/>
                        </a:rPr>
                        <a:t>SUNDAY</a:t>
                      </a:r>
                    </a:p>
                  </a:txBody>
                  <a:tcPr marL="65270" marR="0" marT="0" marB="0" anchor="ctr">
                    <a:lnL w="6350" cap="flat" cmpd="sng" algn="ctr">
                      <a:solidFill>
                        <a:srgbClr val="D9D9D9"/>
                      </a:solidFill>
                      <a:prstDash val="solid"/>
                      <a:round/>
                      <a:headEnd type="none" w="med" len="med"/>
                      <a:tailEnd type="none" w="med" len="med"/>
                    </a:lnL>
                    <a:lnR>
                      <a:noFill/>
                    </a:lnR>
                    <a:lnT>
                      <a:noFill/>
                    </a:lnT>
                    <a:lnB>
                      <a:noFill/>
                    </a:lnB>
                    <a:solidFill>
                      <a:srgbClr val="000000"/>
                    </a:solidFill>
                  </a:tcPr>
                </a:tc>
                <a:extLst>
                  <a:ext uri="{0D108BD9-81ED-4DB2-BD59-A6C34878D82A}">
                    <a16:rowId xmlns:a16="http://schemas.microsoft.com/office/drawing/2014/main" val="415818247"/>
                  </a:ext>
                </a:extLst>
              </a:tr>
              <a:tr h="195298">
                <a:tc>
                  <a:txBody>
                    <a:bodyPr/>
                    <a:lstStyle/>
                    <a:p>
                      <a:pPr algn="l" fontAlgn="ctr"/>
                      <a:r>
                        <a:rPr lang="en-US" sz="900" b="0" i="0" u="none" strike="noStrike" dirty="0">
                          <a:solidFill>
                            <a:srgbClr val="000000"/>
                          </a:solidFill>
                          <a:effectLst/>
                          <a:latin typeface="Franklin Gothic Demi" panose="020B0703020102020204" pitchFamily="34" charset="0"/>
                        </a:rPr>
                        <a:t>01</a:t>
                      </a:r>
                    </a:p>
                  </a:txBody>
                  <a:tcPr marL="65270" marR="0" marT="0"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02</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03</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04</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05</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06</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07</a:t>
                      </a:r>
                    </a:p>
                  </a:txBody>
                  <a:tcPr marL="65270" marR="0" marT="0" marB="0" anchor="ctr">
                    <a:lnL w="6350" cap="flat" cmpd="sng" algn="ctr">
                      <a:solidFill>
                        <a:srgbClr val="D9D9D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3284496"/>
                  </a:ext>
                </a:extLst>
              </a:tr>
              <a:tr h="585893">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755591897"/>
                  </a:ext>
                </a:extLst>
              </a:tr>
              <a:tr h="195298">
                <a:tc>
                  <a:txBody>
                    <a:bodyPr/>
                    <a:lstStyle/>
                    <a:p>
                      <a:pPr algn="l" fontAlgn="ctr"/>
                      <a:r>
                        <a:rPr lang="en-US" sz="900" b="0" i="0" u="none" strike="noStrike" dirty="0">
                          <a:solidFill>
                            <a:srgbClr val="000000"/>
                          </a:solidFill>
                          <a:effectLst/>
                          <a:latin typeface="Franklin Gothic Demi" panose="020B0703020102020204" pitchFamily="34" charset="0"/>
                        </a:rPr>
                        <a:t>08</a:t>
                      </a:r>
                    </a:p>
                  </a:txBody>
                  <a:tcPr marL="6527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09</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10</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11</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12</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13</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14</a:t>
                      </a:r>
                    </a:p>
                  </a:txBody>
                  <a:tcPr marL="6527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1016024602"/>
                  </a:ext>
                </a:extLst>
              </a:tr>
              <a:tr h="585893">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940364886"/>
                  </a:ext>
                </a:extLst>
              </a:tr>
              <a:tr h="195298">
                <a:tc>
                  <a:txBody>
                    <a:bodyPr/>
                    <a:lstStyle/>
                    <a:p>
                      <a:pPr algn="l" fontAlgn="ctr"/>
                      <a:r>
                        <a:rPr lang="en-US" sz="900" b="0" i="0" u="none" strike="noStrike" dirty="0">
                          <a:solidFill>
                            <a:srgbClr val="000000"/>
                          </a:solidFill>
                          <a:effectLst/>
                          <a:latin typeface="Franklin Gothic Demi" panose="020B0703020102020204" pitchFamily="34" charset="0"/>
                        </a:rPr>
                        <a:t>15</a:t>
                      </a:r>
                    </a:p>
                  </a:txBody>
                  <a:tcPr marL="6527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16</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17</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18</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19</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20</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21</a:t>
                      </a:r>
                    </a:p>
                  </a:txBody>
                  <a:tcPr marL="6527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504342330"/>
                  </a:ext>
                </a:extLst>
              </a:tr>
              <a:tr h="585893">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490403994"/>
                  </a:ext>
                </a:extLst>
              </a:tr>
              <a:tr h="195298">
                <a:tc>
                  <a:txBody>
                    <a:bodyPr/>
                    <a:lstStyle/>
                    <a:p>
                      <a:pPr algn="l" fontAlgn="ctr"/>
                      <a:r>
                        <a:rPr lang="en-US" sz="900" b="0" i="0" u="none" strike="noStrike" dirty="0">
                          <a:solidFill>
                            <a:srgbClr val="000000"/>
                          </a:solidFill>
                          <a:effectLst/>
                          <a:latin typeface="Franklin Gothic Demi" panose="020B0703020102020204" pitchFamily="34" charset="0"/>
                        </a:rPr>
                        <a:t>22</a:t>
                      </a:r>
                    </a:p>
                  </a:txBody>
                  <a:tcPr marL="6527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23</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24</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25</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26</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27</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28</a:t>
                      </a:r>
                    </a:p>
                  </a:txBody>
                  <a:tcPr marL="6527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238386516"/>
                  </a:ext>
                </a:extLst>
              </a:tr>
              <a:tr h="585893">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LAST DAY TO REQUEST TRANSCRIPTS</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FFD75B"/>
                    </a:solidFill>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LAST DAY TO GUARANTEE CREDENTIALING</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C9E1B0"/>
                    </a:solidFill>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77915464"/>
                  </a:ext>
                </a:extLst>
              </a:tr>
              <a:tr h="195298">
                <a:tc>
                  <a:txBody>
                    <a:bodyPr/>
                    <a:lstStyle/>
                    <a:p>
                      <a:pPr algn="l" fontAlgn="ctr"/>
                      <a:r>
                        <a:rPr lang="en-US" sz="900" b="0" i="0" u="none" strike="noStrike" dirty="0">
                          <a:solidFill>
                            <a:srgbClr val="000000"/>
                          </a:solidFill>
                          <a:effectLst/>
                          <a:latin typeface="Franklin Gothic Demi" panose="020B0703020102020204" pitchFamily="34" charset="0"/>
                        </a:rPr>
                        <a:t>29</a:t>
                      </a:r>
                    </a:p>
                  </a:txBody>
                  <a:tcPr marL="65270" marR="0" marT="0"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30</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Franklin Gothic Demi" panose="020B0703020102020204" pitchFamily="34" charset="0"/>
                        </a:rPr>
                        <a:t>31</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01</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02</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03</a:t>
                      </a:r>
                    </a:p>
                  </a:txBody>
                  <a:tcPr marL="65270" marR="0" marT="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l" fontAlgn="ctr"/>
                      <a:r>
                        <a:rPr lang="en-US" sz="900" b="0" i="0" u="none" strike="noStrike" dirty="0">
                          <a:solidFill>
                            <a:srgbClr val="808080"/>
                          </a:solidFill>
                          <a:effectLst/>
                          <a:latin typeface="Franklin Gothic Demi" panose="020B0703020102020204" pitchFamily="34" charset="0"/>
                        </a:rPr>
                        <a:t>04</a:t>
                      </a:r>
                    </a:p>
                  </a:txBody>
                  <a:tcPr marL="65270" marR="0" marT="0"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3160383521"/>
                  </a:ext>
                </a:extLst>
              </a:tr>
              <a:tr h="585893">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a:noFill/>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l" fontAlgn="t"/>
                      <a:r>
                        <a:rPr lang="en-US" sz="600" b="0" i="0" u="none" strike="noStrike" dirty="0">
                          <a:solidFill>
                            <a:srgbClr val="000000"/>
                          </a:solidFill>
                          <a:effectLst/>
                          <a:latin typeface="Franklin Gothic Book" panose="020B0503020102020204" pitchFamily="34" charset="0"/>
                        </a:rPr>
                        <a:t> </a:t>
                      </a:r>
                    </a:p>
                  </a:txBody>
                  <a:tcPr marL="65270" marR="0" marT="0" marB="0">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65447417"/>
                  </a:ext>
                </a:extLst>
              </a:tr>
            </a:tbl>
          </a:graphicData>
        </a:graphic>
      </p:graphicFrame>
    </p:spTree>
    <p:extLst>
      <p:ext uri="{BB962C8B-B14F-4D97-AF65-F5344CB8AC3E}">
        <p14:creationId xmlns:p14="http://schemas.microsoft.com/office/powerpoint/2010/main" val="353931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7178-5C83-9D69-1B1E-CDBEC4AF3173}"/>
              </a:ext>
            </a:extLst>
          </p:cNvPr>
          <p:cNvSpPr>
            <a:spLocks noGrp="1"/>
          </p:cNvSpPr>
          <p:nvPr>
            <p:ph type="title"/>
          </p:nvPr>
        </p:nvSpPr>
        <p:spPr/>
        <p:txBody>
          <a:bodyPr/>
          <a:lstStyle/>
          <a:p>
            <a:pPr algn="ctr"/>
            <a:r>
              <a:rPr lang="en-US" dirty="0"/>
              <a:t>Helpful links</a:t>
            </a:r>
          </a:p>
        </p:txBody>
      </p:sp>
      <p:sp>
        <p:nvSpPr>
          <p:cNvPr id="3" name="Content Placeholder 2">
            <a:extLst>
              <a:ext uri="{FF2B5EF4-FFF2-40B4-BE49-F238E27FC236}">
                <a16:creationId xmlns:a16="http://schemas.microsoft.com/office/drawing/2014/main" id="{0752E280-8973-6700-BA5C-5A4431814299}"/>
              </a:ext>
            </a:extLst>
          </p:cNvPr>
          <p:cNvSpPr>
            <a:spLocks noGrp="1"/>
          </p:cNvSpPr>
          <p:nvPr>
            <p:ph idx="1"/>
          </p:nvPr>
        </p:nvSpPr>
        <p:spPr>
          <a:xfrm>
            <a:off x="670826" y="1409858"/>
            <a:ext cx="4741146" cy="4351338"/>
          </a:xfrm>
        </p:spPr>
        <p:txBody>
          <a:bodyPr/>
          <a:lstStyle/>
          <a:p>
            <a:r>
              <a:rPr lang="en-US" dirty="0">
                <a:hlinkClick r:id="rId2"/>
              </a:rPr>
              <a:t>Credentialing Manual </a:t>
            </a:r>
            <a:endParaRPr lang="en-US" dirty="0"/>
          </a:p>
          <a:p>
            <a:endParaRPr lang="en-US" dirty="0">
              <a:hlinkClick r:id="rId3"/>
            </a:endParaRPr>
          </a:p>
          <a:p>
            <a:r>
              <a:rPr lang="en-US" dirty="0">
                <a:hlinkClick r:id="rId3"/>
              </a:rPr>
              <a:t>Academic Calendar</a:t>
            </a:r>
            <a:endParaRPr lang="en-US" dirty="0"/>
          </a:p>
          <a:p>
            <a:endParaRPr lang="en-US" dirty="0"/>
          </a:p>
          <a:p>
            <a:r>
              <a:rPr lang="en-US" dirty="0">
                <a:hlinkClick r:id="rId4"/>
              </a:rPr>
              <a:t>NACES</a:t>
            </a:r>
            <a:endParaRPr lang="en-US" dirty="0"/>
          </a:p>
          <a:p>
            <a:endParaRPr lang="en-US" dirty="0"/>
          </a:p>
          <a:p>
            <a:r>
              <a:rPr lang="en-US" dirty="0">
                <a:hlinkClick r:id="rId5"/>
              </a:rPr>
              <a:t>SACSCOC – Principles of Accreditation</a:t>
            </a:r>
            <a:endParaRPr lang="en-US" dirty="0"/>
          </a:p>
          <a:p>
            <a:endParaRPr lang="en-US" dirty="0"/>
          </a:p>
          <a:p>
            <a:r>
              <a:rPr lang="en-US" dirty="0">
                <a:hlinkClick r:id="rId6"/>
              </a:rPr>
              <a:t>SACSCOC – Resource Manual </a:t>
            </a:r>
            <a:endParaRPr lang="en-US" dirty="0"/>
          </a:p>
          <a:p>
            <a:endParaRPr lang="en-US" dirty="0"/>
          </a:p>
          <a:p>
            <a:r>
              <a:rPr lang="en-US" dirty="0">
                <a:hlinkClick r:id="rId7"/>
              </a:rPr>
              <a:t>Wizard Link </a:t>
            </a:r>
            <a:endParaRPr lang="en-US" dirty="0"/>
          </a:p>
          <a:p>
            <a:endParaRPr lang="en-US" dirty="0"/>
          </a:p>
          <a:p>
            <a:endParaRPr lang="en-US" dirty="0"/>
          </a:p>
        </p:txBody>
      </p:sp>
    </p:spTree>
    <p:extLst>
      <p:ext uri="{BB962C8B-B14F-4D97-AF65-F5344CB8AC3E}">
        <p14:creationId xmlns:p14="http://schemas.microsoft.com/office/powerpoint/2010/main" val="76114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BF76-581F-1920-7DA3-A71B9A6CBBF2}"/>
              </a:ext>
            </a:extLst>
          </p:cNvPr>
          <p:cNvSpPr>
            <a:spLocks noGrp="1"/>
          </p:cNvSpPr>
          <p:nvPr>
            <p:ph type="title"/>
          </p:nvPr>
        </p:nvSpPr>
        <p:spPr/>
        <p:txBody>
          <a:bodyPr/>
          <a:lstStyle/>
          <a:p>
            <a:pPr algn="ctr"/>
            <a:r>
              <a:rPr lang="en-US" dirty="0"/>
              <a:t>GOALS </a:t>
            </a:r>
          </a:p>
        </p:txBody>
      </p:sp>
      <p:sp>
        <p:nvSpPr>
          <p:cNvPr id="3" name="Content Placeholder 2">
            <a:extLst>
              <a:ext uri="{FF2B5EF4-FFF2-40B4-BE49-F238E27FC236}">
                <a16:creationId xmlns:a16="http://schemas.microsoft.com/office/drawing/2014/main" id="{B341F2DA-88F4-0FCE-E894-A9F2E2B5A5A6}"/>
              </a:ext>
            </a:extLst>
          </p:cNvPr>
          <p:cNvSpPr>
            <a:spLocks noGrp="1"/>
          </p:cNvSpPr>
          <p:nvPr>
            <p:ph idx="1"/>
          </p:nvPr>
        </p:nvSpPr>
        <p:spPr/>
        <p:txBody>
          <a:bodyPr/>
          <a:lstStyle/>
          <a:p>
            <a:r>
              <a:rPr lang="en-US" dirty="0"/>
              <a:t>PROVIDE AN OVERVIEW OF THE CREDENTIALING PROCESS FOR ADJUNCTS AND GTA’S.</a:t>
            </a:r>
          </a:p>
          <a:p>
            <a:endParaRPr lang="en-US" dirty="0"/>
          </a:p>
          <a:p>
            <a:r>
              <a:rPr lang="en-US" dirty="0"/>
              <a:t>PROVIDE WIZARD ACCESS AND NAVIGATION</a:t>
            </a:r>
          </a:p>
          <a:p>
            <a:endParaRPr lang="en-US" dirty="0"/>
          </a:p>
          <a:p>
            <a:r>
              <a:rPr lang="en-US" dirty="0"/>
              <a:t>RESPONSABILITIES</a:t>
            </a:r>
          </a:p>
          <a:p>
            <a:endParaRPr lang="en-US" dirty="0"/>
          </a:p>
          <a:p>
            <a:r>
              <a:rPr lang="en-US" dirty="0"/>
              <a:t>WHAT MAKES A TRANSCRIPT OFFICIAL</a:t>
            </a:r>
          </a:p>
          <a:p>
            <a:endParaRPr lang="en-US" dirty="0"/>
          </a:p>
          <a:p>
            <a:r>
              <a:rPr lang="en-US" dirty="0"/>
              <a:t>TRANSCTRIPT REQUEST PROCESS </a:t>
            </a:r>
          </a:p>
          <a:p>
            <a:endParaRPr lang="en-US" dirty="0"/>
          </a:p>
          <a:p>
            <a:r>
              <a:rPr lang="en-US" dirty="0"/>
              <a:t>CREDENTIALING CALENDAR </a:t>
            </a:r>
          </a:p>
        </p:txBody>
      </p:sp>
    </p:spTree>
    <p:extLst>
      <p:ext uri="{BB962C8B-B14F-4D97-AF65-F5344CB8AC3E}">
        <p14:creationId xmlns:p14="http://schemas.microsoft.com/office/powerpoint/2010/main" val="392150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5555-435B-4565-81A4-EE2933D146E1}"/>
              </a:ext>
            </a:extLst>
          </p:cNvPr>
          <p:cNvSpPr>
            <a:spLocks noGrp="1"/>
          </p:cNvSpPr>
          <p:nvPr>
            <p:ph type="title"/>
          </p:nvPr>
        </p:nvSpPr>
        <p:spPr/>
        <p:txBody>
          <a:bodyPr/>
          <a:lstStyle/>
          <a:p>
            <a:pPr algn="ctr"/>
            <a:r>
              <a:rPr lang="en-US"/>
              <a:t>FULL TIME NEW HIRES AND CREDENTIALING </a:t>
            </a:r>
            <a:endParaRPr lang="en-US" dirty="0"/>
          </a:p>
        </p:txBody>
      </p:sp>
      <p:sp>
        <p:nvSpPr>
          <p:cNvPr id="3" name="Content Placeholder 2">
            <a:extLst>
              <a:ext uri="{FF2B5EF4-FFF2-40B4-BE49-F238E27FC236}">
                <a16:creationId xmlns:a16="http://schemas.microsoft.com/office/drawing/2014/main" id="{2B3DA81D-E550-6724-4B6D-104E15EB1CFB}"/>
              </a:ext>
            </a:extLst>
          </p:cNvPr>
          <p:cNvSpPr>
            <a:spLocks noGrp="1"/>
          </p:cNvSpPr>
          <p:nvPr>
            <p:ph idx="1"/>
          </p:nvPr>
        </p:nvSpPr>
        <p:spPr/>
        <p:txBody>
          <a:bodyPr/>
          <a:lstStyle/>
          <a:p>
            <a:endParaRPr lang="en-US"/>
          </a:p>
          <a:p>
            <a:r>
              <a:rPr lang="en-US"/>
              <a:t>PROCESS STILL STARTS AT DEPARTMENT</a:t>
            </a:r>
          </a:p>
          <a:p>
            <a:endParaRPr lang="en-US"/>
          </a:p>
          <a:p>
            <a:r>
              <a:rPr lang="en-US"/>
              <a:t>PLEASE SEND PACKETS TO </a:t>
            </a:r>
            <a:r>
              <a:rPr lang="en-US">
                <a:hlinkClick r:id="rId2"/>
              </a:rPr>
              <a:t>SKANE2021@FAU.EDU</a:t>
            </a:r>
            <a:r>
              <a:rPr lang="en-US"/>
              <a:t> </a:t>
            </a:r>
          </a:p>
          <a:p>
            <a:endParaRPr lang="en-US"/>
          </a:p>
          <a:p>
            <a:r>
              <a:rPr lang="en-US"/>
              <a:t>NOT CREDENTAILED IN THE WIZARD</a:t>
            </a:r>
          </a:p>
          <a:p>
            <a:endParaRPr lang="en-US"/>
          </a:p>
          <a:p>
            <a:r>
              <a:rPr lang="en-US"/>
              <a:t>OFFICIAL TRANSCRIPTS </a:t>
            </a:r>
          </a:p>
          <a:p>
            <a:endParaRPr lang="en-US" dirty="0"/>
          </a:p>
        </p:txBody>
      </p:sp>
      <p:pic>
        <p:nvPicPr>
          <p:cNvPr id="6" name="Picture Placeholder 5">
            <a:extLst>
              <a:ext uri="{FF2B5EF4-FFF2-40B4-BE49-F238E27FC236}">
                <a16:creationId xmlns:a16="http://schemas.microsoft.com/office/drawing/2014/main" id="{F9EE435E-EC0F-2188-2761-147BA10E0D85}"/>
              </a:ext>
            </a:extLst>
          </p:cNvPr>
          <p:cNvPicPr>
            <a:picLocks noGrp="1" noChangeAspect="1"/>
          </p:cNvPicPr>
          <p:nvPr>
            <p:ph type="pic" sz="quarter" idx="10"/>
          </p:nvPr>
        </p:nvPicPr>
        <p:blipFill>
          <a:blip r:embed="rId3"/>
          <a:srcRect l="6819" r="6819"/>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490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893F3-3BC4-2EAC-99A1-240CCF89D2B4}"/>
              </a:ext>
            </a:extLst>
          </p:cNvPr>
          <p:cNvSpPr>
            <a:spLocks noGrp="1"/>
          </p:cNvSpPr>
          <p:nvPr>
            <p:ph type="title"/>
          </p:nvPr>
        </p:nvSpPr>
        <p:spPr/>
        <p:txBody>
          <a:bodyPr/>
          <a:lstStyle/>
          <a:p>
            <a:r>
              <a:rPr lang="en-US" dirty="0"/>
              <a:t>LET’S GET STARTED! </a:t>
            </a:r>
          </a:p>
        </p:txBody>
      </p:sp>
      <p:sp>
        <p:nvSpPr>
          <p:cNvPr id="5" name="Content Placeholder 4">
            <a:extLst>
              <a:ext uri="{FF2B5EF4-FFF2-40B4-BE49-F238E27FC236}">
                <a16:creationId xmlns:a16="http://schemas.microsoft.com/office/drawing/2014/main" id="{6811769A-820F-7855-7BCA-6CF6A3A93C95}"/>
              </a:ext>
            </a:extLst>
          </p:cNvPr>
          <p:cNvSpPr>
            <a:spLocks noGrp="1"/>
          </p:cNvSpPr>
          <p:nvPr>
            <p:ph idx="1"/>
          </p:nvPr>
        </p:nvSpPr>
        <p:spPr/>
        <p:txBody>
          <a:bodyPr/>
          <a:lstStyle/>
          <a:p>
            <a:r>
              <a:rPr lang="en-US" dirty="0"/>
              <a:t>The process starts at the department as this is your hire. </a:t>
            </a:r>
          </a:p>
          <a:p>
            <a:endParaRPr lang="en-US" dirty="0"/>
          </a:p>
          <a:p>
            <a:r>
              <a:rPr lang="en-US" dirty="0"/>
              <a:t>Access to the Wizard (</a:t>
            </a:r>
            <a:r>
              <a:rPr lang="en-US" dirty="0">
                <a:hlinkClick r:id="rId2"/>
              </a:rPr>
              <a:t>https://wizard.fau.edu/</a:t>
            </a:r>
            <a:r>
              <a:rPr lang="en-US" dirty="0"/>
              <a:t>)</a:t>
            </a:r>
          </a:p>
          <a:p>
            <a:endParaRPr lang="en-US" dirty="0"/>
          </a:p>
          <a:p>
            <a:r>
              <a:rPr lang="en-US" dirty="0"/>
              <a:t>Official Transcript</a:t>
            </a:r>
          </a:p>
          <a:p>
            <a:endParaRPr lang="en-US" dirty="0"/>
          </a:p>
          <a:p>
            <a:r>
              <a:rPr lang="en-US" dirty="0"/>
              <a:t>Signed offer letter (</a:t>
            </a:r>
            <a:r>
              <a:rPr lang="en-US" dirty="0">
                <a:hlinkClick r:id="rId3"/>
              </a:rPr>
              <a:t>https://www.fau.edu/hr/recruitment-services/amp-and-sp-hiring-process/</a:t>
            </a:r>
            <a:r>
              <a:rPr lang="en-US" dirty="0"/>
              <a:t>)</a:t>
            </a:r>
          </a:p>
          <a:p>
            <a:endParaRPr lang="en-US" dirty="0"/>
          </a:p>
          <a:p>
            <a:r>
              <a:rPr lang="en-US" dirty="0"/>
              <a:t>Sample Syllabus </a:t>
            </a:r>
          </a:p>
          <a:p>
            <a:endParaRPr lang="en-US" dirty="0"/>
          </a:p>
          <a:p>
            <a:r>
              <a:rPr lang="en-US" dirty="0"/>
              <a:t>Curriculum Vitae </a:t>
            </a:r>
          </a:p>
        </p:txBody>
      </p:sp>
    </p:spTree>
    <p:extLst>
      <p:ext uri="{BB962C8B-B14F-4D97-AF65-F5344CB8AC3E}">
        <p14:creationId xmlns:p14="http://schemas.microsoft.com/office/powerpoint/2010/main" val="199193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CCE1C-527E-2478-B459-A84F5E48219B}"/>
              </a:ext>
            </a:extLst>
          </p:cNvPr>
          <p:cNvSpPr>
            <a:spLocks noGrp="1"/>
          </p:cNvSpPr>
          <p:nvPr>
            <p:ph type="title"/>
          </p:nvPr>
        </p:nvSpPr>
        <p:spPr/>
        <p:txBody>
          <a:bodyPr/>
          <a:lstStyle/>
          <a:p>
            <a:pPr algn="ctr"/>
            <a:r>
              <a:rPr lang="en-US" dirty="0"/>
              <a:t>Wizard  </a:t>
            </a:r>
          </a:p>
        </p:txBody>
      </p:sp>
      <p:sp>
        <p:nvSpPr>
          <p:cNvPr id="5" name="Content Placeholder 4">
            <a:extLst>
              <a:ext uri="{FF2B5EF4-FFF2-40B4-BE49-F238E27FC236}">
                <a16:creationId xmlns:a16="http://schemas.microsoft.com/office/drawing/2014/main" id="{9F04C3F1-4A42-B8E0-1D31-3CD23F658056}"/>
              </a:ext>
            </a:extLst>
          </p:cNvPr>
          <p:cNvSpPr>
            <a:spLocks noGrp="1"/>
          </p:cNvSpPr>
          <p:nvPr>
            <p:ph idx="1"/>
          </p:nvPr>
        </p:nvSpPr>
        <p:spPr/>
        <p:txBody>
          <a:bodyPr/>
          <a:lstStyle/>
          <a:p>
            <a:r>
              <a:rPr lang="en-US" dirty="0"/>
              <a:t>The Wizard is a program used to credential adjuncts and GTA’s.</a:t>
            </a:r>
          </a:p>
          <a:p>
            <a:endParaRPr lang="en-US" dirty="0"/>
          </a:p>
          <a:p>
            <a:r>
              <a:rPr lang="en-US" dirty="0"/>
              <a:t>The Wizard only works on University connected computers or via VPN. </a:t>
            </a:r>
          </a:p>
          <a:p>
            <a:endParaRPr lang="en-US" dirty="0"/>
          </a:p>
          <a:p>
            <a:r>
              <a:rPr lang="en-US" dirty="0"/>
              <a:t>For VPN requests visit (</a:t>
            </a:r>
            <a:r>
              <a:rPr lang="en-US" dirty="0">
                <a:hlinkClick r:id="rId2"/>
              </a:rPr>
              <a:t>https://www.fau.edu/oit/security/vpn/</a:t>
            </a:r>
            <a:r>
              <a:rPr lang="en-US" dirty="0"/>
              <a:t>)</a:t>
            </a:r>
          </a:p>
          <a:p>
            <a:endParaRPr lang="en-US" dirty="0"/>
          </a:p>
          <a:p>
            <a:r>
              <a:rPr lang="en-US" dirty="0">
                <a:hlinkClick r:id="rId3"/>
              </a:rPr>
              <a:t>https://wizard.fau.edu/</a:t>
            </a:r>
            <a:r>
              <a:rPr lang="en-US" dirty="0"/>
              <a:t> </a:t>
            </a:r>
          </a:p>
        </p:txBody>
      </p:sp>
      <p:pic>
        <p:nvPicPr>
          <p:cNvPr id="16" name="Picture 15">
            <a:extLst>
              <a:ext uri="{FF2B5EF4-FFF2-40B4-BE49-F238E27FC236}">
                <a16:creationId xmlns:a16="http://schemas.microsoft.com/office/drawing/2014/main" id="{73B17019-20AB-3523-DD64-81D693D98D2C}"/>
              </a:ext>
            </a:extLst>
          </p:cNvPr>
          <p:cNvPicPr>
            <a:picLocks noChangeAspect="1"/>
          </p:cNvPicPr>
          <p:nvPr/>
        </p:nvPicPr>
        <p:blipFill rotWithShape="1">
          <a:blip r:embed="rId4"/>
          <a:srcRect b="25550"/>
          <a:stretch/>
        </p:blipFill>
        <p:spPr>
          <a:xfrm>
            <a:off x="5992813" y="1340044"/>
            <a:ext cx="5242892" cy="4108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850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Wizard Credentialing Process</a:t>
            </a:r>
          </a:p>
        </p:txBody>
      </p:sp>
      <p:graphicFrame>
        <p:nvGraphicFramePr>
          <p:cNvPr id="7" name="Content Placeholder 6">
            <a:extLst>
              <a:ext uri="{FF2B5EF4-FFF2-40B4-BE49-F238E27FC236}">
                <a16:creationId xmlns:a16="http://schemas.microsoft.com/office/drawing/2014/main" id="{4E0AA546-C3B5-DFE9-7CD6-3EE68A394D6E}"/>
              </a:ext>
            </a:extLst>
          </p:cNvPr>
          <p:cNvGraphicFramePr>
            <a:graphicFrameLocks noGrp="1"/>
          </p:cNvGraphicFramePr>
          <p:nvPr>
            <p:ph idx="1"/>
            <p:extLst>
              <p:ext uri="{D42A27DB-BD31-4B8C-83A1-F6EECF244321}">
                <p14:modId xmlns:p14="http://schemas.microsoft.com/office/powerpoint/2010/main" val="1750542311"/>
              </p:ext>
            </p:extLst>
          </p:nvPr>
        </p:nvGraphicFramePr>
        <p:xfrm>
          <a:off x="671513" y="1409700"/>
          <a:ext cx="678520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8D462758-A18E-2A3F-FD8A-74BA0FB01906}"/>
              </a:ext>
            </a:extLst>
          </p:cNvPr>
          <p:cNvPicPr>
            <a:picLocks noChangeAspect="1"/>
          </p:cNvPicPr>
          <p:nvPr/>
        </p:nvPicPr>
        <p:blipFill rotWithShape="1">
          <a:blip r:embed="rId7"/>
          <a:srcRect r="39446"/>
          <a:stretch/>
        </p:blipFill>
        <p:spPr>
          <a:xfrm>
            <a:off x="7977389" y="2682273"/>
            <a:ext cx="3387298" cy="1806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539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8478B1-A50A-0690-2C2E-91BB53EE2E51}"/>
              </a:ext>
            </a:extLst>
          </p:cNvPr>
          <p:cNvSpPr>
            <a:spLocks noGrp="1"/>
          </p:cNvSpPr>
          <p:nvPr>
            <p:ph type="title"/>
          </p:nvPr>
        </p:nvSpPr>
        <p:spPr>
          <a:xfrm>
            <a:off x="572855" y="681513"/>
            <a:ext cx="9886338" cy="593408"/>
          </a:xfrm>
        </p:spPr>
        <p:txBody>
          <a:bodyPr/>
          <a:lstStyle/>
          <a:p>
            <a:pPr algn="ctr"/>
            <a:r>
              <a:rPr lang="en-US" dirty="0"/>
              <a:t>Process Flow at the Department </a:t>
            </a:r>
          </a:p>
        </p:txBody>
      </p:sp>
      <p:sp>
        <p:nvSpPr>
          <p:cNvPr id="7" name="Content Placeholder 6">
            <a:extLst>
              <a:ext uri="{FF2B5EF4-FFF2-40B4-BE49-F238E27FC236}">
                <a16:creationId xmlns:a16="http://schemas.microsoft.com/office/drawing/2014/main" id="{B06ADFAF-77CC-B307-7D6E-76FC95C70A05}"/>
              </a:ext>
            </a:extLst>
          </p:cNvPr>
          <p:cNvSpPr>
            <a:spLocks noGrp="1"/>
          </p:cNvSpPr>
          <p:nvPr>
            <p:ph idx="1"/>
          </p:nvPr>
        </p:nvSpPr>
        <p:spPr>
          <a:xfrm>
            <a:off x="310806" y="1409858"/>
            <a:ext cx="4626731" cy="4351338"/>
          </a:xfrm>
        </p:spPr>
        <p:txBody>
          <a:bodyPr/>
          <a:lstStyle/>
          <a:p>
            <a:r>
              <a:rPr lang="en-US" dirty="0"/>
              <a:t>Must enter hire into the Wizard</a:t>
            </a:r>
          </a:p>
          <a:p>
            <a:endParaRPr lang="en-US" dirty="0"/>
          </a:p>
          <a:p>
            <a:r>
              <a:rPr lang="en-US" dirty="0"/>
              <a:t>Hires are credentialed per course, and not as a whole. </a:t>
            </a:r>
          </a:p>
          <a:p>
            <a:endParaRPr lang="en-US" dirty="0"/>
          </a:p>
          <a:p>
            <a:r>
              <a:rPr lang="en-US" dirty="0"/>
              <a:t>Each course taught must be entered separately. </a:t>
            </a:r>
          </a:p>
          <a:p>
            <a:endParaRPr lang="en-US" dirty="0"/>
          </a:p>
          <a:p>
            <a:r>
              <a:rPr lang="en-US" dirty="0"/>
              <a:t>Must attach the CV, Sample Syllabus, and Signed Offer letter on every entry. </a:t>
            </a:r>
          </a:p>
          <a:p>
            <a:endParaRPr lang="en-US" dirty="0"/>
          </a:p>
          <a:p>
            <a:r>
              <a:rPr lang="en-US" b="1" dirty="0"/>
              <a:t>To Request access please email </a:t>
            </a:r>
            <a:r>
              <a:rPr lang="en-US" b="1" dirty="0">
                <a:hlinkClick r:id="rId2"/>
              </a:rPr>
              <a:t>fvargas@fau.edu</a:t>
            </a:r>
            <a:r>
              <a:rPr lang="en-US" b="1" dirty="0"/>
              <a:t> </a:t>
            </a:r>
          </a:p>
          <a:p>
            <a:endParaRPr lang="en-US" dirty="0"/>
          </a:p>
          <a:p>
            <a:endParaRPr lang="en-US" dirty="0"/>
          </a:p>
        </p:txBody>
      </p:sp>
      <p:pic>
        <p:nvPicPr>
          <p:cNvPr id="11" name="Picture 10">
            <a:extLst>
              <a:ext uri="{FF2B5EF4-FFF2-40B4-BE49-F238E27FC236}">
                <a16:creationId xmlns:a16="http://schemas.microsoft.com/office/drawing/2014/main" id="{8DAE7AEB-5037-0142-7888-D5675725196A}"/>
              </a:ext>
            </a:extLst>
          </p:cNvPr>
          <p:cNvPicPr>
            <a:picLocks noChangeAspect="1"/>
          </p:cNvPicPr>
          <p:nvPr/>
        </p:nvPicPr>
        <p:blipFill>
          <a:blip r:embed="rId3"/>
          <a:stretch>
            <a:fillRect/>
          </a:stretch>
        </p:blipFill>
        <p:spPr>
          <a:xfrm>
            <a:off x="5006940" y="1409858"/>
            <a:ext cx="7011378" cy="339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49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7663-44B4-E662-A659-530CAC01BE8B}"/>
              </a:ext>
            </a:extLst>
          </p:cNvPr>
          <p:cNvSpPr>
            <a:spLocks noGrp="1"/>
          </p:cNvSpPr>
          <p:nvPr>
            <p:ph type="title"/>
          </p:nvPr>
        </p:nvSpPr>
        <p:spPr/>
        <p:txBody>
          <a:bodyPr/>
          <a:lstStyle/>
          <a:p>
            <a:r>
              <a:rPr lang="en-US" dirty="0"/>
              <a:t>Process workflow at the Department continued… </a:t>
            </a:r>
          </a:p>
        </p:txBody>
      </p:sp>
      <p:sp>
        <p:nvSpPr>
          <p:cNvPr id="5" name="Content Placeholder 4">
            <a:extLst>
              <a:ext uri="{FF2B5EF4-FFF2-40B4-BE49-F238E27FC236}">
                <a16:creationId xmlns:a16="http://schemas.microsoft.com/office/drawing/2014/main" id="{62E177D7-6A38-011C-2261-A3A414BDC759}"/>
              </a:ext>
            </a:extLst>
          </p:cNvPr>
          <p:cNvSpPr>
            <a:spLocks noGrp="1"/>
          </p:cNvSpPr>
          <p:nvPr>
            <p:ph idx="1"/>
          </p:nvPr>
        </p:nvSpPr>
        <p:spPr/>
        <p:txBody>
          <a:bodyPr/>
          <a:lstStyle/>
          <a:p>
            <a:r>
              <a:rPr lang="en-US" dirty="0"/>
              <a:t>Individuals can be credentialed via the following avenues:</a:t>
            </a:r>
          </a:p>
          <a:p>
            <a:endParaRPr lang="en-US" dirty="0"/>
          </a:p>
          <a:p>
            <a:r>
              <a:rPr lang="en-US" b="1" dirty="0"/>
              <a:t>Terminal Degree in Discipline</a:t>
            </a:r>
          </a:p>
          <a:p>
            <a:r>
              <a:rPr lang="en-US" b="1" i="1" dirty="0"/>
              <a:t>Other terminal degree - credential by research/experience/creative activity</a:t>
            </a:r>
          </a:p>
          <a:p>
            <a:r>
              <a:rPr lang="en-US" b="1" i="1" dirty="0"/>
              <a:t>Other terminal degree - credential by coursework</a:t>
            </a:r>
          </a:p>
          <a:p>
            <a:r>
              <a:rPr lang="en-US" b="1" i="1" dirty="0"/>
              <a:t>Other terminal degree - credential by coursework and research/experience/creative activity</a:t>
            </a:r>
          </a:p>
          <a:p>
            <a:r>
              <a:rPr lang="en-US" b="1" i="1" dirty="0"/>
              <a:t>Masters degree</a:t>
            </a:r>
          </a:p>
          <a:p>
            <a:r>
              <a:rPr lang="en-US" b="1" i="1" dirty="0"/>
              <a:t>Bachelors degree</a:t>
            </a:r>
          </a:p>
        </p:txBody>
      </p:sp>
    </p:spTree>
    <p:extLst>
      <p:ext uri="{BB962C8B-B14F-4D97-AF65-F5344CB8AC3E}">
        <p14:creationId xmlns:p14="http://schemas.microsoft.com/office/powerpoint/2010/main" val="423630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675F-3E08-7AC3-1275-53F61AA69E61}"/>
              </a:ext>
            </a:extLst>
          </p:cNvPr>
          <p:cNvSpPr>
            <a:spLocks noGrp="1"/>
          </p:cNvSpPr>
          <p:nvPr>
            <p:ph type="title"/>
          </p:nvPr>
        </p:nvSpPr>
        <p:spPr>
          <a:xfrm>
            <a:off x="1342574" y="618168"/>
            <a:ext cx="9886338" cy="593408"/>
          </a:xfrm>
        </p:spPr>
        <p:txBody>
          <a:bodyPr/>
          <a:lstStyle/>
          <a:p>
            <a:r>
              <a:rPr lang="en-US" dirty="0"/>
              <a:t>Process workflow at the Department continued… </a:t>
            </a:r>
          </a:p>
        </p:txBody>
      </p:sp>
      <p:sp>
        <p:nvSpPr>
          <p:cNvPr id="3" name="Content Placeholder 2">
            <a:extLst>
              <a:ext uri="{FF2B5EF4-FFF2-40B4-BE49-F238E27FC236}">
                <a16:creationId xmlns:a16="http://schemas.microsoft.com/office/drawing/2014/main" id="{A82AB660-1C85-72C7-A2B6-6A840A9C9B9E}"/>
              </a:ext>
            </a:extLst>
          </p:cNvPr>
          <p:cNvSpPr>
            <a:spLocks noGrp="1"/>
          </p:cNvSpPr>
          <p:nvPr>
            <p:ph idx="1"/>
          </p:nvPr>
        </p:nvSpPr>
        <p:spPr>
          <a:xfrm>
            <a:off x="670826" y="1730828"/>
            <a:ext cx="10606774" cy="1230085"/>
          </a:xfrm>
        </p:spPr>
        <p:txBody>
          <a:bodyPr/>
          <a:lstStyle/>
          <a:p>
            <a:r>
              <a:rPr lang="en-US" dirty="0"/>
              <a:t>All hires apart from individuals with </a:t>
            </a:r>
            <a:r>
              <a:rPr lang="en-US" b="1" dirty="0"/>
              <a:t>Terminal Degrees </a:t>
            </a:r>
            <a:r>
              <a:rPr lang="en-US" dirty="0"/>
              <a:t>must have 18 relevant credits listed in the Relevant Coursework.</a:t>
            </a:r>
          </a:p>
          <a:p>
            <a:endParaRPr lang="en-US" dirty="0"/>
          </a:p>
          <a:p>
            <a:endParaRPr lang="en-US" dirty="0"/>
          </a:p>
        </p:txBody>
      </p:sp>
      <p:pic>
        <p:nvPicPr>
          <p:cNvPr id="6" name="Picture 5">
            <a:extLst>
              <a:ext uri="{FF2B5EF4-FFF2-40B4-BE49-F238E27FC236}">
                <a16:creationId xmlns:a16="http://schemas.microsoft.com/office/drawing/2014/main" id="{0F3F3A90-2A37-94D1-BD87-67BE8D7678C8}"/>
              </a:ext>
            </a:extLst>
          </p:cNvPr>
          <p:cNvPicPr>
            <a:picLocks noChangeAspect="1"/>
          </p:cNvPicPr>
          <p:nvPr/>
        </p:nvPicPr>
        <p:blipFill>
          <a:blip r:embed="rId2"/>
          <a:stretch>
            <a:fillRect/>
          </a:stretch>
        </p:blipFill>
        <p:spPr>
          <a:xfrm>
            <a:off x="1342574" y="3142387"/>
            <a:ext cx="8775655" cy="2800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00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2031-9CD2-509B-33B0-D6533E56B1F7}"/>
              </a:ext>
            </a:extLst>
          </p:cNvPr>
          <p:cNvSpPr>
            <a:spLocks noGrp="1"/>
          </p:cNvSpPr>
          <p:nvPr>
            <p:ph type="title"/>
          </p:nvPr>
        </p:nvSpPr>
        <p:spPr/>
        <p:txBody>
          <a:bodyPr/>
          <a:lstStyle/>
          <a:p>
            <a:pPr algn="ctr"/>
            <a:r>
              <a:rPr lang="en-US" dirty="0"/>
              <a:t>Process workflow to the Provost </a:t>
            </a:r>
          </a:p>
        </p:txBody>
      </p:sp>
      <p:sp>
        <p:nvSpPr>
          <p:cNvPr id="3" name="Content Placeholder 2">
            <a:extLst>
              <a:ext uri="{FF2B5EF4-FFF2-40B4-BE49-F238E27FC236}">
                <a16:creationId xmlns:a16="http://schemas.microsoft.com/office/drawing/2014/main" id="{235B5382-BCE3-C3D5-CC60-A2CFB2B099C7}"/>
              </a:ext>
            </a:extLst>
          </p:cNvPr>
          <p:cNvSpPr>
            <a:spLocks noGrp="1"/>
          </p:cNvSpPr>
          <p:nvPr>
            <p:ph idx="1"/>
          </p:nvPr>
        </p:nvSpPr>
        <p:spPr/>
        <p:txBody>
          <a:bodyPr/>
          <a:lstStyle/>
          <a:p>
            <a:r>
              <a:rPr lang="en-US" dirty="0"/>
              <a:t>The Wizard operates similarly to WorkDay as items are moved as they are approved. </a:t>
            </a:r>
          </a:p>
          <a:p>
            <a:endParaRPr lang="en-US" dirty="0"/>
          </a:p>
          <a:p>
            <a:r>
              <a:rPr lang="en-US" dirty="0"/>
              <a:t>Hires must be fully approved at the college level</a:t>
            </a:r>
          </a:p>
          <a:p>
            <a:endParaRPr lang="en-US" dirty="0"/>
          </a:p>
          <a:p>
            <a:r>
              <a:rPr lang="en-US" dirty="0"/>
              <a:t>All information must be entered accordingly or will be sent back for corrections. </a:t>
            </a:r>
          </a:p>
          <a:p>
            <a:endParaRPr lang="en-US" dirty="0"/>
          </a:p>
          <a:p>
            <a:r>
              <a:rPr lang="en-US" dirty="0"/>
              <a:t>An Official transcript is needed for evaluation</a:t>
            </a:r>
          </a:p>
          <a:p>
            <a:endParaRPr lang="en-US" dirty="0"/>
          </a:p>
          <a:p>
            <a:pPr marL="0"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9DAB19B9-2905-355C-D3DC-555554640137}"/>
              </a:ext>
            </a:extLst>
          </p:cNvPr>
          <p:cNvPicPr>
            <a:picLocks noChangeAspect="1"/>
          </p:cNvPicPr>
          <p:nvPr/>
        </p:nvPicPr>
        <p:blipFill>
          <a:blip r:embed="rId2"/>
          <a:stretch>
            <a:fillRect/>
          </a:stretch>
        </p:blipFill>
        <p:spPr>
          <a:xfrm>
            <a:off x="6290200" y="2284523"/>
            <a:ext cx="5468113" cy="1657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3874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1099</Words>
  <Application>Microsoft Office PowerPoint</Application>
  <PresentationFormat>Widescreen</PresentationFormat>
  <Paragraphs>410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vt:lpstr>
      <vt:lpstr>Calibri</vt:lpstr>
      <vt:lpstr>Franklin Gothic Book</vt:lpstr>
      <vt:lpstr>Franklin Gothic Demi</vt:lpstr>
      <vt:lpstr>Office Theme</vt:lpstr>
      <vt:lpstr>Adjunct and GTA Credentialing Process </vt:lpstr>
      <vt:lpstr>GOALS </vt:lpstr>
      <vt:lpstr>LET’S GET STARTED! </vt:lpstr>
      <vt:lpstr>Wizard  </vt:lpstr>
      <vt:lpstr>Wizard Credentialing Process</vt:lpstr>
      <vt:lpstr>Process Flow at the Department </vt:lpstr>
      <vt:lpstr>Process workflow at the Department continued… </vt:lpstr>
      <vt:lpstr>Process workflow at the Department continued… </vt:lpstr>
      <vt:lpstr>Process workflow to the Provost </vt:lpstr>
      <vt:lpstr>OFFICIAL TRANSCRIPTS – SACSCOC REGULATIONS</vt:lpstr>
      <vt:lpstr>What about foreign earned degrees? </vt:lpstr>
      <vt:lpstr>NACES evaluations for nonterminal degrees</vt:lpstr>
      <vt:lpstr>Helpful information from SACSCOC</vt:lpstr>
      <vt:lpstr>Credential Review</vt:lpstr>
      <vt:lpstr>Internal Transcript Request (FAU only)</vt:lpstr>
      <vt:lpstr>CREDENTIALING CALENDAR </vt:lpstr>
      <vt:lpstr>CREDENTIALING CALENDAR MOVING FORWARD </vt:lpstr>
      <vt:lpstr>FALL 2024</vt:lpstr>
      <vt:lpstr>Helpful links</vt:lpstr>
      <vt:lpstr>FULL TIME NEW HIRES AND CREDENTIALING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Felipe Vargas</cp:lastModifiedBy>
  <cp:revision>18</cp:revision>
  <dcterms:created xsi:type="dcterms:W3CDTF">2019-04-17T14:47:58Z</dcterms:created>
  <dcterms:modified xsi:type="dcterms:W3CDTF">2023-10-20T13:26:59Z</dcterms:modified>
</cp:coreProperties>
</file>