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26"/>
  </p:notesMasterIdLst>
  <p:sldIdLst>
    <p:sldId id="275" r:id="rId6"/>
    <p:sldId id="281" r:id="rId7"/>
    <p:sldId id="286" r:id="rId8"/>
    <p:sldId id="283" r:id="rId9"/>
    <p:sldId id="288" r:id="rId10"/>
    <p:sldId id="290" r:id="rId11"/>
    <p:sldId id="291" r:id="rId12"/>
    <p:sldId id="292" r:id="rId13"/>
    <p:sldId id="306" r:id="rId14"/>
    <p:sldId id="299" r:id="rId15"/>
    <p:sldId id="280" r:id="rId16"/>
    <p:sldId id="296" r:id="rId17"/>
    <p:sldId id="297" r:id="rId18"/>
    <p:sldId id="302" r:id="rId19"/>
    <p:sldId id="305" r:id="rId20"/>
    <p:sldId id="298" r:id="rId21"/>
    <p:sldId id="300" r:id="rId22"/>
    <p:sldId id="301" r:id="rId23"/>
    <p:sldId id="303" r:id="rId24"/>
    <p:sldId id="307"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len Gomes" userId="81cb86ca-ef52-4688-8ec6-a95566b383f7" providerId="ADAL" clId="{CA97A6A3-D4D0-44AF-A4C4-68BEB90DA83C}"/>
    <pc:docChg chg="modSld">
      <pc:chgData name="Ellen Gomes" userId="81cb86ca-ef52-4688-8ec6-a95566b383f7" providerId="ADAL" clId="{CA97A6A3-D4D0-44AF-A4C4-68BEB90DA83C}" dt="2023-02-07T20:44:59.455" v="16" actId="255"/>
      <pc:docMkLst>
        <pc:docMk/>
      </pc:docMkLst>
      <pc:sldChg chg="modSp">
        <pc:chgData name="Ellen Gomes" userId="81cb86ca-ef52-4688-8ec6-a95566b383f7" providerId="ADAL" clId="{CA97A6A3-D4D0-44AF-A4C4-68BEB90DA83C}" dt="2023-02-07T20:38:55.741" v="12" actId="1076"/>
        <pc:sldMkLst>
          <pc:docMk/>
          <pc:sldMk cId="460542385" sldId="301"/>
        </pc:sldMkLst>
        <pc:spChg chg="mod">
          <ac:chgData name="Ellen Gomes" userId="81cb86ca-ef52-4688-8ec6-a95566b383f7" providerId="ADAL" clId="{CA97A6A3-D4D0-44AF-A4C4-68BEB90DA83C}" dt="2023-02-07T20:38:55.741" v="12" actId="1076"/>
          <ac:spMkLst>
            <pc:docMk/>
            <pc:sldMk cId="460542385" sldId="301"/>
            <ac:spMk id="2" creationId="{F727D0F8-64AE-4C6D-BAA2-699513DD9768}"/>
          </ac:spMkLst>
        </pc:spChg>
        <pc:spChg chg="mod">
          <ac:chgData name="Ellen Gomes" userId="81cb86ca-ef52-4688-8ec6-a95566b383f7" providerId="ADAL" clId="{CA97A6A3-D4D0-44AF-A4C4-68BEB90DA83C}" dt="2023-02-07T20:38:37.805" v="11" actId="1076"/>
          <ac:spMkLst>
            <pc:docMk/>
            <pc:sldMk cId="460542385" sldId="301"/>
            <ac:spMk id="3" creationId="{2F20385B-A7E1-4E8C-A78A-FD62A4970C52}"/>
          </ac:spMkLst>
        </pc:spChg>
      </pc:sldChg>
      <pc:sldChg chg="modSp">
        <pc:chgData name="Ellen Gomes" userId="81cb86ca-ef52-4688-8ec6-a95566b383f7" providerId="ADAL" clId="{CA97A6A3-D4D0-44AF-A4C4-68BEB90DA83C}" dt="2023-02-07T20:44:59.455" v="16" actId="255"/>
        <pc:sldMkLst>
          <pc:docMk/>
          <pc:sldMk cId="926990082" sldId="302"/>
        </pc:sldMkLst>
        <pc:spChg chg="mod">
          <ac:chgData name="Ellen Gomes" userId="81cb86ca-ef52-4688-8ec6-a95566b383f7" providerId="ADAL" clId="{CA97A6A3-D4D0-44AF-A4C4-68BEB90DA83C}" dt="2023-02-07T20:36:26.832" v="0" actId="1076"/>
          <ac:spMkLst>
            <pc:docMk/>
            <pc:sldMk cId="926990082" sldId="302"/>
            <ac:spMk id="3" creationId="{4778D0DF-EC53-40B9-939D-8BC52DDB6953}"/>
          </ac:spMkLst>
        </pc:spChg>
        <pc:spChg chg="mod">
          <ac:chgData name="Ellen Gomes" userId="81cb86ca-ef52-4688-8ec6-a95566b383f7" providerId="ADAL" clId="{CA97A6A3-D4D0-44AF-A4C4-68BEB90DA83C}" dt="2023-02-07T20:44:59.455" v="16" actId="255"/>
          <ac:spMkLst>
            <pc:docMk/>
            <pc:sldMk cId="926990082" sldId="302"/>
            <ac:spMk id="4" creationId="{C32D48DA-7406-4C56-9B4E-7E759AD0CBD3}"/>
          </ac:spMkLst>
        </pc:spChg>
      </pc:sldChg>
      <pc:sldChg chg="modSp">
        <pc:chgData name="Ellen Gomes" userId="81cb86ca-ef52-4688-8ec6-a95566b383f7" providerId="ADAL" clId="{CA97A6A3-D4D0-44AF-A4C4-68BEB90DA83C}" dt="2023-02-07T20:39:19.306" v="15" actId="1076"/>
        <pc:sldMkLst>
          <pc:docMk/>
          <pc:sldMk cId="364507035" sldId="303"/>
        </pc:sldMkLst>
        <pc:spChg chg="mod">
          <ac:chgData name="Ellen Gomes" userId="81cb86ca-ef52-4688-8ec6-a95566b383f7" providerId="ADAL" clId="{CA97A6A3-D4D0-44AF-A4C4-68BEB90DA83C}" dt="2023-02-07T20:39:11.507" v="14" actId="1076"/>
          <ac:spMkLst>
            <pc:docMk/>
            <pc:sldMk cId="364507035" sldId="303"/>
            <ac:spMk id="2" creationId="{12107345-3BF0-4735-A3D0-31F61DB5DF8F}"/>
          </ac:spMkLst>
        </pc:spChg>
        <pc:spChg chg="mod">
          <ac:chgData name="Ellen Gomes" userId="81cb86ca-ef52-4688-8ec6-a95566b383f7" providerId="ADAL" clId="{CA97A6A3-D4D0-44AF-A4C4-68BEB90DA83C}" dt="2023-02-07T20:39:19.306" v="15" actId="1076"/>
          <ac:spMkLst>
            <pc:docMk/>
            <pc:sldMk cId="364507035" sldId="303"/>
            <ac:spMk id="3" creationId="{6C6F355E-37AA-449F-B7D5-6DBAC4246C05}"/>
          </ac:spMkLst>
        </pc:spChg>
      </pc:sldChg>
      <pc:sldChg chg="modSp">
        <pc:chgData name="Ellen Gomes" userId="81cb86ca-ef52-4688-8ec6-a95566b383f7" providerId="ADAL" clId="{CA97A6A3-D4D0-44AF-A4C4-68BEB90DA83C}" dt="2023-02-07T20:38:05.575" v="7" actId="1076"/>
        <pc:sldMkLst>
          <pc:docMk/>
          <pc:sldMk cId="222482855" sldId="305"/>
        </pc:sldMkLst>
        <pc:spChg chg="mod">
          <ac:chgData name="Ellen Gomes" userId="81cb86ca-ef52-4688-8ec6-a95566b383f7" providerId="ADAL" clId="{CA97A6A3-D4D0-44AF-A4C4-68BEB90DA83C}" dt="2023-02-07T20:37:31.140" v="4" actId="1076"/>
          <ac:spMkLst>
            <pc:docMk/>
            <pc:sldMk cId="222482855" sldId="305"/>
            <ac:spMk id="2" creationId="{5DFFC17C-5624-4C90-9B78-E2E2156A78E6}"/>
          </ac:spMkLst>
        </pc:spChg>
        <pc:spChg chg="mod">
          <ac:chgData name="Ellen Gomes" userId="81cb86ca-ef52-4688-8ec6-a95566b383f7" providerId="ADAL" clId="{CA97A6A3-D4D0-44AF-A4C4-68BEB90DA83C}" dt="2023-02-07T20:38:05.575" v="7" actId="1076"/>
          <ac:spMkLst>
            <pc:docMk/>
            <pc:sldMk cId="222482855" sldId="305"/>
            <ac:spMk id="3" creationId="{E30B5044-E4D0-4F7B-A28D-A1B80AD1096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C5D33A-31C6-4839-862E-6F5D2F70D640}" type="datetimeFigureOut">
              <a:rPr lang="en-US" smtClean="0"/>
              <a:t>2/8/2023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B84F4F-8B6E-40D4-9CC8-019516E38632}" type="slidenum">
              <a:rPr lang="en-US" smtClean="0"/>
              <a:t>‹#›</a:t>
            </a:fld>
            <a:endParaRPr lang="en-US"/>
          </a:p>
        </p:txBody>
      </p:sp>
    </p:spTree>
    <p:extLst>
      <p:ext uri="{BB962C8B-B14F-4D97-AF65-F5344CB8AC3E}">
        <p14:creationId xmlns:p14="http://schemas.microsoft.com/office/powerpoint/2010/main" val="26222727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191D372-69D7-9A45-BD4D-6539E4CA683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46189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191D372-69D7-9A45-BD4D-6539E4CA683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283021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B0349-B896-42C7-BC14-4F6C64E942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1A04C40-FD1E-4A4A-A929-ACA4DA190B1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51EAD5D-DB21-4E98-8268-68DBD26FB695}"/>
              </a:ext>
            </a:extLst>
          </p:cNvPr>
          <p:cNvSpPr>
            <a:spLocks noGrp="1"/>
          </p:cNvSpPr>
          <p:nvPr>
            <p:ph type="dt" sz="half" idx="10"/>
          </p:nvPr>
        </p:nvSpPr>
        <p:spPr/>
        <p:txBody>
          <a:bodyPr/>
          <a:lstStyle/>
          <a:p>
            <a:fld id="{A966C621-7A6B-4417-B201-7F36194FEF1E}" type="datetimeFigureOut">
              <a:rPr lang="en-US" smtClean="0"/>
              <a:t>2/8/2023</a:t>
            </a:fld>
            <a:endParaRPr lang="en-US"/>
          </a:p>
        </p:txBody>
      </p:sp>
      <p:sp>
        <p:nvSpPr>
          <p:cNvPr id="5" name="Footer Placeholder 4">
            <a:extLst>
              <a:ext uri="{FF2B5EF4-FFF2-40B4-BE49-F238E27FC236}">
                <a16:creationId xmlns:a16="http://schemas.microsoft.com/office/drawing/2014/main" id="{49589BA0-6B5D-404B-8973-E197A4AF01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070C95-D28A-4F0A-8046-03A5DA156202}"/>
              </a:ext>
            </a:extLst>
          </p:cNvPr>
          <p:cNvSpPr>
            <a:spLocks noGrp="1"/>
          </p:cNvSpPr>
          <p:nvPr>
            <p:ph type="sldNum" sz="quarter" idx="12"/>
          </p:nvPr>
        </p:nvSpPr>
        <p:spPr/>
        <p:txBody>
          <a:bodyPr/>
          <a:lstStyle/>
          <a:p>
            <a:fld id="{6E3A0D29-1636-4B2F-A698-CBC0611C3C8A}" type="slidenum">
              <a:rPr lang="en-US" smtClean="0"/>
              <a:t>‹#›</a:t>
            </a:fld>
            <a:endParaRPr lang="en-US"/>
          </a:p>
        </p:txBody>
      </p:sp>
    </p:spTree>
    <p:extLst>
      <p:ext uri="{BB962C8B-B14F-4D97-AF65-F5344CB8AC3E}">
        <p14:creationId xmlns:p14="http://schemas.microsoft.com/office/powerpoint/2010/main" val="1735080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65FC0-0D9C-4358-8DC2-8BD647C47E5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80E1334-3820-4FAD-86F0-1B219233DAC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4E4EDE-9005-41AB-A3A9-B33E7D80D1CD}"/>
              </a:ext>
            </a:extLst>
          </p:cNvPr>
          <p:cNvSpPr>
            <a:spLocks noGrp="1"/>
          </p:cNvSpPr>
          <p:nvPr>
            <p:ph type="dt" sz="half" idx="10"/>
          </p:nvPr>
        </p:nvSpPr>
        <p:spPr/>
        <p:txBody>
          <a:bodyPr/>
          <a:lstStyle/>
          <a:p>
            <a:fld id="{A966C621-7A6B-4417-B201-7F36194FEF1E}" type="datetimeFigureOut">
              <a:rPr lang="en-US" smtClean="0"/>
              <a:t>2/8/2023</a:t>
            </a:fld>
            <a:endParaRPr lang="en-US"/>
          </a:p>
        </p:txBody>
      </p:sp>
      <p:sp>
        <p:nvSpPr>
          <p:cNvPr id="5" name="Footer Placeholder 4">
            <a:extLst>
              <a:ext uri="{FF2B5EF4-FFF2-40B4-BE49-F238E27FC236}">
                <a16:creationId xmlns:a16="http://schemas.microsoft.com/office/drawing/2014/main" id="{12B3417F-AAD9-487E-8D32-FC8EFEDE6C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9A5A60-3C88-4288-846D-DA89222AA31C}"/>
              </a:ext>
            </a:extLst>
          </p:cNvPr>
          <p:cNvSpPr>
            <a:spLocks noGrp="1"/>
          </p:cNvSpPr>
          <p:nvPr>
            <p:ph type="sldNum" sz="quarter" idx="12"/>
          </p:nvPr>
        </p:nvSpPr>
        <p:spPr/>
        <p:txBody>
          <a:bodyPr/>
          <a:lstStyle/>
          <a:p>
            <a:fld id="{6E3A0D29-1636-4B2F-A698-CBC0611C3C8A}" type="slidenum">
              <a:rPr lang="en-US" smtClean="0"/>
              <a:t>‹#›</a:t>
            </a:fld>
            <a:endParaRPr lang="en-US"/>
          </a:p>
        </p:txBody>
      </p:sp>
    </p:spTree>
    <p:extLst>
      <p:ext uri="{BB962C8B-B14F-4D97-AF65-F5344CB8AC3E}">
        <p14:creationId xmlns:p14="http://schemas.microsoft.com/office/powerpoint/2010/main" val="2048831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D652C38-0A55-402B-B28E-4B7D65E719E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7FB7FD9-9D66-4ABD-942E-E00DE03235F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4568C8-D147-46FB-A4A6-CF5BB9F2E70B}"/>
              </a:ext>
            </a:extLst>
          </p:cNvPr>
          <p:cNvSpPr>
            <a:spLocks noGrp="1"/>
          </p:cNvSpPr>
          <p:nvPr>
            <p:ph type="dt" sz="half" idx="10"/>
          </p:nvPr>
        </p:nvSpPr>
        <p:spPr/>
        <p:txBody>
          <a:bodyPr/>
          <a:lstStyle/>
          <a:p>
            <a:fld id="{A966C621-7A6B-4417-B201-7F36194FEF1E}" type="datetimeFigureOut">
              <a:rPr lang="en-US" smtClean="0"/>
              <a:t>2/8/2023</a:t>
            </a:fld>
            <a:endParaRPr lang="en-US"/>
          </a:p>
        </p:txBody>
      </p:sp>
      <p:sp>
        <p:nvSpPr>
          <p:cNvPr id="5" name="Footer Placeholder 4">
            <a:extLst>
              <a:ext uri="{FF2B5EF4-FFF2-40B4-BE49-F238E27FC236}">
                <a16:creationId xmlns:a16="http://schemas.microsoft.com/office/drawing/2014/main" id="{0BB6426B-F06D-4954-9E8B-28022DDB96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1BB370-DD5B-4D60-950C-BED62DD5BDD1}"/>
              </a:ext>
            </a:extLst>
          </p:cNvPr>
          <p:cNvSpPr>
            <a:spLocks noGrp="1"/>
          </p:cNvSpPr>
          <p:nvPr>
            <p:ph type="sldNum" sz="quarter" idx="12"/>
          </p:nvPr>
        </p:nvSpPr>
        <p:spPr/>
        <p:txBody>
          <a:bodyPr/>
          <a:lstStyle/>
          <a:p>
            <a:fld id="{6E3A0D29-1636-4B2F-A698-CBC0611C3C8A}" type="slidenum">
              <a:rPr lang="en-US" smtClean="0"/>
              <a:t>‹#›</a:t>
            </a:fld>
            <a:endParaRPr lang="en-US"/>
          </a:p>
        </p:txBody>
      </p:sp>
    </p:spTree>
    <p:extLst>
      <p:ext uri="{BB962C8B-B14F-4D97-AF65-F5344CB8AC3E}">
        <p14:creationId xmlns:p14="http://schemas.microsoft.com/office/powerpoint/2010/main" val="34051869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7" name="Right Triangle 6">
            <a:extLst>
              <a:ext uri="{FF2B5EF4-FFF2-40B4-BE49-F238E27FC236}">
                <a16:creationId xmlns:a16="http://schemas.microsoft.com/office/drawing/2014/main" id="{88E37252-91FC-A047-B4CE-F41BDDC2A983}"/>
              </a:ext>
            </a:extLst>
          </p:cNvPr>
          <p:cNvSpPr/>
          <p:nvPr userDrawn="1"/>
        </p:nvSpPr>
        <p:spPr>
          <a:xfrm flipH="1" flipV="1">
            <a:off x="11035323" y="610455"/>
            <a:ext cx="1164492" cy="2899508"/>
          </a:xfrm>
          <a:prstGeom prst="rtTriangle">
            <a:avLst/>
          </a:prstGeom>
          <a:solidFill>
            <a:srgbClr val="D512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Triangle 7">
            <a:extLst>
              <a:ext uri="{FF2B5EF4-FFF2-40B4-BE49-F238E27FC236}">
                <a16:creationId xmlns:a16="http://schemas.microsoft.com/office/drawing/2014/main" id="{F237C988-BAD2-A440-AD2B-A02675B11E3C}"/>
              </a:ext>
            </a:extLst>
          </p:cNvPr>
          <p:cNvSpPr/>
          <p:nvPr userDrawn="1"/>
        </p:nvSpPr>
        <p:spPr>
          <a:xfrm rot="16200000" flipH="1">
            <a:off x="9390184" y="-1293446"/>
            <a:ext cx="1516185" cy="4103077"/>
          </a:xfrm>
          <a:prstGeom prst="rtTriangle">
            <a:avLst/>
          </a:prstGeom>
          <a:solidFill>
            <a:srgbClr val="0045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Text&#10;&#10;Description automatically generated">
            <a:extLst>
              <a:ext uri="{FF2B5EF4-FFF2-40B4-BE49-F238E27FC236}">
                <a16:creationId xmlns:a16="http://schemas.microsoft.com/office/drawing/2014/main" id="{00CD9687-4883-0D4F-BD99-A82D18225F7F}"/>
              </a:ext>
            </a:extLst>
          </p:cNvPr>
          <p:cNvPicPr>
            <a:picLocks noChangeAspect="1"/>
          </p:cNvPicPr>
          <p:nvPr userDrawn="1"/>
        </p:nvPicPr>
        <p:blipFill>
          <a:blip r:embed="rId2"/>
          <a:stretch>
            <a:fillRect/>
          </a:stretch>
        </p:blipFill>
        <p:spPr>
          <a:xfrm>
            <a:off x="10816494" y="243397"/>
            <a:ext cx="1094153" cy="570258"/>
          </a:xfrm>
          <a:prstGeom prst="rect">
            <a:avLst/>
          </a:prstGeom>
        </p:spPr>
      </p:pic>
    </p:spTree>
    <p:extLst>
      <p:ext uri="{BB962C8B-B14F-4D97-AF65-F5344CB8AC3E}">
        <p14:creationId xmlns:p14="http://schemas.microsoft.com/office/powerpoint/2010/main" val="18106843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7" name="Right Triangle 6">
            <a:extLst>
              <a:ext uri="{FF2B5EF4-FFF2-40B4-BE49-F238E27FC236}">
                <a16:creationId xmlns:a16="http://schemas.microsoft.com/office/drawing/2014/main" id="{88E37252-91FC-A047-B4CE-F41BDDC2A983}"/>
              </a:ext>
            </a:extLst>
          </p:cNvPr>
          <p:cNvSpPr/>
          <p:nvPr userDrawn="1"/>
        </p:nvSpPr>
        <p:spPr>
          <a:xfrm flipH="1" flipV="1">
            <a:off x="11035323" y="610455"/>
            <a:ext cx="1164492" cy="2899508"/>
          </a:xfrm>
          <a:prstGeom prst="rtTriangle">
            <a:avLst/>
          </a:prstGeom>
          <a:solidFill>
            <a:srgbClr val="D512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Triangle 7">
            <a:extLst>
              <a:ext uri="{FF2B5EF4-FFF2-40B4-BE49-F238E27FC236}">
                <a16:creationId xmlns:a16="http://schemas.microsoft.com/office/drawing/2014/main" id="{F237C988-BAD2-A440-AD2B-A02675B11E3C}"/>
              </a:ext>
            </a:extLst>
          </p:cNvPr>
          <p:cNvSpPr/>
          <p:nvPr userDrawn="1"/>
        </p:nvSpPr>
        <p:spPr>
          <a:xfrm rot="16200000" flipH="1">
            <a:off x="9390184" y="-1293446"/>
            <a:ext cx="1516185" cy="4103077"/>
          </a:xfrm>
          <a:prstGeom prst="rtTriangle">
            <a:avLst/>
          </a:prstGeom>
          <a:solidFill>
            <a:srgbClr val="0045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Text&#10;&#10;Description automatically generated">
            <a:extLst>
              <a:ext uri="{FF2B5EF4-FFF2-40B4-BE49-F238E27FC236}">
                <a16:creationId xmlns:a16="http://schemas.microsoft.com/office/drawing/2014/main" id="{00CD9687-4883-0D4F-BD99-A82D18225F7F}"/>
              </a:ext>
            </a:extLst>
          </p:cNvPr>
          <p:cNvPicPr>
            <a:picLocks noChangeAspect="1"/>
          </p:cNvPicPr>
          <p:nvPr userDrawn="1"/>
        </p:nvPicPr>
        <p:blipFill>
          <a:blip r:embed="rId2"/>
          <a:stretch>
            <a:fillRect/>
          </a:stretch>
        </p:blipFill>
        <p:spPr>
          <a:xfrm>
            <a:off x="10816494" y="243397"/>
            <a:ext cx="1094153" cy="570258"/>
          </a:xfrm>
          <a:prstGeom prst="rect">
            <a:avLst/>
          </a:prstGeom>
        </p:spPr>
      </p:pic>
    </p:spTree>
    <p:extLst>
      <p:ext uri="{BB962C8B-B14F-4D97-AF65-F5344CB8AC3E}">
        <p14:creationId xmlns:p14="http://schemas.microsoft.com/office/powerpoint/2010/main" val="12868916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0DDC6E27-0CCA-7B4E-8315-7B32FC6395D1}"/>
              </a:ext>
            </a:extLst>
          </p:cNvPr>
          <p:cNvGrpSpPr/>
          <p:nvPr userDrawn="1"/>
        </p:nvGrpSpPr>
        <p:grpSpPr>
          <a:xfrm>
            <a:off x="0" y="0"/>
            <a:ext cx="2682115" cy="6887395"/>
            <a:chOff x="0" y="0"/>
            <a:chExt cx="2682115" cy="6887395"/>
          </a:xfrm>
        </p:grpSpPr>
        <p:sp>
          <p:nvSpPr>
            <p:cNvPr id="4" name="Diagonal Stripe 3">
              <a:extLst>
                <a:ext uri="{FF2B5EF4-FFF2-40B4-BE49-F238E27FC236}">
                  <a16:creationId xmlns:a16="http://schemas.microsoft.com/office/drawing/2014/main" id="{2B41738B-5E59-6149-89D9-ACA1D8918B12}"/>
                </a:ext>
              </a:extLst>
            </p:cNvPr>
            <p:cNvSpPr/>
            <p:nvPr/>
          </p:nvSpPr>
          <p:spPr>
            <a:xfrm rot="10800000" flipH="1">
              <a:off x="137009" y="1343780"/>
              <a:ext cx="2545106" cy="5536266"/>
            </a:xfrm>
            <a:prstGeom prst="diagStrip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Right Triangle 4">
              <a:extLst>
                <a:ext uri="{FF2B5EF4-FFF2-40B4-BE49-F238E27FC236}">
                  <a16:creationId xmlns:a16="http://schemas.microsoft.com/office/drawing/2014/main" id="{23C66EF9-0E20-0F4C-A469-BCE00FDCFD72}"/>
                </a:ext>
              </a:extLst>
            </p:cNvPr>
            <p:cNvSpPr/>
            <p:nvPr/>
          </p:nvSpPr>
          <p:spPr>
            <a:xfrm rot="10800000" flipH="1">
              <a:off x="105913" y="0"/>
              <a:ext cx="2244450" cy="5814180"/>
            </a:xfrm>
            <a:prstGeom prst="r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Triangle 5">
              <a:extLst>
                <a:ext uri="{FF2B5EF4-FFF2-40B4-BE49-F238E27FC236}">
                  <a16:creationId xmlns:a16="http://schemas.microsoft.com/office/drawing/2014/main" id="{A4EB536B-0A57-AB4D-A139-DFDB9CCB76DC}"/>
                </a:ext>
              </a:extLst>
            </p:cNvPr>
            <p:cNvSpPr/>
            <p:nvPr/>
          </p:nvSpPr>
          <p:spPr>
            <a:xfrm>
              <a:off x="9253" y="832454"/>
              <a:ext cx="2187456" cy="6040243"/>
            </a:xfrm>
            <a:prstGeom prst="rtTriangle">
              <a:avLst/>
            </a:prstGeom>
            <a:solidFill>
              <a:srgbClr val="00457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ight Triangle 6">
              <a:extLst>
                <a:ext uri="{FF2B5EF4-FFF2-40B4-BE49-F238E27FC236}">
                  <a16:creationId xmlns:a16="http://schemas.microsoft.com/office/drawing/2014/main" id="{E22D6523-E583-0B42-B4FB-A6CABC248E56}"/>
                </a:ext>
              </a:extLst>
            </p:cNvPr>
            <p:cNvSpPr/>
            <p:nvPr/>
          </p:nvSpPr>
          <p:spPr>
            <a:xfrm rot="10800000" flipH="1">
              <a:off x="0" y="0"/>
              <a:ext cx="2187456" cy="5806831"/>
            </a:xfrm>
            <a:prstGeom prst="rtTriangle">
              <a:avLst/>
            </a:prstGeom>
            <a:solidFill>
              <a:srgbClr val="0045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iagonal Stripe 7">
              <a:extLst>
                <a:ext uri="{FF2B5EF4-FFF2-40B4-BE49-F238E27FC236}">
                  <a16:creationId xmlns:a16="http://schemas.microsoft.com/office/drawing/2014/main" id="{DC4C37C2-3DDA-4C4E-9699-D942B7851DC8}"/>
                </a:ext>
              </a:extLst>
            </p:cNvPr>
            <p:cNvSpPr/>
            <p:nvPr/>
          </p:nvSpPr>
          <p:spPr>
            <a:xfrm>
              <a:off x="9253" y="7348"/>
              <a:ext cx="2187455" cy="5251473"/>
            </a:xfrm>
            <a:prstGeom prst="diagStripe">
              <a:avLst/>
            </a:prstGeom>
            <a:solidFill>
              <a:srgbClr val="0045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Diagonal Stripe 8">
              <a:extLst>
                <a:ext uri="{FF2B5EF4-FFF2-40B4-BE49-F238E27FC236}">
                  <a16:creationId xmlns:a16="http://schemas.microsoft.com/office/drawing/2014/main" id="{B2A06F9E-06CD-594B-AF21-D48A270EB794}"/>
                </a:ext>
              </a:extLst>
            </p:cNvPr>
            <p:cNvSpPr/>
            <p:nvPr/>
          </p:nvSpPr>
          <p:spPr>
            <a:xfrm rot="10800000" flipH="1">
              <a:off x="9253" y="1351129"/>
              <a:ext cx="2545106" cy="5536266"/>
            </a:xfrm>
            <a:prstGeom prst="diagStripe">
              <a:avLst/>
            </a:prstGeom>
            <a:solidFill>
              <a:srgbClr val="0045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Right Triangle 9">
              <a:extLst>
                <a:ext uri="{FF2B5EF4-FFF2-40B4-BE49-F238E27FC236}">
                  <a16:creationId xmlns:a16="http://schemas.microsoft.com/office/drawing/2014/main" id="{E86F90DA-7760-AB42-AD46-71FCB311A8BC}"/>
                </a:ext>
              </a:extLst>
            </p:cNvPr>
            <p:cNvSpPr/>
            <p:nvPr/>
          </p:nvSpPr>
          <p:spPr>
            <a:xfrm>
              <a:off x="0" y="2695840"/>
              <a:ext cx="2146365" cy="4191555"/>
            </a:xfrm>
            <a:prstGeom prst="rtTriangle">
              <a:avLst/>
            </a:prstGeom>
            <a:solidFill>
              <a:srgbClr val="0045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Diagonal Stripe 10">
              <a:extLst>
                <a:ext uri="{FF2B5EF4-FFF2-40B4-BE49-F238E27FC236}">
                  <a16:creationId xmlns:a16="http://schemas.microsoft.com/office/drawing/2014/main" id="{BE6A17A3-4732-2248-AFEF-F7C4500B45A9}"/>
                </a:ext>
              </a:extLst>
            </p:cNvPr>
            <p:cNvSpPr/>
            <p:nvPr/>
          </p:nvSpPr>
          <p:spPr>
            <a:xfrm>
              <a:off x="0" y="0"/>
              <a:ext cx="2055445" cy="5329625"/>
            </a:xfrm>
            <a:prstGeom prst="diagStripe">
              <a:avLst/>
            </a:prstGeom>
            <a:solidFill>
              <a:srgbClr val="D512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pic>
        <p:nvPicPr>
          <p:cNvPr id="12" name="Picture 11" descr="Text&#10;&#10;Description automatically generated">
            <a:extLst>
              <a:ext uri="{FF2B5EF4-FFF2-40B4-BE49-F238E27FC236}">
                <a16:creationId xmlns:a16="http://schemas.microsoft.com/office/drawing/2014/main" id="{75A82CC6-B6CF-4247-9158-2A3F7F3DF6F2}"/>
              </a:ext>
            </a:extLst>
          </p:cNvPr>
          <p:cNvPicPr>
            <a:picLocks noChangeAspect="1"/>
          </p:cNvPicPr>
          <p:nvPr userDrawn="1"/>
        </p:nvPicPr>
        <p:blipFill>
          <a:blip r:embed="rId2"/>
          <a:stretch>
            <a:fillRect/>
          </a:stretch>
        </p:blipFill>
        <p:spPr>
          <a:xfrm>
            <a:off x="393167" y="5753583"/>
            <a:ext cx="1360030" cy="708829"/>
          </a:xfrm>
          <a:prstGeom prst="rect">
            <a:avLst/>
          </a:prstGeom>
        </p:spPr>
      </p:pic>
    </p:spTree>
    <p:extLst>
      <p:ext uri="{BB962C8B-B14F-4D97-AF65-F5344CB8AC3E}">
        <p14:creationId xmlns:p14="http://schemas.microsoft.com/office/powerpoint/2010/main" val="19490499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2_Custom Layout">
    <p:spTree>
      <p:nvGrpSpPr>
        <p:cNvPr id="1" name=""/>
        <p:cNvGrpSpPr/>
        <p:nvPr/>
      </p:nvGrpSpPr>
      <p:grpSpPr>
        <a:xfrm>
          <a:off x="0" y="0"/>
          <a:ext cx="0" cy="0"/>
          <a:chOff x="0" y="0"/>
          <a:chExt cx="0" cy="0"/>
        </a:xfrm>
      </p:grpSpPr>
      <p:pic>
        <p:nvPicPr>
          <p:cNvPr id="4" name="Picture 3" descr="Text&#10;&#10;Description automatically generated">
            <a:extLst>
              <a:ext uri="{FF2B5EF4-FFF2-40B4-BE49-F238E27FC236}">
                <a16:creationId xmlns:a16="http://schemas.microsoft.com/office/drawing/2014/main" id="{3B807C22-2C90-C049-9629-5870909A5EF7}"/>
              </a:ext>
            </a:extLst>
          </p:cNvPr>
          <p:cNvPicPr>
            <a:picLocks noChangeAspect="1"/>
          </p:cNvPicPr>
          <p:nvPr userDrawn="1"/>
        </p:nvPicPr>
        <p:blipFill>
          <a:blip r:embed="rId2"/>
          <a:stretch>
            <a:fillRect/>
          </a:stretch>
        </p:blipFill>
        <p:spPr>
          <a:xfrm>
            <a:off x="906583" y="5495679"/>
            <a:ext cx="2997200" cy="622300"/>
          </a:xfrm>
          <a:prstGeom prst="rect">
            <a:avLst/>
          </a:prstGeom>
        </p:spPr>
      </p:pic>
      <p:grpSp>
        <p:nvGrpSpPr>
          <p:cNvPr id="5" name="Group 4">
            <a:extLst>
              <a:ext uri="{FF2B5EF4-FFF2-40B4-BE49-F238E27FC236}">
                <a16:creationId xmlns:a16="http://schemas.microsoft.com/office/drawing/2014/main" id="{76E5C72B-8216-D043-ADFF-C5BEADBCC556}"/>
              </a:ext>
            </a:extLst>
          </p:cNvPr>
          <p:cNvGrpSpPr/>
          <p:nvPr userDrawn="1"/>
        </p:nvGrpSpPr>
        <p:grpSpPr>
          <a:xfrm>
            <a:off x="4665783" y="0"/>
            <a:ext cx="7526219" cy="6858001"/>
            <a:chOff x="4665783" y="0"/>
            <a:chExt cx="7526219" cy="6858001"/>
          </a:xfrm>
        </p:grpSpPr>
        <p:sp>
          <p:nvSpPr>
            <p:cNvPr id="6" name="Right Triangle 5">
              <a:extLst>
                <a:ext uri="{FF2B5EF4-FFF2-40B4-BE49-F238E27FC236}">
                  <a16:creationId xmlns:a16="http://schemas.microsoft.com/office/drawing/2014/main" id="{63807E24-A103-C142-9C89-EDC482D5E0B7}"/>
                </a:ext>
              </a:extLst>
            </p:cNvPr>
            <p:cNvSpPr/>
            <p:nvPr/>
          </p:nvSpPr>
          <p:spPr>
            <a:xfrm rot="16200000" flipH="1">
              <a:off x="6537569" y="1000369"/>
              <a:ext cx="5892800" cy="3892062"/>
            </a:xfrm>
            <a:prstGeom prst="r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a:extLst>
                <a:ext uri="{FF2B5EF4-FFF2-40B4-BE49-F238E27FC236}">
                  <a16:creationId xmlns:a16="http://schemas.microsoft.com/office/drawing/2014/main" id="{D12A6FCE-6E37-E94A-A993-115C532C0135}"/>
                </a:ext>
              </a:extLst>
            </p:cNvPr>
            <p:cNvSpPr/>
            <p:nvPr/>
          </p:nvSpPr>
          <p:spPr>
            <a:xfrm flipH="1">
              <a:off x="4665783" y="812801"/>
              <a:ext cx="7526215" cy="6045200"/>
            </a:xfrm>
            <a:prstGeom prst="rtTriangle">
              <a:avLst/>
            </a:prstGeom>
            <a:solidFill>
              <a:srgbClr val="0045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Triangle 7">
              <a:extLst>
                <a:ext uri="{FF2B5EF4-FFF2-40B4-BE49-F238E27FC236}">
                  <a16:creationId xmlns:a16="http://schemas.microsoft.com/office/drawing/2014/main" id="{462C4B59-370B-7143-BC02-A182CEF5F575}"/>
                </a:ext>
              </a:extLst>
            </p:cNvPr>
            <p:cNvSpPr/>
            <p:nvPr/>
          </p:nvSpPr>
          <p:spPr>
            <a:xfrm rot="16200000" flipH="1">
              <a:off x="7201876" y="980833"/>
              <a:ext cx="5970956" cy="4009292"/>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Triangle 8">
              <a:extLst>
                <a:ext uri="{FF2B5EF4-FFF2-40B4-BE49-F238E27FC236}">
                  <a16:creationId xmlns:a16="http://schemas.microsoft.com/office/drawing/2014/main" id="{063AAB28-6BEE-F744-9D6D-955BA404FC25}"/>
                </a:ext>
              </a:extLst>
            </p:cNvPr>
            <p:cNvSpPr/>
            <p:nvPr/>
          </p:nvSpPr>
          <p:spPr>
            <a:xfrm rot="16200000" flipH="1">
              <a:off x="7299569" y="1000369"/>
              <a:ext cx="5892800" cy="3892062"/>
            </a:xfrm>
            <a:prstGeom prst="rtTriangle">
              <a:avLst/>
            </a:prstGeom>
            <a:solidFill>
              <a:srgbClr val="0045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AFDC4B82-BD52-F840-880B-E27DB294595C}"/>
                </a:ext>
              </a:extLst>
            </p:cNvPr>
            <p:cNvSpPr/>
            <p:nvPr/>
          </p:nvSpPr>
          <p:spPr>
            <a:xfrm rot="16200000" flipH="1">
              <a:off x="7551616" y="974973"/>
              <a:ext cx="5615355" cy="3665416"/>
            </a:xfrm>
            <a:prstGeom prst="rtTriangle">
              <a:avLst/>
            </a:prstGeom>
            <a:solidFill>
              <a:srgbClr val="D512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970733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1_Custom Layout">
    <p:spTree>
      <p:nvGrpSpPr>
        <p:cNvPr id="1" name=""/>
        <p:cNvGrpSpPr/>
        <p:nvPr/>
      </p:nvGrpSpPr>
      <p:grpSpPr>
        <a:xfrm>
          <a:off x="0" y="0"/>
          <a:ext cx="0" cy="0"/>
          <a:chOff x="0" y="0"/>
          <a:chExt cx="0" cy="0"/>
        </a:xfrm>
      </p:grpSpPr>
      <p:pic>
        <p:nvPicPr>
          <p:cNvPr id="4" name="Picture 3" descr="Text&#10;&#10;Description automatically generated">
            <a:extLst>
              <a:ext uri="{FF2B5EF4-FFF2-40B4-BE49-F238E27FC236}">
                <a16:creationId xmlns:a16="http://schemas.microsoft.com/office/drawing/2014/main" id="{67E2945A-A8E6-C740-85BB-CE8566325EDE}"/>
              </a:ext>
            </a:extLst>
          </p:cNvPr>
          <p:cNvPicPr>
            <a:picLocks noChangeAspect="1"/>
          </p:cNvPicPr>
          <p:nvPr userDrawn="1"/>
        </p:nvPicPr>
        <p:blipFill>
          <a:blip r:embed="rId2"/>
          <a:stretch>
            <a:fillRect/>
          </a:stretch>
        </p:blipFill>
        <p:spPr>
          <a:xfrm>
            <a:off x="1359877" y="5808295"/>
            <a:ext cx="2997200" cy="622300"/>
          </a:xfrm>
          <a:prstGeom prst="rect">
            <a:avLst/>
          </a:prstGeom>
        </p:spPr>
      </p:pic>
      <p:grpSp>
        <p:nvGrpSpPr>
          <p:cNvPr id="5" name="Group 4">
            <a:extLst>
              <a:ext uri="{FF2B5EF4-FFF2-40B4-BE49-F238E27FC236}">
                <a16:creationId xmlns:a16="http://schemas.microsoft.com/office/drawing/2014/main" id="{7142D876-02F2-7749-81A1-3B9333D623B2}"/>
              </a:ext>
            </a:extLst>
          </p:cNvPr>
          <p:cNvGrpSpPr/>
          <p:nvPr userDrawn="1"/>
        </p:nvGrpSpPr>
        <p:grpSpPr>
          <a:xfrm>
            <a:off x="5845908" y="0"/>
            <a:ext cx="6346092" cy="6858000"/>
            <a:chOff x="5845908" y="0"/>
            <a:chExt cx="6346092" cy="6858000"/>
          </a:xfrm>
        </p:grpSpPr>
        <p:sp>
          <p:nvSpPr>
            <p:cNvPr id="6" name="Right Triangle 5">
              <a:extLst>
                <a:ext uri="{FF2B5EF4-FFF2-40B4-BE49-F238E27FC236}">
                  <a16:creationId xmlns:a16="http://schemas.microsoft.com/office/drawing/2014/main" id="{9DD1EFBA-AFA3-8043-A5A0-915100841FBA}"/>
                </a:ext>
              </a:extLst>
            </p:cNvPr>
            <p:cNvSpPr/>
            <p:nvPr/>
          </p:nvSpPr>
          <p:spPr>
            <a:xfrm rot="16200000" flipH="1">
              <a:off x="7033112" y="958116"/>
              <a:ext cx="5808295" cy="3892064"/>
            </a:xfrm>
            <a:prstGeom prst="r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a:extLst>
                <a:ext uri="{FF2B5EF4-FFF2-40B4-BE49-F238E27FC236}">
                  <a16:creationId xmlns:a16="http://schemas.microsoft.com/office/drawing/2014/main" id="{CA88C73A-897D-C046-BD5A-CC75F26223E0}"/>
                </a:ext>
              </a:extLst>
            </p:cNvPr>
            <p:cNvSpPr/>
            <p:nvPr/>
          </p:nvSpPr>
          <p:spPr>
            <a:xfrm flipH="1">
              <a:off x="5845908" y="1371600"/>
              <a:ext cx="6346092" cy="5486400"/>
            </a:xfrm>
            <a:prstGeom prst="rtTriangle">
              <a:avLst/>
            </a:prstGeom>
            <a:solidFill>
              <a:srgbClr val="D512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Triangle 7">
              <a:extLst>
                <a:ext uri="{FF2B5EF4-FFF2-40B4-BE49-F238E27FC236}">
                  <a16:creationId xmlns:a16="http://schemas.microsoft.com/office/drawing/2014/main" id="{D852E613-CC4A-3C42-BC37-A56F9F2DD884}"/>
                </a:ext>
              </a:extLst>
            </p:cNvPr>
            <p:cNvSpPr/>
            <p:nvPr/>
          </p:nvSpPr>
          <p:spPr>
            <a:xfrm rot="16200000" flipH="1">
              <a:off x="7201876" y="980833"/>
              <a:ext cx="5970956" cy="4009292"/>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Triangle 8">
              <a:extLst>
                <a:ext uri="{FF2B5EF4-FFF2-40B4-BE49-F238E27FC236}">
                  <a16:creationId xmlns:a16="http://schemas.microsoft.com/office/drawing/2014/main" id="{AB9B96FD-A3BE-2B4A-BB1C-FE2024122D06}"/>
                </a:ext>
              </a:extLst>
            </p:cNvPr>
            <p:cNvSpPr/>
            <p:nvPr/>
          </p:nvSpPr>
          <p:spPr>
            <a:xfrm rot="16200000" flipH="1">
              <a:off x="7299569" y="1000369"/>
              <a:ext cx="5892800" cy="3892062"/>
            </a:xfrm>
            <a:prstGeom prst="rtTriangle">
              <a:avLst/>
            </a:prstGeom>
            <a:solidFill>
              <a:srgbClr val="0045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7414016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324879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0271F-2C86-4879-AD7C-5916A112124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44EB0CD-F903-4137-81B3-A12C692F78A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84782B-D2CF-42A3-8665-FF6DDD8EC7D4}"/>
              </a:ext>
            </a:extLst>
          </p:cNvPr>
          <p:cNvSpPr>
            <a:spLocks noGrp="1"/>
          </p:cNvSpPr>
          <p:nvPr>
            <p:ph type="dt" sz="half" idx="10"/>
          </p:nvPr>
        </p:nvSpPr>
        <p:spPr/>
        <p:txBody>
          <a:bodyPr/>
          <a:lstStyle/>
          <a:p>
            <a:fld id="{A966C621-7A6B-4417-B201-7F36194FEF1E}" type="datetimeFigureOut">
              <a:rPr lang="en-US" smtClean="0"/>
              <a:t>2/8/2023</a:t>
            </a:fld>
            <a:endParaRPr lang="en-US"/>
          </a:p>
        </p:txBody>
      </p:sp>
      <p:sp>
        <p:nvSpPr>
          <p:cNvPr id="5" name="Footer Placeholder 4">
            <a:extLst>
              <a:ext uri="{FF2B5EF4-FFF2-40B4-BE49-F238E27FC236}">
                <a16:creationId xmlns:a16="http://schemas.microsoft.com/office/drawing/2014/main" id="{3AAF2C5C-00CF-4EDA-96DB-727C67E8E6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8B850D-209E-40C1-984C-4484F0F86F80}"/>
              </a:ext>
            </a:extLst>
          </p:cNvPr>
          <p:cNvSpPr>
            <a:spLocks noGrp="1"/>
          </p:cNvSpPr>
          <p:nvPr>
            <p:ph type="sldNum" sz="quarter" idx="12"/>
          </p:nvPr>
        </p:nvSpPr>
        <p:spPr/>
        <p:txBody>
          <a:bodyPr/>
          <a:lstStyle/>
          <a:p>
            <a:fld id="{6E3A0D29-1636-4B2F-A698-CBC0611C3C8A}" type="slidenum">
              <a:rPr lang="en-US" smtClean="0"/>
              <a:t>‹#›</a:t>
            </a:fld>
            <a:endParaRPr lang="en-US"/>
          </a:p>
        </p:txBody>
      </p:sp>
    </p:spTree>
    <p:extLst>
      <p:ext uri="{BB962C8B-B14F-4D97-AF65-F5344CB8AC3E}">
        <p14:creationId xmlns:p14="http://schemas.microsoft.com/office/powerpoint/2010/main" val="2897379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B60AC-DE38-46C4-B31F-A7B00759C56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D214C0A-532E-4415-9D59-1441CFD75A4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E8BFCAF-A03A-4724-BA87-278BB93954B0}"/>
              </a:ext>
            </a:extLst>
          </p:cNvPr>
          <p:cNvSpPr>
            <a:spLocks noGrp="1"/>
          </p:cNvSpPr>
          <p:nvPr>
            <p:ph type="dt" sz="half" idx="10"/>
          </p:nvPr>
        </p:nvSpPr>
        <p:spPr/>
        <p:txBody>
          <a:bodyPr/>
          <a:lstStyle/>
          <a:p>
            <a:fld id="{A966C621-7A6B-4417-B201-7F36194FEF1E}" type="datetimeFigureOut">
              <a:rPr lang="en-US" smtClean="0"/>
              <a:t>2/8/2023</a:t>
            </a:fld>
            <a:endParaRPr lang="en-US"/>
          </a:p>
        </p:txBody>
      </p:sp>
      <p:sp>
        <p:nvSpPr>
          <p:cNvPr id="5" name="Footer Placeholder 4">
            <a:extLst>
              <a:ext uri="{FF2B5EF4-FFF2-40B4-BE49-F238E27FC236}">
                <a16:creationId xmlns:a16="http://schemas.microsoft.com/office/drawing/2014/main" id="{26F3A200-BFA8-4306-9B56-DBA0D7171F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775880-A93F-4B45-A4D8-AD5CD942DD24}"/>
              </a:ext>
            </a:extLst>
          </p:cNvPr>
          <p:cNvSpPr>
            <a:spLocks noGrp="1"/>
          </p:cNvSpPr>
          <p:nvPr>
            <p:ph type="sldNum" sz="quarter" idx="12"/>
          </p:nvPr>
        </p:nvSpPr>
        <p:spPr/>
        <p:txBody>
          <a:bodyPr/>
          <a:lstStyle/>
          <a:p>
            <a:fld id="{6E3A0D29-1636-4B2F-A698-CBC0611C3C8A}" type="slidenum">
              <a:rPr lang="en-US" smtClean="0"/>
              <a:t>‹#›</a:t>
            </a:fld>
            <a:endParaRPr lang="en-US"/>
          </a:p>
        </p:txBody>
      </p:sp>
    </p:spTree>
    <p:extLst>
      <p:ext uri="{BB962C8B-B14F-4D97-AF65-F5344CB8AC3E}">
        <p14:creationId xmlns:p14="http://schemas.microsoft.com/office/powerpoint/2010/main" val="685536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5E388-D6BB-4C2B-856F-236019D110A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C74BA8C-6915-4E7D-A823-46D078709A5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6959986-FD47-41DD-9E41-8EF918D48E7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CBC70F3-ACDE-4C09-8197-BB65C547EC58}"/>
              </a:ext>
            </a:extLst>
          </p:cNvPr>
          <p:cNvSpPr>
            <a:spLocks noGrp="1"/>
          </p:cNvSpPr>
          <p:nvPr>
            <p:ph type="dt" sz="half" idx="10"/>
          </p:nvPr>
        </p:nvSpPr>
        <p:spPr/>
        <p:txBody>
          <a:bodyPr/>
          <a:lstStyle/>
          <a:p>
            <a:fld id="{A966C621-7A6B-4417-B201-7F36194FEF1E}" type="datetimeFigureOut">
              <a:rPr lang="en-US" smtClean="0"/>
              <a:t>2/8/2023</a:t>
            </a:fld>
            <a:endParaRPr lang="en-US"/>
          </a:p>
        </p:txBody>
      </p:sp>
      <p:sp>
        <p:nvSpPr>
          <p:cNvPr id="6" name="Footer Placeholder 5">
            <a:extLst>
              <a:ext uri="{FF2B5EF4-FFF2-40B4-BE49-F238E27FC236}">
                <a16:creationId xmlns:a16="http://schemas.microsoft.com/office/drawing/2014/main" id="{11A003E5-B849-4777-9A85-14D77E9B97B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6E5170B-2015-490F-B000-4BED06950671}"/>
              </a:ext>
            </a:extLst>
          </p:cNvPr>
          <p:cNvSpPr>
            <a:spLocks noGrp="1"/>
          </p:cNvSpPr>
          <p:nvPr>
            <p:ph type="sldNum" sz="quarter" idx="12"/>
          </p:nvPr>
        </p:nvSpPr>
        <p:spPr/>
        <p:txBody>
          <a:bodyPr/>
          <a:lstStyle/>
          <a:p>
            <a:fld id="{6E3A0D29-1636-4B2F-A698-CBC0611C3C8A}" type="slidenum">
              <a:rPr lang="en-US" smtClean="0"/>
              <a:t>‹#›</a:t>
            </a:fld>
            <a:endParaRPr lang="en-US"/>
          </a:p>
        </p:txBody>
      </p:sp>
    </p:spTree>
    <p:extLst>
      <p:ext uri="{BB962C8B-B14F-4D97-AF65-F5344CB8AC3E}">
        <p14:creationId xmlns:p14="http://schemas.microsoft.com/office/powerpoint/2010/main" val="1250426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28DCD-696F-430B-9CD4-B155D57B03B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8011F5-C96F-4BD8-8B81-1FE78B33EE6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40B3A65-F198-47D7-A7FF-B71B37E7813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D3836D2-7BED-4D72-8CDC-C20AC7B566F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3FC3164-D292-4799-8110-55F8CCB5A4D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8ABC10-1292-435C-8A0B-D9070A52236B}"/>
              </a:ext>
            </a:extLst>
          </p:cNvPr>
          <p:cNvSpPr>
            <a:spLocks noGrp="1"/>
          </p:cNvSpPr>
          <p:nvPr>
            <p:ph type="dt" sz="half" idx="10"/>
          </p:nvPr>
        </p:nvSpPr>
        <p:spPr/>
        <p:txBody>
          <a:bodyPr/>
          <a:lstStyle/>
          <a:p>
            <a:fld id="{A966C621-7A6B-4417-B201-7F36194FEF1E}" type="datetimeFigureOut">
              <a:rPr lang="en-US" smtClean="0"/>
              <a:t>2/8/2023</a:t>
            </a:fld>
            <a:endParaRPr lang="en-US"/>
          </a:p>
        </p:txBody>
      </p:sp>
      <p:sp>
        <p:nvSpPr>
          <p:cNvPr id="8" name="Footer Placeholder 7">
            <a:extLst>
              <a:ext uri="{FF2B5EF4-FFF2-40B4-BE49-F238E27FC236}">
                <a16:creationId xmlns:a16="http://schemas.microsoft.com/office/drawing/2014/main" id="{6163D2BC-EBB0-46F3-A529-13282B54104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82DA9ED-34F3-463B-83D0-A51D470D12F2}"/>
              </a:ext>
            </a:extLst>
          </p:cNvPr>
          <p:cNvSpPr>
            <a:spLocks noGrp="1"/>
          </p:cNvSpPr>
          <p:nvPr>
            <p:ph type="sldNum" sz="quarter" idx="12"/>
          </p:nvPr>
        </p:nvSpPr>
        <p:spPr/>
        <p:txBody>
          <a:bodyPr/>
          <a:lstStyle/>
          <a:p>
            <a:fld id="{6E3A0D29-1636-4B2F-A698-CBC0611C3C8A}" type="slidenum">
              <a:rPr lang="en-US" smtClean="0"/>
              <a:t>‹#›</a:t>
            </a:fld>
            <a:endParaRPr lang="en-US"/>
          </a:p>
        </p:txBody>
      </p:sp>
    </p:spTree>
    <p:extLst>
      <p:ext uri="{BB962C8B-B14F-4D97-AF65-F5344CB8AC3E}">
        <p14:creationId xmlns:p14="http://schemas.microsoft.com/office/powerpoint/2010/main" val="3665250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E6CB2-55BA-44E9-9FE6-E83AE9F1E5A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38D9FF3-DE3F-441E-9DEE-4F3F4BB7C54D}"/>
              </a:ext>
            </a:extLst>
          </p:cNvPr>
          <p:cNvSpPr>
            <a:spLocks noGrp="1"/>
          </p:cNvSpPr>
          <p:nvPr>
            <p:ph type="dt" sz="half" idx="10"/>
          </p:nvPr>
        </p:nvSpPr>
        <p:spPr/>
        <p:txBody>
          <a:bodyPr/>
          <a:lstStyle/>
          <a:p>
            <a:fld id="{A966C621-7A6B-4417-B201-7F36194FEF1E}" type="datetimeFigureOut">
              <a:rPr lang="en-US" smtClean="0"/>
              <a:t>2/8/2023</a:t>
            </a:fld>
            <a:endParaRPr lang="en-US"/>
          </a:p>
        </p:txBody>
      </p:sp>
      <p:sp>
        <p:nvSpPr>
          <p:cNvPr id="4" name="Footer Placeholder 3">
            <a:extLst>
              <a:ext uri="{FF2B5EF4-FFF2-40B4-BE49-F238E27FC236}">
                <a16:creationId xmlns:a16="http://schemas.microsoft.com/office/drawing/2014/main" id="{B2FE8B3F-1839-4849-8C8F-C7CD0C9D801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FFB3080-EE7F-4FA1-9008-A81AE8B220FA}"/>
              </a:ext>
            </a:extLst>
          </p:cNvPr>
          <p:cNvSpPr>
            <a:spLocks noGrp="1"/>
          </p:cNvSpPr>
          <p:nvPr>
            <p:ph type="sldNum" sz="quarter" idx="12"/>
          </p:nvPr>
        </p:nvSpPr>
        <p:spPr/>
        <p:txBody>
          <a:bodyPr/>
          <a:lstStyle/>
          <a:p>
            <a:fld id="{6E3A0D29-1636-4B2F-A698-CBC0611C3C8A}" type="slidenum">
              <a:rPr lang="en-US" smtClean="0"/>
              <a:t>‹#›</a:t>
            </a:fld>
            <a:endParaRPr lang="en-US"/>
          </a:p>
        </p:txBody>
      </p:sp>
    </p:spTree>
    <p:extLst>
      <p:ext uri="{BB962C8B-B14F-4D97-AF65-F5344CB8AC3E}">
        <p14:creationId xmlns:p14="http://schemas.microsoft.com/office/powerpoint/2010/main" val="3258174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BEEEFC6-99FD-4652-9194-F52816063BA6}"/>
              </a:ext>
            </a:extLst>
          </p:cNvPr>
          <p:cNvSpPr>
            <a:spLocks noGrp="1"/>
          </p:cNvSpPr>
          <p:nvPr>
            <p:ph type="dt" sz="half" idx="10"/>
          </p:nvPr>
        </p:nvSpPr>
        <p:spPr/>
        <p:txBody>
          <a:bodyPr/>
          <a:lstStyle/>
          <a:p>
            <a:fld id="{A966C621-7A6B-4417-B201-7F36194FEF1E}" type="datetimeFigureOut">
              <a:rPr lang="en-US" smtClean="0"/>
              <a:t>2/8/2023</a:t>
            </a:fld>
            <a:endParaRPr lang="en-US"/>
          </a:p>
        </p:txBody>
      </p:sp>
      <p:sp>
        <p:nvSpPr>
          <p:cNvPr id="3" name="Footer Placeholder 2">
            <a:extLst>
              <a:ext uri="{FF2B5EF4-FFF2-40B4-BE49-F238E27FC236}">
                <a16:creationId xmlns:a16="http://schemas.microsoft.com/office/drawing/2014/main" id="{5D6FAE0B-D762-42F1-98AA-59EFE4C187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E88A9FE-369B-4034-A30E-954350173245}"/>
              </a:ext>
            </a:extLst>
          </p:cNvPr>
          <p:cNvSpPr>
            <a:spLocks noGrp="1"/>
          </p:cNvSpPr>
          <p:nvPr>
            <p:ph type="sldNum" sz="quarter" idx="12"/>
          </p:nvPr>
        </p:nvSpPr>
        <p:spPr/>
        <p:txBody>
          <a:bodyPr/>
          <a:lstStyle/>
          <a:p>
            <a:fld id="{6E3A0D29-1636-4B2F-A698-CBC0611C3C8A}" type="slidenum">
              <a:rPr lang="en-US" smtClean="0"/>
              <a:t>‹#›</a:t>
            </a:fld>
            <a:endParaRPr lang="en-US"/>
          </a:p>
        </p:txBody>
      </p:sp>
    </p:spTree>
    <p:extLst>
      <p:ext uri="{BB962C8B-B14F-4D97-AF65-F5344CB8AC3E}">
        <p14:creationId xmlns:p14="http://schemas.microsoft.com/office/powerpoint/2010/main" val="546711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26A5A-1F9C-4B98-BF50-F90C4D5172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D1E9727-2365-46A8-B2A0-E57A389833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F5E982A-3544-4ABB-A2AF-9DD20FE1C1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B15F0A6-A089-41D1-A2F4-8BC138D74DF4}"/>
              </a:ext>
            </a:extLst>
          </p:cNvPr>
          <p:cNvSpPr>
            <a:spLocks noGrp="1"/>
          </p:cNvSpPr>
          <p:nvPr>
            <p:ph type="dt" sz="half" idx="10"/>
          </p:nvPr>
        </p:nvSpPr>
        <p:spPr/>
        <p:txBody>
          <a:bodyPr/>
          <a:lstStyle/>
          <a:p>
            <a:fld id="{A966C621-7A6B-4417-B201-7F36194FEF1E}" type="datetimeFigureOut">
              <a:rPr lang="en-US" smtClean="0"/>
              <a:t>2/8/2023</a:t>
            </a:fld>
            <a:endParaRPr lang="en-US"/>
          </a:p>
        </p:txBody>
      </p:sp>
      <p:sp>
        <p:nvSpPr>
          <p:cNvPr id="6" name="Footer Placeholder 5">
            <a:extLst>
              <a:ext uri="{FF2B5EF4-FFF2-40B4-BE49-F238E27FC236}">
                <a16:creationId xmlns:a16="http://schemas.microsoft.com/office/drawing/2014/main" id="{4E9DB505-F5E7-43EB-BBF9-0D18166EB1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9DE869-2692-4BF0-8CCD-8D41AC5D95D2}"/>
              </a:ext>
            </a:extLst>
          </p:cNvPr>
          <p:cNvSpPr>
            <a:spLocks noGrp="1"/>
          </p:cNvSpPr>
          <p:nvPr>
            <p:ph type="sldNum" sz="quarter" idx="12"/>
          </p:nvPr>
        </p:nvSpPr>
        <p:spPr/>
        <p:txBody>
          <a:bodyPr/>
          <a:lstStyle/>
          <a:p>
            <a:fld id="{6E3A0D29-1636-4B2F-A698-CBC0611C3C8A}" type="slidenum">
              <a:rPr lang="en-US" smtClean="0"/>
              <a:t>‹#›</a:t>
            </a:fld>
            <a:endParaRPr lang="en-US"/>
          </a:p>
        </p:txBody>
      </p:sp>
    </p:spTree>
    <p:extLst>
      <p:ext uri="{BB962C8B-B14F-4D97-AF65-F5344CB8AC3E}">
        <p14:creationId xmlns:p14="http://schemas.microsoft.com/office/powerpoint/2010/main" val="1774112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ABAB6A-AFEF-4F95-A17B-0434BFCC17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A5C8D27-46D8-4F19-8BE2-E871B4FF2BC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593F677-C3F2-4E45-99D6-E5FDE15C2D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52F9672-A5D7-4C87-9B1F-F590AFFA0130}"/>
              </a:ext>
            </a:extLst>
          </p:cNvPr>
          <p:cNvSpPr>
            <a:spLocks noGrp="1"/>
          </p:cNvSpPr>
          <p:nvPr>
            <p:ph type="dt" sz="half" idx="10"/>
          </p:nvPr>
        </p:nvSpPr>
        <p:spPr/>
        <p:txBody>
          <a:bodyPr/>
          <a:lstStyle/>
          <a:p>
            <a:fld id="{A966C621-7A6B-4417-B201-7F36194FEF1E}" type="datetimeFigureOut">
              <a:rPr lang="en-US" smtClean="0"/>
              <a:t>2/8/2023</a:t>
            </a:fld>
            <a:endParaRPr lang="en-US"/>
          </a:p>
        </p:txBody>
      </p:sp>
      <p:sp>
        <p:nvSpPr>
          <p:cNvPr id="6" name="Footer Placeholder 5">
            <a:extLst>
              <a:ext uri="{FF2B5EF4-FFF2-40B4-BE49-F238E27FC236}">
                <a16:creationId xmlns:a16="http://schemas.microsoft.com/office/drawing/2014/main" id="{B097D283-28DF-4087-8129-5013A380AFD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F53770F-FA9D-42F1-AA48-738A16AEA498}"/>
              </a:ext>
            </a:extLst>
          </p:cNvPr>
          <p:cNvSpPr>
            <a:spLocks noGrp="1"/>
          </p:cNvSpPr>
          <p:nvPr>
            <p:ph type="sldNum" sz="quarter" idx="12"/>
          </p:nvPr>
        </p:nvSpPr>
        <p:spPr/>
        <p:txBody>
          <a:bodyPr/>
          <a:lstStyle/>
          <a:p>
            <a:fld id="{6E3A0D29-1636-4B2F-A698-CBC0611C3C8A}" type="slidenum">
              <a:rPr lang="en-US" smtClean="0"/>
              <a:t>‹#›</a:t>
            </a:fld>
            <a:endParaRPr lang="en-US"/>
          </a:p>
        </p:txBody>
      </p:sp>
    </p:spTree>
    <p:extLst>
      <p:ext uri="{BB962C8B-B14F-4D97-AF65-F5344CB8AC3E}">
        <p14:creationId xmlns:p14="http://schemas.microsoft.com/office/powerpoint/2010/main" val="3452566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7" Type="http://schemas.openxmlformats.org/officeDocument/2006/relationships/image" Target="../media/image1.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theme" Target="../theme/theme2.xml"/><Relationship Id="rId5" Type="http://schemas.openxmlformats.org/officeDocument/2006/relationships/slideLayout" Target="../slideLayouts/slideLayout17.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CF6F3F0-AFD8-4BDC-8E54-3F560032D3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B07373E-015D-445E-9516-C6DCE570C87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F39F54-FDC9-457A-A9A7-7C36884831D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66C621-7A6B-4417-B201-7F36194FEF1E}" type="datetimeFigureOut">
              <a:rPr lang="en-US" smtClean="0"/>
              <a:t>2/8/2023</a:t>
            </a:fld>
            <a:endParaRPr lang="en-US"/>
          </a:p>
        </p:txBody>
      </p:sp>
      <p:sp>
        <p:nvSpPr>
          <p:cNvPr id="5" name="Footer Placeholder 4">
            <a:extLst>
              <a:ext uri="{FF2B5EF4-FFF2-40B4-BE49-F238E27FC236}">
                <a16:creationId xmlns:a16="http://schemas.microsoft.com/office/drawing/2014/main" id="{2EFE2BB3-65F5-4DA6-B7B5-7BEFFB5BB2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242DBA0-15DB-40D9-9AF6-B402066B7B1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3A0D29-1636-4B2F-A698-CBC0611C3C8A}" type="slidenum">
              <a:rPr lang="en-US" smtClean="0"/>
              <a:t>‹#›</a:t>
            </a:fld>
            <a:endParaRPr lang="en-US"/>
          </a:p>
        </p:txBody>
      </p:sp>
    </p:spTree>
    <p:extLst>
      <p:ext uri="{BB962C8B-B14F-4D97-AF65-F5344CB8AC3E}">
        <p14:creationId xmlns:p14="http://schemas.microsoft.com/office/powerpoint/2010/main" val="10747699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8"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ight Triangle 6">
            <a:extLst>
              <a:ext uri="{FF2B5EF4-FFF2-40B4-BE49-F238E27FC236}">
                <a16:creationId xmlns:a16="http://schemas.microsoft.com/office/drawing/2014/main" id="{D153F6A3-F988-7940-80C9-9398FEEE4DE4}"/>
              </a:ext>
            </a:extLst>
          </p:cNvPr>
          <p:cNvSpPr/>
          <p:nvPr userDrawn="1"/>
        </p:nvSpPr>
        <p:spPr>
          <a:xfrm rot="5400000">
            <a:off x="466493" y="-266700"/>
            <a:ext cx="3048000" cy="3581400"/>
          </a:xfrm>
          <a:prstGeom prst="r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ight Triangle 7">
            <a:extLst>
              <a:ext uri="{FF2B5EF4-FFF2-40B4-BE49-F238E27FC236}">
                <a16:creationId xmlns:a16="http://schemas.microsoft.com/office/drawing/2014/main" id="{53586014-50AE-7244-88D1-424A7EE728BE}"/>
              </a:ext>
            </a:extLst>
          </p:cNvPr>
          <p:cNvSpPr/>
          <p:nvPr userDrawn="1"/>
        </p:nvSpPr>
        <p:spPr>
          <a:xfrm rot="5400000">
            <a:off x="266700" y="-266700"/>
            <a:ext cx="3048000" cy="3581400"/>
          </a:xfrm>
          <a:prstGeom prst="rtTriangle">
            <a:avLst/>
          </a:prstGeom>
          <a:solidFill>
            <a:srgbClr val="D512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Triangle 8">
            <a:extLst>
              <a:ext uri="{FF2B5EF4-FFF2-40B4-BE49-F238E27FC236}">
                <a16:creationId xmlns:a16="http://schemas.microsoft.com/office/drawing/2014/main" id="{AF41AC89-067E-454C-990C-7AAAF2BC3333}"/>
              </a:ext>
            </a:extLst>
          </p:cNvPr>
          <p:cNvSpPr/>
          <p:nvPr userDrawn="1"/>
        </p:nvSpPr>
        <p:spPr>
          <a:xfrm>
            <a:off x="0" y="170986"/>
            <a:ext cx="5977054" cy="6687014"/>
          </a:xfrm>
          <a:prstGeom prst="rtTriangle">
            <a:avLst/>
          </a:prstGeom>
          <a:solidFill>
            <a:srgbClr val="00457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descr="Text&#10;&#10;Description automatically generated">
            <a:extLst>
              <a:ext uri="{FF2B5EF4-FFF2-40B4-BE49-F238E27FC236}">
                <a16:creationId xmlns:a16="http://schemas.microsoft.com/office/drawing/2014/main" id="{52994D46-5780-7A48-B991-2A547995D035}"/>
              </a:ext>
            </a:extLst>
          </p:cNvPr>
          <p:cNvPicPr>
            <a:picLocks noChangeAspect="1"/>
          </p:cNvPicPr>
          <p:nvPr userDrawn="1"/>
        </p:nvPicPr>
        <p:blipFill>
          <a:blip r:embed="rId7"/>
          <a:stretch>
            <a:fillRect/>
          </a:stretch>
        </p:blipFill>
        <p:spPr>
          <a:xfrm>
            <a:off x="769433" y="4859393"/>
            <a:ext cx="2715593" cy="1415330"/>
          </a:xfrm>
          <a:prstGeom prst="rect">
            <a:avLst/>
          </a:prstGeom>
        </p:spPr>
      </p:pic>
    </p:spTree>
    <p:extLst>
      <p:ext uri="{BB962C8B-B14F-4D97-AF65-F5344CB8AC3E}">
        <p14:creationId xmlns:p14="http://schemas.microsoft.com/office/powerpoint/2010/main" val="17356310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hyperlink" Target="https://www.ed.gov/subscriptions"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hyperlink" Target="https://studentaid.gov/"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udentaid.gov/" TargetMode="External"/><Relationship Id="rId2" Type="http://schemas.openxmlformats.org/officeDocument/2006/relationships/hyperlink" Target="https://students-residents.aamc.org/financial-aid-resources/medloans-organizer-and-calculator-mloc"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6A5DE-FB46-7548-8D89-69583C1B8BEE}"/>
              </a:ext>
            </a:extLst>
          </p:cNvPr>
          <p:cNvSpPr>
            <a:spLocks noGrp="1"/>
          </p:cNvSpPr>
          <p:nvPr>
            <p:ph type="title" idx="4294967295"/>
          </p:nvPr>
        </p:nvSpPr>
        <p:spPr>
          <a:xfrm>
            <a:off x="838200" y="365125"/>
            <a:ext cx="10515600" cy="1325563"/>
          </a:xfrm>
          <a:prstGeom prst="rect">
            <a:avLst/>
          </a:prstGeom>
        </p:spPr>
        <p:txBody>
          <a:bodyPr/>
          <a:lstStyle/>
          <a:p>
            <a:r>
              <a:rPr lang="en-US" dirty="0"/>
              <a:t> </a:t>
            </a:r>
          </a:p>
        </p:txBody>
      </p:sp>
      <p:sp>
        <p:nvSpPr>
          <p:cNvPr id="18" name="TextBox 17">
            <a:extLst>
              <a:ext uri="{FF2B5EF4-FFF2-40B4-BE49-F238E27FC236}">
                <a16:creationId xmlns:a16="http://schemas.microsoft.com/office/drawing/2014/main" id="{292FB583-32B1-634A-B5D0-4DDC64122210}"/>
              </a:ext>
            </a:extLst>
          </p:cNvPr>
          <p:cNvSpPr txBox="1"/>
          <p:nvPr/>
        </p:nvSpPr>
        <p:spPr>
          <a:xfrm>
            <a:off x="3258707" y="365125"/>
            <a:ext cx="7449015" cy="4524315"/>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Federal Student Loan Repayment and Forgiveness</a:t>
            </a:r>
          </a:p>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72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p:txBody>
      </p:sp>
      <p:sp>
        <p:nvSpPr>
          <p:cNvPr id="19" name="TextBox 18">
            <a:extLst>
              <a:ext uri="{FF2B5EF4-FFF2-40B4-BE49-F238E27FC236}">
                <a16:creationId xmlns:a16="http://schemas.microsoft.com/office/drawing/2014/main" id="{78FAE037-8C62-FB4D-9ECC-72843C485305}"/>
              </a:ext>
            </a:extLst>
          </p:cNvPr>
          <p:cNvSpPr txBox="1"/>
          <p:nvPr/>
        </p:nvSpPr>
        <p:spPr>
          <a:xfrm>
            <a:off x="4432414" y="4048273"/>
            <a:ext cx="7449015" cy="175432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Ms. Ellen M. Gomes</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Director of Medical </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Student Financial Aid</a:t>
            </a:r>
          </a:p>
        </p:txBody>
      </p:sp>
    </p:spTree>
    <p:extLst>
      <p:ext uri="{BB962C8B-B14F-4D97-AF65-F5344CB8AC3E}">
        <p14:creationId xmlns:p14="http://schemas.microsoft.com/office/powerpoint/2010/main" val="10847365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0D715DC-F3FA-4535-9471-3E132125FB4D}"/>
              </a:ext>
            </a:extLst>
          </p:cNvPr>
          <p:cNvPicPr>
            <a:picLocks noChangeAspect="1"/>
          </p:cNvPicPr>
          <p:nvPr/>
        </p:nvPicPr>
        <p:blipFill>
          <a:blip r:embed="rId2"/>
          <a:stretch>
            <a:fillRect/>
          </a:stretch>
        </p:blipFill>
        <p:spPr>
          <a:xfrm>
            <a:off x="228599" y="622819"/>
            <a:ext cx="9530863" cy="6235181"/>
          </a:xfrm>
          <a:prstGeom prst="rect">
            <a:avLst/>
          </a:prstGeom>
        </p:spPr>
      </p:pic>
    </p:spTree>
    <p:extLst>
      <p:ext uri="{BB962C8B-B14F-4D97-AF65-F5344CB8AC3E}">
        <p14:creationId xmlns:p14="http://schemas.microsoft.com/office/powerpoint/2010/main" val="22299402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5EAD321-BC4F-4D6B-861A-279E943C7055}"/>
              </a:ext>
            </a:extLst>
          </p:cNvPr>
          <p:cNvPicPr>
            <a:picLocks noChangeAspect="1"/>
          </p:cNvPicPr>
          <p:nvPr/>
        </p:nvPicPr>
        <p:blipFill>
          <a:blip r:embed="rId2"/>
          <a:stretch>
            <a:fillRect/>
          </a:stretch>
        </p:blipFill>
        <p:spPr>
          <a:xfrm>
            <a:off x="246185" y="826478"/>
            <a:ext cx="10034954" cy="5838092"/>
          </a:xfrm>
          <a:prstGeom prst="rect">
            <a:avLst/>
          </a:prstGeom>
        </p:spPr>
      </p:pic>
    </p:spTree>
    <p:extLst>
      <p:ext uri="{BB962C8B-B14F-4D97-AF65-F5344CB8AC3E}">
        <p14:creationId xmlns:p14="http://schemas.microsoft.com/office/powerpoint/2010/main" val="16521438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419A11F6-F49B-4A23-BC8C-64F3DBEB1F7B}"/>
              </a:ext>
            </a:extLst>
          </p:cNvPr>
          <p:cNvPicPr>
            <a:picLocks noChangeAspect="1"/>
          </p:cNvPicPr>
          <p:nvPr/>
        </p:nvPicPr>
        <p:blipFill>
          <a:blip r:embed="rId2"/>
          <a:stretch>
            <a:fillRect/>
          </a:stretch>
        </p:blipFill>
        <p:spPr>
          <a:xfrm>
            <a:off x="1" y="879230"/>
            <a:ext cx="10347568" cy="5978770"/>
          </a:xfrm>
          <a:prstGeom prst="rect">
            <a:avLst/>
          </a:prstGeom>
        </p:spPr>
      </p:pic>
    </p:spTree>
    <p:extLst>
      <p:ext uri="{BB962C8B-B14F-4D97-AF65-F5344CB8AC3E}">
        <p14:creationId xmlns:p14="http://schemas.microsoft.com/office/powerpoint/2010/main" val="30806353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198F807-4C8A-4EEB-BF7E-2DD200D0DEE1}"/>
              </a:ext>
            </a:extLst>
          </p:cNvPr>
          <p:cNvPicPr>
            <a:picLocks noChangeAspect="1"/>
          </p:cNvPicPr>
          <p:nvPr/>
        </p:nvPicPr>
        <p:blipFill>
          <a:blip r:embed="rId2"/>
          <a:stretch>
            <a:fillRect/>
          </a:stretch>
        </p:blipFill>
        <p:spPr>
          <a:xfrm>
            <a:off x="0" y="967154"/>
            <a:ext cx="10667778" cy="5890846"/>
          </a:xfrm>
          <a:prstGeom prst="rect">
            <a:avLst/>
          </a:prstGeom>
        </p:spPr>
      </p:pic>
    </p:spTree>
    <p:extLst>
      <p:ext uri="{BB962C8B-B14F-4D97-AF65-F5344CB8AC3E}">
        <p14:creationId xmlns:p14="http://schemas.microsoft.com/office/powerpoint/2010/main" val="32375413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778D0DF-EC53-40B9-939D-8BC52DDB6953}"/>
              </a:ext>
            </a:extLst>
          </p:cNvPr>
          <p:cNvSpPr txBox="1"/>
          <p:nvPr/>
        </p:nvSpPr>
        <p:spPr>
          <a:xfrm>
            <a:off x="457199" y="386860"/>
            <a:ext cx="8792308" cy="769441"/>
          </a:xfrm>
          <a:prstGeom prst="rect">
            <a:avLst/>
          </a:prstGeom>
          <a:noFill/>
        </p:spPr>
        <p:txBody>
          <a:bodyPr wrap="square" rtlCol="0">
            <a:spAutoFit/>
          </a:bodyPr>
          <a:lstStyle/>
          <a:p>
            <a:r>
              <a:rPr lang="en-US" sz="4400" dirty="0"/>
              <a:t>Federal Student Loan Debt Relief Plan</a:t>
            </a:r>
          </a:p>
        </p:txBody>
      </p:sp>
      <p:sp>
        <p:nvSpPr>
          <p:cNvPr id="4" name="TextBox 3">
            <a:extLst>
              <a:ext uri="{FF2B5EF4-FFF2-40B4-BE49-F238E27FC236}">
                <a16:creationId xmlns:a16="http://schemas.microsoft.com/office/drawing/2014/main" id="{C32D48DA-7406-4C56-9B4E-7E759AD0CBD3}"/>
              </a:ext>
            </a:extLst>
          </p:cNvPr>
          <p:cNvSpPr txBox="1"/>
          <p:nvPr/>
        </p:nvSpPr>
        <p:spPr>
          <a:xfrm>
            <a:off x="457199" y="1582614"/>
            <a:ext cx="10990384" cy="4755148"/>
          </a:xfrm>
          <a:prstGeom prst="rect">
            <a:avLst/>
          </a:prstGeom>
          <a:noFill/>
        </p:spPr>
        <p:txBody>
          <a:bodyPr wrap="square" rtlCol="0">
            <a:spAutoFit/>
          </a:bodyPr>
          <a:lstStyle/>
          <a:p>
            <a:pPr algn="ctr"/>
            <a:r>
              <a:rPr lang="en-US" sz="3600" b="1" u="sng" dirty="0"/>
              <a:t>Student Debt Relief is currently blocked</a:t>
            </a:r>
          </a:p>
          <a:p>
            <a:pPr algn="ctr"/>
            <a:r>
              <a:rPr lang="en-US" dirty="0"/>
              <a:t> </a:t>
            </a:r>
            <a:r>
              <a:rPr lang="en-US" sz="2800" dirty="0"/>
              <a:t>Courts have issued orders blocking the program, and  </a:t>
            </a:r>
          </a:p>
          <a:p>
            <a:pPr algn="ctr"/>
            <a:r>
              <a:rPr lang="en-US" sz="2800" dirty="0"/>
              <a:t>we are waiting on the Supreme Court to make the final decision. </a:t>
            </a:r>
          </a:p>
          <a:p>
            <a:endParaRPr lang="en-US" sz="1100" dirty="0"/>
          </a:p>
          <a:p>
            <a:r>
              <a:rPr lang="en-US" sz="2800" dirty="0"/>
              <a:t>Eligible Loans: 	</a:t>
            </a:r>
          </a:p>
          <a:p>
            <a:r>
              <a:rPr lang="en-US" sz="2800" dirty="0"/>
              <a:t>	1. William D. Ford Direct Loans (Direct Loans)</a:t>
            </a:r>
          </a:p>
          <a:p>
            <a:r>
              <a:rPr lang="en-US" sz="2800" dirty="0"/>
              <a:t>	2. Federal Family Education Loans (FFEL Loans) held by the </a:t>
            </a:r>
          </a:p>
          <a:p>
            <a:r>
              <a:rPr lang="en-US" sz="2800" dirty="0"/>
              <a:t>		    Department of Education (ED)</a:t>
            </a:r>
          </a:p>
          <a:p>
            <a:r>
              <a:rPr lang="en-US" sz="2800" dirty="0"/>
              <a:t>	3. Federal Perkins Loan held by ED</a:t>
            </a:r>
          </a:p>
          <a:p>
            <a:r>
              <a:rPr lang="en-US" sz="2800" dirty="0"/>
              <a:t>	4. Defaulted Loans held by ED</a:t>
            </a:r>
          </a:p>
          <a:p>
            <a:r>
              <a:rPr lang="en-US" sz="2800" dirty="0"/>
              <a:t>	*Applies only to loan balances you had before June 30, 2022*</a:t>
            </a:r>
          </a:p>
        </p:txBody>
      </p:sp>
    </p:spTree>
    <p:extLst>
      <p:ext uri="{BB962C8B-B14F-4D97-AF65-F5344CB8AC3E}">
        <p14:creationId xmlns:p14="http://schemas.microsoft.com/office/powerpoint/2010/main" val="9269900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DFFC17C-5624-4C90-9B78-E2E2156A78E6}"/>
              </a:ext>
            </a:extLst>
          </p:cNvPr>
          <p:cNvSpPr txBox="1"/>
          <p:nvPr/>
        </p:nvSpPr>
        <p:spPr>
          <a:xfrm>
            <a:off x="1301263" y="351692"/>
            <a:ext cx="7438292" cy="1446550"/>
          </a:xfrm>
          <a:prstGeom prst="rect">
            <a:avLst/>
          </a:prstGeom>
          <a:noFill/>
        </p:spPr>
        <p:txBody>
          <a:bodyPr wrap="square" rtlCol="0">
            <a:spAutoFit/>
          </a:bodyPr>
          <a:lstStyle/>
          <a:p>
            <a:pPr algn="ctr"/>
            <a:r>
              <a:rPr lang="en-US" sz="4400" dirty="0"/>
              <a:t>Federal Student Loan</a:t>
            </a:r>
            <a:br>
              <a:rPr lang="en-US" sz="4400" dirty="0"/>
            </a:br>
            <a:r>
              <a:rPr lang="en-US" sz="4400" dirty="0"/>
              <a:t>Debt Relief (Cont.)</a:t>
            </a:r>
          </a:p>
        </p:txBody>
      </p:sp>
      <p:sp>
        <p:nvSpPr>
          <p:cNvPr id="3" name="TextBox 2">
            <a:extLst>
              <a:ext uri="{FF2B5EF4-FFF2-40B4-BE49-F238E27FC236}">
                <a16:creationId xmlns:a16="http://schemas.microsoft.com/office/drawing/2014/main" id="{E30B5044-E4D0-4F7B-A28D-A1B80AD10963}"/>
              </a:ext>
            </a:extLst>
          </p:cNvPr>
          <p:cNvSpPr txBox="1"/>
          <p:nvPr/>
        </p:nvSpPr>
        <p:spPr>
          <a:xfrm>
            <a:off x="509953" y="2041370"/>
            <a:ext cx="10884878" cy="4324261"/>
          </a:xfrm>
          <a:prstGeom prst="rect">
            <a:avLst/>
          </a:prstGeom>
          <a:noFill/>
        </p:spPr>
        <p:txBody>
          <a:bodyPr wrap="square" rtlCol="0">
            <a:spAutoFit/>
          </a:bodyPr>
          <a:lstStyle/>
          <a:p>
            <a:r>
              <a:rPr lang="en-US" sz="4000" dirty="0"/>
              <a:t>                    </a:t>
            </a:r>
            <a:r>
              <a:rPr lang="en-US" sz="4000" u="sng" dirty="0"/>
              <a:t>Amount(s) to be Forgiven</a:t>
            </a:r>
          </a:p>
          <a:p>
            <a:endParaRPr lang="en-US" sz="1100" dirty="0"/>
          </a:p>
          <a:p>
            <a:r>
              <a:rPr lang="en-US" sz="2800" dirty="0"/>
              <a:t>1. Up to $20,000 if you received a Federal Pell Grant in College and meet</a:t>
            </a:r>
          </a:p>
          <a:p>
            <a:r>
              <a:rPr lang="en-US" sz="2800" dirty="0"/>
              <a:t>       the income requirements</a:t>
            </a:r>
          </a:p>
          <a:p>
            <a:r>
              <a:rPr lang="en-US" sz="2800" dirty="0"/>
              <a:t>2. Up to $10,000 If you did not receive a Federal Pell Grant in College and</a:t>
            </a:r>
          </a:p>
          <a:p>
            <a:r>
              <a:rPr lang="en-US" sz="2800" dirty="0"/>
              <a:t>     meet the income requirements</a:t>
            </a:r>
          </a:p>
          <a:p>
            <a:r>
              <a:rPr lang="en-US" sz="2800" dirty="0"/>
              <a:t>3. Forgiven amounts are not taxed at the Federal level, but some states</a:t>
            </a:r>
          </a:p>
          <a:p>
            <a:r>
              <a:rPr lang="en-US" sz="2800" dirty="0"/>
              <a:t>    have said they will be taxed at the state level. </a:t>
            </a:r>
          </a:p>
          <a:p>
            <a:r>
              <a:rPr lang="en-US" sz="2800" dirty="0"/>
              <a:t>4. Only outstanding balances due may be forgiven. If you only owe</a:t>
            </a:r>
          </a:p>
          <a:p>
            <a:r>
              <a:rPr lang="en-US" sz="2800" dirty="0"/>
              <a:t>    $5,000, then that is the maximum that can be forgiven. </a:t>
            </a:r>
          </a:p>
        </p:txBody>
      </p:sp>
    </p:spTree>
    <p:extLst>
      <p:ext uri="{BB962C8B-B14F-4D97-AF65-F5344CB8AC3E}">
        <p14:creationId xmlns:p14="http://schemas.microsoft.com/office/powerpoint/2010/main" val="222482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4EBCB32-A4A5-435B-B837-A8685B0C2A67}"/>
              </a:ext>
            </a:extLst>
          </p:cNvPr>
          <p:cNvSpPr txBox="1"/>
          <p:nvPr/>
        </p:nvSpPr>
        <p:spPr>
          <a:xfrm>
            <a:off x="650631" y="1072662"/>
            <a:ext cx="10163907" cy="769441"/>
          </a:xfrm>
          <a:prstGeom prst="rect">
            <a:avLst/>
          </a:prstGeom>
          <a:noFill/>
        </p:spPr>
        <p:txBody>
          <a:bodyPr wrap="square" rtlCol="0">
            <a:spAutoFit/>
          </a:bodyPr>
          <a:lstStyle/>
          <a:p>
            <a:r>
              <a:rPr lang="en-US" sz="4400" dirty="0"/>
              <a:t>Federal Student Loan Debt Relief (Cont.)</a:t>
            </a:r>
          </a:p>
        </p:txBody>
      </p:sp>
      <p:sp>
        <p:nvSpPr>
          <p:cNvPr id="3" name="TextBox 2">
            <a:extLst>
              <a:ext uri="{FF2B5EF4-FFF2-40B4-BE49-F238E27FC236}">
                <a16:creationId xmlns:a16="http://schemas.microsoft.com/office/drawing/2014/main" id="{6F5B01E9-8005-440B-9B4B-10069DF3F3D8}"/>
              </a:ext>
            </a:extLst>
          </p:cNvPr>
          <p:cNvSpPr txBox="1"/>
          <p:nvPr/>
        </p:nvSpPr>
        <p:spPr>
          <a:xfrm>
            <a:off x="650631" y="2316229"/>
            <a:ext cx="9530860" cy="3662541"/>
          </a:xfrm>
          <a:prstGeom prst="rect">
            <a:avLst/>
          </a:prstGeom>
          <a:noFill/>
        </p:spPr>
        <p:txBody>
          <a:bodyPr wrap="square" rtlCol="0">
            <a:spAutoFit/>
          </a:bodyPr>
          <a:lstStyle/>
          <a:p>
            <a:pPr algn="ctr"/>
            <a:r>
              <a:rPr lang="en-US" sz="4000" u="sng" dirty="0"/>
              <a:t>Refunds for Past Payments</a:t>
            </a:r>
          </a:p>
          <a:p>
            <a:endParaRPr lang="en-US" sz="2400" dirty="0"/>
          </a:p>
          <a:p>
            <a:r>
              <a:rPr lang="en-US" sz="2400" dirty="0"/>
              <a:t>From ED: </a:t>
            </a:r>
          </a:p>
          <a:p>
            <a:r>
              <a:rPr lang="en-US" sz="2400" b="1" dirty="0"/>
              <a:t>If you made voluntary payments during the payment pause and your current loan balance is below the amount of debt relief you’ll receive,</a:t>
            </a:r>
            <a:r>
              <a:rPr lang="en-US" sz="2400" dirty="0"/>
              <a:t> after you successfully apply for and receive debt relief under the Administration's debt relief plan, we’ll automatically refund the amount you paid during the payment pause (only up to the remaining amount of your eligible debt relief).</a:t>
            </a:r>
          </a:p>
        </p:txBody>
      </p:sp>
    </p:spTree>
    <p:extLst>
      <p:ext uri="{BB962C8B-B14F-4D97-AF65-F5344CB8AC3E}">
        <p14:creationId xmlns:p14="http://schemas.microsoft.com/office/powerpoint/2010/main" val="27899389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D840CD1-6A4A-439C-A20F-E57871932A67}"/>
              </a:ext>
            </a:extLst>
          </p:cNvPr>
          <p:cNvSpPr txBox="1"/>
          <p:nvPr/>
        </p:nvSpPr>
        <p:spPr>
          <a:xfrm>
            <a:off x="562709" y="786130"/>
            <a:ext cx="9372600" cy="1446550"/>
          </a:xfrm>
          <a:prstGeom prst="rect">
            <a:avLst/>
          </a:prstGeom>
          <a:noFill/>
        </p:spPr>
        <p:txBody>
          <a:bodyPr wrap="square" rtlCol="0">
            <a:spAutoFit/>
          </a:bodyPr>
          <a:lstStyle/>
          <a:p>
            <a:pPr algn="ctr"/>
            <a:r>
              <a:rPr lang="en-US" sz="4400" dirty="0"/>
              <a:t>Income Requirements to Qualify for </a:t>
            </a:r>
            <a:br>
              <a:rPr lang="en-US" sz="4400" dirty="0"/>
            </a:br>
            <a:r>
              <a:rPr lang="en-US" sz="4400" dirty="0"/>
              <a:t>Federal Student Loan Debt Relief</a:t>
            </a:r>
          </a:p>
        </p:txBody>
      </p:sp>
      <p:sp>
        <p:nvSpPr>
          <p:cNvPr id="3" name="TextBox 2">
            <a:extLst>
              <a:ext uri="{FF2B5EF4-FFF2-40B4-BE49-F238E27FC236}">
                <a16:creationId xmlns:a16="http://schemas.microsoft.com/office/drawing/2014/main" id="{5405C22B-A68E-4252-A0B4-B5AB2EEA372B}"/>
              </a:ext>
            </a:extLst>
          </p:cNvPr>
          <p:cNvSpPr txBox="1"/>
          <p:nvPr/>
        </p:nvSpPr>
        <p:spPr>
          <a:xfrm>
            <a:off x="756139" y="2868013"/>
            <a:ext cx="3209285" cy="3539430"/>
          </a:xfrm>
          <a:prstGeom prst="rect">
            <a:avLst/>
          </a:prstGeom>
          <a:noFill/>
        </p:spPr>
        <p:txBody>
          <a:bodyPr wrap="square" rtlCol="0">
            <a:spAutoFit/>
          </a:bodyPr>
          <a:lstStyle/>
          <a:p>
            <a:r>
              <a:rPr lang="en-US" sz="2800" dirty="0"/>
              <a:t>Did not file Taxes</a:t>
            </a:r>
          </a:p>
          <a:p>
            <a:r>
              <a:rPr lang="en-US" sz="2800" dirty="0"/>
              <a:t>Single</a:t>
            </a:r>
          </a:p>
          <a:p>
            <a:r>
              <a:rPr lang="en-US" sz="2800" dirty="0"/>
              <a:t>Married Filing Separately</a:t>
            </a:r>
          </a:p>
          <a:p>
            <a:r>
              <a:rPr lang="en-US" sz="2800" dirty="0"/>
              <a:t>Married Filing Jointly</a:t>
            </a:r>
          </a:p>
          <a:p>
            <a:r>
              <a:rPr lang="en-US" sz="2800" dirty="0"/>
              <a:t>Head of Household</a:t>
            </a:r>
          </a:p>
          <a:p>
            <a:r>
              <a:rPr lang="en-US" sz="2800" dirty="0"/>
              <a:t>Qualifying Widow(</a:t>
            </a:r>
            <a:r>
              <a:rPr lang="en-US" sz="2800" dirty="0" err="1"/>
              <a:t>er</a:t>
            </a:r>
            <a:r>
              <a:rPr lang="en-US" sz="2800" dirty="0"/>
              <a:t>)</a:t>
            </a:r>
          </a:p>
        </p:txBody>
      </p:sp>
      <p:sp>
        <p:nvSpPr>
          <p:cNvPr id="5" name="TextBox 4">
            <a:extLst>
              <a:ext uri="{FF2B5EF4-FFF2-40B4-BE49-F238E27FC236}">
                <a16:creationId xmlns:a16="http://schemas.microsoft.com/office/drawing/2014/main" id="{2A3E2F78-01A9-481E-BCE0-37B90619E08E}"/>
              </a:ext>
            </a:extLst>
          </p:cNvPr>
          <p:cNvSpPr txBox="1"/>
          <p:nvPr/>
        </p:nvSpPr>
        <p:spPr>
          <a:xfrm>
            <a:off x="756139" y="2463512"/>
            <a:ext cx="2813538" cy="461665"/>
          </a:xfrm>
          <a:prstGeom prst="rect">
            <a:avLst/>
          </a:prstGeom>
          <a:noFill/>
        </p:spPr>
        <p:txBody>
          <a:bodyPr wrap="square" rtlCol="0">
            <a:spAutoFit/>
          </a:bodyPr>
          <a:lstStyle/>
          <a:p>
            <a:r>
              <a:rPr lang="en-US" sz="2400" u="sng" dirty="0"/>
              <a:t>Tax Filing Status</a:t>
            </a:r>
            <a:endParaRPr lang="en-US" sz="2400" dirty="0"/>
          </a:p>
        </p:txBody>
      </p:sp>
      <p:sp>
        <p:nvSpPr>
          <p:cNvPr id="6" name="TextBox 5">
            <a:extLst>
              <a:ext uri="{FF2B5EF4-FFF2-40B4-BE49-F238E27FC236}">
                <a16:creationId xmlns:a16="http://schemas.microsoft.com/office/drawing/2014/main" id="{15AE67C8-C902-4F65-9ECD-F271C279C4C5}"/>
              </a:ext>
            </a:extLst>
          </p:cNvPr>
          <p:cNvSpPr txBox="1"/>
          <p:nvPr/>
        </p:nvSpPr>
        <p:spPr>
          <a:xfrm>
            <a:off x="6602929" y="2463512"/>
            <a:ext cx="4308232" cy="523220"/>
          </a:xfrm>
          <a:prstGeom prst="rect">
            <a:avLst/>
          </a:prstGeom>
          <a:noFill/>
        </p:spPr>
        <p:txBody>
          <a:bodyPr wrap="square" rtlCol="0">
            <a:spAutoFit/>
          </a:bodyPr>
          <a:lstStyle/>
          <a:p>
            <a:r>
              <a:rPr lang="en-US" sz="2800" u="sng" dirty="0"/>
              <a:t>2020 or 2021 Income (AGI)</a:t>
            </a:r>
          </a:p>
        </p:txBody>
      </p:sp>
      <p:sp>
        <p:nvSpPr>
          <p:cNvPr id="7" name="TextBox 6">
            <a:extLst>
              <a:ext uri="{FF2B5EF4-FFF2-40B4-BE49-F238E27FC236}">
                <a16:creationId xmlns:a16="http://schemas.microsoft.com/office/drawing/2014/main" id="{CD31502A-97D6-44ED-9168-6B558854D7D1}"/>
              </a:ext>
            </a:extLst>
          </p:cNvPr>
          <p:cNvSpPr txBox="1"/>
          <p:nvPr/>
        </p:nvSpPr>
        <p:spPr>
          <a:xfrm>
            <a:off x="6602929" y="2925177"/>
            <a:ext cx="4149970" cy="3385542"/>
          </a:xfrm>
          <a:prstGeom prst="rect">
            <a:avLst/>
          </a:prstGeom>
          <a:noFill/>
        </p:spPr>
        <p:txBody>
          <a:bodyPr wrap="square" rtlCol="0">
            <a:spAutoFit/>
          </a:bodyPr>
          <a:lstStyle/>
          <a:p>
            <a:r>
              <a:rPr lang="en-US" sz="2800" dirty="0"/>
              <a:t>Made less than required to file</a:t>
            </a:r>
          </a:p>
          <a:p>
            <a:r>
              <a:rPr lang="en-US" sz="2800" dirty="0"/>
              <a:t>Under $125,000</a:t>
            </a:r>
          </a:p>
          <a:p>
            <a:r>
              <a:rPr lang="en-US" sz="2800" dirty="0"/>
              <a:t>Under $125,000</a:t>
            </a:r>
          </a:p>
          <a:p>
            <a:r>
              <a:rPr lang="en-US" sz="2800" dirty="0"/>
              <a:t>Under $250,000</a:t>
            </a:r>
          </a:p>
          <a:p>
            <a:r>
              <a:rPr lang="en-US" sz="2800" dirty="0"/>
              <a:t>Under $250,000</a:t>
            </a:r>
          </a:p>
          <a:p>
            <a:r>
              <a:rPr lang="en-US" sz="2800" dirty="0"/>
              <a:t>Under $250,000</a:t>
            </a:r>
          </a:p>
          <a:p>
            <a:endParaRPr lang="en-US" dirty="0"/>
          </a:p>
        </p:txBody>
      </p:sp>
    </p:spTree>
    <p:extLst>
      <p:ext uri="{BB962C8B-B14F-4D97-AF65-F5344CB8AC3E}">
        <p14:creationId xmlns:p14="http://schemas.microsoft.com/office/powerpoint/2010/main" val="24123144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727D0F8-64AE-4C6D-BAA2-699513DD9768}"/>
              </a:ext>
            </a:extLst>
          </p:cNvPr>
          <p:cNvSpPr txBox="1"/>
          <p:nvPr/>
        </p:nvSpPr>
        <p:spPr>
          <a:xfrm>
            <a:off x="1828800" y="527483"/>
            <a:ext cx="7423639" cy="1446550"/>
          </a:xfrm>
          <a:prstGeom prst="rect">
            <a:avLst/>
          </a:prstGeom>
          <a:noFill/>
        </p:spPr>
        <p:txBody>
          <a:bodyPr wrap="square" rtlCol="0">
            <a:spAutoFit/>
          </a:bodyPr>
          <a:lstStyle/>
          <a:p>
            <a:pPr algn="ctr"/>
            <a:r>
              <a:rPr lang="en-US" sz="4400" dirty="0"/>
              <a:t>Federal Student Loan Payment </a:t>
            </a:r>
            <a:br>
              <a:rPr lang="en-US" sz="4400" dirty="0"/>
            </a:br>
            <a:r>
              <a:rPr lang="en-US" sz="4400" dirty="0"/>
              <a:t>and Interest Accrual Pause</a:t>
            </a:r>
          </a:p>
        </p:txBody>
      </p:sp>
      <p:sp>
        <p:nvSpPr>
          <p:cNvPr id="3" name="TextBox 2">
            <a:extLst>
              <a:ext uri="{FF2B5EF4-FFF2-40B4-BE49-F238E27FC236}">
                <a16:creationId xmlns:a16="http://schemas.microsoft.com/office/drawing/2014/main" id="{2F20385B-A7E1-4E8C-A78A-FD62A4970C52}"/>
              </a:ext>
            </a:extLst>
          </p:cNvPr>
          <p:cNvSpPr txBox="1"/>
          <p:nvPr/>
        </p:nvSpPr>
        <p:spPr>
          <a:xfrm>
            <a:off x="723900" y="2408617"/>
            <a:ext cx="10744199" cy="3570208"/>
          </a:xfrm>
          <a:prstGeom prst="rect">
            <a:avLst/>
          </a:prstGeom>
          <a:noFill/>
        </p:spPr>
        <p:txBody>
          <a:bodyPr wrap="square" rtlCol="0">
            <a:spAutoFit/>
          </a:bodyPr>
          <a:lstStyle/>
          <a:p>
            <a:pPr algn="ctr"/>
            <a:r>
              <a:rPr lang="en-US" sz="4000" u="sng" dirty="0"/>
              <a:t>When Repayment is Scheduled to Restart</a:t>
            </a:r>
          </a:p>
          <a:p>
            <a:endParaRPr lang="en-US" dirty="0"/>
          </a:p>
          <a:p>
            <a:r>
              <a:rPr lang="en-US" sz="2800" dirty="0"/>
              <a:t>The current Payment pause is scheduled to end on June 30, 2023 or when the Supreme Court issues its decision regarding Federal Student Loan Debt Relief, whichever is earlier. </a:t>
            </a:r>
          </a:p>
          <a:p>
            <a:endParaRPr lang="en-US" sz="2800" dirty="0"/>
          </a:p>
          <a:p>
            <a:r>
              <a:rPr lang="en-US" sz="2800" dirty="0"/>
              <a:t>Interest on Federal Student Loans is scheduled to begin/restart accruing on all disbursed funds at the end of the payment pause</a:t>
            </a:r>
          </a:p>
        </p:txBody>
      </p:sp>
    </p:spTree>
    <p:extLst>
      <p:ext uri="{BB962C8B-B14F-4D97-AF65-F5344CB8AC3E}">
        <p14:creationId xmlns:p14="http://schemas.microsoft.com/office/powerpoint/2010/main" val="4605423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2107345-3BF0-4735-A3D0-31F61DB5DF8F}"/>
              </a:ext>
            </a:extLst>
          </p:cNvPr>
          <p:cNvSpPr txBox="1"/>
          <p:nvPr/>
        </p:nvSpPr>
        <p:spPr>
          <a:xfrm>
            <a:off x="545124" y="949568"/>
            <a:ext cx="9530862" cy="1446550"/>
          </a:xfrm>
          <a:prstGeom prst="rect">
            <a:avLst/>
          </a:prstGeom>
          <a:noFill/>
        </p:spPr>
        <p:txBody>
          <a:bodyPr wrap="square" rtlCol="0">
            <a:spAutoFit/>
          </a:bodyPr>
          <a:lstStyle/>
          <a:p>
            <a:pPr algn="ctr"/>
            <a:r>
              <a:rPr lang="en-US" sz="4400" dirty="0"/>
              <a:t>To Receive Updates on </a:t>
            </a:r>
          </a:p>
          <a:p>
            <a:pPr algn="ctr"/>
            <a:r>
              <a:rPr lang="en-US" sz="4400" dirty="0"/>
              <a:t>Federal Student Loan Debt Relief</a:t>
            </a:r>
          </a:p>
        </p:txBody>
      </p:sp>
      <p:sp>
        <p:nvSpPr>
          <p:cNvPr id="3" name="TextBox 2">
            <a:extLst>
              <a:ext uri="{FF2B5EF4-FFF2-40B4-BE49-F238E27FC236}">
                <a16:creationId xmlns:a16="http://schemas.microsoft.com/office/drawing/2014/main" id="{6C6F355E-37AA-449F-B7D5-6DBAC4246C05}"/>
              </a:ext>
            </a:extLst>
          </p:cNvPr>
          <p:cNvSpPr txBox="1"/>
          <p:nvPr/>
        </p:nvSpPr>
        <p:spPr>
          <a:xfrm>
            <a:off x="826476" y="3042139"/>
            <a:ext cx="10884877" cy="3108543"/>
          </a:xfrm>
          <a:prstGeom prst="rect">
            <a:avLst/>
          </a:prstGeom>
          <a:noFill/>
        </p:spPr>
        <p:txBody>
          <a:bodyPr wrap="square" rtlCol="0">
            <a:spAutoFit/>
          </a:bodyPr>
          <a:lstStyle/>
          <a:p>
            <a:r>
              <a:rPr lang="en-US" sz="2800" b="1" u="sng" dirty="0"/>
              <a:t>From ED</a:t>
            </a:r>
            <a:r>
              <a:rPr lang="en-US" sz="2800" dirty="0"/>
              <a:t>:</a:t>
            </a:r>
            <a:br>
              <a:rPr lang="en-US" sz="2400" dirty="0"/>
            </a:br>
            <a:r>
              <a:rPr lang="en-US" dirty="0"/>
              <a:t> </a:t>
            </a:r>
            <a:r>
              <a:rPr lang="en-US" sz="2800" u="sng" dirty="0">
                <a:hlinkClick r:id="rId2"/>
              </a:rPr>
              <a:t>Subscribe and check back here for updates</a:t>
            </a:r>
            <a:r>
              <a:rPr lang="en-US" sz="2800" dirty="0"/>
              <a:t>. The Website is: </a:t>
            </a:r>
            <a:r>
              <a:rPr lang="en-US" sz="2800" dirty="0">
                <a:hlinkClick r:id="rId2"/>
              </a:rPr>
              <a:t>https://www.ed.gov/subscriptions</a:t>
            </a:r>
            <a:r>
              <a:rPr lang="en-US" sz="2800" dirty="0"/>
              <a:t> We will also post information as soon as further updates are available. </a:t>
            </a:r>
            <a:br>
              <a:rPr lang="en-US" sz="2800" i="1" dirty="0">
                <a:latin typeface="Abadi" panose="020B0604020104020204" pitchFamily="34" charset="0"/>
              </a:rPr>
            </a:br>
            <a:br>
              <a:rPr lang="en-US" sz="2800" i="1" dirty="0">
                <a:latin typeface="Abadi" panose="020B0604020104020204" pitchFamily="34" charset="0"/>
              </a:rPr>
            </a:br>
            <a:r>
              <a:rPr lang="en-US" sz="2800" dirty="0"/>
              <a:t>Please contact your Financial Aid Office for questions about your individual situations.</a:t>
            </a:r>
          </a:p>
        </p:txBody>
      </p:sp>
    </p:spTree>
    <p:extLst>
      <p:ext uri="{BB962C8B-B14F-4D97-AF65-F5344CB8AC3E}">
        <p14:creationId xmlns:p14="http://schemas.microsoft.com/office/powerpoint/2010/main" val="3645070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CACE95A-322B-4EFA-BA55-920602C2C9A0}"/>
              </a:ext>
            </a:extLst>
          </p:cNvPr>
          <p:cNvSpPr txBox="1"/>
          <p:nvPr/>
        </p:nvSpPr>
        <p:spPr>
          <a:xfrm>
            <a:off x="1198484" y="887765"/>
            <a:ext cx="7998781" cy="707886"/>
          </a:xfrm>
          <a:prstGeom prst="rect">
            <a:avLst/>
          </a:prstGeom>
          <a:noFill/>
        </p:spPr>
        <p:txBody>
          <a:bodyPr wrap="square" rtlCol="0">
            <a:spAutoFit/>
          </a:bodyPr>
          <a:lstStyle/>
          <a:p>
            <a:pPr algn="ctr"/>
            <a:r>
              <a:rPr lang="en-US" sz="4000" u="sng" dirty="0"/>
              <a:t>Agenda</a:t>
            </a:r>
          </a:p>
        </p:txBody>
      </p:sp>
      <p:sp>
        <p:nvSpPr>
          <p:cNvPr id="3" name="TextBox 2">
            <a:extLst>
              <a:ext uri="{FF2B5EF4-FFF2-40B4-BE49-F238E27FC236}">
                <a16:creationId xmlns:a16="http://schemas.microsoft.com/office/drawing/2014/main" id="{3B4B22C0-C8BB-465E-90DB-ACF853E051DF}"/>
              </a:ext>
            </a:extLst>
          </p:cNvPr>
          <p:cNvSpPr txBox="1"/>
          <p:nvPr/>
        </p:nvSpPr>
        <p:spPr>
          <a:xfrm>
            <a:off x="550414" y="2095129"/>
            <a:ext cx="10688715" cy="4524315"/>
          </a:xfrm>
          <a:prstGeom prst="rect">
            <a:avLst/>
          </a:prstGeom>
          <a:noFill/>
        </p:spPr>
        <p:txBody>
          <a:bodyPr wrap="square" rtlCol="0">
            <a:spAutoFit/>
          </a:bodyPr>
          <a:lstStyle/>
          <a:p>
            <a:pPr marL="742950" indent="-742950">
              <a:buAutoNum type="arabicPeriod"/>
            </a:pPr>
            <a:r>
              <a:rPr lang="en-US" sz="3600" dirty="0"/>
              <a:t>When Repayment of Federal Student Loans Begins</a:t>
            </a:r>
          </a:p>
          <a:p>
            <a:pPr marL="742950" indent="-742950">
              <a:buAutoNum type="arabicPeriod"/>
            </a:pPr>
            <a:r>
              <a:rPr lang="en-US" sz="3600" dirty="0"/>
              <a:t>Different Repayment Plan Types</a:t>
            </a:r>
          </a:p>
          <a:p>
            <a:pPr marL="742950" indent="-742950">
              <a:buAutoNum type="arabicPeriod"/>
            </a:pPr>
            <a:r>
              <a:rPr lang="en-US" sz="3600" dirty="0"/>
              <a:t>The </a:t>
            </a:r>
            <a:r>
              <a:rPr lang="en-US" sz="3600" dirty="0" err="1"/>
              <a:t>MedLOANS</a:t>
            </a:r>
            <a:r>
              <a:rPr lang="en-US" sz="3600" dirty="0"/>
              <a:t> Organizer &amp; Calculator</a:t>
            </a:r>
          </a:p>
          <a:p>
            <a:pPr marL="742950" indent="-742950">
              <a:buAutoNum type="arabicPeriod"/>
            </a:pPr>
            <a:r>
              <a:rPr lang="en-US" sz="3600" dirty="0"/>
              <a:t>Loan Repayment Examples</a:t>
            </a:r>
          </a:p>
          <a:p>
            <a:pPr marL="742950" indent="-742950">
              <a:buAutoNum type="arabicPeriod"/>
            </a:pPr>
            <a:r>
              <a:rPr lang="en-US" sz="3600" dirty="0"/>
              <a:t>Status of Federal Student Debt Relief Plan</a:t>
            </a:r>
          </a:p>
          <a:p>
            <a:pPr marL="742950" indent="-742950">
              <a:buAutoNum type="arabicPeriod"/>
            </a:pPr>
            <a:r>
              <a:rPr lang="en-US" sz="3600" dirty="0"/>
              <a:t>Student Loan Repayment and Interest Accrual Pause</a:t>
            </a:r>
          </a:p>
          <a:p>
            <a:pPr marL="742950" indent="-742950">
              <a:buAutoNum type="arabicPeriod"/>
            </a:pPr>
            <a:r>
              <a:rPr lang="en-US" sz="3600" dirty="0"/>
              <a:t>Questions</a:t>
            </a:r>
          </a:p>
          <a:p>
            <a:pPr marL="742950" indent="-742950">
              <a:buAutoNum type="arabicPeriod"/>
            </a:pPr>
            <a:endParaRPr lang="en-US" sz="3600" dirty="0"/>
          </a:p>
        </p:txBody>
      </p:sp>
    </p:spTree>
    <p:extLst>
      <p:ext uri="{BB962C8B-B14F-4D97-AF65-F5344CB8AC3E}">
        <p14:creationId xmlns:p14="http://schemas.microsoft.com/office/powerpoint/2010/main" val="6984566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6A5DE-FB46-7548-8D89-69583C1B8BEE}"/>
              </a:ext>
            </a:extLst>
          </p:cNvPr>
          <p:cNvSpPr>
            <a:spLocks noGrp="1"/>
          </p:cNvSpPr>
          <p:nvPr>
            <p:ph type="title" idx="4294967295"/>
          </p:nvPr>
        </p:nvSpPr>
        <p:spPr>
          <a:xfrm>
            <a:off x="838200" y="365125"/>
            <a:ext cx="10515600" cy="1325563"/>
          </a:xfrm>
          <a:prstGeom prst="rect">
            <a:avLst/>
          </a:prstGeom>
        </p:spPr>
        <p:txBody>
          <a:bodyPr/>
          <a:lstStyle/>
          <a:p>
            <a:r>
              <a:rPr lang="en-US" dirty="0"/>
              <a:t> </a:t>
            </a:r>
          </a:p>
        </p:txBody>
      </p:sp>
      <p:sp>
        <p:nvSpPr>
          <p:cNvPr id="19" name="TextBox 18">
            <a:extLst>
              <a:ext uri="{FF2B5EF4-FFF2-40B4-BE49-F238E27FC236}">
                <a16:creationId xmlns:a16="http://schemas.microsoft.com/office/drawing/2014/main" id="{78FAE037-8C62-FB4D-9ECC-72843C485305}"/>
              </a:ext>
            </a:extLst>
          </p:cNvPr>
          <p:cNvSpPr txBox="1"/>
          <p:nvPr/>
        </p:nvSpPr>
        <p:spPr>
          <a:xfrm>
            <a:off x="3904785" y="2782669"/>
            <a:ext cx="7449015" cy="110799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6600" dirty="0">
                <a:solidFill>
                  <a:prstClr val="black"/>
                </a:solidFill>
                <a:latin typeface="Calibri" panose="020F0502020204030204" pitchFamily="34" charset="0"/>
                <a:cs typeface="Calibri" panose="020F0502020204030204" pitchFamily="34" charset="0"/>
              </a:rPr>
              <a:t>Questions</a:t>
            </a:r>
            <a:r>
              <a:rPr kumimoji="0" lang="en-US" sz="66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a:t>
            </a:r>
          </a:p>
        </p:txBody>
      </p:sp>
    </p:spTree>
    <p:extLst>
      <p:ext uri="{BB962C8B-B14F-4D97-AF65-F5344CB8AC3E}">
        <p14:creationId xmlns:p14="http://schemas.microsoft.com/office/powerpoint/2010/main" val="3938205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CACE95A-322B-4EFA-BA55-920602C2C9A0}"/>
              </a:ext>
            </a:extLst>
          </p:cNvPr>
          <p:cNvSpPr txBox="1"/>
          <p:nvPr/>
        </p:nvSpPr>
        <p:spPr>
          <a:xfrm>
            <a:off x="1198484" y="887765"/>
            <a:ext cx="7998781"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sng" strike="noStrike" kern="1200" cap="none" spc="0" normalizeH="0" baseline="0" noProof="0" dirty="0">
                <a:ln>
                  <a:noFill/>
                </a:ln>
                <a:solidFill>
                  <a:prstClr val="black"/>
                </a:solidFill>
                <a:effectLst/>
                <a:uLnTx/>
                <a:uFillTx/>
                <a:latin typeface="Calibri" panose="020F0502020204030204"/>
                <a:ea typeface="+mn-ea"/>
                <a:cs typeface="+mn-cs"/>
              </a:rPr>
              <a:t>When does Repayment Begin?</a:t>
            </a:r>
          </a:p>
        </p:txBody>
      </p:sp>
      <p:sp>
        <p:nvSpPr>
          <p:cNvPr id="3" name="TextBox 2">
            <a:extLst>
              <a:ext uri="{FF2B5EF4-FFF2-40B4-BE49-F238E27FC236}">
                <a16:creationId xmlns:a16="http://schemas.microsoft.com/office/drawing/2014/main" id="{3B4B22C0-C8BB-465E-90DB-ACF853E051DF}"/>
              </a:ext>
            </a:extLst>
          </p:cNvPr>
          <p:cNvSpPr txBox="1"/>
          <p:nvPr/>
        </p:nvSpPr>
        <p:spPr>
          <a:xfrm>
            <a:off x="550414" y="2095129"/>
            <a:ext cx="10688715" cy="397031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Repayment of Federal Student Loans begins after your six month grace period, which begins after you graduate or stop attending school at least half-time.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3600"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If you graduate in April, repayment should begin in or near October, and if you graduate in May repayment should begin in or near November</a:t>
            </a:r>
          </a:p>
        </p:txBody>
      </p:sp>
    </p:spTree>
    <p:extLst>
      <p:ext uri="{BB962C8B-B14F-4D97-AF65-F5344CB8AC3E}">
        <p14:creationId xmlns:p14="http://schemas.microsoft.com/office/powerpoint/2010/main" val="36823904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CACE95A-322B-4EFA-BA55-920602C2C9A0}"/>
              </a:ext>
            </a:extLst>
          </p:cNvPr>
          <p:cNvSpPr txBox="1"/>
          <p:nvPr/>
        </p:nvSpPr>
        <p:spPr>
          <a:xfrm>
            <a:off x="1109707" y="550413"/>
            <a:ext cx="7998781" cy="707886"/>
          </a:xfrm>
          <a:prstGeom prst="rect">
            <a:avLst/>
          </a:prstGeom>
          <a:noFill/>
        </p:spPr>
        <p:txBody>
          <a:bodyPr wrap="square" rtlCol="0">
            <a:spAutoFit/>
          </a:bodyPr>
          <a:lstStyle/>
          <a:p>
            <a:pPr algn="ctr"/>
            <a:r>
              <a:rPr lang="en-US" sz="4000" u="sng" dirty="0"/>
              <a:t>When does Repayment Begin (cont.)?</a:t>
            </a:r>
          </a:p>
        </p:txBody>
      </p:sp>
      <p:sp>
        <p:nvSpPr>
          <p:cNvPr id="3" name="TextBox 2">
            <a:extLst>
              <a:ext uri="{FF2B5EF4-FFF2-40B4-BE49-F238E27FC236}">
                <a16:creationId xmlns:a16="http://schemas.microsoft.com/office/drawing/2014/main" id="{3B4B22C0-C8BB-465E-90DB-ACF853E051DF}"/>
              </a:ext>
            </a:extLst>
          </p:cNvPr>
          <p:cNvSpPr txBox="1"/>
          <p:nvPr/>
        </p:nvSpPr>
        <p:spPr>
          <a:xfrm>
            <a:off x="479394" y="1669003"/>
            <a:ext cx="10990555" cy="4939814"/>
          </a:xfrm>
          <a:prstGeom prst="rect">
            <a:avLst/>
          </a:prstGeom>
          <a:noFill/>
        </p:spPr>
        <p:txBody>
          <a:bodyPr wrap="square" rtlCol="0">
            <a:spAutoFit/>
          </a:bodyPr>
          <a:lstStyle/>
          <a:p>
            <a:r>
              <a:rPr lang="en-US" sz="3500" dirty="0"/>
              <a:t>If you previously entered repayment on any Federal student loan(s), those loans do not have a new six month grace period. They will  reenter repayment once you graduate. </a:t>
            </a:r>
          </a:p>
          <a:p>
            <a:endParaRPr lang="en-US" sz="3500" dirty="0"/>
          </a:p>
          <a:p>
            <a:r>
              <a:rPr lang="en-US" sz="3500" dirty="0"/>
              <a:t>If you do not want to make payment on any of your loans until after your new loans’ six month grace period, you will need to request forbearance for the loans without a grace period. This may be done through your loan servicer or at </a:t>
            </a:r>
            <a:r>
              <a:rPr lang="en-US" sz="3500" dirty="0">
                <a:hlinkClick r:id="rId2"/>
              </a:rPr>
              <a:t>studentaid.gov</a:t>
            </a:r>
            <a:endParaRPr lang="en-US" sz="3500" dirty="0"/>
          </a:p>
        </p:txBody>
      </p:sp>
    </p:spTree>
    <p:extLst>
      <p:ext uri="{BB962C8B-B14F-4D97-AF65-F5344CB8AC3E}">
        <p14:creationId xmlns:p14="http://schemas.microsoft.com/office/powerpoint/2010/main" val="4238667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CACE95A-322B-4EFA-BA55-920602C2C9A0}"/>
              </a:ext>
            </a:extLst>
          </p:cNvPr>
          <p:cNvSpPr txBox="1"/>
          <p:nvPr/>
        </p:nvSpPr>
        <p:spPr>
          <a:xfrm>
            <a:off x="1100830" y="958122"/>
            <a:ext cx="7998781" cy="1323439"/>
          </a:xfrm>
          <a:prstGeom prst="rect">
            <a:avLst/>
          </a:prstGeom>
          <a:noFill/>
        </p:spPr>
        <p:txBody>
          <a:bodyPr wrap="square" rtlCol="0">
            <a:spAutoFit/>
          </a:bodyPr>
          <a:lstStyle/>
          <a:p>
            <a:pPr algn="ctr"/>
            <a:r>
              <a:rPr lang="en-US" sz="4000" u="sng" dirty="0"/>
              <a:t>Standard 10 Year Plan</a:t>
            </a:r>
            <a:br>
              <a:rPr lang="en-US" sz="4000" dirty="0"/>
            </a:br>
            <a:r>
              <a:rPr lang="en-US" sz="4000" dirty="0"/>
              <a:t>(The Default Plan)</a:t>
            </a:r>
            <a:endParaRPr lang="en-US" sz="4000" u="sng" dirty="0"/>
          </a:p>
        </p:txBody>
      </p:sp>
      <p:sp>
        <p:nvSpPr>
          <p:cNvPr id="3" name="TextBox 2">
            <a:extLst>
              <a:ext uri="{FF2B5EF4-FFF2-40B4-BE49-F238E27FC236}">
                <a16:creationId xmlns:a16="http://schemas.microsoft.com/office/drawing/2014/main" id="{3B4B22C0-C8BB-465E-90DB-ACF853E051DF}"/>
              </a:ext>
            </a:extLst>
          </p:cNvPr>
          <p:cNvSpPr txBox="1"/>
          <p:nvPr/>
        </p:nvSpPr>
        <p:spPr>
          <a:xfrm>
            <a:off x="559293" y="2281561"/>
            <a:ext cx="10164932" cy="3400931"/>
          </a:xfrm>
          <a:prstGeom prst="rect">
            <a:avLst/>
          </a:prstGeom>
          <a:noFill/>
        </p:spPr>
        <p:txBody>
          <a:bodyPr wrap="square" rtlCol="0">
            <a:spAutoFit/>
          </a:bodyPr>
          <a:lstStyle/>
          <a:p>
            <a:pPr marL="457200" indent="-457200">
              <a:buFont typeface="Arial" panose="020B0604020202020204" pitchFamily="34" charset="0"/>
              <a:buChar char="•"/>
            </a:pPr>
            <a:endParaRPr lang="en-US" sz="3600" dirty="0"/>
          </a:p>
          <a:p>
            <a:pPr marL="457200" indent="-457200">
              <a:buFont typeface="Arial" panose="020B0604020202020204" pitchFamily="34" charset="0"/>
              <a:buChar char="•"/>
            </a:pPr>
            <a:r>
              <a:rPr lang="en-US" sz="3600" dirty="0"/>
              <a:t>The default plan if you do not select an income based plan</a:t>
            </a:r>
          </a:p>
          <a:p>
            <a:pPr marL="457200" indent="-457200">
              <a:buFont typeface="Arial" panose="020B0604020202020204" pitchFamily="34" charset="0"/>
              <a:buChar char="•"/>
            </a:pPr>
            <a:r>
              <a:rPr lang="en-US" sz="3600" dirty="0"/>
              <a:t>Payment is the monthly amount required to repay the loan in full after 10 years</a:t>
            </a:r>
            <a:r>
              <a:rPr lang="en-US" sz="3500" dirty="0"/>
              <a:t> </a:t>
            </a:r>
          </a:p>
          <a:p>
            <a:endParaRPr lang="en-US" sz="3500" dirty="0"/>
          </a:p>
        </p:txBody>
      </p:sp>
    </p:spTree>
    <p:extLst>
      <p:ext uri="{BB962C8B-B14F-4D97-AF65-F5344CB8AC3E}">
        <p14:creationId xmlns:p14="http://schemas.microsoft.com/office/powerpoint/2010/main" val="19228028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CACE95A-322B-4EFA-BA55-920602C2C9A0}"/>
              </a:ext>
            </a:extLst>
          </p:cNvPr>
          <p:cNvSpPr txBox="1"/>
          <p:nvPr/>
        </p:nvSpPr>
        <p:spPr>
          <a:xfrm>
            <a:off x="618477" y="381074"/>
            <a:ext cx="7998781" cy="707886"/>
          </a:xfrm>
          <a:prstGeom prst="rect">
            <a:avLst/>
          </a:prstGeom>
          <a:noFill/>
        </p:spPr>
        <p:txBody>
          <a:bodyPr wrap="square" rtlCol="0">
            <a:spAutoFit/>
          </a:bodyPr>
          <a:lstStyle/>
          <a:p>
            <a:pPr algn="ctr"/>
            <a:r>
              <a:rPr lang="en-US" sz="4000" u="sng" dirty="0"/>
              <a:t>Income Based Repayment Plan (IBR)</a:t>
            </a:r>
          </a:p>
        </p:txBody>
      </p:sp>
      <p:sp>
        <p:nvSpPr>
          <p:cNvPr id="3" name="TextBox 2">
            <a:extLst>
              <a:ext uri="{FF2B5EF4-FFF2-40B4-BE49-F238E27FC236}">
                <a16:creationId xmlns:a16="http://schemas.microsoft.com/office/drawing/2014/main" id="{3B4B22C0-C8BB-465E-90DB-ACF853E051DF}"/>
              </a:ext>
            </a:extLst>
          </p:cNvPr>
          <p:cNvSpPr txBox="1"/>
          <p:nvPr/>
        </p:nvSpPr>
        <p:spPr>
          <a:xfrm>
            <a:off x="618477" y="1487299"/>
            <a:ext cx="10913616" cy="5370701"/>
          </a:xfrm>
          <a:prstGeom prst="rect">
            <a:avLst/>
          </a:prstGeom>
          <a:noFill/>
        </p:spPr>
        <p:txBody>
          <a:bodyPr wrap="square" rtlCol="0">
            <a:spAutoFit/>
          </a:bodyPr>
          <a:lstStyle/>
          <a:p>
            <a:pPr marL="457200" indent="-457200">
              <a:buFont typeface="Arial" panose="020B0604020202020204" pitchFamily="34" charset="0"/>
              <a:buChar char="•"/>
            </a:pPr>
            <a:r>
              <a:rPr lang="en-US" sz="2800" dirty="0"/>
              <a:t>A 25 Year Plan</a:t>
            </a:r>
          </a:p>
          <a:p>
            <a:pPr marL="457200" indent="-457200">
              <a:buFont typeface="Arial" panose="020B0604020202020204" pitchFamily="34" charset="0"/>
              <a:buChar char="•"/>
            </a:pPr>
            <a:r>
              <a:rPr lang="en-US" sz="2800" dirty="0"/>
              <a:t>Payment is 10% of Discretionary Income (Your income less 150% of the poverty guideline for a HH your size) for new borrowers as of 7/1/14; or 15% of Discretionary Income for borrowers who had outstanding Federal student loan debt on 7/1/14, up to the payment cap of the 10 year plan payment amount</a:t>
            </a:r>
          </a:p>
          <a:p>
            <a:pPr marL="457200" indent="-457200">
              <a:buFont typeface="Arial" panose="020B0604020202020204" pitchFamily="34" charset="0"/>
              <a:buChar char="•"/>
            </a:pPr>
            <a:r>
              <a:rPr lang="en-US" sz="2800" dirty="0"/>
              <a:t>Any balance due after 25 years of payments is forgiven, and the forgiven amount is taxable income to you in the year it is forgiven</a:t>
            </a:r>
          </a:p>
          <a:p>
            <a:pPr marL="457200" indent="-457200">
              <a:buFont typeface="Arial" panose="020B0604020202020204" pitchFamily="34" charset="0"/>
              <a:buChar char="•"/>
            </a:pPr>
            <a:r>
              <a:rPr lang="en-US" sz="2800" dirty="0"/>
              <a:t>Public Service Loan Forgiveness available for any balance due after you have made 120 on-time payments while employed by a qualifying non-profit employer. The forgiven amount is </a:t>
            </a:r>
            <a:r>
              <a:rPr lang="en-US" sz="2800" u="sng" dirty="0"/>
              <a:t>not</a:t>
            </a:r>
            <a:r>
              <a:rPr lang="en-US" sz="2800" dirty="0"/>
              <a:t> treated as taxable income</a:t>
            </a:r>
          </a:p>
          <a:p>
            <a:endParaRPr lang="en-US" sz="3500" dirty="0"/>
          </a:p>
        </p:txBody>
      </p:sp>
    </p:spTree>
    <p:extLst>
      <p:ext uri="{BB962C8B-B14F-4D97-AF65-F5344CB8AC3E}">
        <p14:creationId xmlns:p14="http://schemas.microsoft.com/office/powerpoint/2010/main" val="40046362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CACE95A-322B-4EFA-BA55-920602C2C9A0}"/>
              </a:ext>
            </a:extLst>
          </p:cNvPr>
          <p:cNvSpPr txBox="1"/>
          <p:nvPr/>
        </p:nvSpPr>
        <p:spPr>
          <a:xfrm>
            <a:off x="1248792" y="230153"/>
            <a:ext cx="7646633" cy="1350072"/>
          </a:xfrm>
          <a:prstGeom prst="rect">
            <a:avLst/>
          </a:prstGeom>
          <a:noFill/>
        </p:spPr>
        <p:txBody>
          <a:bodyPr wrap="square" rtlCol="0">
            <a:spAutoFit/>
          </a:bodyPr>
          <a:lstStyle/>
          <a:p>
            <a:pPr algn="ctr"/>
            <a:r>
              <a:rPr lang="en-US" sz="4000" u="sng" dirty="0"/>
              <a:t>Pay As You Earn (PAYE)</a:t>
            </a:r>
          </a:p>
          <a:p>
            <a:pPr algn="ctr"/>
            <a:r>
              <a:rPr lang="en-US" sz="4000" u="sng" dirty="0"/>
              <a:t>Repayment Plan</a:t>
            </a:r>
          </a:p>
        </p:txBody>
      </p:sp>
      <p:sp>
        <p:nvSpPr>
          <p:cNvPr id="3" name="TextBox 2">
            <a:extLst>
              <a:ext uri="{FF2B5EF4-FFF2-40B4-BE49-F238E27FC236}">
                <a16:creationId xmlns:a16="http://schemas.microsoft.com/office/drawing/2014/main" id="{3B4B22C0-C8BB-465E-90DB-ACF853E051DF}"/>
              </a:ext>
            </a:extLst>
          </p:cNvPr>
          <p:cNvSpPr txBox="1"/>
          <p:nvPr/>
        </p:nvSpPr>
        <p:spPr>
          <a:xfrm>
            <a:off x="618477" y="1580225"/>
            <a:ext cx="10833717" cy="5370701"/>
          </a:xfrm>
          <a:prstGeom prst="rect">
            <a:avLst/>
          </a:prstGeom>
          <a:noFill/>
        </p:spPr>
        <p:txBody>
          <a:bodyPr wrap="square" rtlCol="0">
            <a:spAutoFit/>
          </a:bodyPr>
          <a:lstStyle/>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A 20 Year Plan</a:t>
            </a:r>
          </a:p>
          <a:p>
            <a:pPr marL="457200" indent="-457200">
              <a:buFont typeface="Arial" panose="020B0604020202020204" pitchFamily="34" charset="0"/>
              <a:buChar char="•"/>
            </a:pPr>
            <a:r>
              <a:rPr lang="en-US" sz="2800" dirty="0"/>
              <a:t>Payment is 10% of discretionary income (your income less 150% of the  poverty guideline for a HH your size), up to the payment cap of the 10 Year plan payment amount</a:t>
            </a:r>
          </a:p>
          <a:p>
            <a:pPr marL="457200" indent="-457200">
              <a:buFont typeface="Arial" panose="020B0604020202020204" pitchFamily="34" charset="0"/>
              <a:buChar char="•"/>
            </a:pPr>
            <a:r>
              <a:rPr lang="en-US" sz="2800" dirty="0"/>
              <a:t>Any balance due after 20 years of payments is forgiven, and the forgiven amount is taxable income to you in the year it is forgiven</a:t>
            </a:r>
          </a:p>
          <a:p>
            <a:pPr marL="457200" indent="-457200">
              <a:buFont typeface="Arial" panose="020B0604020202020204" pitchFamily="34" charset="0"/>
              <a:buChar char="•"/>
            </a:pPr>
            <a:r>
              <a:rPr lang="en-US" sz="2800" dirty="0"/>
              <a:t>Public Service Loan Forgiveness available for any balance due after you have made 120 on-time payments while employed by a qualifying non-profit employer. The forgiven amount is </a:t>
            </a:r>
            <a:r>
              <a:rPr lang="en-US" sz="2800" u="sng" dirty="0"/>
              <a:t>not</a:t>
            </a:r>
            <a:r>
              <a:rPr lang="en-US" sz="2800" dirty="0"/>
              <a:t> treated as taxable income</a:t>
            </a:r>
          </a:p>
          <a:p>
            <a:endParaRPr lang="en-US" sz="3500" dirty="0"/>
          </a:p>
        </p:txBody>
      </p:sp>
    </p:spTree>
    <p:extLst>
      <p:ext uri="{BB962C8B-B14F-4D97-AF65-F5344CB8AC3E}">
        <p14:creationId xmlns:p14="http://schemas.microsoft.com/office/powerpoint/2010/main" val="115054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CACE95A-322B-4EFA-BA55-920602C2C9A0}"/>
              </a:ext>
            </a:extLst>
          </p:cNvPr>
          <p:cNvSpPr txBox="1"/>
          <p:nvPr/>
        </p:nvSpPr>
        <p:spPr>
          <a:xfrm>
            <a:off x="1248792" y="381073"/>
            <a:ext cx="7646633" cy="1350072"/>
          </a:xfrm>
          <a:prstGeom prst="rect">
            <a:avLst/>
          </a:prstGeom>
          <a:noFill/>
        </p:spPr>
        <p:txBody>
          <a:bodyPr wrap="square" rtlCol="0">
            <a:spAutoFit/>
          </a:bodyPr>
          <a:lstStyle/>
          <a:p>
            <a:pPr algn="ctr"/>
            <a:r>
              <a:rPr lang="en-US" sz="4000" u="sng" dirty="0"/>
              <a:t>Revised Pay As You Earn (REPAYE)</a:t>
            </a:r>
          </a:p>
          <a:p>
            <a:pPr algn="ctr"/>
            <a:r>
              <a:rPr lang="en-US" sz="4000" u="sng" dirty="0"/>
              <a:t>Repayment Plan</a:t>
            </a:r>
          </a:p>
        </p:txBody>
      </p:sp>
      <p:sp>
        <p:nvSpPr>
          <p:cNvPr id="3" name="TextBox 2">
            <a:extLst>
              <a:ext uri="{FF2B5EF4-FFF2-40B4-BE49-F238E27FC236}">
                <a16:creationId xmlns:a16="http://schemas.microsoft.com/office/drawing/2014/main" id="{3B4B22C0-C8BB-465E-90DB-ACF853E051DF}"/>
              </a:ext>
            </a:extLst>
          </p:cNvPr>
          <p:cNvSpPr txBox="1"/>
          <p:nvPr/>
        </p:nvSpPr>
        <p:spPr>
          <a:xfrm>
            <a:off x="423169" y="1731145"/>
            <a:ext cx="10777491" cy="4893647"/>
          </a:xfrm>
          <a:prstGeom prst="rect">
            <a:avLst/>
          </a:prstGeom>
          <a:noFill/>
        </p:spPr>
        <p:txBody>
          <a:bodyPr wrap="square" rtlCol="0">
            <a:spAutoFit/>
          </a:bodyPr>
          <a:lstStyle/>
          <a:p>
            <a:pPr marL="457200" indent="-457200">
              <a:buFont typeface="Arial" panose="020B0604020202020204" pitchFamily="34" charset="0"/>
              <a:buChar char="•"/>
            </a:pPr>
            <a:endParaRPr lang="en-US" sz="2400" dirty="0"/>
          </a:p>
          <a:p>
            <a:pPr marL="457200" indent="-457200">
              <a:buFont typeface="Arial" panose="020B0604020202020204" pitchFamily="34" charset="0"/>
              <a:buChar char="•"/>
            </a:pPr>
            <a:r>
              <a:rPr lang="en-US" sz="2400" dirty="0"/>
              <a:t>A 25 Year Plan</a:t>
            </a:r>
          </a:p>
          <a:p>
            <a:pPr marL="457200" indent="-457200">
              <a:buFont typeface="Arial" panose="020B0604020202020204" pitchFamily="34" charset="0"/>
              <a:buChar char="•"/>
            </a:pPr>
            <a:r>
              <a:rPr lang="en-US" sz="2400" dirty="0"/>
              <a:t>Payment is 10% of Discretionary Income (Your income less 150% of the poverty guideline for a HH your size (There is no payment cap in this plan)</a:t>
            </a:r>
          </a:p>
          <a:p>
            <a:pPr marL="457200" indent="-457200">
              <a:buFont typeface="Arial" panose="020B0604020202020204" pitchFamily="34" charset="0"/>
              <a:buChar char="•"/>
            </a:pPr>
            <a:r>
              <a:rPr lang="en-US" sz="2400" dirty="0"/>
              <a:t>If your monthly interest accrual is greater than your payment amount, half of the difference between the two is immediately forgiven. This will normally result in a smaller balance due after residency than if you used the IBR or PAYE plan, as not all accrued interest is added to your balance due</a:t>
            </a:r>
          </a:p>
          <a:p>
            <a:pPr marL="457200" indent="-457200">
              <a:buFont typeface="Arial" panose="020B0604020202020204" pitchFamily="34" charset="0"/>
              <a:buChar char="•"/>
            </a:pPr>
            <a:r>
              <a:rPr lang="en-US" sz="2400" dirty="0"/>
              <a:t>Any balance due after 25 years of payments is forgiven, and the forgiven amount is taxable income to you in the year it is forgiven</a:t>
            </a:r>
          </a:p>
          <a:p>
            <a:pPr marL="457200" indent="-457200">
              <a:buFont typeface="Arial" panose="020B0604020202020204" pitchFamily="34" charset="0"/>
              <a:buChar char="•"/>
            </a:pPr>
            <a:r>
              <a:rPr lang="en-US" sz="2400" dirty="0"/>
              <a:t>Public Service Loan Forgiveness available for any balance due after you have made 120 on-time payments while employed by a qualifying non-profit employer. The forgiven amount is </a:t>
            </a:r>
            <a:r>
              <a:rPr lang="en-US" sz="2400" u="sng" dirty="0"/>
              <a:t>not</a:t>
            </a:r>
            <a:r>
              <a:rPr lang="en-US" sz="2400" dirty="0"/>
              <a:t> treated as taxable income</a:t>
            </a:r>
          </a:p>
        </p:txBody>
      </p:sp>
    </p:spTree>
    <p:extLst>
      <p:ext uri="{BB962C8B-B14F-4D97-AF65-F5344CB8AC3E}">
        <p14:creationId xmlns:p14="http://schemas.microsoft.com/office/powerpoint/2010/main" val="2780244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CACE95A-322B-4EFA-BA55-920602C2C9A0}"/>
              </a:ext>
            </a:extLst>
          </p:cNvPr>
          <p:cNvSpPr txBox="1"/>
          <p:nvPr/>
        </p:nvSpPr>
        <p:spPr>
          <a:xfrm>
            <a:off x="707254" y="1084457"/>
            <a:ext cx="9052208" cy="1323439"/>
          </a:xfrm>
          <a:prstGeom prst="rect">
            <a:avLst/>
          </a:prstGeom>
          <a:noFill/>
        </p:spPr>
        <p:txBody>
          <a:bodyPr wrap="square" rtlCol="0">
            <a:spAutoFit/>
          </a:bodyPr>
          <a:lstStyle/>
          <a:p>
            <a:pPr algn="ctr"/>
            <a:r>
              <a:rPr lang="en-US" sz="4000" u="sng" dirty="0" err="1"/>
              <a:t>MedLoans</a:t>
            </a:r>
            <a:r>
              <a:rPr lang="en-US" sz="4000" u="sng" dirty="0"/>
              <a:t> Organizer and Calculator (MLOC)</a:t>
            </a:r>
          </a:p>
        </p:txBody>
      </p:sp>
      <p:sp>
        <p:nvSpPr>
          <p:cNvPr id="3" name="TextBox 2">
            <a:extLst>
              <a:ext uri="{FF2B5EF4-FFF2-40B4-BE49-F238E27FC236}">
                <a16:creationId xmlns:a16="http://schemas.microsoft.com/office/drawing/2014/main" id="{3B4B22C0-C8BB-465E-90DB-ACF853E051DF}"/>
              </a:ext>
            </a:extLst>
          </p:cNvPr>
          <p:cNvSpPr txBox="1"/>
          <p:nvPr/>
        </p:nvSpPr>
        <p:spPr>
          <a:xfrm>
            <a:off x="707254" y="2879447"/>
            <a:ext cx="10777491" cy="3539430"/>
          </a:xfrm>
          <a:prstGeom prst="rect">
            <a:avLst/>
          </a:prstGeom>
          <a:noFill/>
        </p:spPr>
        <p:txBody>
          <a:bodyPr wrap="square" rtlCol="0">
            <a:spAutoFit/>
          </a:bodyPr>
          <a:lstStyle/>
          <a:p>
            <a:r>
              <a:rPr lang="en-US" sz="3200" dirty="0"/>
              <a:t>The MLOC is found on the </a:t>
            </a:r>
            <a:r>
              <a:rPr lang="en-US" sz="3200" dirty="0">
                <a:hlinkClick r:id="rId2"/>
              </a:rPr>
              <a:t>AAMC website</a:t>
            </a:r>
            <a:r>
              <a:rPr lang="en-US" sz="3200" dirty="0"/>
              <a:t>. You can download your student loan data from </a:t>
            </a:r>
            <a:r>
              <a:rPr lang="en-US" sz="3200" dirty="0">
                <a:hlinkClick r:id="rId3"/>
              </a:rPr>
              <a:t>studentaid.gov</a:t>
            </a:r>
            <a:r>
              <a:rPr lang="en-US" sz="3200" dirty="0"/>
              <a:t> and upload it into the organizer. Once you have done that, you will go to the calculator. First you will  estimate the length of residency/fellowship, estimated residency and 1</a:t>
            </a:r>
            <a:r>
              <a:rPr lang="en-US" sz="3200" baseline="30000" dirty="0"/>
              <a:t>st</a:t>
            </a:r>
            <a:r>
              <a:rPr lang="en-US" sz="3200" dirty="0"/>
              <a:t> year in practice salaries, and then you can view estimated payment amounts in the various payment plans</a:t>
            </a:r>
            <a:endParaRPr lang="en-US" sz="3500" dirty="0"/>
          </a:p>
        </p:txBody>
      </p:sp>
    </p:spTree>
    <p:extLst>
      <p:ext uri="{BB962C8B-B14F-4D97-AF65-F5344CB8AC3E}">
        <p14:creationId xmlns:p14="http://schemas.microsoft.com/office/powerpoint/2010/main" val="26389344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53055f7f-0346-4eaf-9993-12a9cc4b1d8a">
      <Terms xmlns="http://schemas.microsoft.com/office/infopath/2007/PartnerControls"/>
    </lcf76f155ced4ddcb4097134ff3c332f>
    <TaxCatchAll xmlns="099b29d4-a3d8-462c-83b1-056f7d53c45a"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F91E87D6F7EE8488068568BB82F631B" ma:contentTypeVersion="26" ma:contentTypeDescription="Create a new document." ma:contentTypeScope="" ma:versionID="71b7d76867de370938b3159e00632bdd">
  <xsd:schema xmlns:xsd="http://www.w3.org/2001/XMLSchema" xmlns:xs="http://www.w3.org/2001/XMLSchema" xmlns:p="http://schemas.microsoft.com/office/2006/metadata/properties" xmlns:ns2="53055f7f-0346-4eaf-9993-12a9cc4b1d8a" xmlns:ns3="95850145-9c2b-427d-bad2-4a8ce5a642e1" xmlns:ns4="099b29d4-a3d8-462c-83b1-056f7d53c45a" targetNamespace="http://schemas.microsoft.com/office/2006/metadata/properties" ma:root="true" ma:fieldsID="8584836a19fc91e98a6773c25fcbaf75" ns2:_="" ns3:_="" ns4:_="">
    <xsd:import namespace="53055f7f-0346-4eaf-9993-12a9cc4b1d8a"/>
    <xsd:import namespace="95850145-9c2b-427d-bad2-4a8ce5a642e1"/>
    <xsd:import namespace="099b29d4-a3d8-462c-83b1-056f7d53c45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EventHashCode" minOccurs="0"/>
                <xsd:element ref="ns2:MediaServiceGenerationTime"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3055f7f-0346-4eaf-9993-12a9cc4b1d8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7728a8d2-fce2-4ead-88e1-13feca96807a"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5850145-9c2b-427d-bad2-4a8ce5a642e1"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99b29d4-a3d8-462c-83b1-056f7d53c45a"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580e276e-7d96-4acd-9135-7381c5f76900}" ma:internalName="TaxCatchAll" ma:showField="CatchAllData" ma:web="099b29d4-a3d8-462c-83b1-056f7d53c45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34D57F5-AB12-4166-B39C-F649EADAB198}">
  <ds:schemaRefs>
    <ds:schemaRef ds:uri="http://schemas.microsoft.com/office/2006/documentManagement/types"/>
    <ds:schemaRef ds:uri="http://schemas.openxmlformats.org/package/2006/metadata/core-properties"/>
    <ds:schemaRef ds:uri="http://www.w3.org/XML/1998/namespace"/>
    <ds:schemaRef ds:uri="95850145-9c2b-427d-bad2-4a8ce5a642e1"/>
    <ds:schemaRef ds:uri="http://purl.org/dc/terms/"/>
    <ds:schemaRef ds:uri="http://purl.org/dc/elements/1.1/"/>
    <ds:schemaRef ds:uri="http://schemas.microsoft.com/office/infopath/2007/PartnerControls"/>
    <ds:schemaRef ds:uri="http://schemas.microsoft.com/office/2006/metadata/properties"/>
    <ds:schemaRef ds:uri="099b29d4-a3d8-462c-83b1-056f7d53c45a"/>
    <ds:schemaRef ds:uri="53055f7f-0346-4eaf-9993-12a9cc4b1d8a"/>
    <ds:schemaRef ds:uri="http://purl.org/dc/dcmitype/"/>
  </ds:schemaRefs>
</ds:datastoreItem>
</file>

<file path=customXml/itemProps2.xml><?xml version="1.0" encoding="utf-8"?>
<ds:datastoreItem xmlns:ds="http://schemas.openxmlformats.org/officeDocument/2006/customXml" ds:itemID="{439F1C38-F4A8-45E7-B803-CCB4E5C08045}">
  <ds:schemaRefs>
    <ds:schemaRef ds:uri="http://schemas.microsoft.com/sharepoint/v3/contenttype/forms"/>
  </ds:schemaRefs>
</ds:datastoreItem>
</file>

<file path=customXml/itemProps3.xml><?xml version="1.0" encoding="utf-8"?>
<ds:datastoreItem xmlns:ds="http://schemas.openxmlformats.org/officeDocument/2006/customXml" ds:itemID="{FBFEDB02-828D-484A-AE75-861990EC26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3055f7f-0346-4eaf-9993-12a9cc4b1d8a"/>
    <ds:schemaRef ds:uri="95850145-9c2b-427d-bad2-4a8ce5a642e1"/>
    <ds:schemaRef ds:uri="099b29d4-a3d8-462c-83b1-056f7d53c45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857</TotalTime>
  <Words>1219</Words>
  <Application>Microsoft Office PowerPoint</Application>
  <PresentationFormat>Widescreen</PresentationFormat>
  <Paragraphs>103</Paragraphs>
  <Slides>20</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20</vt:i4>
      </vt:variant>
    </vt:vector>
  </HeadingPairs>
  <TitlesOfParts>
    <vt:vector size="26" baseType="lpstr">
      <vt:lpstr>Abadi</vt:lpstr>
      <vt:lpstr>Arial</vt:lpstr>
      <vt:lpstr>Calibri</vt:lpstr>
      <vt:lpstr>Calibri Light</vt:lpstr>
      <vt:lpstr>Office Theme</vt:lpstr>
      <vt:lpstr>1_Office Theme</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Federal Student Loan Repayment and Forgiveness</dc:title>
  <dc:creator>Ellen Gomes</dc:creator>
  <cp:lastModifiedBy>Ellen Gomes</cp:lastModifiedBy>
  <cp:revision>43</cp:revision>
  <dcterms:created xsi:type="dcterms:W3CDTF">2023-01-11T17:00:35Z</dcterms:created>
  <dcterms:modified xsi:type="dcterms:W3CDTF">2023-02-08T19:13:21Z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0x0101000F91E87D6F7EE8488068568BB82F631B</vt:lpwstr>
  </property>
  <property fmtid="{D5CDD505-2E9C-101B-9397-08002B2CF9AE}" pid="3" name="MediaServiceImageTags">
    <vt:lpwstr/>
  </property>
</Properties>
</file>