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0" r:id="rId4"/>
    <p:sldId id="259" r:id="rId5"/>
    <p:sldId id="262" r:id="rId6"/>
    <p:sldId id="272" r:id="rId7"/>
    <p:sldId id="273" r:id="rId8"/>
    <p:sldId id="261" r:id="rId9"/>
    <p:sldId id="263" r:id="rId10"/>
    <p:sldId id="264" r:id="rId11"/>
    <p:sldId id="266" r:id="rId12"/>
    <p:sldId id="267"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6DC"/>
    <a:srgbClr val="00009A"/>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4"/>
    <p:restoredTop sz="94674"/>
  </p:normalViewPr>
  <p:slideViewPr>
    <p:cSldViewPr snapToGrid="0" snapToObjects="1">
      <p:cViewPr varScale="1">
        <p:scale>
          <a:sx n="105" d="100"/>
          <a:sy n="105" d="100"/>
        </p:scale>
        <p:origin x="8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52FE0-C66E-49E7-8DE9-E225E562D84A}" type="doc">
      <dgm:prSet loTypeId="urn:microsoft.com/office/officeart/2005/8/layout/chevron1" loCatId="process" qsTypeId="urn:microsoft.com/office/officeart/2005/8/quickstyle/simple3" qsCatId="simple" csTypeId="urn:microsoft.com/office/officeart/2005/8/colors/accent1_2" csCatId="accent1" phldr="1"/>
      <dgm:spPr/>
    </dgm:pt>
    <dgm:pt modelId="{FF1D65AC-586B-4F97-8A30-FD9BCBC2551D}">
      <dgm:prSet phldrT="[Text]" custT="1"/>
      <dgm:spPr/>
      <dgm:t>
        <a:bodyPr/>
        <a:lstStyle/>
        <a:p>
          <a:r>
            <a:rPr lang="en-US" sz="900" dirty="0"/>
            <a:t>Director Workshop for new/current</a:t>
          </a:r>
        </a:p>
      </dgm:t>
    </dgm:pt>
    <dgm:pt modelId="{0E3E0AB2-BBAD-485A-A583-F32969F42AC7}" type="parTrans" cxnId="{6F054B06-D337-4F22-B35F-0AC9B3828394}">
      <dgm:prSet/>
      <dgm:spPr/>
      <dgm:t>
        <a:bodyPr/>
        <a:lstStyle/>
        <a:p>
          <a:endParaRPr lang="en-US"/>
        </a:p>
      </dgm:t>
    </dgm:pt>
    <dgm:pt modelId="{C1F0085B-2B6F-439C-A347-DB6AC232597E}" type="sibTrans" cxnId="{6F054B06-D337-4F22-B35F-0AC9B3828394}">
      <dgm:prSet/>
      <dgm:spPr/>
      <dgm:t>
        <a:bodyPr/>
        <a:lstStyle/>
        <a:p>
          <a:endParaRPr lang="en-US"/>
        </a:p>
      </dgm:t>
    </dgm:pt>
    <dgm:pt modelId="{6C1E1AD5-EBFC-4971-BC41-3DBF5177170E}">
      <dgm:prSet phldrT="[Text]"/>
      <dgm:spPr/>
      <dgm:t>
        <a:bodyPr/>
        <a:lstStyle/>
        <a:p>
          <a:r>
            <a:rPr lang="en-US" dirty="0"/>
            <a:t>Letter of Intent and On-line Application</a:t>
          </a:r>
        </a:p>
      </dgm:t>
    </dgm:pt>
    <dgm:pt modelId="{284FE828-0C3D-469D-B16D-9924B71D9B5E}" type="parTrans" cxnId="{EB9B25A4-645A-4BF7-A206-9FFDCAC17C1E}">
      <dgm:prSet/>
      <dgm:spPr/>
      <dgm:t>
        <a:bodyPr/>
        <a:lstStyle/>
        <a:p>
          <a:endParaRPr lang="en-US"/>
        </a:p>
      </dgm:t>
    </dgm:pt>
    <dgm:pt modelId="{2AB6954A-3822-4A73-8E3F-C14BAC0F9EC3}" type="sibTrans" cxnId="{EB9B25A4-645A-4BF7-A206-9FFDCAC17C1E}">
      <dgm:prSet/>
      <dgm:spPr/>
      <dgm:t>
        <a:bodyPr/>
        <a:lstStyle/>
        <a:p>
          <a:endParaRPr lang="en-US"/>
        </a:p>
      </dgm:t>
    </dgm:pt>
    <dgm:pt modelId="{49287154-AD63-4101-BFC0-FDE8BD92A05A}">
      <dgm:prSet phldrT="[Text]"/>
      <dgm:spPr/>
      <dgm:t>
        <a:bodyPr/>
        <a:lstStyle/>
        <a:p>
          <a:r>
            <a:rPr lang="en-US" dirty="0"/>
            <a:t>Acknowledgement of Understanding Form</a:t>
          </a:r>
        </a:p>
      </dgm:t>
    </dgm:pt>
    <dgm:pt modelId="{D3F33F39-818F-417C-BA70-1A39E0A7D50C}" type="parTrans" cxnId="{F30D7683-58CB-4594-9471-83F800064848}">
      <dgm:prSet/>
      <dgm:spPr/>
      <dgm:t>
        <a:bodyPr/>
        <a:lstStyle/>
        <a:p>
          <a:endParaRPr lang="en-US"/>
        </a:p>
      </dgm:t>
    </dgm:pt>
    <dgm:pt modelId="{26D1909D-E9E4-4E4E-B64C-62111EAB3BC5}" type="sibTrans" cxnId="{F30D7683-58CB-4594-9471-83F800064848}">
      <dgm:prSet/>
      <dgm:spPr/>
      <dgm:t>
        <a:bodyPr/>
        <a:lstStyle/>
        <a:p>
          <a:endParaRPr lang="en-US"/>
        </a:p>
      </dgm:t>
    </dgm:pt>
    <dgm:pt modelId="{24AFB5D6-5530-44EF-A03B-4CC89BCA2EF5}">
      <dgm:prSet phldrT="[Text]"/>
      <dgm:spPr/>
      <dgm:t>
        <a:bodyPr/>
        <a:lstStyle/>
        <a:p>
          <a:r>
            <a:rPr lang="en-US" dirty="0"/>
            <a:t>Approval Letter</a:t>
          </a:r>
        </a:p>
      </dgm:t>
    </dgm:pt>
    <dgm:pt modelId="{DC8D3BE6-7A9D-4940-B3B4-0F45BC64E104}" type="parTrans" cxnId="{8ABFD955-D96E-4594-BC9B-2481F48E6213}">
      <dgm:prSet/>
      <dgm:spPr/>
      <dgm:t>
        <a:bodyPr/>
        <a:lstStyle/>
        <a:p>
          <a:endParaRPr lang="en-US"/>
        </a:p>
      </dgm:t>
    </dgm:pt>
    <dgm:pt modelId="{35E2D3C0-5A87-412A-85CB-328CE8577F60}" type="sibTrans" cxnId="{8ABFD955-D96E-4594-BC9B-2481F48E6213}">
      <dgm:prSet/>
      <dgm:spPr/>
      <dgm:t>
        <a:bodyPr/>
        <a:lstStyle/>
        <a:p>
          <a:endParaRPr lang="en-US"/>
        </a:p>
      </dgm:t>
    </dgm:pt>
    <dgm:pt modelId="{AA8C2DF8-8682-40CB-A868-FE3F8476EF78}">
      <dgm:prSet phldrT="[Text]"/>
      <dgm:spPr/>
      <dgm:t>
        <a:bodyPr/>
        <a:lstStyle/>
        <a:p>
          <a:r>
            <a:rPr lang="en-US" dirty="0"/>
            <a:t>Market Program</a:t>
          </a:r>
        </a:p>
      </dgm:t>
    </dgm:pt>
    <dgm:pt modelId="{071A1F2E-89B0-4CCC-87AE-134771C9D290}" type="parTrans" cxnId="{78F65EC1-0BF6-45C3-BE0A-6726854B82C7}">
      <dgm:prSet/>
      <dgm:spPr/>
      <dgm:t>
        <a:bodyPr/>
        <a:lstStyle/>
        <a:p>
          <a:endParaRPr lang="en-US"/>
        </a:p>
      </dgm:t>
    </dgm:pt>
    <dgm:pt modelId="{171B26AC-542A-409E-8EA4-94B74EA6B778}" type="sibTrans" cxnId="{78F65EC1-0BF6-45C3-BE0A-6726854B82C7}">
      <dgm:prSet/>
      <dgm:spPr/>
      <dgm:t>
        <a:bodyPr/>
        <a:lstStyle/>
        <a:p>
          <a:endParaRPr lang="en-US"/>
        </a:p>
      </dgm:t>
    </dgm:pt>
    <dgm:pt modelId="{75D98AD7-7684-4816-AD16-7E9B4EA40420}">
      <dgm:prSet phldrT="[Text]"/>
      <dgm:spPr/>
      <dgm:t>
        <a:bodyPr/>
        <a:lstStyle/>
        <a:p>
          <a:r>
            <a:rPr lang="en-US" dirty="0"/>
            <a:t>Staff Background Checks</a:t>
          </a:r>
        </a:p>
      </dgm:t>
    </dgm:pt>
    <dgm:pt modelId="{63416B00-E2D9-4039-9E24-0BCFC4AAF6A9}" type="parTrans" cxnId="{78C43F6E-1010-447E-A520-F745C7F0DB44}">
      <dgm:prSet/>
      <dgm:spPr/>
      <dgm:t>
        <a:bodyPr/>
        <a:lstStyle/>
        <a:p>
          <a:endParaRPr lang="en-US"/>
        </a:p>
      </dgm:t>
    </dgm:pt>
    <dgm:pt modelId="{82CD10D9-15E9-4076-B8DD-E644BCB4F401}" type="sibTrans" cxnId="{78C43F6E-1010-447E-A520-F745C7F0DB44}">
      <dgm:prSet/>
      <dgm:spPr/>
      <dgm:t>
        <a:bodyPr/>
        <a:lstStyle/>
        <a:p>
          <a:endParaRPr lang="en-US"/>
        </a:p>
      </dgm:t>
    </dgm:pt>
    <dgm:pt modelId="{505B6140-BFBC-4529-A270-23BCEF9662D7}">
      <dgm:prSet phldrT="[Text]"/>
      <dgm:spPr/>
      <dgm:t>
        <a:bodyPr/>
        <a:lstStyle/>
        <a:p>
          <a:r>
            <a:rPr lang="en-US" dirty="0"/>
            <a:t>Other Business</a:t>
          </a:r>
        </a:p>
      </dgm:t>
    </dgm:pt>
    <dgm:pt modelId="{119F5D51-0862-412F-9180-258D26F1858E}" type="parTrans" cxnId="{931C902F-7E95-41AD-AE5D-275C361FE674}">
      <dgm:prSet/>
      <dgm:spPr/>
      <dgm:t>
        <a:bodyPr/>
        <a:lstStyle/>
        <a:p>
          <a:endParaRPr lang="en-US"/>
        </a:p>
      </dgm:t>
    </dgm:pt>
    <dgm:pt modelId="{D1F15566-69E1-49C3-9E24-085ECF48A0CA}" type="sibTrans" cxnId="{931C902F-7E95-41AD-AE5D-275C361FE674}">
      <dgm:prSet/>
      <dgm:spPr/>
      <dgm:t>
        <a:bodyPr/>
        <a:lstStyle/>
        <a:p>
          <a:endParaRPr lang="en-US"/>
        </a:p>
      </dgm:t>
    </dgm:pt>
    <dgm:pt modelId="{E1197D5E-B3BE-457D-80AB-2494D8C2DB85}" type="pres">
      <dgm:prSet presAssocID="{F3952FE0-C66E-49E7-8DE9-E225E562D84A}" presName="Name0" presStyleCnt="0">
        <dgm:presLayoutVars>
          <dgm:dir/>
          <dgm:animLvl val="lvl"/>
          <dgm:resizeHandles val="exact"/>
        </dgm:presLayoutVars>
      </dgm:prSet>
      <dgm:spPr/>
    </dgm:pt>
    <dgm:pt modelId="{D108CD1F-7C67-49A8-976F-68AD42EDBA52}" type="pres">
      <dgm:prSet presAssocID="{FF1D65AC-586B-4F97-8A30-FD9BCBC2551D}" presName="parTxOnly" presStyleLbl="node1" presStyleIdx="0" presStyleCnt="7">
        <dgm:presLayoutVars>
          <dgm:chMax val="0"/>
          <dgm:chPref val="0"/>
          <dgm:bulletEnabled val="1"/>
        </dgm:presLayoutVars>
      </dgm:prSet>
      <dgm:spPr/>
    </dgm:pt>
    <dgm:pt modelId="{A4E5316D-B329-42A2-9512-F40CB147D324}" type="pres">
      <dgm:prSet presAssocID="{C1F0085B-2B6F-439C-A347-DB6AC232597E}" presName="parTxOnlySpace" presStyleCnt="0"/>
      <dgm:spPr/>
    </dgm:pt>
    <dgm:pt modelId="{2670C654-CB9D-4A12-97D5-BDC4BDC5B93A}" type="pres">
      <dgm:prSet presAssocID="{6C1E1AD5-EBFC-4971-BC41-3DBF5177170E}" presName="parTxOnly" presStyleLbl="node1" presStyleIdx="1" presStyleCnt="7">
        <dgm:presLayoutVars>
          <dgm:chMax val="0"/>
          <dgm:chPref val="0"/>
          <dgm:bulletEnabled val="1"/>
        </dgm:presLayoutVars>
      </dgm:prSet>
      <dgm:spPr/>
    </dgm:pt>
    <dgm:pt modelId="{971CB340-07E8-4947-8326-D5D2317C67DF}" type="pres">
      <dgm:prSet presAssocID="{2AB6954A-3822-4A73-8E3F-C14BAC0F9EC3}" presName="parTxOnlySpace" presStyleCnt="0"/>
      <dgm:spPr/>
    </dgm:pt>
    <dgm:pt modelId="{B39193F5-3EB6-41A7-AD00-D26E236FB91F}" type="pres">
      <dgm:prSet presAssocID="{49287154-AD63-4101-BFC0-FDE8BD92A05A}" presName="parTxOnly" presStyleLbl="node1" presStyleIdx="2" presStyleCnt="7">
        <dgm:presLayoutVars>
          <dgm:chMax val="0"/>
          <dgm:chPref val="0"/>
          <dgm:bulletEnabled val="1"/>
        </dgm:presLayoutVars>
      </dgm:prSet>
      <dgm:spPr/>
    </dgm:pt>
    <dgm:pt modelId="{83362D5C-02B9-4A87-8D22-852562BF229C}" type="pres">
      <dgm:prSet presAssocID="{26D1909D-E9E4-4E4E-B64C-62111EAB3BC5}" presName="parTxOnlySpace" presStyleCnt="0"/>
      <dgm:spPr/>
    </dgm:pt>
    <dgm:pt modelId="{7F6CC2B1-9142-44CD-AE34-3CBC336B69F8}" type="pres">
      <dgm:prSet presAssocID="{24AFB5D6-5530-44EF-A03B-4CC89BCA2EF5}" presName="parTxOnly" presStyleLbl="node1" presStyleIdx="3" presStyleCnt="7">
        <dgm:presLayoutVars>
          <dgm:chMax val="0"/>
          <dgm:chPref val="0"/>
          <dgm:bulletEnabled val="1"/>
        </dgm:presLayoutVars>
      </dgm:prSet>
      <dgm:spPr/>
    </dgm:pt>
    <dgm:pt modelId="{AB940340-1BB3-4B20-90A3-EE9EEEBCBDC9}" type="pres">
      <dgm:prSet presAssocID="{35E2D3C0-5A87-412A-85CB-328CE8577F60}" presName="parTxOnlySpace" presStyleCnt="0"/>
      <dgm:spPr/>
    </dgm:pt>
    <dgm:pt modelId="{93DCB466-D4FB-47A8-9BE1-7EA40EDBC031}" type="pres">
      <dgm:prSet presAssocID="{AA8C2DF8-8682-40CB-A868-FE3F8476EF78}" presName="parTxOnly" presStyleLbl="node1" presStyleIdx="4" presStyleCnt="7">
        <dgm:presLayoutVars>
          <dgm:chMax val="0"/>
          <dgm:chPref val="0"/>
          <dgm:bulletEnabled val="1"/>
        </dgm:presLayoutVars>
      </dgm:prSet>
      <dgm:spPr/>
    </dgm:pt>
    <dgm:pt modelId="{600A5DB9-6E69-43F7-A395-A7932B4F7BDA}" type="pres">
      <dgm:prSet presAssocID="{171B26AC-542A-409E-8EA4-94B74EA6B778}" presName="parTxOnlySpace" presStyleCnt="0"/>
      <dgm:spPr/>
    </dgm:pt>
    <dgm:pt modelId="{AC32E4B6-6B4E-4941-A238-1414A590BE3D}" type="pres">
      <dgm:prSet presAssocID="{75D98AD7-7684-4816-AD16-7E9B4EA40420}" presName="parTxOnly" presStyleLbl="node1" presStyleIdx="5" presStyleCnt="7">
        <dgm:presLayoutVars>
          <dgm:chMax val="0"/>
          <dgm:chPref val="0"/>
          <dgm:bulletEnabled val="1"/>
        </dgm:presLayoutVars>
      </dgm:prSet>
      <dgm:spPr/>
    </dgm:pt>
    <dgm:pt modelId="{F99154D6-D910-48B0-B6F9-8896B2D3A64B}" type="pres">
      <dgm:prSet presAssocID="{82CD10D9-15E9-4076-B8DD-E644BCB4F401}" presName="parTxOnlySpace" presStyleCnt="0"/>
      <dgm:spPr/>
    </dgm:pt>
    <dgm:pt modelId="{255E05B2-778F-4F56-A329-50583698D56F}" type="pres">
      <dgm:prSet presAssocID="{505B6140-BFBC-4529-A270-23BCEF9662D7}" presName="parTxOnly" presStyleLbl="node1" presStyleIdx="6" presStyleCnt="7">
        <dgm:presLayoutVars>
          <dgm:chMax val="0"/>
          <dgm:chPref val="0"/>
          <dgm:bulletEnabled val="1"/>
        </dgm:presLayoutVars>
      </dgm:prSet>
      <dgm:spPr/>
    </dgm:pt>
  </dgm:ptLst>
  <dgm:cxnLst>
    <dgm:cxn modelId="{6F054B06-D337-4F22-B35F-0AC9B3828394}" srcId="{F3952FE0-C66E-49E7-8DE9-E225E562D84A}" destId="{FF1D65AC-586B-4F97-8A30-FD9BCBC2551D}" srcOrd="0" destOrd="0" parTransId="{0E3E0AB2-BBAD-485A-A583-F32969F42AC7}" sibTransId="{C1F0085B-2B6F-439C-A347-DB6AC232597E}"/>
    <dgm:cxn modelId="{ECCF9113-E358-4A7A-B809-370DED264C4E}" type="presOf" srcId="{49287154-AD63-4101-BFC0-FDE8BD92A05A}" destId="{B39193F5-3EB6-41A7-AD00-D26E236FB91F}" srcOrd="0" destOrd="0" presId="urn:microsoft.com/office/officeart/2005/8/layout/chevron1"/>
    <dgm:cxn modelId="{DE245722-3176-4475-BFA2-BCDB792D4385}" type="presOf" srcId="{F3952FE0-C66E-49E7-8DE9-E225E562D84A}" destId="{E1197D5E-B3BE-457D-80AB-2494D8C2DB85}" srcOrd="0" destOrd="0" presId="urn:microsoft.com/office/officeart/2005/8/layout/chevron1"/>
    <dgm:cxn modelId="{931C902F-7E95-41AD-AE5D-275C361FE674}" srcId="{F3952FE0-C66E-49E7-8DE9-E225E562D84A}" destId="{505B6140-BFBC-4529-A270-23BCEF9662D7}" srcOrd="6" destOrd="0" parTransId="{119F5D51-0862-412F-9180-258D26F1858E}" sibTransId="{D1F15566-69E1-49C3-9E24-085ECF48A0CA}"/>
    <dgm:cxn modelId="{806C6F3A-AE4B-41E7-8063-A429BA734296}" type="presOf" srcId="{AA8C2DF8-8682-40CB-A868-FE3F8476EF78}" destId="{93DCB466-D4FB-47A8-9BE1-7EA40EDBC031}" srcOrd="0" destOrd="0" presId="urn:microsoft.com/office/officeart/2005/8/layout/chevron1"/>
    <dgm:cxn modelId="{78C43F6E-1010-447E-A520-F745C7F0DB44}" srcId="{F3952FE0-C66E-49E7-8DE9-E225E562D84A}" destId="{75D98AD7-7684-4816-AD16-7E9B4EA40420}" srcOrd="5" destOrd="0" parTransId="{63416B00-E2D9-4039-9E24-0BCFC4AAF6A9}" sibTransId="{82CD10D9-15E9-4076-B8DD-E644BCB4F401}"/>
    <dgm:cxn modelId="{8ABFD955-D96E-4594-BC9B-2481F48E6213}" srcId="{F3952FE0-C66E-49E7-8DE9-E225E562D84A}" destId="{24AFB5D6-5530-44EF-A03B-4CC89BCA2EF5}" srcOrd="3" destOrd="0" parTransId="{DC8D3BE6-7A9D-4940-B3B4-0F45BC64E104}" sibTransId="{35E2D3C0-5A87-412A-85CB-328CE8577F60}"/>
    <dgm:cxn modelId="{A56B7478-57AD-481A-9E20-1010165FC3A1}" type="presOf" srcId="{505B6140-BFBC-4529-A270-23BCEF9662D7}" destId="{255E05B2-778F-4F56-A329-50583698D56F}" srcOrd="0" destOrd="0" presId="urn:microsoft.com/office/officeart/2005/8/layout/chevron1"/>
    <dgm:cxn modelId="{9373827F-BE0A-4963-B9ED-42D5651A6343}" type="presOf" srcId="{6C1E1AD5-EBFC-4971-BC41-3DBF5177170E}" destId="{2670C654-CB9D-4A12-97D5-BDC4BDC5B93A}" srcOrd="0" destOrd="0" presId="urn:microsoft.com/office/officeart/2005/8/layout/chevron1"/>
    <dgm:cxn modelId="{F30D7683-58CB-4594-9471-83F800064848}" srcId="{F3952FE0-C66E-49E7-8DE9-E225E562D84A}" destId="{49287154-AD63-4101-BFC0-FDE8BD92A05A}" srcOrd="2" destOrd="0" parTransId="{D3F33F39-818F-417C-BA70-1A39E0A7D50C}" sibTransId="{26D1909D-E9E4-4E4E-B64C-62111EAB3BC5}"/>
    <dgm:cxn modelId="{81A31C8D-B8D2-4D14-A373-DCE489754826}" type="presOf" srcId="{75D98AD7-7684-4816-AD16-7E9B4EA40420}" destId="{AC32E4B6-6B4E-4941-A238-1414A590BE3D}" srcOrd="0" destOrd="0" presId="urn:microsoft.com/office/officeart/2005/8/layout/chevron1"/>
    <dgm:cxn modelId="{EB9B25A4-645A-4BF7-A206-9FFDCAC17C1E}" srcId="{F3952FE0-C66E-49E7-8DE9-E225E562D84A}" destId="{6C1E1AD5-EBFC-4971-BC41-3DBF5177170E}" srcOrd="1" destOrd="0" parTransId="{284FE828-0C3D-469D-B16D-9924B71D9B5E}" sibTransId="{2AB6954A-3822-4A73-8E3F-C14BAC0F9EC3}"/>
    <dgm:cxn modelId="{6D6FF1BA-8DC0-4EF3-AD5C-B0A6EF8005B9}" type="presOf" srcId="{FF1D65AC-586B-4F97-8A30-FD9BCBC2551D}" destId="{D108CD1F-7C67-49A8-976F-68AD42EDBA52}" srcOrd="0" destOrd="0" presId="urn:microsoft.com/office/officeart/2005/8/layout/chevron1"/>
    <dgm:cxn modelId="{78F65EC1-0BF6-45C3-BE0A-6726854B82C7}" srcId="{F3952FE0-C66E-49E7-8DE9-E225E562D84A}" destId="{AA8C2DF8-8682-40CB-A868-FE3F8476EF78}" srcOrd="4" destOrd="0" parTransId="{071A1F2E-89B0-4CCC-87AE-134771C9D290}" sibTransId="{171B26AC-542A-409E-8EA4-94B74EA6B778}"/>
    <dgm:cxn modelId="{157079F9-F5A3-4538-94DB-0E7481FFA30F}" type="presOf" srcId="{24AFB5D6-5530-44EF-A03B-4CC89BCA2EF5}" destId="{7F6CC2B1-9142-44CD-AE34-3CBC336B69F8}" srcOrd="0" destOrd="0" presId="urn:microsoft.com/office/officeart/2005/8/layout/chevron1"/>
    <dgm:cxn modelId="{24A134B8-BE70-44A9-B57F-F9B4501E9F21}" type="presParOf" srcId="{E1197D5E-B3BE-457D-80AB-2494D8C2DB85}" destId="{D108CD1F-7C67-49A8-976F-68AD42EDBA52}" srcOrd="0" destOrd="0" presId="urn:microsoft.com/office/officeart/2005/8/layout/chevron1"/>
    <dgm:cxn modelId="{F61A9416-60B9-476F-8B21-F2F641CF9934}" type="presParOf" srcId="{E1197D5E-B3BE-457D-80AB-2494D8C2DB85}" destId="{A4E5316D-B329-42A2-9512-F40CB147D324}" srcOrd="1" destOrd="0" presId="urn:microsoft.com/office/officeart/2005/8/layout/chevron1"/>
    <dgm:cxn modelId="{9FB625B2-7B90-49A7-A3D4-1A95E13C829B}" type="presParOf" srcId="{E1197D5E-B3BE-457D-80AB-2494D8C2DB85}" destId="{2670C654-CB9D-4A12-97D5-BDC4BDC5B93A}" srcOrd="2" destOrd="0" presId="urn:microsoft.com/office/officeart/2005/8/layout/chevron1"/>
    <dgm:cxn modelId="{88152C7E-702B-445D-B6ED-7CE5DEA83AAA}" type="presParOf" srcId="{E1197D5E-B3BE-457D-80AB-2494D8C2DB85}" destId="{971CB340-07E8-4947-8326-D5D2317C67DF}" srcOrd="3" destOrd="0" presId="urn:microsoft.com/office/officeart/2005/8/layout/chevron1"/>
    <dgm:cxn modelId="{45B5EC9B-ABBC-403A-8F35-A8CE1A521753}" type="presParOf" srcId="{E1197D5E-B3BE-457D-80AB-2494D8C2DB85}" destId="{B39193F5-3EB6-41A7-AD00-D26E236FB91F}" srcOrd="4" destOrd="0" presId="urn:microsoft.com/office/officeart/2005/8/layout/chevron1"/>
    <dgm:cxn modelId="{193A109B-2BCA-4A2A-8E5D-F8114F79482B}" type="presParOf" srcId="{E1197D5E-B3BE-457D-80AB-2494D8C2DB85}" destId="{83362D5C-02B9-4A87-8D22-852562BF229C}" srcOrd="5" destOrd="0" presId="urn:microsoft.com/office/officeart/2005/8/layout/chevron1"/>
    <dgm:cxn modelId="{10A346BD-51E9-4CD4-A336-5D20FF0DDA17}" type="presParOf" srcId="{E1197D5E-B3BE-457D-80AB-2494D8C2DB85}" destId="{7F6CC2B1-9142-44CD-AE34-3CBC336B69F8}" srcOrd="6" destOrd="0" presId="urn:microsoft.com/office/officeart/2005/8/layout/chevron1"/>
    <dgm:cxn modelId="{B065845D-BE78-4351-B8EE-C0A637F8504F}" type="presParOf" srcId="{E1197D5E-B3BE-457D-80AB-2494D8C2DB85}" destId="{AB940340-1BB3-4B20-90A3-EE9EEEBCBDC9}" srcOrd="7" destOrd="0" presId="urn:microsoft.com/office/officeart/2005/8/layout/chevron1"/>
    <dgm:cxn modelId="{BBC9BCD3-2F67-4862-B7BB-F93BF20E399D}" type="presParOf" srcId="{E1197D5E-B3BE-457D-80AB-2494D8C2DB85}" destId="{93DCB466-D4FB-47A8-9BE1-7EA40EDBC031}" srcOrd="8" destOrd="0" presId="urn:microsoft.com/office/officeart/2005/8/layout/chevron1"/>
    <dgm:cxn modelId="{2C0DF312-A10E-4071-BEE1-0571FB46E9E1}" type="presParOf" srcId="{E1197D5E-B3BE-457D-80AB-2494D8C2DB85}" destId="{600A5DB9-6E69-43F7-A395-A7932B4F7BDA}" srcOrd="9" destOrd="0" presId="urn:microsoft.com/office/officeart/2005/8/layout/chevron1"/>
    <dgm:cxn modelId="{680764AF-8B1B-414E-8705-8569AB05B067}" type="presParOf" srcId="{E1197D5E-B3BE-457D-80AB-2494D8C2DB85}" destId="{AC32E4B6-6B4E-4941-A238-1414A590BE3D}" srcOrd="10" destOrd="0" presId="urn:microsoft.com/office/officeart/2005/8/layout/chevron1"/>
    <dgm:cxn modelId="{BFDA65E8-4134-4EC4-9661-0EDDAF5DC05C}" type="presParOf" srcId="{E1197D5E-B3BE-457D-80AB-2494D8C2DB85}" destId="{F99154D6-D910-48B0-B6F9-8896B2D3A64B}" srcOrd="11" destOrd="0" presId="urn:microsoft.com/office/officeart/2005/8/layout/chevron1"/>
    <dgm:cxn modelId="{4A0ACFAC-1105-445F-99BF-656203899055}" type="presParOf" srcId="{E1197D5E-B3BE-457D-80AB-2494D8C2DB85}" destId="{255E05B2-778F-4F56-A329-50583698D56F}" srcOrd="12"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CD925-8DF8-4438-89C3-B004FDD43F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48F886B-1390-4752-BAB5-E00AA7CAF493}">
      <dgm:prSet phldrT="[Text]" custT="1"/>
      <dgm:spPr/>
      <dgm:t>
        <a:bodyPr/>
        <a:lstStyle/>
        <a:p>
          <a:r>
            <a:rPr lang="en-US" sz="1000" b="1" dirty="0"/>
            <a:t>Developing your program/camp</a:t>
          </a:r>
          <a:endParaRPr lang="en-US" sz="1000" dirty="0"/>
        </a:p>
      </dgm:t>
    </dgm:pt>
    <dgm:pt modelId="{3707C985-E4AE-4069-8441-799B0C398587}" type="parTrans" cxnId="{F29CE5A2-12B0-4EC3-9503-26D0ED6BA7A8}">
      <dgm:prSet/>
      <dgm:spPr/>
      <dgm:t>
        <a:bodyPr/>
        <a:lstStyle/>
        <a:p>
          <a:endParaRPr lang="en-US"/>
        </a:p>
      </dgm:t>
    </dgm:pt>
    <dgm:pt modelId="{784BC2C5-D524-444F-8EF0-DDEA389B1BE6}" type="sibTrans" cxnId="{F29CE5A2-12B0-4EC3-9503-26D0ED6BA7A8}">
      <dgm:prSet/>
      <dgm:spPr/>
      <dgm:t>
        <a:bodyPr/>
        <a:lstStyle/>
        <a:p>
          <a:endParaRPr lang="en-US"/>
        </a:p>
      </dgm:t>
    </dgm:pt>
    <dgm:pt modelId="{82E6F72B-B0A0-4C4B-95C2-9330B0D5FCA8}">
      <dgm:prSet phldrT="[Text]" custT="1"/>
      <dgm:spPr/>
      <dgm:t>
        <a:bodyPr/>
        <a:lstStyle/>
        <a:p>
          <a:r>
            <a:rPr lang="en-US" sz="2000" dirty="0"/>
            <a:t>Develop a curriculum and budget </a:t>
          </a:r>
        </a:p>
      </dgm:t>
    </dgm:pt>
    <dgm:pt modelId="{58396285-090F-4F6A-BEBC-919A1190AADB}" type="parTrans" cxnId="{23117222-0B73-4640-A0F8-46933B252887}">
      <dgm:prSet/>
      <dgm:spPr/>
      <dgm:t>
        <a:bodyPr/>
        <a:lstStyle/>
        <a:p>
          <a:endParaRPr lang="en-US"/>
        </a:p>
      </dgm:t>
    </dgm:pt>
    <dgm:pt modelId="{43D836F1-A531-4839-903C-9E865E84A9F2}" type="sibTrans" cxnId="{23117222-0B73-4640-A0F8-46933B252887}">
      <dgm:prSet/>
      <dgm:spPr/>
      <dgm:t>
        <a:bodyPr/>
        <a:lstStyle/>
        <a:p>
          <a:endParaRPr lang="en-US"/>
        </a:p>
      </dgm:t>
    </dgm:pt>
    <dgm:pt modelId="{FD55E2A5-FC46-48A4-B615-A180D5EC7B0E}">
      <dgm:prSet phldrT="[Text]" custT="1"/>
      <dgm:spPr/>
      <dgm:t>
        <a:bodyPr/>
        <a:lstStyle/>
        <a:p>
          <a:r>
            <a:rPr lang="en-US" sz="2000" dirty="0"/>
            <a:t>Obtain approval from your department chair/unit director and, if needed, dean.</a:t>
          </a:r>
        </a:p>
      </dgm:t>
    </dgm:pt>
    <dgm:pt modelId="{1A6A0E31-D810-47F5-8F1F-4B3685E6E932}" type="parTrans" cxnId="{E98ED74B-5CB4-4DD1-BBB9-D034644EED23}">
      <dgm:prSet/>
      <dgm:spPr/>
      <dgm:t>
        <a:bodyPr/>
        <a:lstStyle/>
        <a:p>
          <a:endParaRPr lang="en-US"/>
        </a:p>
      </dgm:t>
    </dgm:pt>
    <dgm:pt modelId="{FB002CEC-7E64-4926-84E7-E5D09093CCC9}" type="sibTrans" cxnId="{E98ED74B-5CB4-4DD1-BBB9-D034644EED23}">
      <dgm:prSet/>
      <dgm:spPr/>
      <dgm:t>
        <a:bodyPr/>
        <a:lstStyle/>
        <a:p>
          <a:endParaRPr lang="en-US"/>
        </a:p>
      </dgm:t>
    </dgm:pt>
    <dgm:pt modelId="{688A52EF-01EB-40A7-8616-C2758CD31605}">
      <dgm:prSet phldrT="[Text]" custT="1"/>
      <dgm:spPr/>
      <dgm:t>
        <a:bodyPr/>
        <a:lstStyle/>
        <a:p>
          <a:r>
            <a:rPr lang="en-US" sz="900" b="1" dirty="0"/>
            <a:t>Assist with            Pre-Collegiate and Youth Programs requirements</a:t>
          </a:r>
        </a:p>
      </dgm:t>
    </dgm:pt>
    <dgm:pt modelId="{71E44570-9FA1-4A18-B564-9B56D303A326}" type="parTrans" cxnId="{84BAA831-14A6-4B01-BFA5-2846E03743D9}">
      <dgm:prSet/>
      <dgm:spPr/>
      <dgm:t>
        <a:bodyPr/>
        <a:lstStyle/>
        <a:p>
          <a:endParaRPr lang="en-US"/>
        </a:p>
      </dgm:t>
    </dgm:pt>
    <dgm:pt modelId="{C59CB98D-2DE8-4D35-A8D9-70F80FEBA890}" type="sibTrans" cxnId="{84BAA831-14A6-4B01-BFA5-2846E03743D9}">
      <dgm:prSet/>
      <dgm:spPr/>
      <dgm:t>
        <a:bodyPr/>
        <a:lstStyle/>
        <a:p>
          <a:endParaRPr lang="en-US"/>
        </a:p>
      </dgm:t>
    </dgm:pt>
    <dgm:pt modelId="{F53CC134-1873-4E1A-81D1-FF4A39ECC6BE}">
      <dgm:prSet phldrT="[Text]" custT="1"/>
      <dgm:spPr/>
      <dgm:t>
        <a:bodyPr/>
        <a:lstStyle/>
        <a:p>
          <a:r>
            <a:rPr lang="en-US" sz="2000" dirty="0"/>
            <a:t>Intent Letter</a:t>
          </a:r>
        </a:p>
      </dgm:t>
    </dgm:pt>
    <dgm:pt modelId="{D85F7494-81F5-4690-8F5B-3D6BE9178625}" type="parTrans" cxnId="{9F9D5DF9-FB2C-42F7-B978-6200D5A0A88F}">
      <dgm:prSet/>
      <dgm:spPr/>
      <dgm:t>
        <a:bodyPr/>
        <a:lstStyle/>
        <a:p>
          <a:endParaRPr lang="en-US"/>
        </a:p>
      </dgm:t>
    </dgm:pt>
    <dgm:pt modelId="{2F4495B3-F91B-4520-9B2E-B98EE176BDDB}" type="sibTrans" cxnId="{9F9D5DF9-FB2C-42F7-B978-6200D5A0A88F}">
      <dgm:prSet/>
      <dgm:spPr/>
      <dgm:t>
        <a:bodyPr/>
        <a:lstStyle/>
        <a:p>
          <a:endParaRPr lang="en-US"/>
        </a:p>
      </dgm:t>
    </dgm:pt>
    <dgm:pt modelId="{883CD815-ABA1-42F4-A568-3887DBBA757E}">
      <dgm:prSet phldrT="[Text]" custT="1"/>
      <dgm:spPr/>
      <dgm:t>
        <a:bodyPr/>
        <a:lstStyle/>
        <a:p>
          <a:r>
            <a:rPr lang="en-US" sz="2000" dirty="0"/>
            <a:t>Program Application</a:t>
          </a:r>
        </a:p>
      </dgm:t>
    </dgm:pt>
    <dgm:pt modelId="{89FD5997-A5E9-4361-B95A-7D7CDD6D3926}" type="parTrans" cxnId="{CEDCB50A-2927-438C-B825-69A5BD124CA5}">
      <dgm:prSet/>
      <dgm:spPr/>
      <dgm:t>
        <a:bodyPr/>
        <a:lstStyle/>
        <a:p>
          <a:endParaRPr lang="en-US"/>
        </a:p>
      </dgm:t>
    </dgm:pt>
    <dgm:pt modelId="{A58F551C-D32F-4025-9B56-B33552D7310E}" type="sibTrans" cxnId="{CEDCB50A-2927-438C-B825-69A5BD124CA5}">
      <dgm:prSet/>
      <dgm:spPr/>
      <dgm:t>
        <a:bodyPr/>
        <a:lstStyle/>
        <a:p>
          <a:endParaRPr lang="en-US"/>
        </a:p>
      </dgm:t>
    </dgm:pt>
    <dgm:pt modelId="{B5BE474D-5D77-4F37-9F51-3F17DD5EF406}">
      <dgm:prSet phldrT="[Text]" custT="1"/>
      <dgm:spPr/>
      <dgm:t>
        <a:bodyPr/>
        <a:lstStyle/>
        <a:p>
          <a:r>
            <a:rPr lang="en-US" sz="1000" b="1" dirty="0"/>
            <a:t>End of program/camp requirements</a:t>
          </a:r>
          <a:endParaRPr lang="en-US" sz="1000" dirty="0"/>
        </a:p>
      </dgm:t>
    </dgm:pt>
    <dgm:pt modelId="{B40AD915-F87D-4031-954C-33256E254026}" type="parTrans" cxnId="{389E7AC7-E530-4735-AA92-CA838C9C6A24}">
      <dgm:prSet/>
      <dgm:spPr/>
      <dgm:t>
        <a:bodyPr/>
        <a:lstStyle/>
        <a:p>
          <a:endParaRPr lang="en-US"/>
        </a:p>
      </dgm:t>
    </dgm:pt>
    <dgm:pt modelId="{AF47C081-7662-421F-BCE7-3EF8C5B2FC13}" type="sibTrans" cxnId="{389E7AC7-E530-4735-AA92-CA838C9C6A24}">
      <dgm:prSet/>
      <dgm:spPr/>
      <dgm:t>
        <a:bodyPr/>
        <a:lstStyle/>
        <a:p>
          <a:endParaRPr lang="en-US"/>
        </a:p>
      </dgm:t>
    </dgm:pt>
    <dgm:pt modelId="{AF5C1C2B-7923-4524-B832-DBCD82D0E2B8}">
      <dgm:prSet phldrT="[Text]" custT="1"/>
      <dgm:spPr/>
      <dgm:t>
        <a:bodyPr/>
        <a:lstStyle/>
        <a:p>
          <a:r>
            <a:rPr lang="en-US" sz="2000" dirty="0"/>
            <a:t>Final list of staff, and program participants </a:t>
          </a:r>
        </a:p>
      </dgm:t>
    </dgm:pt>
    <dgm:pt modelId="{53721564-59A0-4DB6-ABF3-F486BE23896F}" type="parTrans" cxnId="{CE3102E8-5659-440A-A890-EF4280971C9D}">
      <dgm:prSet/>
      <dgm:spPr/>
      <dgm:t>
        <a:bodyPr/>
        <a:lstStyle/>
        <a:p>
          <a:endParaRPr lang="en-US"/>
        </a:p>
      </dgm:t>
    </dgm:pt>
    <dgm:pt modelId="{6444C259-2055-4222-8003-9959C58E13B4}" type="sibTrans" cxnId="{CE3102E8-5659-440A-A890-EF4280971C9D}">
      <dgm:prSet/>
      <dgm:spPr/>
      <dgm:t>
        <a:bodyPr/>
        <a:lstStyle/>
        <a:p>
          <a:endParaRPr lang="en-US"/>
        </a:p>
      </dgm:t>
    </dgm:pt>
    <dgm:pt modelId="{38D58FF7-9910-46F9-98B2-144E5A8C0926}">
      <dgm:prSet phldrT="[Text]" custT="1"/>
      <dgm:spPr/>
      <dgm:t>
        <a:bodyPr/>
        <a:lstStyle/>
        <a:p>
          <a:r>
            <a:rPr lang="en-US" sz="2000" dirty="0"/>
            <a:t>Keep all camp/program documents in a file in case of an internal audit</a:t>
          </a:r>
        </a:p>
      </dgm:t>
    </dgm:pt>
    <dgm:pt modelId="{6F1F8478-182E-46C8-A3C9-ACD2A212B75D}" type="parTrans" cxnId="{70590EDB-7BA9-491A-97FA-E1509CA63D62}">
      <dgm:prSet/>
      <dgm:spPr/>
      <dgm:t>
        <a:bodyPr/>
        <a:lstStyle/>
        <a:p>
          <a:endParaRPr lang="en-US"/>
        </a:p>
      </dgm:t>
    </dgm:pt>
    <dgm:pt modelId="{86DE15B9-7697-44BC-ABFE-1750C4DF910F}" type="sibTrans" cxnId="{70590EDB-7BA9-491A-97FA-E1509CA63D62}">
      <dgm:prSet/>
      <dgm:spPr/>
      <dgm:t>
        <a:bodyPr/>
        <a:lstStyle/>
        <a:p>
          <a:endParaRPr lang="en-US"/>
        </a:p>
      </dgm:t>
    </dgm:pt>
    <dgm:pt modelId="{1278E456-0B9B-48AC-A175-B19A720A47E7}">
      <dgm:prSet phldrT="[Text]" custT="1"/>
      <dgm:spPr/>
      <dgm:t>
        <a:bodyPr/>
        <a:lstStyle/>
        <a:p>
          <a:r>
            <a:rPr lang="en-US" sz="2000" dirty="0"/>
            <a:t>Human Resources requirements</a:t>
          </a:r>
        </a:p>
      </dgm:t>
    </dgm:pt>
    <dgm:pt modelId="{FCB91588-9DF0-4434-9ABA-C26837F64EA8}" type="parTrans" cxnId="{11F2BD75-C3D5-406B-93F6-4DFACA8F17AE}">
      <dgm:prSet/>
      <dgm:spPr/>
      <dgm:t>
        <a:bodyPr/>
        <a:lstStyle/>
        <a:p>
          <a:endParaRPr lang="en-US"/>
        </a:p>
      </dgm:t>
    </dgm:pt>
    <dgm:pt modelId="{4A45231F-C3D6-4C19-8D05-0B1D185ABDE7}" type="sibTrans" cxnId="{11F2BD75-C3D5-406B-93F6-4DFACA8F17AE}">
      <dgm:prSet/>
      <dgm:spPr/>
      <dgm:t>
        <a:bodyPr/>
        <a:lstStyle/>
        <a:p>
          <a:endParaRPr lang="en-US"/>
        </a:p>
      </dgm:t>
    </dgm:pt>
    <dgm:pt modelId="{41EE6B5E-B329-462F-A930-3085DC558764}" type="pres">
      <dgm:prSet presAssocID="{618CD925-8DF8-4438-89C3-B004FDD43FF1}" presName="linearFlow" presStyleCnt="0">
        <dgm:presLayoutVars>
          <dgm:dir/>
          <dgm:animLvl val="lvl"/>
          <dgm:resizeHandles val="exact"/>
        </dgm:presLayoutVars>
      </dgm:prSet>
      <dgm:spPr/>
    </dgm:pt>
    <dgm:pt modelId="{8893A1CB-C163-4EE4-8436-5FDCF5E13253}" type="pres">
      <dgm:prSet presAssocID="{248F886B-1390-4752-BAB5-E00AA7CAF493}" presName="composite" presStyleCnt="0"/>
      <dgm:spPr/>
    </dgm:pt>
    <dgm:pt modelId="{8373DCED-A580-463E-80C7-7D194901D9E2}" type="pres">
      <dgm:prSet presAssocID="{248F886B-1390-4752-BAB5-E00AA7CAF493}" presName="parentText" presStyleLbl="alignNode1" presStyleIdx="0" presStyleCnt="3">
        <dgm:presLayoutVars>
          <dgm:chMax val="1"/>
          <dgm:bulletEnabled val="1"/>
        </dgm:presLayoutVars>
      </dgm:prSet>
      <dgm:spPr/>
    </dgm:pt>
    <dgm:pt modelId="{AD7FABDD-5E02-4C97-915F-C23BC1CCF393}" type="pres">
      <dgm:prSet presAssocID="{248F886B-1390-4752-BAB5-E00AA7CAF493}" presName="descendantText" presStyleLbl="alignAcc1" presStyleIdx="0" presStyleCnt="3">
        <dgm:presLayoutVars>
          <dgm:bulletEnabled val="1"/>
        </dgm:presLayoutVars>
      </dgm:prSet>
      <dgm:spPr/>
    </dgm:pt>
    <dgm:pt modelId="{1947F8FB-7E47-40E3-AC0C-CFF00D165607}" type="pres">
      <dgm:prSet presAssocID="{784BC2C5-D524-444F-8EF0-DDEA389B1BE6}" presName="sp" presStyleCnt="0"/>
      <dgm:spPr/>
    </dgm:pt>
    <dgm:pt modelId="{FB81FE8D-2E24-4845-A433-0E5CD569B1F3}" type="pres">
      <dgm:prSet presAssocID="{688A52EF-01EB-40A7-8616-C2758CD31605}" presName="composite" presStyleCnt="0"/>
      <dgm:spPr/>
    </dgm:pt>
    <dgm:pt modelId="{992B40D0-15E5-4ADB-A8B2-ACFF3DBD593F}" type="pres">
      <dgm:prSet presAssocID="{688A52EF-01EB-40A7-8616-C2758CD31605}" presName="parentText" presStyleLbl="alignNode1" presStyleIdx="1" presStyleCnt="3" custLinFactNeighborX="0" custLinFactNeighborY="1747">
        <dgm:presLayoutVars>
          <dgm:chMax val="1"/>
          <dgm:bulletEnabled val="1"/>
        </dgm:presLayoutVars>
      </dgm:prSet>
      <dgm:spPr/>
    </dgm:pt>
    <dgm:pt modelId="{B79774CB-9992-4C57-BCB1-91A6183C398A}" type="pres">
      <dgm:prSet presAssocID="{688A52EF-01EB-40A7-8616-C2758CD31605}" presName="descendantText" presStyleLbl="alignAcc1" presStyleIdx="1" presStyleCnt="3" custLinFactNeighborX="47597" custLinFactNeighborY="2578">
        <dgm:presLayoutVars>
          <dgm:bulletEnabled val="1"/>
        </dgm:presLayoutVars>
      </dgm:prSet>
      <dgm:spPr/>
    </dgm:pt>
    <dgm:pt modelId="{1C883BFB-5A5C-4E75-ACEA-18AB927353B6}" type="pres">
      <dgm:prSet presAssocID="{C59CB98D-2DE8-4D35-A8D9-70F80FEBA890}" presName="sp" presStyleCnt="0"/>
      <dgm:spPr/>
    </dgm:pt>
    <dgm:pt modelId="{B7F7E114-56AE-491C-8FD6-882A021C747A}" type="pres">
      <dgm:prSet presAssocID="{B5BE474D-5D77-4F37-9F51-3F17DD5EF406}" presName="composite" presStyleCnt="0"/>
      <dgm:spPr/>
    </dgm:pt>
    <dgm:pt modelId="{756E8F10-22E7-4D2C-B1C7-781B962C62FE}" type="pres">
      <dgm:prSet presAssocID="{B5BE474D-5D77-4F37-9F51-3F17DD5EF406}" presName="parentText" presStyleLbl="alignNode1" presStyleIdx="2" presStyleCnt="3">
        <dgm:presLayoutVars>
          <dgm:chMax val="1"/>
          <dgm:bulletEnabled val="1"/>
        </dgm:presLayoutVars>
      </dgm:prSet>
      <dgm:spPr/>
    </dgm:pt>
    <dgm:pt modelId="{71779870-491F-43BC-885B-A2C4E104BADE}" type="pres">
      <dgm:prSet presAssocID="{B5BE474D-5D77-4F37-9F51-3F17DD5EF406}" presName="descendantText" presStyleLbl="alignAcc1" presStyleIdx="2" presStyleCnt="3">
        <dgm:presLayoutVars>
          <dgm:bulletEnabled val="1"/>
        </dgm:presLayoutVars>
      </dgm:prSet>
      <dgm:spPr/>
    </dgm:pt>
  </dgm:ptLst>
  <dgm:cxnLst>
    <dgm:cxn modelId="{CEDCB50A-2927-438C-B825-69A5BD124CA5}" srcId="{688A52EF-01EB-40A7-8616-C2758CD31605}" destId="{883CD815-ABA1-42F4-A568-3887DBBA757E}" srcOrd="1" destOrd="0" parTransId="{89FD5997-A5E9-4361-B95A-7D7CDD6D3926}" sibTransId="{A58F551C-D32F-4025-9B56-B33552D7310E}"/>
    <dgm:cxn modelId="{23117222-0B73-4640-A0F8-46933B252887}" srcId="{248F886B-1390-4752-BAB5-E00AA7CAF493}" destId="{82E6F72B-B0A0-4C4B-95C2-9330B0D5FCA8}" srcOrd="0" destOrd="0" parTransId="{58396285-090F-4F6A-BEBC-919A1190AADB}" sibTransId="{43D836F1-A531-4839-903C-9E865E84A9F2}"/>
    <dgm:cxn modelId="{84BAA831-14A6-4B01-BFA5-2846E03743D9}" srcId="{618CD925-8DF8-4438-89C3-B004FDD43FF1}" destId="{688A52EF-01EB-40A7-8616-C2758CD31605}" srcOrd="1" destOrd="0" parTransId="{71E44570-9FA1-4A18-B564-9B56D303A326}" sibTransId="{C59CB98D-2DE8-4D35-A8D9-70F80FEBA890}"/>
    <dgm:cxn modelId="{A83DC032-5F8D-4950-81D6-3DEDAA1CA64D}" type="presOf" srcId="{688A52EF-01EB-40A7-8616-C2758CD31605}" destId="{992B40D0-15E5-4ADB-A8B2-ACFF3DBD593F}" srcOrd="0" destOrd="0" presId="urn:microsoft.com/office/officeart/2005/8/layout/chevron2"/>
    <dgm:cxn modelId="{E98ED74B-5CB4-4DD1-BBB9-D034644EED23}" srcId="{248F886B-1390-4752-BAB5-E00AA7CAF493}" destId="{FD55E2A5-FC46-48A4-B615-A180D5EC7B0E}" srcOrd="1" destOrd="0" parTransId="{1A6A0E31-D810-47F5-8F1F-4B3685E6E932}" sibTransId="{FB002CEC-7E64-4926-84E7-E5D09093CCC9}"/>
    <dgm:cxn modelId="{5127D551-C5F3-4813-B9CE-555F89EF53A9}" type="presOf" srcId="{F53CC134-1873-4E1A-81D1-FF4A39ECC6BE}" destId="{B79774CB-9992-4C57-BCB1-91A6183C398A}" srcOrd="0" destOrd="0" presId="urn:microsoft.com/office/officeart/2005/8/layout/chevron2"/>
    <dgm:cxn modelId="{B0D8A552-3F6B-4D64-8FB9-789EAB81869F}" type="presOf" srcId="{883CD815-ABA1-42F4-A568-3887DBBA757E}" destId="{B79774CB-9992-4C57-BCB1-91A6183C398A}" srcOrd="0" destOrd="1" presId="urn:microsoft.com/office/officeart/2005/8/layout/chevron2"/>
    <dgm:cxn modelId="{11F2BD75-C3D5-406B-93F6-4DFACA8F17AE}" srcId="{688A52EF-01EB-40A7-8616-C2758CD31605}" destId="{1278E456-0B9B-48AC-A175-B19A720A47E7}" srcOrd="2" destOrd="0" parTransId="{FCB91588-9DF0-4434-9ABA-C26837F64EA8}" sibTransId="{4A45231F-C3D6-4C19-8D05-0B1D185ABDE7}"/>
    <dgm:cxn modelId="{FD3F428D-4CB3-44E4-AE9B-E61C94D7431E}" type="presOf" srcId="{82E6F72B-B0A0-4C4B-95C2-9330B0D5FCA8}" destId="{AD7FABDD-5E02-4C97-915F-C23BC1CCF393}" srcOrd="0" destOrd="0" presId="urn:microsoft.com/office/officeart/2005/8/layout/chevron2"/>
    <dgm:cxn modelId="{6DD31B95-BDAB-48F3-9976-0D8E7EE3C779}" type="presOf" srcId="{38D58FF7-9910-46F9-98B2-144E5A8C0926}" destId="{71779870-491F-43BC-885B-A2C4E104BADE}" srcOrd="0" destOrd="1" presId="urn:microsoft.com/office/officeart/2005/8/layout/chevron2"/>
    <dgm:cxn modelId="{C11A80A2-ED00-428A-8DF2-E1170BCF05A3}" type="presOf" srcId="{618CD925-8DF8-4438-89C3-B004FDD43FF1}" destId="{41EE6B5E-B329-462F-A930-3085DC558764}" srcOrd="0" destOrd="0" presId="urn:microsoft.com/office/officeart/2005/8/layout/chevron2"/>
    <dgm:cxn modelId="{F29CE5A2-12B0-4EC3-9503-26D0ED6BA7A8}" srcId="{618CD925-8DF8-4438-89C3-B004FDD43FF1}" destId="{248F886B-1390-4752-BAB5-E00AA7CAF493}" srcOrd="0" destOrd="0" parTransId="{3707C985-E4AE-4069-8441-799B0C398587}" sibTransId="{784BC2C5-D524-444F-8EF0-DDEA389B1BE6}"/>
    <dgm:cxn modelId="{B38799AA-5A50-4B11-ACF9-22238CB12266}" type="presOf" srcId="{B5BE474D-5D77-4F37-9F51-3F17DD5EF406}" destId="{756E8F10-22E7-4D2C-B1C7-781B962C62FE}" srcOrd="0" destOrd="0" presId="urn:microsoft.com/office/officeart/2005/8/layout/chevron2"/>
    <dgm:cxn modelId="{3F004BB8-7A2A-4F0D-BA63-1EBFC47AAA5D}" type="presOf" srcId="{AF5C1C2B-7923-4524-B832-DBCD82D0E2B8}" destId="{71779870-491F-43BC-885B-A2C4E104BADE}" srcOrd="0" destOrd="0" presId="urn:microsoft.com/office/officeart/2005/8/layout/chevron2"/>
    <dgm:cxn modelId="{389E7AC7-E530-4735-AA92-CA838C9C6A24}" srcId="{618CD925-8DF8-4438-89C3-B004FDD43FF1}" destId="{B5BE474D-5D77-4F37-9F51-3F17DD5EF406}" srcOrd="2" destOrd="0" parTransId="{B40AD915-F87D-4031-954C-33256E254026}" sibTransId="{AF47C081-7662-421F-BCE7-3EF8C5B2FC13}"/>
    <dgm:cxn modelId="{59A074CD-214A-45B3-9BA0-94396ADE0604}" type="presOf" srcId="{1278E456-0B9B-48AC-A175-B19A720A47E7}" destId="{B79774CB-9992-4C57-BCB1-91A6183C398A}" srcOrd="0" destOrd="2" presId="urn:microsoft.com/office/officeart/2005/8/layout/chevron2"/>
    <dgm:cxn modelId="{70590EDB-7BA9-491A-97FA-E1509CA63D62}" srcId="{B5BE474D-5D77-4F37-9F51-3F17DD5EF406}" destId="{38D58FF7-9910-46F9-98B2-144E5A8C0926}" srcOrd="1" destOrd="0" parTransId="{6F1F8478-182E-46C8-A3C9-ACD2A212B75D}" sibTransId="{86DE15B9-7697-44BC-ABFE-1750C4DF910F}"/>
    <dgm:cxn modelId="{1A1085E7-8F77-4E54-B06D-CEF43AFF8338}" type="presOf" srcId="{248F886B-1390-4752-BAB5-E00AA7CAF493}" destId="{8373DCED-A580-463E-80C7-7D194901D9E2}" srcOrd="0" destOrd="0" presId="urn:microsoft.com/office/officeart/2005/8/layout/chevron2"/>
    <dgm:cxn modelId="{CE3102E8-5659-440A-A890-EF4280971C9D}" srcId="{B5BE474D-5D77-4F37-9F51-3F17DD5EF406}" destId="{AF5C1C2B-7923-4524-B832-DBCD82D0E2B8}" srcOrd="0" destOrd="0" parTransId="{53721564-59A0-4DB6-ABF3-F486BE23896F}" sibTransId="{6444C259-2055-4222-8003-9959C58E13B4}"/>
    <dgm:cxn modelId="{9F9D5DF9-FB2C-42F7-B978-6200D5A0A88F}" srcId="{688A52EF-01EB-40A7-8616-C2758CD31605}" destId="{F53CC134-1873-4E1A-81D1-FF4A39ECC6BE}" srcOrd="0" destOrd="0" parTransId="{D85F7494-81F5-4690-8F5B-3D6BE9178625}" sibTransId="{2F4495B3-F91B-4520-9B2E-B98EE176BDDB}"/>
    <dgm:cxn modelId="{4E97B4F9-0C36-4BE6-9CF4-CE4522113669}" type="presOf" srcId="{FD55E2A5-FC46-48A4-B615-A180D5EC7B0E}" destId="{AD7FABDD-5E02-4C97-915F-C23BC1CCF393}" srcOrd="0" destOrd="1" presId="urn:microsoft.com/office/officeart/2005/8/layout/chevron2"/>
    <dgm:cxn modelId="{B36E5EA8-65EF-4AC8-B5B8-A67B6B5D4B05}" type="presParOf" srcId="{41EE6B5E-B329-462F-A930-3085DC558764}" destId="{8893A1CB-C163-4EE4-8436-5FDCF5E13253}" srcOrd="0" destOrd="0" presId="urn:microsoft.com/office/officeart/2005/8/layout/chevron2"/>
    <dgm:cxn modelId="{33B4CD56-F7FE-49A8-B1AF-7966734AC548}" type="presParOf" srcId="{8893A1CB-C163-4EE4-8436-5FDCF5E13253}" destId="{8373DCED-A580-463E-80C7-7D194901D9E2}" srcOrd="0" destOrd="0" presId="urn:microsoft.com/office/officeart/2005/8/layout/chevron2"/>
    <dgm:cxn modelId="{5FE59F6D-83F4-4C90-AFBB-5E5B8EAEEBFF}" type="presParOf" srcId="{8893A1CB-C163-4EE4-8436-5FDCF5E13253}" destId="{AD7FABDD-5E02-4C97-915F-C23BC1CCF393}" srcOrd="1" destOrd="0" presId="urn:microsoft.com/office/officeart/2005/8/layout/chevron2"/>
    <dgm:cxn modelId="{131A7AAF-24AC-4156-BFBE-38573CBCCB58}" type="presParOf" srcId="{41EE6B5E-B329-462F-A930-3085DC558764}" destId="{1947F8FB-7E47-40E3-AC0C-CFF00D165607}" srcOrd="1" destOrd="0" presId="urn:microsoft.com/office/officeart/2005/8/layout/chevron2"/>
    <dgm:cxn modelId="{88026776-031A-4C42-A5A7-BD3F03DC5C0E}" type="presParOf" srcId="{41EE6B5E-B329-462F-A930-3085DC558764}" destId="{FB81FE8D-2E24-4845-A433-0E5CD569B1F3}" srcOrd="2" destOrd="0" presId="urn:microsoft.com/office/officeart/2005/8/layout/chevron2"/>
    <dgm:cxn modelId="{DC19981E-8EA6-4AB0-A1F2-855B19F473A0}" type="presParOf" srcId="{FB81FE8D-2E24-4845-A433-0E5CD569B1F3}" destId="{992B40D0-15E5-4ADB-A8B2-ACFF3DBD593F}" srcOrd="0" destOrd="0" presId="urn:microsoft.com/office/officeart/2005/8/layout/chevron2"/>
    <dgm:cxn modelId="{1E320710-B557-484C-80A8-6FBAB1D9398B}" type="presParOf" srcId="{FB81FE8D-2E24-4845-A433-0E5CD569B1F3}" destId="{B79774CB-9992-4C57-BCB1-91A6183C398A}" srcOrd="1" destOrd="0" presId="urn:microsoft.com/office/officeart/2005/8/layout/chevron2"/>
    <dgm:cxn modelId="{CDC55632-FC11-4840-BE05-206625FBA01D}" type="presParOf" srcId="{41EE6B5E-B329-462F-A930-3085DC558764}" destId="{1C883BFB-5A5C-4E75-ACEA-18AB927353B6}" srcOrd="3" destOrd="0" presId="urn:microsoft.com/office/officeart/2005/8/layout/chevron2"/>
    <dgm:cxn modelId="{489970D2-570C-42C0-950C-D60B19967FFD}" type="presParOf" srcId="{41EE6B5E-B329-462F-A930-3085DC558764}" destId="{B7F7E114-56AE-491C-8FD6-882A021C747A}" srcOrd="4" destOrd="0" presId="urn:microsoft.com/office/officeart/2005/8/layout/chevron2"/>
    <dgm:cxn modelId="{CA7BF063-676A-4EEA-ADCD-61C5A551D89B}" type="presParOf" srcId="{B7F7E114-56AE-491C-8FD6-882A021C747A}" destId="{756E8F10-22E7-4D2C-B1C7-781B962C62FE}" srcOrd="0" destOrd="0" presId="urn:microsoft.com/office/officeart/2005/8/layout/chevron2"/>
    <dgm:cxn modelId="{A9DD74B5-6B9F-4835-A0E9-C29000BBD226}" type="presParOf" srcId="{B7F7E114-56AE-491C-8FD6-882A021C747A}" destId="{71779870-491F-43BC-885B-A2C4E104BA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8CD1F-7C67-49A8-976F-68AD42EDBA52}">
      <dsp:nvSpPr>
        <dsp:cNvPr id="0" name=""/>
        <dsp:cNvSpPr/>
      </dsp:nvSpPr>
      <dsp:spPr>
        <a:xfrm>
          <a:off x="0" y="1752235"/>
          <a:ext cx="1784508" cy="71380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Director Workshop for new/current</a:t>
          </a:r>
        </a:p>
      </dsp:txBody>
      <dsp:txXfrm>
        <a:off x="356902" y="1752235"/>
        <a:ext cx="1070705" cy="713803"/>
      </dsp:txXfrm>
    </dsp:sp>
    <dsp:sp modelId="{2670C654-CB9D-4A12-97D5-BDC4BDC5B93A}">
      <dsp:nvSpPr>
        <dsp:cNvPr id="0" name=""/>
        <dsp:cNvSpPr/>
      </dsp:nvSpPr>
      <dsp:spPr>
        <a:xfrm>
          <a:off x="1606057" y="1752235"/>
          <a:ext cx="1784508" cy="71380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Letter of Intent and On-line Application</a:t>
          </a:r>
        </a:p>
      </dsp:txBody>
      <dsp:txXfrm>
        <a:off x="1962959" y="1752235"/>
        <a:ext cx="1070705" cy="713803"/>
      </dsp:txXfrm>
    </dsp:sp>
    <dsp:sp modelId="{B39193F5-3EB6-41A7-AD00-D26E236FB91F}">
      <dsp:nvSpPr>
        <dsp:cNvPr id="0" name=""/>
        <dsp:cNvSpPr/>
      </dsp:nvSpPr>
      <dsp:spPr>
        <a:xfrm>
          <a:off x="3212115" y="1752235"/>
          <a:ext cx="1784508" cy="71380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Acknowledgement of Understanding Form</a:t>
          </a:r>
        </a:p>
      </dsp:txBody>
      <dsp:txXfrm>
        <a:off x="3569017" y="1752235"/>
        <a:ext cx="1070705" cy="713803"/>
      </dsp:txXfrm>
    </dsp:sp>
    <dsp:sp modelId="{7F6CC2B1-9142-44CD-AE34-3CBC336B69F8}">
      <dsp:nvSpPr>
        <dsp:cNvPr id="0" name=""/>
        <dsp:cNvSpPr/>
      </dsp:nvSpPr>
      <dsp:spPr>
        <a:xfrm>
          <a:off x="4818173" y="1752235"/>
          <a:ext cx="1784508" cy="71380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Approval Letter</a:t>
          </a:r>
        </a:p>
      </dsp:txBody>
      <dsp:txXfrm>
        <a:off x="5175075" y="1752235"/>
        <a:ext cx="1070705" cy="713803"/>
      </dsp:txXfrm>
    </dsp:sp>
    <dsp:sp modelId="{93DCB466-D4FB-47A8-9BE1-7EA40EDBC031}">
      <dsp:nvSpPr>
        <dsp:cNvPr id="0" name=""/>
        <dsp:cNvSpPr/>
      </dsp:nvSpPr>
      <dsp:spPr>
        <a:xfrm>
          <a:off x="6424231" y="1752235"/>
          <a:ext cx="1784508" cy="71380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Market Program</a:t>
          </a:r>
        </a:p>
      </dsp:txBody>
      <dsp:txXfrm>
        <a:off x="6781133" y="1752235"/>
        <a:ext cx="1070705" cy="713803"/>
      </dsp:txXfrm>
    </dsp:sp>
    <dsp:sp modelId="{AC32E4B6-6B4E-4941-A238-1414A590BE3D}">
      <dsp:nvSpPr>
        <dsp:cNvPr id="0" name=""/>
        <dsp:cNvSpPr/>
      </dsp:nvSpPr>
      <dsp:spPr>
        <a:xfrm>
          <a:off x="8030289" y="1752235"/>
          <a:ext cx="1784508" cy="71380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Staff Background Checks</a:t>
          </a:r>
        </a:p>
      </dsp:txBody>
      <dsp:txXfrm>
        <a:off x="8387191" y="1752235"/>
        <a:ext cx="1070705" cy="713803"/>
      </dsp:txXfrm>
    </dsp:sp>
    <dsp:sp modelId="{255E05B2-778F-4F56-A329-50583698D56F}">
      <dsp:nvSpPr>
        <dsp:cNvPr id="0" name=""/>
        <dsp:cNvSpPr/>
      </dsp:nvSpPr>
      <dsp:spPr>
        <a:xfrm>
          <a:off x="9636347" y="1752235"/>
          <a:ext cx="1784508" cy="71380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Other Business</a:t>
          </a:r>
        </a:p>
      </dsp:txBody>
      <dsp:txXfrm>
        <a:off x="9993249" y="1752235"/>
        <a:ext cx="1070705" cy="713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3DCED-A580-463E-80C7-7D194901D9E2}">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Developing your program/camp</a:t>
          </a:r>
          <a:endParaRPr lang="en-US" sz="1000" kern="1200" dirty="0"/>
        </a:p>
      </dsp:txBody>
      <dsp:txXfrm rot="-5400000">
        <a:off x="1" y="573596"/>
        <a:ext cx="1146297" cy="491270"/>
      </dsp:txXfrm>
    </dsp:sp>
    <dsp:sp modelId="{AD7FABDD-5E02-4C97-915F-C23BC1CCF393}">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Develop a curriculum and budget </a:t>
          </a:r>
        </a:p>
        <a:p>
          <a:pPr marL="228600" lvl="1" indent="-228600" algn="l" defTabSz="889000">
            <a:lnSpc>
              <a:spcPct val="90000"/>
            </a:lnSpc>
            <a:spcBef>
              <a:spcPct val="0"/>
            </a:spcBef>
            <a:spcAft>
              <a:spcPct val="15000"/>
            </a:spcAft>
            <a:buChar char="•"/>
          </a:pPr>
          <a:r>
            <a:rPr lang="en-US" sz="2000" kern="1200" dirty="0"/>
            <a:t>Obtain approval from your department chair/unit director and, if needed, dean.</a:t>
          </a:r>
        </a:p>
      </dsp:txBody>
      <dsp:txXfrm rot="-5400000">
        <a:off x="1146298" y="52408"/>
        <a:ext cx="7031341" cy="960496"/>
      </dsp:txXfrm>
    </dsp:sp>
    <dsp:sp modelId="{992B40D0-15E5-4ADB-A8B2-ACFF3DBD593F}">
      <dsp:nvSpPr>
        <dsp:cNvPr id="0" name=""/>
        <dsp:cNvSpPr/>
      </dsp:nvSpPr>
      <dsp:spPr>
        <a:xfrm rot="5400000">
          <a:off x="-245635" y="1718441"/>
          <a:ext cx="1637567" cy="11462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Assist with            Pre-Collegiate and Youth Programs requirements</a:t>
          </a:r>
        </a:p>
      </dsp:txBody>
      <dsp:txXfrm rot="-5400000">
        <a:off x="1" y="2045955"/>
        <a:ext cx="1146297" cy="491270"/>
      </dsp:txXfrm>
    </dsp:sp>
    <dsp:sp modelId="{B79774CB-9992-4C57-BCB1-91A6183C398A}">
      <dsp:nvSpPr>
        <dsp:cNvPr id="0" name=""/>
        <dsp:cNvSpPr/>
      </dsp:nvSpPr>
      <dsp:spPr>
        <a:xfrm rot="5400000">
          <a:off x="4155739" y="-1537803"/>
          <a:ext cx="1064418" cy="70833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Intent Letter</a:t>
          </a:r>
        </a:p>
        <a:p>
          <a:pPr marL="228600" lvl="1" indent="-228600" algn="l" defTabSz="889000">
            <a:lnSpc>
              <a:spcPct val="90000"/>
            </a:lnSpc>
            <a:spcBef>
              <a:spcPct val="0"/>
            </a:spcBef>
            <a:spcAft>
              <a:spcPct val="15000"/>
            </a:spcAft>
            <a:buChar char="•"/>
          </a:pPr>
          <a:r>
            <a:rPr lang="en-US" sz="2000" kern="1200" dirty="0"/>
            <a:t>Program Application</a:t>
          </a:r>
        </a:p>
        <a:p>
          <a:pPr marL="228600" lvl="1" indent="-228600" algn="l" defTabSz="889000">
            <a:lnSpc>
              <a:spcPct val="90000"/>
            </a:lnSpc>
            <a:spcBef>
              <a:spcPct val="0"/>
            </a:spcBef>
            <a:spcAft>
              <a:spcPct val="15000"/>
            </a:spcAft>
            <a:buChar char="•"/>
          </a:pPr>
          <a:r>
            <a:rPr lang="en-US" sz="2000" kern="1200" dirty="0"/>
            <a:t>Human Resources requirements</a:t>
          </a:r>
        </a:p>
      </dsp:txBody>
      <dsp:txXfrm rot="-5400000">
        <a:off x="1146298" y="1523599"/>
        <a:ext cx="7031341" cy="960496"/>
      </dsp:txXfrm>
    </dsp:sp>
    <dsp:sp modelId="{756E8F10-22E7-4D2C-B1C7-781B962C62FE}">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End of program/camp requirements</a:t>
          </a:r>
          <a:endParaRPr lang="en-US" sz="1000" kern="1200" dirty="0"/>
        </a:p>
      </dsp:txBody>
      <dsp:txXfrm rot="-5400000">
        <a:off x="1" y="3461096"/>
        <a:ext cx="1146297" cy="491270"/>
      </dsp:txXfrm>
    </dsp:sp>
    <dsp:sp modelId="{71779870-491F-43BC-885B-A2C4E104BADE}">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Final list of staff, and program participants </a:t>
          </a:r>
        </a:p>
        <a:p>
          <a:pPr marL="228600" lvl="1" indent="-228600" algn="l" defTabSz="889000">
            <a:lnSpc>
              <a:spcPct val="90000"/>
            </a:lnSpc>
            <a:spcBef>
              <a:spcPct val="0"/>
            </a:spcBef>
            <a:spcAft>
              <a:spcPct val="15000"/>
            </a:spcAft>
            <a:buChar char="•"/>
          </a:pPr>
          <a:r>
            <a:rPr lang="en-US" sz="2000" kern="1200" dirty="0"/>
            <a:t>Keep all camp/program documents in a file in case of an internal audit</a:t>
          </a:r>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8084E-DB51-1C4E-B0EC-656B6D026462}"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23F1-E3F1-1D43-A719-CE72722030EA}" type="slidenum">
              <a:rPr lang="en-US" smtClean="0"/>
              <a:t>‹#›</a:t>
            </a:fld>
            <a:endParaRPr lang="en-US"/>
          </a:p>
        </p:txBody>
      </p:sp>
    </p:spTree>
    <p:extLst>
      <p:ext uri="{BB962C8B-B14F-4D97-AF65-F5344CB8AC3E}">
        <p14:creationId xmlns:p14="http://schemas.microsoft.com/office/powerpoint/2010/main" val="13832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823F1-E3F1-1D43-A719-CE72722030EA}" type="slidenum">
              <a:rPr lang="en-US" smtClean="0"/>
              <a:t>1</a:t>
            </a:fld>
            <a:endParaRPr lang="en-US"/>
          </a:p>
        </p:txBody>
      </p:sp>
    </p:spTree>
    <p:extLst>
      <p:ext uri="{BB962C8B-B14F-4D97-AF65-F5344CB8AC3E}">
        <p14:creationId xmlns:p14="http://schemas.microsoft.com/office/powerpoint/2010/main" val="1909943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4409" y="4614983"/>
            <a:ext cx="8494565" cy="918918"/>
          </a:xfrm>
        </p:spPr>
        <p:txBody>
          <a:bodyPr anchor="b">
            <a:normAutofit/>
          </a:bodyPr>
          <a:lstStyle>
            <a:lvl1pPr algn="l">
              <a:defRPr sz="2600" b="1" i="0" baseline="0">
                <a:solidFill>
                  <a:schemeClr val="bg1"/>
                </a:solidFill>
                <a:latin typeface="arial" charset="0"/>
              </a:defRPr>
            </a:lvl1pPr>
          </a:lstStyle>
          <a:p>
            <a:r>
              <a:rPr lang="en-US" dirty="0"/>
              <a:t>Click to edit Master title style</a:t>
            </a:r>
          </a:p>
        </p:txBody>
      </p:sp>
      <p:sp>
        <p:nvSpPr>
          <p:cNvPr id="3" name="Subtitle 2"/>
          <p:cNvSpPr>
            <a:spLocks noGrp="1"/>
          </p:cNvSpPr>
          <p:nvPr>
            <p:ph type="subTitle" idx="1"/>
          </p:nvPr>
        </p:nvSpPr>
        <p:spPr>
          <a:xfrm>
            <a:off x="1294409" y="5477151"/>
            <a:ext cx="8494565" cy="855579"/>
          </a:xfrm>
        </p:spPr>
        <p:txBody>
          <a:bodyPr>
            <a:normAutofit/>
          </a:bodyPr>
          <a:lstStyle>
            <a:lvl1pPr marL="0" indent="0" algn="l">
              <a:buNone/>
              <a:defRPr sz="1800" b="1" i="0"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478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826" y="681513"/>
            <a:ext cx="9886338" cy="593408"/>
          </a:xfrm>
        </p:spPr>
        <p:txBody>
          <a:bodyPr/>
          <a:lstStyle/>
          <a:p>
            <a:r>
              <a:rPr lang="en-US"/>
              <a:t>Click to edit Master title style</a:t>
            </a:r>
          </a:p>
        </p:txBody>
      </p:sp>
      <p:sp>
        <p:nvSpPr>
          <p:cNvPr id="3" name="Content Placeholder 2"/>
          <p:cNvSpPr>
            <a:spLocks noGrp="1"/>
          </p:cNvSpPr>
          <p:nvPr>
            <p:ph idx="1"/>
          </p:nvPr>
        </p:nvSpPr>
        <p:spPr>
          <a:xfrm>
            <a:off x="670826" y="1409858"/>
            <a:ext cx="98863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760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826" y="681513"/>
            <a:ext cx="9605082" cy="593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0826" y="1409858"/>
            <a:ext cx="96050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9104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2600" b="1" i="0" kern="120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au.edu/ei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mailto:tteran@fau.edu" TargetMode="External"/><Relationship Id="rId2" Type="http://schemas.openxmlformats.org/officeDocument/2006/relationships/hyperlink" Target="http://www.fau.edu/artsandletters/precollegia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cf.state.fl.us/programs/backgroundscreening/docs/Clearinghouse%20Applicant%20Request%20Form.pdf" TargetMode="External"/><Relationship Id="rId2" Type="http://schemas.openxmlformats.org/officeDocument/2006/relationships/hyperlink" Target="http://www.dcf.state.fl.us/dcfforms/Search/OpenDCFForm.aspx?FormId=377"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dcf.state.fl.us/programs/backgroundscreening/docs/Privacy%20Policy.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au.edu/youth/files/operating-guide.pdf" TargetMode="External"/><Relationship Id="rId2" Type="http://schemas.openxmlformats.org/officeDocument/2006/relationships/hyperlink" Target="http://www.fau.edu/ehs/safety/risk-management-progra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4409" y="5447087"/>
            <a:ext cx="8494565" cy="918918"/>
          </a:xfrm>
        </p:spPr>
        <p:txBody>
          <a:bodyPr>
            <a:normAutofit/>
          </a:bodyPr>
          <a:lstStyle/>
          <a:p>
            <a:r>
              <a:rPr lang="en-US" sz="3600" dirty="0"/>
              <a:t>Pre-Collegiate and Youth Programs</a:t>
            </a:r>
          </a:p>
        </p:txBody>
      </p:sp>
    </p:spTree>
    <p:extLst>
      <p:ext uri="{BB962C8B-B14F-4D97-AF65-F5344CB8AC3E}">
        <p14:creationId xmlns:p14="http://schemas.microsoft.com/office/powerpoint/2010/main" val="4805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E319-1D68-4C4B-A4A0-553B9441292E}"/>
              </a:ext>
            </a:extLst>
          </p:cNvPr>
          <p:cNvSpPr>
            <a:spLocks noGrp="1"/>
          </p:cNvSpPr>
          <p:nvPr>
            <p:ph type="title"/>
          </p:nvPr>
        </p:nvSpPr>
        <p:spPr/>
        <p:txBody>
          <a:bodyPr>
            <a:noAutofit/>
          </a:bodyPr>
          <a:lstStyle/>
          <a:p>
            <a:r>
              <a:rPr lang="en-US" sz="2800" dirty="0"/>
              <a:t>Sexual Discrimination, Sexual Harassment,</a:t>
            </a:r>
            <a:br>
              <a:rPr lang="en-US" sz="2800" dirty="0"/>
            </a:br>
            <a:r>
              <a:rPr lang="en-US" sz="2800" dirty="0"/>
              <a:t>And Sexual Violence</a:t>
            </a:r>
          </a:p>
        </p:txBody>
      </p:sp>
      <p:sp>
        <p:nvSpPr>
          <p:cNvPr id="3" name="Content Placeholder 2">
            <a:extLst>
              <a:ext uri="{FF2B5EF4-FFF2-40B4-BE49-F238E27FC236}">
                <a16:creationId xmlns:a16="http://schemas.microsoft.com/office/drawing/2014/main" id="{BD598D6C-77CE-42C6-8176-6BC7E243A361}"/>
              </a:ext>
            </a:extLst>
          </p:cNvPr>
          <p:cNvSpPr>
            <a:spLocks noGrp="1"/>
          </p:cNvSpPr>
          <p:nvPr>
            <p:ph idx="1"/>
          </p:nvPr>
        </p:nvSpPr>
        <p:spPr>
          <a:xfrm>
            <a:off x="670826" y="1600200"/>
            <a:ext cx="9983836" cy="4576287"/>
          </a:xfrm>
        </p:spPr>
        <p:txBody>
          <a:bodyPr>
            <a:normAutofit fontScale="40000" lnSpcReduction="20000"/>
          </a:bodyPr>
          <a:lstStyle/>
          <a:p>
            <a:pPr>
              <a:lnSpc>
                <a:spcPct val="120000"/>
              </a:lnSpc>
            </a:pPr>
            <a:r>
              <a:rPr lang="en-US" sz="2900" dirty="0"/>
              <a:t>Conduct of a Sexual Nature/Sexual Harassment</a:t>
            </a:r>
          </a:p>
          <a:p>
            <a:pPr lvl="1">
              <a:lnSpc>
                <a:spcPct val="120000"/>
              </a:lnSpc>
              <a:buFont typeface="Arial" panose="020B0604020202020204" pitchFamily="34" charset="0"/>
              <a:buChar char="–"/>
            </a:pPr>
            <a:r>
              <a:rPr lang="en-US" sz="2900" dirty="0"/>
              <a:t>Unwelcome sexual advances</a:t>
            </a:r>
          </a:p>
          <a:p>
            <a:pPr lvl="1">
              <a:lnSpc>
                <a:spcPct val="120000"/>
              </a:lnSpc>
              <a:buFont typeface="Arial" panose="020B0604020202020204" pitchFamily="34" charset="0"/>
              <a:buChar char="–"/>
            </a:pPr>
            <a:r>
              <a:rPr lang="en-US" sz="2900" dirty="0"/>
              <a:t>Requests for sexual favors</a:t>
            </a:r>
          </a:p>
          <a:p>
            <a:pPr lvl="1">
              <a:lnSpc>
                <a:spcPct val="120000"/>
              </a:lnSpc>
              <a:buFont typeface="Arial" panose="020B0604020202020204" pitchFamily="34" charset="0"/>
              <a:buChar char="–"/>
            </a:pPr>
            <a:r>
              <a:rPr lang="en-US" sz="2900" dirty="0"/>
              <a:t>Comments about and individuals body, sexual activity or sexual attractiveness</a:t>
            </a:r>
          </a:p>
          <a:p>
            <a:pPr lvl="1">
              <a:lnSpc>
                <a:spcPct val="120000"/>
              </a:lnSpc>
              <a:buFont typeface="Arial" panose="020B0604020202020204" pitchFamily="34" charset="0"/>
              <a:buChar char="–"/>
            </a:pPr>
            <a:r>
              <a:rPr lang="en-US" sz="2900" dirty="0"/>
              <a:t>Sexually suggestive touching, leering gestures, sounds, comments, or displays of sexually suggestive object</a:t>
            </a:r>
          </a:p>
          <a:p>
            <a:pPr marL="457200" lvl="1" indent="0">
              <a:lnSpc>
                <a:spcPct val="120000"/>
              </a:lnSpc>
              <a:buNone/>
            </a:pPr>
            <a:endParaRPr lang="en-US" sz="2900" dirty="0"/>
          </a:p>
          <a:p>
            <a:pPr>
              <a:lnSpc>
                <a:spcPct val="120000"/>
              </a:lnSpc>
            </a:pPr>
            <a:r>
              <a:rPr lang="en-US" sz="2900" dirty="0"/>
              <a:t>Sexual Assault</a:t>
            </a:r>
          </a:p>
          <a:p>
            <a:pPr lvl="1">
              <a:lnSpc>
                <a:spcPct val="120000"/>
              </a:lnSpc>
              <a:buFont typeface="Arial" panose="020B0604020202020204" pitchFamily="34" charset="0"/>
              <a:buChar char="–"/>
            </a:pPr>
            <a:r>
              <a:rPr lang="en-US" sz="2900" dirty="0"/>
              <a:t>Sexual Assault is a physical sexual act perpetrated against a person’s will or where a person is incapable of giving consent (e.g., due to the student’s age or use of drugs or alcohol or because an intellectual or other disability prevents the student from having the capacity to give consent).  Acts failing into the category of sexual violence include, but are not limited to, rape, sexual assault, sexual battery, sexual abuse and sexual coercion.</a:t>
            </a:r>
          </a:p>
          <a:p>
            <a:pPr marL="457200" lvl="1" indent="0">
              <a:lnSpc>
                <a:spcPct val="120000"/>
              </a:lnSpc>
              <a:buNone/>
            </a:pPr>
            <a:endParaRPr lang="en-US" sz="2900" dirty="0"/>
          </a:p>
          <a:p>
            <a:pPr>
              <a:lnSpc>
                <a:spcPct val="120000"/>
              </a:lnSpc>
            </a:pPr>
            <a:r>
              <a:rPr lang="en-US" sz="2900" dirty="0"/>
              <a:t>Sexual Violence</a:t>
            </a:r>
          </a:p>
          <a:p>
            <a:pPr lvl="1">
              <a:lnSpc>
                <a:spcPct val="120000"/>
              </a:lnSpc>
              <a:buFont typeface="Arial" panose="020B0604020202020204" pitchFamily="34" charset="0"/>
              <a:buChar char="–"/>
            </a:pPr>
            <a:r>
              <a:rPr lang="en-US" sz="2900" dirty="0"/>
              <a:t>Conduct that is also criminal in nature such as:</a:t>
            </a:r>
          </a:p>
          <a:p>
            <a:pPr lvl="1">
              <a:lnSpc>
                <a:spcPct val="120000"/>
              </a:lnSpc>
              <a:buFont typeface="Arial" panose="020B0604020202020204" pitchFamily="34" charset="0"/>
              <a:buChar char="–"/>
            </a:pPr>
            <a:r>
              <a:rPr lang="en-US" sz="2900" dirty="0"/>
              <a:t>Rape</a:t>
            </a:r>
          </a:p>
          <a:p>
            <a:pPr lvl="1">
              <a:lnSpc>
                <a:spcPct val="120000"/>
              </a:lnSpc>
              <a:buFont typeface="Arial" panose="020B0604020202020204" pitchFamily="34" charset="0"/>
              <a:buChar char="–"/>
            </a:pPr>
            <a:r>
              <a:rPr lang="en-US" sz="2900" dirty="0"/>
              <a:t>Sexual Assault</a:t>
            </a:r>
          </a:p>
          <a:p>
            <a:pPr lvl="1">
              <a:lnSpc>
                <a:spcPct val="120000"/>
              </a:lnSpc>
              <a:buFont typeface="Arial" panose="020B0604020202020204" pitchFamily="34" charset="0"/>
              <a:buChar char="–"/>
            </a:pPr>
            <a:r>
              <a:rPr lang="en-US" sz="2900" dirty="0"/>
              <a:t>Sexual Battery</a:t>
            </a:r>
          </a:p>
          <a:p>
            <a:pPr lvl="1">
              <a:lnSpc>
                <a:spcPct val="120000"/>
              </a:lnSpc>
              <a:buFont typeface="Arial" panose="020B0604020202020204" pitchFamily="34" charset="0"/>
              <a:buChar char="–"/>
            </a:pPr>
            <a:r>
              <a:rPr lang="en-US" sz="2900" dirty="0"/>
              <a:t>Sexually motivated stalking (Including Cyber stalking)</a:t>
            </a:r>
          </a:p>
          <a:p>
            <a:pPr marL="457200" lvl="1" indent="0">
              <a:lnSpc>
                <a:spcPct val="110000"/>
              </a:lnSpc>
              <a:buNone/>
            </a:pPr>
            <a:endParaRPr lang="en-US" sz="2000" dirty="0"/>
          </a:p>
          <a:p>
            <a:endParaRPr lang="en-US" sz="1600" dirty="0"/>
          </a:p>
        </p:txBody>
      </p:sp>
    </p:spTree>
    <p:extLst>
      <p:ext uri="{BB962C8B-B14F-4D97-AF65-F5344CB8AC3E}">
        <p14:creationId xmlns:p14="http://schemas.microsoft.com/office/powerpoint/2010/main" val="2876359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97A5-08B1-4895-A09D-3F1A1E03DD71}"/>
              </a:ext>
            </a:extLst>
          </p:cNvPr>
          <p:cNvSpPr>
            <a:spLocks noGrp="1"/>
          </p:cNvSpPr>
          <p:nvPr>
            <p:ph type="title"/>
          </p:nvPr>
        </p:nvSpPr>
        <p:spPr/>
        <p:txBody>
          <a:bodyPr>
            <a:normAutofit/>
          </a:bodyPr>
          <a:lstStyle/>
          <a:p>
            <a:r>
              <a:rPr lang="en-US" sz="3200" dirty="0"/>
              <a:t>Consent is and is Not</a:t>
            </a:r>
          </a:p>
        </p:txBody>
      </p:sp>
      <p:sp>
        <p:nvSpPr>
          <p:cNvPr id="3" name="Content Placeholder 2">
            <a:extLst>
              <a:ext uri="{FF2B5EF4-FFF2-40B4-BE49-F238E27FC236}">
                <a16:creationId xmlns:a16="http://schemas.microsoft.com/office/drawing/2014/main" id="{9DB6C014-2600-4B32-801D-09A659599FF6}"/>
              </a:ext>
            </a:extLst>
          </p:cNvPr>
          <p:cNvSpPr>
            <a:spLocks noGrp="1"/>
          </p:cNvSpPr>
          <p:nvPr>
            <p:ph idx="1"/>
          </p:nvPr>
        </p:nvSpPr>
        <p:spPr>
          <a:xfrm>
            <a:off x="670826" y="1448116"/>
            <a:ext cx="9886338" cy="4351338"/>
          </a:xfrm>
        </p:spPr>
        <p:txBody>
          <a:bodyPr>
            <a:normAutofit fontScale="55000" lnSpcReduction="20000"/>
          </a:bodyPr>
          <a:lstStyle/>
          <a:p>
            <a:pPr>
              <a:lnSpc>
                <a:spcPct val="120000"/>
              </a:lnSpc>
            </a:pPr>
            <a:r>
              <a:rPr lang="en-US" sz="2900" dirty="0"/>
              <a:t>Consent</a:t>
            </a:r>
          </a:p>
          <a:p>
            <a:pPr lvl="1">
              <a:lnSpc>
                <a:spcPct val="120000"/>
              </a:lnSpc>
              <a:buFont typeface="Arial" panose="020B0604020202020204" pitchFamily="34" charset="0"/>
              <a:buChar char="–"/>
            </a:pPr>
            <a:r>
              <a:rPr lang="en-US" sz="2600" dirty="0"/>
              <a:t>Consent is an affirmative act or statement by each person that is informed, freely given and mutually understood.</a:t>
            </a:r>
          </a:p>
          <a:p>
            <a:pPr lvl="1">
              <a:lnSpc>
                <a:spcPct val="120000"/>
              </a:lnSpc>
              <a:buFont typeface="Arial" panose="020B0604020202020204" pitchFamily="34" charset="0"/>
              <a:buChar char="–"/>
            </a:pPr>
            <a:r>
              <a:rPr lang="en-US" sz="2600" dirty="0"/>
              <a:t>Consent cannot be obtained by force, threat coercion, manipulation, reasonable fear of injury, intimidation, use of position of influence, or through the use of one’s mental or physical helplessness or incapacity</a:t>
            </a:r>
          </a:p>
          <a:p>
            <a:pPr lvl="1">
              <a:lnSpc>
                <a:spcPct val="120000"/>
              </a:lnSpc>
              <a:buFont typeface="Arial" panose="020B0604020202020204" pitchFamily="34" charset="0"/>
              <a:buChar char="–"/>
            </a:pPr>
            <a:r>
              <a:rPr lang="en-US" sz="2600" dirty="0"/>
              <a:t>Individuals who are under age are unable to consent</a:t>
            </a:r>
          </a:p>
          <a:p>
            <a:pPr lvl="1">
              <a:lnSpc>
                <a:spcPct val="120000"/>
              </a:lnSpc>
              <a:buFont typeface="Arial" panose="020B0604020202020204" pitchFamily="34" charset="0"/>
              <a:buChar char="–"/>
            </a:pPr>
            <a:r>
              <a:rPr lang="en-US" sz="2600" dirty="0"/>
              <a:t>Individuals who are incapacitated, under the influence of any substances or are physically or mentally disabled are ineligible of giving consent</a:t>
            </a:r>
          </a:p>
          <a:p>
            <a:pPr>
              <a:lnSpc>
                <a:spcPct val="120000"/>
              </a:lnSpc>
            </a:pPr>
            <a:endParaRPr lang="en-US" sz="2900" dirty="0"/>
          </a:p>
          <a:p>
            <a:pPr>
              <a:lnSpc>
                <a:spcPct val="120000"/>
              </a:lnSpc>
            </a:pPr>
            <a:r>
              <a:rPr lang="en-US" sz="2900" dirty="0"/>
              <a:t>Consent is Not</a:t>
            </a:r>
          </a:p>
          <a:p>
            <a:pPr lvl="1">
              <a:lnSpc>
                <a:spcPct val="120000"/>
              </a:lnSpc>
              <a:buFont typeface="Arial" panose="020B0604020202020204" pitchFamily="34" charset="0"/>
              <a:buChar char="–"/>
            </a:pPr>
            <a:r>
              <a:rPr lang="en-US" sz="2600" dirty="0"/>
              <a:t>Body language</a:t>
            </a:r>
          </a:p>
          <a:p>
            <a:pPr lvl="1">
              <a:lnSpc>
                <a:spcPct val="120000"/>
              </a:lnSpc>
              <a:buFont typeface="Arial" panose="020B0604020202020204" pitchFamily="34" charset="0"/>
              <a:buChar char="–"/>
            </a:pPr>
            <a:r>
              <a:rPr lang="en-US" sz="2600" dirty="0"/>
              <a:t>Power differentials</a:t>
            </a:r>
          </a:p>
          <a:p>
            <a:pPr lvl="1">
              <a:lnSpc>
                <a:spcPct val="120000"/>
              </a:lnSpc>
              <a:buFont typeface="Arial" panose="020B0604020202020204" pitchFamily="34" charset="0"/>
              <a:buChar char="–"/>
            </a:pPr>
            <a:r>
              <a:rPr lang="en-US" sz="2600" dirty="0"/>
              <a:t>Previous sexual activity or prior dating relationship</a:t>
            </a:r>
          </a:p>
          <a:p>
            <a:pPr lvl="1">
              <a:lnSpc>
                <a:spcPct val="120000"/>
              </a:lnSpc>
              <a:buFont typeface="Arial" panose="020B0604020202020204" pitchFamily="34" charset="0"/>
              <a:buChar char="–"/>
            </a:pPr>
            <a:r>
              <a:rPr lang="en-US" sz="2600" dirty="0"/>
              <a:t>Silence</a:t>
            </a:r>
          </a:p>
          <a:p>
            <a:pPr lvl="1">
              <a:lnSpc>
                <a:spcPct val="120000"/>
              </a:lnSpc>
              <a:buFont typeface="Arial" panose="020B0604020202020204" pitchFamily="34" charset="0"/>
              <a:buChar char="–"/>
            </a:pPr>
            <a:r>
              <a:rPr lang="en-US" sz="2600" dirty="0"/>
              <a:t>Being drunk</a:t>
            </a:r>
          </a:p>
          <a:p>
            <a:endParaRPr lang="en-US" dirty="0"/>
          </a:p>
        </p:txBody>
      </p:sp>
    </p:spTree>
    <p:extLst>
      <p:ext uri="{BB962C8B-B14F-4D97-AF65-F5344CB8AC3E}">
        <p14:creationId xmlns:p14="http://schemas.microsoft.com/office/powerpoint/2010/main" val="96010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5531-DD68-4DDD-90BE-7063C1A7FE70}"/>
              </a:ext>
            </a:extLst>
          </p:cNvPr>
          <p:cNvSpPr>
            <a:spLocks noGrp="1"/>
          </p:cNvSpPr>
          <p:nvPr>
            <p:ph type="title"/>
          </p:nvPr>
        </p:nvSpPr>
        <p:spPr/>
        <p:txBody>
          <a:bodyPr>
            <a:normAutofit/>
          </a:bodyPr>
          <a:lstStyle/>
          <a:p>
            <a:r>
              <a:rPr lang="en-US" sz="3200" dirty="0"/>
              <a:t>Notice and Reporting</a:t>
            </a:r>
          </a:p>
        </p:txBody>
      </p:sp>
      <p:sp>
        <p:nvSpPr>
          <p:cNvPr id="3" name="Content Placeholder 2">
            <a:extLst>
              <a:ext uri="{FF2B5EF4-FFF2-40B4-BE49-F238E27FC236}">
                <a16:creationId xmlns:a16="http://schemas.microsoft.com/office/drawing/2014/main" id="{AB8767F6-E46F-45C5-8070-2E3D72CC6BD8}"/>
              </a:ext>
            </a:extLst>
          </p:cNvPr>
          <p:cNvSpPr>
            <a:spLocks noGrp="1"/>
          </p:cNvSpPr>
          <p:nvPr>
            <p:ph idx="1"/>
          </p:nvPr>
        </p:nvSpPr>
        <p:spPr/>
        <p:txBody>
          <a:bodyPr/>
          <a:lstStyle/>
          <a:p>
            <a:pPr>
              <a:lnSpc>
                <a:spcPct val="100000"/>
              </a:lnSpc>
            </a:pPr>
            <a:r>
              <a:rPr lang="en-US" sz="2000" dirty="0"/>
              <a:t>Notice </a:t>
            </a:r>
          </a:p>
          <a:p>
            <a:pPr lvl="1">
              <a:lnSpc>
                <a:spcPct val="100000"/>
              </a:lnSpc>
              <a:buFont typeface="Arial" panose="020B0604020202020204" pitchFamily="34" charset="0"/>
              <a:buChar char="–"/>
            </a:pPr>
            <a:r>
              <a:rPr lang="en-US" dirty="0"/>
              <a:t>A university has notice if a responsible employee knew, or in the exercise of reasonable care should have known, about the harassment/violence.</a:t>
            </a:r>
          </a:p>
          <a:p>
            <a:pPr lvl="1">
              <a:lnSpc>
                <a:spcPct val="100000"/>
              </a:lnSpc>
              <a:buFont typeface="Arial" panose="020B0604020202020204" pitchFamily="34" charset="0"/>
              <a:buChar char="–"/>
            </a:pPr>
            <a:r>
              <a:rPr lang="en-US" dirty="0"/>
              <a:t>Examples of notice:</a:t>
            </a:r>
          </a:p>
          <a:p>
            <a:pPr lvl="2">
              <a:lnSpc>
                <a:spcPct val="100000"/>
              </a:lnSpc>
            </a:pPr>
            <a:r>
              <a:rPr lang="en-US" sz="1400" dirty="0"/>
              <a:t>A student/camper complained to authoritative or administrative individual representing FAU</a:t>
            </a:r>
          </a:p>
          <a:p>
            <a:pPr lvl="2">
              <a:lnSpc>
                <a:spcPct val="100000"/>
              </a:lnSpc>
            </a:pPr>
            <a:r>
              <a:rPr lang="en-US" sz="1400" dirty="0"/>
              <a:t>Parents contact someone in administration</a:t>
            </a:r>
          </a:p>
          <a:p>
            <a:pPr lvl="2">
              <a:lnSpc>
                <a:spcPct val="100000"/>
              </a:lnSpc>
            </a:pPr>
            <a:r>
              <a:rPr lang="en-US" sz="1400" dirty="0"/>
              <a:t>Administrator or another student witnessed the harassment</a:t>
            </a:r>
          </a:p>
          <a:p>
            <a:pPr>
              <a:lnSpc>
                <a:spcPct val="100000"/>
              </a:lnSpc>
            </a:pPr>
            <a:r>
              <a:rPr lang="en-US" sz="2000" dirty="0"/>
              <a:t>Reporting</a:t>
            </a:r>
          </a:p>
          <a:p>
            <a:pPr lvl="1">
              <a:lnSpc>
                <a:spcPct val="100000"/>
              </a:lnSpc>
              <a:buFont typeface="Arial" panose="020B0604020202020204" pitchFamily="34" charset="0"/>
              <a:buChar char="–"/>
            </a:pPr>
            <a:r>
              <a:rPr lang="en-US" dirty="0"/>
              <a:t>All relevant details about the alleged sexual violence that the student/camper or another individual has shared. These facts may include:</a:t>
            </a:r>
          </a:p>
          <a:p>
            <a:pPr lvl="1">
              <a:lnSpc>
                <a:spcPct val="100000"/>
              </a:lnSpc>
              <a:buFont typeface="Arial" panose="020B0604020202020204" pitchFamily="34" charset="0"/>
              <a:buChar char="–"/>
            </a:pPr>
            <a:r>
              <a:rPr lang="en-US" dirty="0"/>
              <a:t>Name(s) of student who experienced the allege sexual violence</a:t>
            </a:r>
          </a:p>
          <a:p>
            <a:pPr lvl="1">
              <a:lnSpc>
                <a:spcPct val="100000"/>
              </a:lnSpc>
              <a:buFont typeface="Arial" panose="020B0604020202020204" pitchFamily="34" charset="0"/>
              <a:buChar char="–"/>
            </a:pPr>
            <a:r>
              <a:rPr lang="en-US" dirty="0"/>
              <a:t>Locations of the alleged sexual assault</a:t>
            </a:r>
          </a:p>
          <a:p>
            <a:pPr lvl="1">
              <a:lnSpc>
                <a:spcPct val="100000"/>
              </a:lnSpc>
              <a:buFont typeface="Arial" panose="020B0604020202020204" pitchFamily="34" charset="0"/>
              <a:buChar char="–"/>
            </a:pPr>
            <a:r>
              <a:rPr lang="en-US" dirty="0"/>
              <a:t>Time and date of the alleged sexual assault</a:t>
            </a:r>
          </a:p>
          <a:p>
            <a:endParaRPr lang="en-US" dirty="0"/>
          </a:p>
        </p:txBody>
      </p:sp>
    </p:spTree>
    <p:extLst>
      <p:ext uri="{BB962C8B-B14F-4D97-AF65-F5344CB8AC3E}">
        <p14:creationId xmlns:p14="http://schemas.microsoft.com/office/powerpoint/2010/main" val="95532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A2C5-A62C-446C-90D2-4F7589B77CA1}"/>
              </a:ext>
            </a:extLst>
          </p:cNvPr>
          <p:cNvSpPr>
            <a:spLocks noGrp="1"/>
          </p:cNvSpPr>
          <p:nvPr>
            <p:ph type="title"/>
          </p:nvPr>
        </p:nvSpPr>
        <p:spPr/>
        <p:txBody>
          <a:bodyPr>
            <a:normAutofit/>
          </a:bodyPr>
          <a:lstStyle/>
          <a:p>
            <a:r>
              <a:rPr lang="en-US" sz="3200" dirty="0"/>
              <a:t>Refer</a:t>
            </a:r>
          </a:p>
        </p:txBody>
      </p:sp>
      <p:sp>
        <p:nvSpPr>
          <p:cNvPr id="3" name="Content Placeholder 2">
            <a:extLst>
              <a:ext uri="{FF2B5EF4-FFF2-40B4-BE49-F238E27FC236}">
                <a16:creationId xmlns:a16="http://schemas.microsoft.com/office/drawing/2014/main" id="{085AE188-1D9D-42A3-B3CD-96096BE97FC5}"/>
              </a:ext>
            </a:extLst>
          </p:cNvPr>
          <p:cNvSpPr>
            <a:spLocks noGrp="1"/>
          </p:cNvSpPr>
          <p:nvPr>
            <p:ph idx="1"/>
          </p:nvPr>
        </p:nvSpPr>
        <p:spPr/>
        <p:txBody>
          <a:bodyPr/>
          <a:lstStyle/>
          <a:p>
            <a:r>
              <a:rPr lang="en-US" sz="2000" dirty="0"/>
              <a:t>Title IX Coordinator</a:t>
            </a:r>
          </a:p>
          <a:p>
            <a:r>
              <a:rPr lang="en-US" sz="2000" dirty="0"/>
              <a:t>Deputy Title Coordinators</a:t>
            </a:r>
          </a:p>
          <a:p>
            <a:r>
              <a:rPr lang="en-US" sz="2000" dirty="0"/>
              <a:t>Victim Advocate</a:t>
            </a:r>
          </a:p>
          <a:p>
            <a:r>
              <a:rPr lang="en-US" sz="2000" dirty="0"/>
              <a:t>Counseling</a:t>
            </a:r>
          </a:p>
          <a:p>
            <a:r>
              <a:rPr lang="en-US" sz="2000" dirty="0"/>
              <a:t>FAUPD</a:t>
            </a:r>
          </a:p>
          <a:p>
            <a:r>
              <a:rPr lang="en-US" sz="2000" dirty="0"/>
              <a:t>Student Health Services</a:t>
            </a:r>
          </a:p>
          <a:p>
            <a:pPr marL="0" indent="0">
              <a:buNone/>
            </a:pPr>
            <a:endParaRPr lang="en-US" dirty="0"/>
          </a:p>
          <a:p>
            <a:pPr marL="0" indent="0">
              <a:buNone/>
            </a:pPr>
            <a:r>
              <a:rPr lang="en-US" sz="2000" dirty="0"/>
              <a:t>*</a:t>
            </a:r>
            <a:r>
              <a:rPr lang="en-US" dirty="0">
                <a:hlinkClick r:id="rId2"/>
              </a:rPr>
              <a:t>Click here to visit the Office of Equity, Inclusion and Compliance web page for more information.</a:t>
            </a:r>
            <a:endParaRPr lang="en-US" dirty="0"/>
          </a:p>
          <a:p>
            <a:pPr marL="0" indent="0">
              <a:buNone/>
            </a:pPr>
            <a:endParaRPr lang="en-US" dirty="0"/>
          </a:p>
        </p:txBody>
      </p:sp>
    </p:spTree>
    <p:extLst>
      <p:ext uri="{BB962C8B-B14F-4D97-AF65-F5344CB8AC3E}">
        <p14:creationId xmlns:p14="http://schemas.microsoft.com/office/powerpoint/2010/main" val="203402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AD76-E7BD-4ADB-8360-28F5653D0012}"/>
              </a:ext>
            </a:extLst>
          </p:cNvPr>
          <p:cNvSpPr>
            <a:spLocks noGrp="1"/>
          </p:cNvSpPr>
          <p:nvPr>
            <p:ph type="title"/>
          </p:nvPr>
        </p:nvSpPr>
        <p:spPr/>
        <p:txBody>
          <a:bodyPr>
            <a:normAutofit/>
          </a:bodyPr>
          <a:lstStyle/>
          <a:p>
            <a:r>
              <a:rPr lang="en-US" sz="3200" dirty="0"/>
              <a:t>What to do at the college level?</a:t>
            </a:r>
            <a:endParaRPr lang="en-US" sz="2800" dirty="0"/>
          </a:p>
        </p:txBody>
      </p:sp>
      <p:graphicFrame>
        <p:nvGraphicFramePr>
          <p:cNvPr id="4" name="Content Placeholder 4">
            <a:extLst>
              <a:ext uri="{FF2B5EF4-FFF2-40B4-BE49-F238E27FC236}">
                <a16:creationId xmlns:a16="http://schemas.microsoft.com/office/drawing/2014/main" id="{1DA0C001-54FC-4F2D-8713-7ED197EF1B5B}"/>
              </a:ext>
            </a:extLst>
          </p:cNvPr>
          <p:cNvGraphicFramePr>
            <a:graphicFrameLocks/>
          </p:cNvGraphicFramePr>
          <p:nvPr>
            <p:extLst>
              <p:ext uri="{D42A27DB-BD31-4B8C-83A1-F6EECF244321}">
                <p14:modId xmlns:p14="http://schemas.microsoft.com/office/powerpoint/2010/main" val="1937108814"/>
              </p:ext>
            </p:extLst>
          </p:nvPr>
        </p:nvGraphicFramePr>
        <p:xfrm>
          <a:off x="822960" y="1498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37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0173-1657-42D8-ACC5-AF8B21323ADA}"/>
              </a:ext>
            </a:extLst>
          </p:cNvPr>
          <p:cNvSpPr>
            <a:spLocks noGrp="1"/>
          </p:cNvSpPr>
          <p:nvPr>
            <p:ph type="title"/>
          </p:nvPr>
        </p:nvSpPr>
        <p:spPr/>
        <p:txBody>
          <a:bodyPr>
            <a:normAutofit/>
          </a:bodyPr>
          <a:lstStyle/>
          <a:p>
            <a:r>
              <a:rPr lang="en-US" sz="3200" dirty="0"/>
              <a:t>For more information</a:t>
            </a:r>
          </a:p>
        </p:txBody>
      </p:sp>
      <p:sp>
        <p:nvSpPr>
          <p:cNvPr id="3" name="Content Placeholder 2">
            <a:extLst>
              <a:ext uri="{FF2B5EF4-FFF2-40B4-BE49-F238E27FC236}">
                <a16:creationId xmlns:a16="http://schemas.microsoft.com/office/drawing/2014/main" id="{071687CB-1CD3-4950-A439-2AA304614200}"/>
              </a:ext>
            </a:extLst>
          </p:cNvPr>
          <p:cNvSpPr>
            <a:spLocks noGrp="1"/>
          </p:cNvSpPr>
          <p:nvPr>
            <p:ph idx="1"/>
          </p:nvPr>
        </p:nvSpPr>
        <p:spPr/>
        <p:txBody>
          <a:bodyPr>
            <a:normAutofit/>
          </a:bodyPr>
          <a:lstStyle/>
          <a:p>
            <a:r>
              <a:rPr lang="en-US" sz="2000" dirty="0">
                <a:hlinkClick r:id="rId2"/>
              </a:rPr>
              <a:t>Download</a:t>
            </a:r>
            <a:r>
              <a:rPr lang="en-US" sz="2000" dirty="0"/>
              <a:t> the College’s Pre-collegiate programs/camps checklist with more specific items/steps discussed in previous slide.</a:t>
            </a:r>
          </a:p>
          <a:p>
            <a:endParaRPr lang="en-US" sz="2000" dirty="0"/>
          </a:p>
          <a:p>
            <a:r>
              <a:rPr lang="en-US" sz="2000" dirty="0"/>
              <a:t>If you need further college consultation or assistance, please feel free to contact:</a:t>
            </a:r>
          </a:p>
          <a:p>
            <a:pPr marL="0" indent="0">
              <a:buNone/>
            </a:pPr>
            <a:r>
              <a:rPr lang="en-US" sz="2000" dirty="0"/>
              <a:t>				Name: Taina Teran-Campbell</a:t>
            </a:r>
          </a:p>
          <a:p>
            <a:pPr marL="0" indent="0">
              <a:buNone/>
            </a:pPr>
            <a:r>
              <a:rPr lang="en-US" sz="2000" dirty="0"/>
              <a:t>				Title:    College Pre-Collegiate Programs Liaison</a:t>
            </a:r>
          </a:p>
          <a:p>
            <a:pPr marL="0" indent="0">
              <a:buNone/>
            </a:pPr>
            <a:r>
              <a:rPr lang="en-US" sz="2000" dirty="0"/>
              <a:t> 				Office:  561-297-3803</a:t>
            </a:r>
          </a:p>
          <a:p>
            <a:pPr marL="0" indent="0">
              <a:buNone/>
            </a:pPr>
            <a:r>
              <a:rPr lang="en-US" sz="2000" dirty="0"/>
              <a:t>				Email:  </a:t>
            </a:r>
            <a:r>
              <a:rPr lang="en-US" sz="2000" dirty="0">
                <a:hlinkClick r:id="rId3"/>
              </a:rPr>
              <a:t>tteran@fau.edu</a:t>
            </a:r>
            <a:r>
              <a:rPr lang="en-US" sz="2000" dirty="0"/>
              <a:t> </a:t>
            </a:r>
          </a:p>
        </p:txBody>
      </p:sp>
    </p:spTree>
    <p:extLst>
      <p:ext uri="{BB962C8B-B14F-4D97-AF65-F5344CB8AC3E}">
        <p14:creationId xmlns:p14="http://schemas.microsoft.com/office/powerpoint/2010/main" val="417770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Pre-Collegiate and Youth Programs</a:t>
            </a:r>
          </a:p>
        </p:txBody>
      </p:sp>
      <p:sp>
        <p:nvSpPr>
          <p:cNvPr id="3" name="Content Placeholder 2"/>
          <p:cNvSpPr>
            <a:spLocks noGrp="1"/>
          </p:cNvSpPr>
          <p:nvPr>
            <p:ph idx="1"/>
          </p:nvPr>
        </p:nvSpPr>
        <p:spPr>
          <a:xfrm>
            <a:off x="670826" y="1702466"/>
            <a:ext cx="9886338" cy="4351338"/>
          </a:xfrm>
        </p:spPr>
        <p:txBody>
          <a:bodyPr/>
          <a:lstStyle/>
          <a:p>
            <a:r>
              <a:rPr lang="en-US" sz="2000" dirty="0"/>
              <a:t>The Pre-Collegiate and Youth Programs office works with FAU departments and external partners to host a variety of educational immersion programs for non-enrolled minors in surrounding communities. The office also supports and oversees program planning in order to ensure that program standards are met and maintained.</a:t>
            </a:r>
          </a:p>
          <a:p>
            <a:endParaRPr lang="en-US" sz="2000" dirty="0"/>
          </a:p>
          <a:p>
            <a:r>
              <a:rPr lang="en-US" sz="2000" dirty="0"/>
              <a:t>Review Pre-Collegiate Programs Policy 3.1 for general requirements.</a:t>
            </a:r>
          </a:p>
          <a:p>
            <a:endParaRPr lang="en-US" sz="2000" dirty="0"/>
          </a:p>
          <a:p>
            <a:r>
              <a:rPr lang="en-US" altLang="en-US" sz="2000" dirty="0">
                <a:ea typeface="ＭＳ Ｐゴシック" panose="020B0600070205080204" pitchFamily="34" charset="-128"/>
              </a:rPr>
              <a:t>The </a:t>
            </a:r>
            <a:r>
              <a:rPr lang="en-US" sz="2000" dirty="0"/>
              <a:t>Pre-Collegiate and Youth Programs Office assi</a:t>
            </a:r>
            <a:r>
              <a:rPr lang="en-US" altLang="en-US" sz="2000" dirty="0">
                <a:ea typeface="ＭＳ Ｐゴシック" panose="020B0600070205080204" pitchFamily="34" charset="-128"/>
              </a:rPr>
              <a:t>sts with:</a:t>
            </a:r>
          </a:p>
          <a:p>
            <a:pPr lvl="1">
              <a:buFont typeface="Arial" panose="020B0604020202020204" pitchFamily="34" charset="0"/>
              <a:buChar char="–"/>
            </a:pPr>
            <a:r>
              <a:rPr lang="en-US" altLang="en-US" sz="2000" dirty="0">
                <a:ea typeface="ＭＳ Ｐゴシック" panose="020B0600070205080204" pitchFamily="34" charset="-128"/>
              </a:rPr>
              <a:t>Development</a:t>
            </a:r>
          </a:p>
          <a:p>
            <a:pPr lvl="1">
              <a:buFont typeface="Arial" panose="020B0604020202020204" pitchFamily="34" charset="0"/>
              <a:buChar char="–"/>
            </a:pPr>
            <a:r>
              <a:rPr lang="en-US" altLang="en-US" sz="2000" dirty="0">
                <a:ea typeface="ＭＳ Ｐゴシック" panose="020B0600070205080204" pitchFamily="34" charset="-128"/>
              </a:rPr>
              <a:t>Standards</a:t>
            </a:r>
          </a:p>
          <a:p>
            <a:pPr lvl="1">
              <a:buFont typeface="Arial" panose="020B0604020202020204" pitchFamily="34" charset="0"/>
              <a:buChar char="–"/>
            </a:pPr>
            <a:r>
              <a:rPr lang="en-US" altLang="en-US" sz="2000" dirty="0">
                <a:ea typeface="ＭＳ Ｐゴシック" panose="020B0600070205080204" pitchFamily="34" charset="-128"/>
              </a:rPr>
              <a:t>Compliance</a:t>
            </a:r>
          </a:p>
          <a:p>
            <a:endParaRPr lang="en-US" dirty="0"/>
          </a:p>
        </p:txBody>
      </p:sp>
    </p:spTree>
    <p:extLst>
      <p:ext uri="{BB962C8B-B14F-4D97-AF65-F5344CB8AC3E}">
        <p14:creationId xmlns:p14="http://schemas.microsoft.com/office/powerpoint/2010/main" val="83505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7005-7ACD-4FE6-B215-A7924E9FF81C}"/>
              </a:ext>
            </a:extLst>
          </p:cNvPr>
          <p:cNvSpPr>
            <a:spLocks noGrp="1"/>
          </p:cNvSpPr>
          <p:nvPr>
            <p:ph type="title"/>
          </p:nvPr>
        </p:nvSpPr>
        <p:spPr/>
        <p:txBody>
          <a:bodyPr>
            <a:normAutofit/>
          </a:bodyPr>
          <a:lstStyle/>
          <a:p>
            <a:r>
              <a:rPr lang="en-US" sz="3200" dirty="0"/>
              <a:t>Program/Camp Operation Timeline</a:t>
            </a:r>
          </a:p>
        </p:txBody>
      </p:sp>
      <p:graphicFrame>
        <p:nvGraphicFramePr>
          <p:cNvPr id="4" name="Content Placeholder 3">
            <a:extLst>
              <a:ext uri="{FF2B5EF4-FFF2-40B4-BE49-F238E27FC236}">
                <a16:creationId xmlns:a16="http://schemas.microsoft.com/office/drawing/2014/main" id="{E76C14E9-BCA5-480A-8865-91DC23F617E1}"/>
              </a:ext>
            </a:extLst>
          </p:cNvPr>
          <p:cNvGraphicFramePr>
            <a:graphicFrameLocks noGrp="1"/>
          </p:cNvGraphicFramePr>
          <p:nvPr>
            <p:ph idx="1"/>
            <p:extLst>
              <p:ext uri="{D42A27DB-BD31-4B8C-83A1-F6EECF244321}">
                <p14:modId xmlns:p14="http://schemas.microsoft.com/office/powerpoint/2010/main" val="2988622548"/>
              </p:ext>
            </p:extLst>
          </p:nvPr>
        </p:nvGraphicFramePr>
        <p:xfrm>
          <a:off x="385571" y="628859"/>
          <a:ext cx="11420856" cy="4218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685EEC00-70F8-46D7-83D2-7C8D9C2410D3}"/>
              </a:ext>
            </a:extLst>
          </p:cNvPr>
          <p:cNvPicPr>
            <a:picLocks noChangeAspect="1"/>
          </p:cNvPicPr>
          <p:nvPr/>
        </p:nvPicPr>
        <p:blipFill>
          <a:blip r:embed="rId7"/>
          <a:stretch>
            <a:fillRect/>
          </a:stretch>
        </p:blipFill>
        <p:spPr>
          <a:xfrm>
            <a:off x="1866788" y="4119114"/>
            <a:ext cx="2670279" cy="1780186"/>
          </a:xfrm>
          <a:prstGeom prst="rect">
            <a:avLst/>
          </a:prstGeom>
        </p:spPr>
      </p:pic>
      <p:pic>
        <p:nvPicPr>
          <p:cNvPr id="6" name="Picture 5">
            <a:extLst>
              <a:ext uri="{FF2B5EF4-FFF2-40B4-BE49-F238E27FC236}">
                <a16:creationId xmlns:a16="http://schemas.microsoft.com/office/drawing/2014/main" id="{977A25C7-D918-44AB-B949-4D4177357A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3667" y="4096277"/>
            <a:ext cx="2703183" cy="1803023"/>
          </a:xfrm>
          <a:prstGeom prst="rect">
            <a:avLst/>
          </a:prstGeom>
        </p:spPr>
      </p:pic>
      <p:pic>
        <p:nvPicPr>
          <p:cNvPr id="7" name="Picture 6">
            <a:extLst>
              <a:ext uri="{FF2B5EF4-FFF2-40B4-BE49-F238E27FC236}">
                <a16:creationId xmlns:a16="http://schemas.microsoft.com/office/drawing/2014/main" id="{B7E504F1-D9AC-4AFF-851C-28DFA7461E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53451" y="4099926"/>
            <a:ext cx="2671761" cy="1799374"/>
          </a:xfrm>
          <a:prstGeom prst="rect">
            <a:avLst/>
          </a:prstGeom>
        </p:spPr>
      </p:pic>
    </p:spTree>
    <p:extLst>
      <p:ext uri="{BB962C8B-B14F-4D97-AF65-F5344CB8AC3E}">
        <p14:creationId xmlns:p14="http://schemas.microsoft.com/office/powerpoint/2010/main" val="14457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EDB3-D075-4DD2-BDD0-52C12A8AAC54}"/>
              </a:ext>
            </a:extLst>
          </p:cNvPr>
          <p:cNvSpPr>
            <a:spLocks noGrp="1"/>
          </p:cNvSpPr>
          <p:nvPr>
            <p:ph type="title"/>
          </p:nvPr>
        </p:nvSpPr>
        <p:spPr/>
        <p:txBody>
          <a:bodyPr>
            <a:normAutofit/>
          </a:bodyPr>
          <a:lstStyle/>
          <a:p>
            <a:r>
              <a:rPr lang="en-US" sz="3200" dirty="0"/>
              <a:t>Other Significant General Requirements</a:t>
            </a:r>
          </a:p>
        </p:txBody>
      </p:sp>
      <p:sp>
        <p:nvSpPr>
          <p:cNvPr id="3" name="Content Placeholder 2">
            <a:extLst>
              <a:ext uri="{FF2B5EF4-FFF2-40B4-BE49-F238E27FC236}">
                <a16:creationId xmlns:a16="http://schemas.microsoft.com/office/drawing/2014/main" id="{0657B903-8DB7-4ACD-98D7-3826624F04C5}"/>
              </a:ext>
            </a:extLst>
          </p:cNvPr>
          <p:cNvSpPr>
            <a:spLocks noGrp="1"/>
          </p:cNvSpPr>
          <p:nvPr>
            <p:ph idx="1"/>
          </p:nvPr>
        </p:nvSpPr>
        <p:spPr>
          <a:xfrm>
            <a:off x="670826" y="1817687"/>
            <a:ext cx="9886338" cy="4351338"/>
          </a:xfrm>
        </p:spPr>
        <p:txBody>
          <a:bodyPr/>
          <a:lstStyle/>
          <a:p>
            <a:r>
              <a:rPr lang="en-US" sz="2400" dirty="0"/>
              <a:t>Responsibility of Programs/Camps</a:t>
            </a:r>
          </a:p>
          <a:p>
            <a:r>
              <a:rPr lang="en-US" sz="2400" dirty="0"/>
              <a:t>FAU Risk Management –  Incident/Accident Form and Reporting Incidents</a:t>
            </a:r>
          </a:p>
          <a:p>
            <a:r>
              <a:rPr lang="en-US" sz="2400" dirty="0"/>
              <a:t>Title IX</a:t>
            </a:r>
          </a:p>
          <a:p>
            <a:pPr marL="0" indent="0">
              <a:buNone/>
            </a:pPr>
            <a:endParaRPr lang="en-US" dirty="0"/>
          </a:p>
        </p:txBody>
      </p:sp>
      <p:pic>
        <p:nvPicPr>
          <p:cNvPr id="4" name="Picture 3">
            <a:extLst>
              <a:ext uri="{FF2B5EF4-FFF2-40B4-BE49-F238E27FC236}">
                <a16:creationId xmlns:a16="http://schemas.microsoft.com/office/drawing/2014/main" id="{F8DB73FE-11EB-4190-AF9D-C4655641F7FD}"/>
              </a:ext>
            </a:extLst>
          </p:cNvPr>
          <p:cNvPicPr>
            <a:picLocks noChangeAspect="1"/>
          </p:cNvPicPr>
          <p:nvPr/>
        </p:nvPicPr>
        <p:blipFill>
          <a:blip r:embed="rId2"/>
          <a:stretch>
            <a:fillRect/>
          </a:stretch>
        </p:blipFill>
        <p:spPr>
          <a:xfrm>
            <a:off x="8235696" y="3522726"/>
            <a:ext cx="2997708" cy="1927098"/>
          </a:xfrm>
          <a:prstGeom prst="rect">
            <a:avLst/>
          </a:prstGeom>
        </p:spPr>
      </p:pic>
    </p:spTree>
    <p:extLst>
      <p:ext uri="{BB962C8B-B14F-4D97-AF65-F5344CB8AC3E}">
        <p14:creationId xmlns:p14="http://schemas.microsoft.com/office/powerpoint/2010/main" val="407600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6B52-485C-431E-9A41-7E8A1712731F}"/>
              </a:ext>
            </a:extLst>
          </p:cNvPr>
          <p:cNvSpPr>
            <a:spLocks noGrp="1"/>
          </p:cNvSpPr>
          <p:nvPr>
            <p:ph type="title"/>
          </p:nvPr>
        </p:nvSpPr>
        <p:spPr/>
        <p:txBody>
          <a:bodyPr>
            <a:normAutofit/>
          </a:bodyPr>
          <a:lstStyle/>
          <a:p>
            <a:r>
              <a:rPr lang="en-US" sz="3200" dirty="0"/>
              <a:t>Responsibility of Programs/Camps</a:t>
            </a:r>
          </a:p>
        </p:txBody>
      </p:sp>
      <p:sp>
        <p:nvSpPr>
          <p:cNvPr id="3" name="Content Placeholder 2">
            <a:extLst>
              <a:ext uri="{FF2B5EF4-FFF2-40B4-BE49-F238E27FC236}">
                <a16:creationId xmlns:a16="http://schemas.microsoft.com/office/drawing/2014/main" id="{68EFC5A4-A7BF-4C71-B528-F3B9855C7009}"/>
              </a:ext>
            </a:extLst>
          </p:cNvPr>
          <p:cNvSpPr>
            <a:spLocks noGrp="1"/>
          </p:cNvSpPr>
          <p:nvPr>
            <p:ph idx="1"/>
          </p:nvPr>
        </p:nvSpPr>
        <p:spPr>
          <a:xfrm>
            <a:off x="742076" y="1597025"/>
            <a:ext cx="9605082" cy="4351338"/>
          </a:xfrm>
        </p:spPr>
        <p:txBody>
          <a:bodyPr>
            <a:normAutofit/>
          </a:bodyPr>
          <a:lstStyle/>
          <a:p>
            <a:pPr>
              <a:lnSpc>
                <a:spcPct val="120000"/>
              </a:lnSpc>
            </a:pPr>
            <a:r>
              <a:rPr lang="en-US" sz="2000" dirty="0"/>
              <a:t>Follow up with HR to complete background checks</a:t>
            </a:r>
          </a:p>
          <a:p>
            <a:pPr>
              <a:lnSpc>
                <a:spcPct val="120000"/>
              </a:lnSpc>
            </a:pPr>
            <a:r>
              <a:rPr lang="en-US" sz="2000" dirty="0"/>
              <a:t>Collect Disclosure Statements (as applicable)</a:t>
            </a:r>
          </a:p>
          <a:p>
            <a:pPr>
              <a:lnSpc>
                <a:spcPct val="120000"/>
              </a:lnSpc>
            </a:pPr>
            <a:r>
              <a:rPr lang="en-US" sz="2000" dirty="0"/>
              <a:t>Submit pending Child Abuse and Neglect Prevention Training certificates</a:t>
            </a:r>
          </a:p>
          <a:p>
            <a:pPr>
              <a:lnSpc>
                <a:spcPct val="120000"/>
              </a:lnSpc>
            </a:pPr>
            <a:r>
              <a:rPr lang="en-US" sz="2000" dirty="0"/>
              <a:t>Submit final list of program/camp staff</a:t>
            </a:r>
          </a:p>
          <a:p>
            <a:pPr>
              <a:lnSpc>
                <a:spcPct val="120000"/>
              </a:lnSpc>
            </a:pPr>
            <a:r>
              <a:rPr lang="en-US" sz="2000" dirty="0"/>
              <a:t>Submit final list of program/camp participants</a:t>
            </a:r>
          </a:p>
          <a:p>
            <a:pPr>
              <a:lnSpc>
                <a:spcPct val="120000"/>
              </a:lnSpc>
            </a:pPr>
            <a:r>
              <a:rPr lang="en-US" sz="2000" dirty="0"/>
              <a:t>Obtain and/or document participation insurance (as applicable)</a:t>
            </a:r>
          </a:p>
          <a:p>
            <a:pPr marL="0" indent="0">
              <a:lnSpc>
                <a:spcPct val="120000"/>
              </a:lnSpc>
              <a:buNone/>
            </a:pPr>
            <a:br>
              <a:rPr lang="en-US" sz="2000" dirty="0"/>
            </a:br>
            <a:endParaRPr lang="en-US" dirty="0"/>
          </a:p>
        </p:txBody>
      </p:sp>
    </p:spTree>
    <p:extLst>
      <p:ext uri="{BB962C8B-B14F-4D97-AF65-F5344CB8AC3E}">
        <p14:creationId xmlns:p14="http://schemas.microsoft.com/office/powerpoint/2010/main" val="138408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7C6B-675A-43FC-BAF3-53936F4FB62D}"/>
              </a:ext>
            </a:extLst>
          </p:cNvPr>
          <p:cNvSpPr>
            <a:spLocks noGrp="1"/>
          </p:cNvSpPr>
          <p:nvPr>
            <p:ph type="title"/>
          </p:nvPr>
        </p:nvSpPr>
        <p:spPr/>
        <p:txBody>
          <a:bodyPr>
            <a:normAutofit/>
          </a:bodyPr>
          <a:lstStyle/>
          <a:p>
            <a:r>
              <a:rPr lang="en-US" sz="3200" dirty="0"/>
              <a:t>Department of Human Resources</a:t>
            </a:r>
          </a:p>
        </p:txBody>
      </p:sp>
      <p:sp>
        <p:nvSpPr>
          <p:cNvPr id="3" name="Content Placeholder 2">
            <a:extLst>
              <a:ext uri="{FF2B5EF4-FFF2-40B4-BE49-F238E27FC236}">
                <a16:creationId xmlns:a16="http://schemas.microsoft.com/office/drawing/2014/main" id="{4C6052D5-7425-4B62-B367-7D7C171EA337}"/>
              </a:ext>
            </a:extLst>
          </p:cNvPr>
          <p:cNvSpPr>
            <a:spLocks noGrp="1"/>
          </p:cNvSpPr>
          <p:nvPr>
            <p:ph idx="1"/>
          </p:nvPr>
        </p:nvSpPr>
        <p:spPr>
          <a:xfrm>
            <a:off x="670826" y="1528729"/>
            <a:ext cx="10951198" cy="4766629"/>
          </a:xfrm>
        </p:spPr>
        <p:txBody>
          <a:bodyPr>
            <a:normAutofit fontScale="70000" lnSpcReduction="20000"/>
          </a:bodyPr>
          <a:lstStyle/>
          <a:p>
            <a:pPr marL="0" indent="0">
              <a:lnSpc>
                <a:spcPct val="120000"/>
              </a:lnSpc>
              <a:buNone/>
            </a:pPr>
            <a:r>
              <a:rPr lang="en-US" sz="2200" dirty="0"/>
              <a:t>Background checks</a:t>
            </a:r>
          </a:p>
          <a:p>
            <a:pPr lvl="1">
              <a:lnSpc>
                <a:spcPct val="120000"/>
              </a:lnSpc>
            </a:pPr>
            <a:r>
              <a:rPr lang="en-US" sz="1900" dirty="0"/>
              <a:t>Florida law has specific requirements for background checks on summer camp employees that are different from other types of employment related background checks.   </a:t>
            </a:r>
          </a:p>
          <a:p>
            <a:pPr marL="457200" lvl="1" indent="0">
              <a:lnSpc>
                <a:spcPct val="120000"/>
              </a:lnSpc>
              <a:buNone/>
            </a:pPr>
            <a:endParaRPr lang="en-US" sz="1900" dirty="0"/>
          </a:p>
          <a:p>
            <a:pPr lvl="1" fontAlgn="base">
              <a:lnSpc>
                <a:spcPct val="120000"/>
              </a:lnSpc>
              <a:buFont typeface="Arial" panose="020B0604020202020204" pitchFamily="34" charset="0"/>
              <a:buChar char="–"/>
            </a:pPr>
            <a:r>
              <a:rPr lang="en-US" sz="1900" dirty="0"/>
              <a:t>Background checks are required for all staff/faculty and volunteers (including student staff/volunteers) working in FAU-affiliated youth activities.  The appropriate level of Background Checks must be completed prior to beginning to work with minors.</a:t>
            </a:r>
          </a:p>
          <a:p>
            <a:pPr lvl="1" fontAlgn="base">
              <a:lnSpc>
                <a:spcPct val="120000"/>
              </a:lnSpc>
              <a:buFont typeface="Arial" panose="020B0604020202020204" pitchFamily="34" charset="0"/>
              <a:buChar char="–"/>
            </a:pPr>
            <a:r>
              <a:rPr lang="en-US" sz="1900" dirty="0"/>
              <a:t>Current employees who have been screened must be rescreened every 5 years to remain in compliance with the law. However, following the screening, if they have a break in service of over 90 days, they would need to be screened and cleared again before beginning work.</a:t>
            </a:r>
          </a:p>
          <a:p>
            <a:pPr lvl="1" fontAlgn="base">
              <a:lnSpc>
                <a:spcPct val="120000"/>
              </a:lnSpc>
              <a:buFont typeface="Arial" panose="020B0604020202020204" pitchFamily="34" charset="0"/>
              <a:buChar char="–"/>
            </a:pPr>
            <a:r>
              <a:rPr lang="en-US" sz="1900" dirty="0"/>
              <a:t>An </a:t>
            </a:r>
            <a:r>
              <a:rPr lang="en-US" sz="1900" u="sng" dirty="0">
                <a:hlinkClick r:id="rId2"/>
              </a:rPr>
              <a:t>Affidavit of Good Moral Character Form</a:t>
            </a:r>
            <a:r>
              <a:rPr lang="en-US" sz="1900" dirty="0"/>
              <a:t> must be completed by each program staff member/volunteer at the time of initial fingerprint screening and upon rescreening.</a:t>
            </a:r>
          </a:p>
          <a:p>
            <a:pPr lvl="1" fontAlgn="base">
              <a:lnSpc>
                <a:spcPct val="120000"/>
              </a:lnSpc>
              <a:buFont typeface="Arial" panose="020B0604020202020204" pitchFamily="34" charset="0"/>
              <a:buChar char="–"/>
            </a:pPr>
            <a:r>
              <a:rPr lang="en-US" sz="1900" dirty="0"/>
              <a:t>Verification of Background Checks shall be kept on file for a minimum of five years.</a:t>
            </a:r>
          </a:p>
          <a:p>
            <a:pPr lvl="1" fontAlgn="base">
              <a:lnSpc>
                <a:spcPct val="120000"/>
              </a:lnSpc>
              <a:buFont typeface="Arial" panose="020B0604020202020204" pitchFamily="34" charset="0"/>
              <a:buChar char="–"/>
            </a:pPr>
            <a:r>
              <a:rPr lang="en-US" sz="1900" dirty="0"/>
              <a:t>Allow 3 – 4 weeks to obtain screening results.</a:t>
            </a:r>
          </a:p>
          <a:p>
            <a:pPr lvl="1" fontAlgn="base">
              <a:lnSpc>
                <a:spcPct val="120000"/>
              </a:lnSpc>
              <a:buFont typeface="Arial" panose="020B0604020202020204" pitchFamily="34" charset="0"/>
              <a:buChar char="–"/>
            </a:pPr>
            <a:r>
              <a:rPr lang="en-US" sz="1900" dirty="0"/>
              <a:t>The </a:t>
            </a:r>
            <a:r>
              <a:rPr lang="en-US" sz="1900" u="sng" dirty="0">
                <a:hlinkClick r:id="rId3"/>
              </a:rPr>
              <a:t>Clearinghouse Applicant Request Form</a:t>
            </a:r>
            <a:r>
              <a:rPr lang="en-US" sz="1900" dirty="0"/>
              <a:t> (also titled Care Provider Background Screening Clearinghouse – Background Screening Request form) and </a:t>
            </a:r>
            <a:r>
              <a:rPr lang="en-US" sz="1900" u="sng" dirty="0">
                <a:hlinkClick r:id="rId4"/>
              </a:rPr>
              <a:t>Clearinghouse Privacy Statement</a:t>
            </a:r>
            <a:r>
              <a:rPr lang="en-US" sz="1900" dirty="0"/>
              <a:t> must be completed and submitted to Recruitment Services via </a:t>
            </a:r>
            <a:r>
              <a:rPr lang="en-US" sz="1900" dirty="0" err="1"/>
              <a:t>filelocker</a:t>
            </a:r>
            <a:r>
              <a:rPr lang="en-US" sz="1900" dirty="0"/>
              <a:t> or in person.</a:t>
            </a:r>
          </a:p>
          <a:p>
            <a:pPr marL="0" indent="0" fontAlgn="base">
              <a:lnSpc>
                <a:spcPct val="120000"/>
              </a:lnSpc>
              <a:buNone/>
            </a:pPr>
            <a:r>
              <a:rPr lang="en-US" sz="1900" i="1" dirty="0"/>
              <a:t>The Department of Human Resources will notify the department contact after verifying the Clearinghouse Applicant Request form and Privacy Statement with DCF Clearinghouse system. Recruitment Services will let the department contact know if an appointment is required or not.</a:t>
            </a:r>
            <a:endParaRPr lang="en-US" sz="1900" dirty="0"/>
          </a:p>
          <a:p>
            <a:endParaRPr lang="en-US" dirty="0"/>
          </a:p>
        </p:txBody>
      </p:sp>
      <p:pic>
        <p:nvPicPr>
          <p:cNvPr id="4" name="Picture 3">
            <a:extLst>
              <a:ext uri="{FF2B5EF4-FFF2-40B4-BE49-F238E27FC236}">
                <a16:creationId xmlns:a16="http://schemas.microsoft.com/office/drawing/2014/main" id="{B7CA3DF2-927C-4F4A-9300-68A1AA04879F}"/>
              </a:ext>
            </a:extLst>
          </p:cNvPr>
          <p:cNvPicPr>
            <a:picLocks noChangeAspect="1"/>
          </p:cNvPicPr>
          <p:nvPr/>
        </p:nvPicPr>
        <p:blipFill>
          <a:blip r:embed="rId5"/>
          <a:stretch>
            <a:fillRect/>
          </a:stretch>
        </p:blipFill>
        <p:spPr>
          <a:xfrm>
            <a:off x="7489666" y="172402"/>
            <a:ext cx="4702333" cy="1237456"/>
          </a:xfrm>
          <a:prstGeom prst="rect">
            <a:avLst/>
          </a:prstGeom>
        </p:spPr>
      </p:pic>
    </p:spTree>
    <p:extLst>
      <p:ext uri="{BB962C8B-B14F-4D97-AF65-F5344CB8AC3E}">
        <p14:creationId xmlns:p14="http://schemas.microsoft.com/office/powerpoint/2010/main" val="323184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FD42A0-9993-41F1-A19D-48EE02685DA4}"/>
              </a:ext>
            </a:extLst>
          </p:cNvPr>
          <p:cNvPicPr>
            <a:picLocks noChangeAspect="1"/>
          </p:cNvPicPr>
          <p:nvPr/>
        </p:nvPicPr>
        <p:blipFill>
          <a:blip r:embed="rId2">
            <a:lum bright="70000" contrast="-70000"/>
          </a:blip>
          <a:stretch>
            <a:fillRect/>
          </a:stretch>
        </p:blipFill>
        <p:spPr>
          <a:xfrm>
            <a:off x="7649449" y="561975"/>
            <a:ext cx="3800475" cy="2867025"/>
          </a:xfrm>
          <a:prstGeom prst="rect">
            <a:avLst/>
          </a:prstGeom>
        </p:spPr>
      </p:pic>
      <p:sp>
        <p:nvSpPr>
          <p:cNvPr id="2" name="Title 1">
            <a:extLst>
              <a:ext uri="{FF2B5EF4-FFF2-40B4-BE49-F238E27FC236}">
                <a16:creationId xmlns:a16="http://schemas.microsoft.com/office/drawing/2014/main" id="{0FF90A42-76E4-4575-9230-756B6A2A1220}"/>
              </a:ext>
            </a:extLst>
          </p:cNvPr>
          <p:cNvSpPr>
            <a:spLocks noGrp="1"/>
          </p:cNvSpPr>
          <p:nvPr>
            <p:ph type="title"/>
          </p:nvPr>
        </p:nvSpPr>
        <p:spPr>
          <a:xfrm>
            <a:off x="742076" y="1097280"/>
            <a:ext cx="10687924" cy="593408"/>
          </a:xfrm>
        </p:spPr>
        <p:txBody>
          <a:bodyPr>
            <a:noAutofit/>
          </a:bodyPr>
          <a:lstStyle/>
          <a:p>
            <a:r>
              <a:rPr lang="en-US" sz="3200" dirty="0"/>
              <a:t>Risk Management</a:t>
            </a:r>
            <a:br>
              <a:rPr lang="en-US" sz="3200" dirty="0"/>
            </a:br>
            <a:endParaRPr lang="en-US" sz="3200" dirty="0"/>
          </a:p>
        </p:txBody>
      </p:sp>
      <p:sp>
        <p:nvSpPr>
          <p:cNvPr id="3" name="Content Placeholder 2">
            <a:extLst>
              <a:ext uri="{FF2B5EF4-FFF2-40B4-BE49-F238E27FC236}">
                <a16:creationId xmlns:a16="http://schemas.microsoft.com/office/drawing/2014/main" id="{771E4970-76D0-4788-83CD-7DE5463FF6BA}"/>
              </a:ext>
            </a:extLst>
          </p:cNvPr>
          <p:cNvSpPr>
            <a:spLocks noGrp="1"/>
          </p:cNvSpPr>
          <p:nvPr>
            <p:ph idx="1"/>
          </p:nvPr>
        </p:nvSpPr>
        <p:spPr>
          <a:xfrm>
            <a:off x="742076" y="1705801"/>
            <a:ext cx="9605082" cy="4351338"/>
          </a:xfrm>
        </p:spPr>
        <p:txBody>
          <a:bodyPr>
            <a:normAutofit/>
          </a:bodyPr>
          <a:lstStyle/>
          <a:p>
            <a:r>
              <a:rPr lang="en-US" sz="2000"/>
              <a:t>Supervisor</a:t>
            </a:r>
            <a:endParaRPr lang="en-US" sz="2000" dirty="0"/>
          </a:p>
          <a:p>
            <a:r>
              <a:rPr lang="en-US" sz="2000" dirty="0"/>
              <a:t>Boundaries</a:t>
            </a:r>
          </a:p>
          <a:p>
            <a:r>
              <a:rPr lang="en-US" sz="2000" dirty="0"/>
              <a:t>Documentation</a:t>
            </a:r>
          </a:p>
          <a:p>
            <a:r>
              <a:rPr lang="en-US" sz="2000" dirty="0"/>
              <a:t>Incident Report – Fact Only</a:t>
            </a:r>
          </a:p>
        </p:txBody>
      </p:sp>
    </p:spTree>
    <p:extLst>
      <p:ext uri="{BB962C8B-B14F-4D97-AF65-F5344CB8AC3E}">
        <p14:creationId xmlns:p14="http://schemas.microsoft.com/office/powerpoint/2010/main" val="314994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0A42-76E4-4575-9230-756B6A2A1220}"/>
              </a:ext>
            </a:extLst>
          </p:cNvPr>
          <p:cNvSpPr>
            <a:spLocks noGrp="1"/>
          </p:cNvSpPr>
          <p:nvPr>
            <p:ph type="title"/>
          </p:nvPr>
        </p:nvSpPr>
        <p:spPr>
          <a:xfrm>
            <a:off x="742076" y="1097280"/>
            <a:ext cx="10687924" cy="593408"/>
          </a:xfrm>
        </p:spPr>
        <p:txBody>
          <a:bodyPr>
            <a:noAutofit/>
          </a:bodyPr>
          <a:lstStyle/>
          <a:p>
            <a:r>
              <a:rPr lang="en-US" sz="3200" dirty="0"/>
              <a:t>Risk Management: How to document an incident </a:t>
            </a:r>
            <a:br>
              <a:rPr lang="en-US" sz="3200" dirty="0"/>
            </a:br>
            <a:endParaRPr lang="en-US" sz="3200" dirty="0"/>
          </a:p>
        </p:txBody>
      </p:sp>
      <p:sp>
        <p:nvSpPr>
          <p:cNvPr id="3" name="Content Placeholder 2">
            <a:extLst>
              <a:ext uri="{FF2B5EF4-FFF2-40B4-BE49-F238E27FC236}">
                <a16:creationId xmlns:a16="http://schemas.microsoft.com/office/drawing/2014/main" id="{771E4970-76D0-4788-83CD-7DE5463FF6BA}"/>
              </a:ext>
            </a:extLst>
          </p:cNvPr>
          <p:cNvSpPr>
            <a:spLocks noGrp="1"/>
          </p:cNvSpPr>
          <p:nvPr>
            <p:ph idx="1"/>
          </p:nvPr>
        </p:nvSpPr>
        <p:spPr>
          <a:xfrm>
            <a:off x="742076" y="1705801"/>
            <a:ext cx="9605082" cy="4351338"/>
          </a:xfrm>
        </p:spPr>
        <p:txBody>
          <a:bodyPr>
            <a:normAutofit fontScale="55000" lnSpcReduction="20000"/>
          </a:bodyPr>
          <a:lstStyle/>
          <a:p>
            <a:pPr>
              <a:lnSpc>
                <a:spcPct val="120000"/>
              </a:lnSpc>
            </a:pPr>
            <a:r>
              <a:rPr lang="en-US" sz="2900" b="1" dirty="0"/>
              <a:t>Write objectively. </a:t>
            </a:r>
            <a:r>
              <a:rPr lang="en-US" sz="2900" dirty="0"/>
              <a:t>Describe exactly what you saw.</a:t>
            </a:r>
          </a:p>
          <a:p>
            <a:pPr>
              <a:lnSpc>
                <a:spcPct val="120000"/>
              </a:lnSpc>
            </a:pPr>
            <a:r>
              <a:rPr lang="en-US" sz="2900" b="1" dirty="0"/>
              <a:t>Incorporate participant and witness accounts of the event into the report.</a:t>
            </a:r>
            <a:r>
              <a:rPr lang="en-US" sz="2900" dirty="0"/>
              <a:t> State their comments as direct quotes.</a:t>
            </a:r>
          </a:p>
          <a:p>
            <a:pPr>
              <a:lnSpc>
                <a:spcPct val="120000"/>
              </a:lnSpc>
            </a:pPr>
            <a:r>
              <a:rPr lang="en-US" sz="2900" b="1" dirty="0"/>
              <a:t>Don’t assign </a:t>
            </a:r>
            <a:r>
              <a:rPr lang="en-US" sz="3100" b="1" dirty="0"/>
              <a:t>blame</a:t>
            </a:r>
            <a:r>
              <a:rPr lang="en-US" sz="2900" b="1" dirty="0"/>
              <a:t>. </a:t>
            </a:r>
            <a:r>
              <a:rPr lang="en-US" sz="2900" dirty="0"/>
              <a:t>An incident report isn’t an opportunity for you to point out inferior equipment or poor staffing. Just state the facts.</a:t>
            </a:r>
          </a:p>
          <a:p>
            <a:pPr>
              <a:lnSpc>
                <a:spcPct val="120000"/>
              </a:lnSpc>
            </a:pPr>
            <a:r>
              <a:rPr lang="en-US" sz="2900" b="1" dirty="0"/>
              <a:t>Avoid hearsay and assumptions. </a:t>
            </a:r>
            <a:r>
              <a:rPr lang="en-US" sz="2900" dirty="0"/>
              <a:t>It’s up to the person who witnessed the incident to contribute and/or to write the incident report.</a:t>
            </a:r>
          </a:p>
          <a:p>
            <a:pPr>
              <a:lnSpc>
                <a:spcPct val="120000"/>
              </a:lnSpc>
            </a:pPr>
            <a:r>
              <a:rPr lang="en-US" sz="2900" b="1" dirty="0"/>
              <a:t>Forward the report to the person designate by your facility’s policy.  </a:t>
            </a:r>
            <a:r>
              <a:rPr lang="en-US" sz="2900" dirty="0"/>
              <a:t>All reports should be forwarded to the Pre-Collegiate and Youth Programs who will then send reports to </a:t>
            </a:r>
            <a:r>
              <a:rPr lang="en-US" sz="2900" dirty="0">
                <a:hlinkClick r:id="rId2"/>
              </a:rPr>
              <a:t>Risk Management</a:t>
            </a:r>
            <a:r>
              <a:rPr lang="en-US" sz="2900" dirty="0"/>
              <a:t>. Ensure that only one copy of the report exists.  Initiate a phone call to risk management should the incident involve an injury requiring hospital or emergency room care.</a:t>
            </a:r>
          </a:p>
          <a:p>
            <a:endParaRPr lang="en-US" sz="2900" dirty="0"/>
          </a:p>
          <a:p>
            <a:pPr marL="0" indent="0">
              <a:buNone/>
            </a:pPr>
            <a:r>
              <a:rPr lang="en-US" sz="2900" dirty="0"/>
              <a:t>* </a:t>
            </a:r>
            <a:r>
              <a:rPr lang="en-US" sz="2900" dirty="0">
                <a:hlinkClick r:id="rId3"/>
              </a:rPr>
              <a:t>Click here for an Incident/Accident Form template</a:t>
            </a:r>
            <a:endParaRPr lang="en-US" sz="2900" dirty="0"/>
          </a:p>
          <a:p>
            <a:endParaRPr lang="en-US" dirty="0"/>
          </a:p>
        </p:txBody>
      </p:sp>
    </p:spTree>
    <p:extLst>
      <p:ext uri="{BB962C8B-B14F-4D97-AF65-F5344CB8AC3E}">
        <p14:creationId xmlns:p14="http://schemas.microsoft.com/office/powerpoint/2010/main" val="231501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D76B-11FC-4DA2-BD99-393195B6FDBF}"/>
              </a:ext>
            </a:extLst>
          </p:cNvPr>
          <p:cNvSpPr>
            <a:spLocks noGrp="1"/>
          </p:cNvSpPr>
          <p:nvPr>
            <p:ph type="title"/>
          </p:nvPr>
        </p:nvSpPr>
        <p:spPr>
          <a:xfrm>
            <a:off x="670826" y="681513"/>
            <a:ext cx="9886338" cy="593408"/>
          </a:xfrm>
        </p:spPr>
        <p:txBody>
          <a:bodyPr>
            <a:normAutofit/>
          </a:bodyPr>
          <a:lstStyle/>
          <a:p>
            <a:r>
              <a:rPr lang="en-US" sz="3200" dirty="0"/>
              <a:t>Office of Equity, Inclusion and Compliance</a:t>
            </a:r>
          </a:p>
        </p:txBody>
      </p:sp>
      <p:sp>
        <p:nvSpPr>
          <p:cNvPr id="3" name="Content Placeholder 2">
            <a:extLst>
              <a:ext uri="{FF2B5EF4-FFF2-40B4-BE49-F238E27FC236}">
                <a16:creationId xmlns:a16="http://schemas.microsoft.com/office/drawing/2014/main" id="{B2391571-7998-4972-8600-D03B9B1769DA}"/>
              </a:ext>
            </a:extLst>
          </p:cNvPr>
          <p:cNvSpPr>
            <a:spLocks noGrp="1"/>
          </p:cNvSpPr>
          <p:nvPr>
            <p:ph idx="1"/>
          </p:nvPr>
        </p:nvSpPr>
        <p:spPr>
          <a:xfrm>
            <a:off x="670825" y="1542161"/>
            <a:ext cx="7186601" cy="4351338"/>
          </a:xfrm>
        </p:spPr>
        <p:txBody>
          <a:bodyPr/>
          <a:lstStyle/>
          <a:p>
            <a:r>
              <a:rPr lang="en-US" dirty="0"/>
              <a:t>Why is Title IX Important?</a:t>
            </a:r>
          </a:p>
          <a:p>
            <a:pPr marL="0" indent="0">
              <a:buNone/>
            </a:pPr>
            <a:endParaRPr lang="en-US" dirty="0"/>
          </a:p>
          <a:p>
            <a:pPr lvl="1">
              <a:buFont typeface="Arial" panose="020B0604020202020204" pitchFamily="34" charset="0"/>
              <a:buChar char="–"/>
            </a:pPr>
            <a:r>
              <a:rPr lang="en-US" dirty="0"/>
              <a:t>Title IX of the Education Amendment act of 1972 protects people from sex discrimination in educational programs and activities that receive federal financial assistance</a:t>
            </a:r>
          </a:p>
          <a:p>
            <a:pPr lvl="1">
              <a:buFont typeface="Arial" panose="020B0604020202020204" pitchFamily="34" charset="0"/>
              <a:buChar char="–"/>
            </a:pPr>
            <a:endParaRPr lang="en-US" dirty="0"/>
          </a:p>
          <a:p>
            <a:pPr lvl="1">
              <a:buFont typeface="Arial" panose="020B0604020202020204" pitchFamily="34" charset="0"/>
              <a:buChar char="–"/>
            </a:pPr>
            <a:r>
              <a:rPr lang="en-US" dirty="0"/>
              <a:t>FAU is committed to providing an environment free from discrimination on the basis of sex.  FAU provides many resources to students, faculty , and staff to address concerns relating to discrimination on the basis of sex, which also includes sexual misconduct</a:t>
            </a:r>
          </a:p>
          <a:p>
            <a:endParaRPr lang="en-US" dirty="0"/>
          </a:p>
        </p:txBody>
      </p:sp>
      <p:pic>
        <p:nvPicPr>
          <p:cNvPr id="1028" name="Picture 4" descr="Earth with hands">
            <a:extLst>
              <a:ext uri="{FF2B5EF4-FFF2-40B4-BE49-F238E27FC236}">
                <a16:creationId xmlns:a16="http://schemas.microsoft.com/office/drawing/2014/main" id="{D877588D-CD3A-4782-AEC7-6C73D8519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427" y="2318819"/>
            <a:ext cx="4203509" cy="279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83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1019</Words>
  <Application>Microsoft Office PowerPoint</Application>
  <PresentationFormat>Widescreen</PresentationFormat>
  <Paragraphs>130</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Arial</vt:lpstr>
      <vt:lpstr>Calibri</vt:lpstr>
      <vt:lpstr>Office Theme</vt:lpstr>
      <vt:lpstr>Pre-Collegiate and Youth Programs</vt:lpstr>
      <vt:lpstr>Pre-Collegiate and Youth Programs</vt:lpstr>
      <vt:lpstr>Program/Camp Operation Timeline</vt:lpstr>
      <vt:lpstr>Other Significant General Requirements</vt:lpstr>
      <vt:lpstr>Responsibility of Programs/Camps</vt:lpstr>
      <vt:lpstr>Department of Human Resources</vt:lpstr>
      <vt:lpstr>Risk Management </vt:lpstr>
      <vt:lpstr>Risk Management: How to document an incident  </vt:lpstr>
      <vt:lpstr>Office of Equity, Inclusion and Compliance</vt:lpstr>
      <vt:lpstr>Sexual Discrimination, Sexual Harassment, And Sexual Violence</vt:lpstr>
      <vt:lpstr>Consent is and is Not</vt:lpstr>
      <vt:lpstr>Notice and Reporting</vt:lpstr>
      <vt:lpstr>Refer</vt:lpstr>
      <vt:lpstr>What to do at the college level?</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Taina Teran</cp:lastModifiedBy>
  <cp:revision>39</cp:revision>
  <dcterms:created xsi:type="dcterms:W3CDTF">2019-04-17T14:47:58Z</dcterms:created>
  <dcterms:modified xsi:type="dcterms:W3CDTF">2021-08-31T17:20:41Z</dcterms:modified>
</cp:coreProperties>
</file>