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61" r:id="rId4"/>
    <p:sldId id="262" r:id="rId5"/>
    <p:sldId id="263" r:id="rId6"/>
    <p:sldId id="264" r:id="rId7"/>
    <p:sldId id="265" r:id="rId8"/>
    <p:sldId id="266" r:id="rId9"/>
    <p:sldId id="267" r:id="rId10"/>
    <p:sldId id="269" r:id="rId11"/>
    <p:sldId id="268" r:id="rId12"/>
    <p:sldId id="273"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3"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86DC"/>
    <a:srgbClr val="00009A"/>
    <a:srgbClr val="0044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12"/>
    <p:restoredTop sz="94658"/>
  </p:normalViewPr>
  <p:slideViewPr>
    <p:cSldViewPr snapToGrid="0" snapToObjects="1">
      <p:cViewPr varScale="1">
        <p:scale>
          <a:sx n="88" d="100"/>
          <a:sy n="88" d="100"/>
        </p:scale>
        <p:origin x="126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38084E-DB51-1C4E-B0EC-656B6D026462}" type="datetimeFigureOut">
              <a:rPr lang="en-US" smtClean="0"/>
              <a:t>9/1/20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823F1-E3F1-1D43-A719-CE72722030EA}" type="slidenum">
              <a:rPr lang="en-US" smtClean="0"/>
              <a:t>‹#›</a:t>
            </a:fld>
            <a:endParaRPr lang="en-US" dirty="0"/>
          </a:p>
        </p:txBody>
      </p:sp>
    </p:spTree>
    <p:extLst>
      <p:ext uri="{BB962C8B-B14F-4D97-AF65-F5344CB8AC3E}">
        <p14:creationId xmlns:p14="http://schemas.microsoft.com/office/powerpoint/2010/main" val="1383291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A823F1-E3F1-1D43-A719-CE72722030EA}" type="slidenum">
              <a:rPr lang="en-US" smtClean="0"/>
              <a:t>1</a:t>
            </a:fld>
            <a:endParaRPr lang="en-US" dirty="0"/>
          </a:p>
        </p:txBody>
      </p:sp>
    </p:spTree>
    <p:extLst>
      <p:ext uri="{BB962C8B-B14F-4D97-AF65-F5344CB8AC3E}">
        <p14:creationId xmlns:p14="http://schemas.microsoft.com/office/powerpoint/2010/main" val="1909943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823F1-E3F1-1D43-A719-CE72722030EA}" type="slidenum">
              <a:rPr lang="en-US" smtClean="0"/>
              <a:t>5</a:t>
            </a:fld>
            <a:endParaRPr lang="en-US" dirty="0"/>
          </a:p>
        </p:txBody>
      </p:sp>
    </p:spTree>
    <p:extLst>
      <p:ext uri="{BB962C8B-B14F-4D97-AF65-F5344CB8AC3E}">
        <p14:creationId xmlns:p14="http://schemas.microsoft.com/office/powerpoint/2010/main" val="13657763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4409" y="4614983"/>
            <a:ext cx="8494565" cy="918918"/>
          </a:xfrm>
        </p:spPr>
        <p:txBody>
          <a:bodyPr anchor="b">
            <a:normAutofit/>
          </a:bodyPr>
          <a:lstStyle>
            <a:lvl1pPr algn="l">
              <a:defRPr sz="2600" b="1" i="0" baseline="0">
                <a:solidFill>
                  <a:schemeClr val="bg1"/>
                </a:solidFill>
                <a:latin typeface="arial" charset="0"/>
              </a:defRPr>
            </a:lvl1pPr>
          </a:lstStyle>
          <a:p>
            <a:r>
              <a:rPr lang="en-US" dirty="0"/>
              <a:t>Click to edit Master title style</a:t>
            </a:r>
          </a:p>
        </p:txBody>
      </p:sp>
      <p:sp>
        <p:nvSpPr>
          <p:cNvPr id="3" name="Subtitle 2"/>
          <p:cNvSpPr>
            <a:spLocks noGrp="1"/>
          </p:cNvSpPr>
          <p:nvPr>
            <p:ph type="subTitle" idx="1"/>
          </p:nvPr>
        </p:nvSpPr>
        <p:spPr>
          <a:xfrm>
            <a:off x="1294409" y="5477151"/>
            <a:ext cx="8494565" cy="855579"/>
          </a:xfrm>
        </p:spPr>
        <p:txBody>
          <a:bodyPr>
            <a:normAutofit/>
          </a:bodyPr>
          <a:lstStyle>
            <a:lvl1pPr marL="0" indent="0" algn="l">
              <a:buNone/>
              <a:defRPr sz="1800" b="1" i="0" baseline="0">
                <a:solidFill>
                  <a:schemeClr val="bg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44787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FA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7989" cy="6858000"/>
          </a:xfrm>
          <a:prstGeom prst="rect">
            <a:avLst/>
          </a:prstGeom>
        </p:spPr>
      </p:pic>
    </p:spTree>
    <p:extLst>
      <p:ext uri="{BB962C8B-B14F-4D97-AF65-F5344CB8AC3E}">
        <p14:creationId xmlns:p14="http://schemas.microsoft.com/office/powerpoint/2010/main" val="977558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0826" y="681513"/>
            <a:ext cx="10520914" cy="593408"/>
          </a:xfrm>
        </p:spPr>
        <p:txBody>
          <a:bodyPr/>
          <a:lstStyle>
            <a:lvl1pPr>
              <a:defRPr>
                <a:solidFill>
                  <a:srgbClr val="FF0000"/>
                </a:solidFill>
              </a:defRPr>
            </a:lvl1pPr>
          </a:lstStyle>
          <a:p>
            <a:r>
              <a:rPr lang="en-US" dirty="0"/>
              <a:t>CLICK TO EDIT MASTER TITLE STYLE</a:t>
            </a:r>
          </a:p>
        </p:txBody>
      </p:sp>
      <p:sp>
        <p:nvSpPr>
          <p:cNvPr id="3" name="Content Placeholder 2"/>
          <p:cNvSpPr>
            <a:spLocks noGrp="1"/>
          </p:cNvSpPr>
          <p:nvPr>
            <p:ph idx="1"/>
          </p:nvPr>
        </p:nvSpPr>
        <p:spPr>
          <a:xfrm>
            <a:off x="670825" y="1409858"/>
            <a:ext cx="10520915" cy="4351338"/>
          </a:xfrm>
        </p:spPr>
        <p:txBody>
          <a:bodyPr/>
          <a:lstStyle>
            <a:lvl1pPr>
              <a:lnSpc>
                <a:spcPct val="150000"/>
              </a:lnSpc>
              <a:spcBef>
                <a:spcPts val="0"/>
              </a:spcBef>
              <a:defRPr sz="2800" b="1">
                <a:solidFill>
                  <a:schemeClr val="accent1">
                    <a:lumMod val="50000"/>
                  </a:schemeClr>
                </a:solidFill>
                <a:effectLst>
                  <a:outerShdw blurRad="50800" dist="38100" dir="5400000" algn="t" rotWithShape="0">
                    <a:schemeClr val="accent1">
                      <a:lumMod val="50000"/>
                      <a:alpha val="40000"/>
                    </a:schemeClr>
                  </a:outerShdw>
                </a:effectLst>
              </a:defRPr>
            </a:lvl1pPr>
            <a:lvl2pPr>
              <a:lnSpc>
                <a:spcPct val="150000"/>
              </a:lnSpc>
              <a:spcBef>
                <a:spcPts val="0"/>
              </a:spcBef>
              <a:defRPr sz="2400">
                <a:solidFill>
                  <a:schemeClr val="bg2">
                    <a:lumMod val="25000"/>
                  </a:schemeClr>
                </a:solidFill>
              </a:defRPr>
            </a:lvl2pPr>
            <a:lvl3pPr>
              <a:lnSpc>
                <a:spcPct val="150000"/>
              </a:lnSpc>
              <a:spcBef>
                <a:spcPts val="0"/>
              </a:spcBef>
              <a:defRPr sz="2400">
                <a:solidFill>
                  <a:schemeClr val="bg2">
                    <a:lumMod val="25000"/>
                  </a:schemeClr>
                </a:solidFill>
              </a:defRPr>
            </a:lvl3pPr>
            <a:lvl4pPr>
              <a:lnSpc>
                <a:spcPct val="150000"/>
              </a:lnSpc>
              <a:spcBef>
                <a:spcPts val="0"/>
              </a:spcBef>
              <a:defRPr>
                <a:solidFill>
                  <a:schemeClr val="bg2">
                    <a:lumMod val="25000"/>
                  </a:schemeClr>
                </a:solidFill>
              </a:defRPr>
            </a:lvl4pPr>
            <a:lvl5pPr>
              <a:lnSpc>
                <a:spcPct val="150000"/>
              </a:lnSpc>
              <a:spcBef>
                <a:spcPts val="0"/>
              </a:spcBef>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776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0826" y="681513"/>
            <a:ext cx="9886338" cy="593408"/>
          </a:xfrm>
        </p:spPr>
        <p:txBody>
          <a:bodyPr/>
          <a:lstStyle/>
          <a:p>
            <a:r>
              <a:rPr lang="en-US"/>
              <a:t>Click to edit Master title style</a:t>
            </a:r>
          </a:p>
        </p:txBody>
      </p:sp>
      <p:sp>
        <p:nvSpPr>
          <p:cNvPr id="3" name="Content Placeholder 2"/>
          <p:cNvSpPr>
            <a:spLocks noGrp="1"/>
          </p:cNvSpPr>
          <p:nvPr>
            <p:ph idx="1"/>
          </p:nvPr>
        </p:nvSpPr>
        <p:spPr>
          <a:xfrm>
            <a:off x="670826" y="1409858"/>
            <a:ext cx="462673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p:cNvSpPr>
            <a:spLocks noGrp="1"/>
          </p:cNvSpPr>
          <p:nvPr>
            <p:ph type="pic" sz="quarter" idx="10"/>
          </p:nvPr>
        </p:nvSpPr>
        <p:spPr>
          <a:xfrm>
            <a:off x="5992813" y="1409858"/>
            <a:ext cx="6199187" cy="3438525"/>
          </a:xfrm>
        </p:spPr>
        <p:txBody>
          <a:bodyPr/>
          <a:lstStyle/>
          <a:p>
            <a:endParaRPr lang="en-US" dirty="0"/>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47589"/>
            <a:ext cx="12192000" cy="5756255"/>
          </a:xfrm>
        </p:spPr>
        <p:txBody>
          <a:bodyPr/>
          <a:lstStyle/>
          <a:p>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0826" y="681513"/>
            <a:ext cx="9605082" cy="593408"/>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70826" y="1409858"/>
            <a:ext cx="960508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969104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Lst>
  <p:txStyles>
    <p:titleStyle>
      <a:lvl1pPr algn="ctr" defTabSz="914400" rtl="0" eaLnBrk="1" latinLnBrk="0" hangingPunct="1">
        <a:lnSpc>
          <a:spcPct val="90000"/>
        </a:lnSpc>
        <a:spcBef>
          <a:spcPct val="0"/>
        </a:spcBef>
        <a:buNone/>
        <a:defRPr sz="3600" b="1" i="0" kern="1200" baseline="0">
          <a:solidFill>
            <a:schemeClr val="tx1">
              <a:lumMod val="75000"/>
              <a:lumOff val="25000"/>
            </a:schemeClr>
          </a:solidFill>
          <a:effectLst>
            <a:outerShdw blurRad="50800" dist="38100" dir="5400000" algn="t" rotWithShape="0">
              <a:prstClr val="black">
                <a:alpha val="40000"/>
              </a:prstClr>
            </a:outerShdw>
          </a:effectLst>
          <a:latin typeface="Avenir Roman"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1800" kern="1200" baseline="0">
          <a:solidFill>
            <a:schemeClr val="tx1">
              <a:lumMod val="75000"/>
              <a:lumOff val="25000"/>
            </a:schemeClr>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a:buChar char="•"/>
        <a:defRPr sz="1800" kern="1200" baseline="0">
          <a:solidFill>
            <a:schemeClr val="tx1">
              <a:lumMod val="75000"/>
              <a:lumOff val="25000"/>
            </a:schemeClr>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a:buChar char="•"/>
        <a:defRPr sz="1800" kern="1200" baseline="0">
          <a:solidFill>
            <a:schemeClr val="tx1">
              <a:lumMod val="75000"/>
              <a:lumOff val="25000"/>
            </a:schemeClr>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1">
              <a:lumMod val="75000"/>
              <a:lumOff val="25000"/>
            </a:schemeClr>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1">
              <a:lumMod val="75000"/>
              <a:lumOff val="25000"/>
            </a:schemeClr>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fau.edu/sas/"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mailto:em@fau.edu" TargetMode="External"/><Relationship Id="rId2" Type="http://schemas.openxmlformats.org/officeDocument/2006/relationships/hyperlink" Target="mailto:ehs@fau.edu"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fau.edu/coronavirus/documents/fau-covid-19-has-plan.pdf" TargetMode="External"/><Relationship Id="rId2" Type="http://schemas.openxmlformats.org/officeDocument/2006/relationships/hyperlink" Target="https://www.fau.edu/coronavirus/documents/fau-fall-2020-semester-plan.pdf" TargetMode="External"/><Relationship Id="rId1" Type="http://schemas.openxmlformats.org/officeDocument/2006/relationships/slideLayout" Target="../slideLayouts/slideLayout3.xml"/><Relationship Id="rId4" Type="http://schemas.openxmlformats.org/officeDocument/2006/relationships/hyperlink" Target="https://www.fau.edu/coronavirus/documents/fau-safety-plan-enforcement.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www.fau.edu/facilities/bg/WorkControl/"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www.fau.edu/report"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fau.edu/studentsindistress/SCACROLE.php"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www.fau.edu/report"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mailto:olivera@fau.edu" TargetMode="External"/><Relationship Id="rId2" Type="http://schemas.openxmlformats.org/officeDocument/2006/relationships/hyperlink" Target="mailto:dkamm@fau.edu" TargetMode="External"/><Relationship Id="rId1" Type="http://schemas.openxmlformats.org/officeDocument/2006/relationships/slideLayout" Target="../slideLayouts/slideLayout3.xml"/><Relationship Id="rId4" Type="http://schemas.openxmlformats.org/officeDocument/2006/relationships/hyperlink" Target="mailto:jglanzer@fau.edu"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fau.edu/hr/reptchildabuse.php"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2327" y="4793672"/>
            <a:ext cx="8486648" cy="1828801"/>
          </a:xfrm>
        </p:spPr>
        <p:txBody>
          <a:bodyPr>
            <a:noAutofit/>
          </a:bodyPr>
          <a:lstStyle/>
          <a:p>
            <a:r>
              <a:rPr lang="en-US" sz="4400" dirty="0">
                <a:solidFill>
                  <a:schemeClr val="accent1">
                    <a:lumMod val="50000"/>
                  </a:schemeClr>
                </a:solidFill>
                <a:effectLst>
                  <a:outerShdw blurRad="50800" dist="38100" dir="2700000" algn="tl" rotWithShape="0">
                    <a:prstClr val="black">
                      <a:alpha val="40000"/>
                    </a:prstClr>
                  </a:outerShdw>
                </a:effectLst>
                <a:latin typeface="Avenir Black" panose="02000503020000020003" pitchFamily="2" charset="0"/>
              </a:rPr>
              <a:t>WHAT TO DO </a:t>
            </a:r>
            <a:br>
              <a:rPr lang="en-US" sz="4400" dirty="0">
                <a:solidFill>
                  <a:schemeClr val="accent1">
                    <a:lumMod val="50000"/>
                  </a:schemeClr>
                </a:solidFill>
                <a:effectLst>
                  <a:outerShdw blurRad="50800" dist="38100" dir="2700000" algn="tl" rotWithShape="0">
                    <a:prstClr val="black">
                      <a:alpha val="40000"/>
                    </a:prstClr>
                  </a:outerShdw>
                </a:effectLst>
                <a:latin typeface="Avenir Black" panose="02000503020000020003" pitchFamily="2" charset="0"/>
              </a:rPr>
            </a:br>
            <a:r>
              <a:rPr lang="en-US" sz="4400" dirty="0">
                <a:solidFill>
                  <a:schemeClr val="accent1">
                    <a:lumMod val="50000"/>
                  </a:schemeClr>
                </a:solidFill>
                <a:effectLst>
                  <a:outerShdw blurRad="50800" dist="38100" dir="2700000" algn="tl" rotWithShape="0">
                    <a:prstClr val="black">
                      <a:alpha val="40000"/>
                    </a:prstClr>
                  </a:outerShdw>
                </a:effectLst>
                <a:latin typeface="Avenir Black" panose="02000503020000020003" pitchFamily="2" charset="0"/>
              </a:rPr>
              <a:t>&amp; WHO TO </a:t>
            </a:r>
            <a:r>
              <a:rPr lang="en-US" sz="4400" b="0" strike="sngStrike" dirty="0">
                <a:solidFill>
                  <a:schemeClr val="bg2">
                    <a:lumMod val="75000"/>
                  </a:schemeClr>
                </a:solidFill>
                <a:effectLst>
                  <a:outerShdw blurRad="50800" dist="38100" dir="2700000" algn="tl" rotWithShape="0">
                    <a:prstClr val="black">
                      <a:alpha val="40000"/>
                    </a:prstClr>
                  </a:outerShdw>
                </a:effectLst>
                <a:latin typeface="Avenir Black" panose="02000503020000020003" pitchFamily="2" charset="0"/>
              </a:rPr>
              <a:t>EMAIL</a:t>
            </a:r>
            <a:r>
              <a:rPr lang="en-US" sz="4400" dirty="0">
                <a:solidFill>
                  <a:schemeClr val="accent1">
                    <a:lumMod val="50000"/>
                  </a:schemeClr>
                </a:solidFill>
                <a:effectLst>
                  <a:outerShdw blurRad="50800" dist="38100" dir="2700000" algn="tl" rotWithShape="0">
                    <a:prstClr val="black">
                      <a:alpha val="40000"/>
                    </a:prstClr>
                  </a:outerShdw>
                </a:effectLst>
                <a:latin typeface="Avenir Black" panose="02000503020000020003" pitchFamily="2" charset="0"/>
              </a:rPr>
              <a:t> CALL</a:t>
            </a:r>
          </a:p>
        </p:txBody>
      </p:sp>
    </p:spTree>
    <p:extLst>
      <p:ext uri="{BB962C8B-B14F-4D97-AF65-F5344CB8AC3E}">
        <p14:creationId xmlns:p14="http://schemas.microsoft.com/office/powerpoint/2010/main" val="480599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513"/>
            <a:ext cx="12192000" cy="593408"/>
          </a:xfrm>
        </p:spPr>
        <p:txBody>
          <a:bodyPr>
            <a:noAutofit/>
          </a:bodyPr>
          <a:lstStyle/>
          <a:p>
            <a:pPr algn="ctr"/>
            <a:r>
              <a:rPr lang="en-US" dirty="0">
                <a:effectLst>
                  <a:outerShdw blurRad="50800" dist="38100" dir="5400000" algn="t" rotWithShape="0">
                    <a:schemeClr val="accent1">
                      <a:lumMod val="50000"/>
                      <a:alpha val="40000"/>
                    </a:schemeClr>
                  </a:outerShdw>
                </a:effectLst>
              </a:rPr>
              <a:t>I HAVE RECEIVED A REQUEST FOR A </a:t>
            </a:r>
            <a:br>
              <a:rPr lang="en-US" dirty="0">
                <a:effectLst>
                  <a:outerShdw blurRad="50800" dist="38100" dir="5400000" algn="t" rotWithShape="0">
                    <a:schemeClr val="accent1">
                      <a:lumMod val="50000"/>
                      <a:alpha val="40000"/>
                    </a:schemeClr>
                  </a:outerShdw>
                </a:effectLst>
              </a:rPr>
            </a:br>
            <a:r>
              <a:rPr lang="en-US" dirty="0">
                <a:effectLst>
                  <a:outerShdw blurRad="50800" dist="38100" dir="5400000" algn="t" rotWithShape="0">
                    <a:schemeClr val="accent1">
                      <a:lumMod val="50000"/>
                      <a:alpha val="40000"/>
                    </a:schemeClr>
                  </a:outerShdw>
                </a:effectLst>
              </a:rPr>
              <a:t>DISABILITY ACCOMMODATION </a:t>
            </a:r>
            <a:endParaRPr lang="en-US" sz="3600" dirty="0">
              <a:effectLst>
                <a:outerShdw blurRad="50800" dist="38100" dir="5400000" algn="t" rotWithShape="0">
                  <a:schemeClr val="accent1">
                    <a:lumMod val="50000"/>
                    <a:alpha val="40000"/>
                  </a:schemeClr>
                </a:outerShdw>
              </a:effectLst>
              <a:latin typeface="Avenir Roman" panose="02000503020000020003" pitchFamily="2" charset="0"/>
            </a:endParaRPr>
          </a:p>
        </p:txBody>
      </p:sp>
      <p:sp>
        <p:nvSpPr>
          <p:cNvPr id="3" name="Content Placeholder 2"/>
          <p:cNvSpPr>
            <a:spLocks noGrp="1"/>
          </p:cNvSpPr>
          <p:nvPr>
            <p:ph idx="1"/>
          </p:nvPr>
        </p:nvSpPr>
        <p:spPr>
          <a:xfrm>
            <a:off x="443345" y="1607438"/>
            <a:ext cx="10113819" cy="5028896"/>
          </a:xfrm>
        </p:spPr>
        <p:txBody>
          <a:bodyPr>
            <a:normAutofit/>
          </a:bodyPr>
          <a:lstStyle/>
          <a:p>
            <a:r>
              <a:rPr lang="en-US" dirty="0"/>
              <a:t>FROM A STUDENT:</a:t>
            </a:r>
          </a:p>
          <a:p>
            <a:pPr lvl="1"/>
            <a:r>
              <a:rPr lang="en-US" dirty="0">
                <a:effectLst/>
              </a:rPr>
              <a:t>Refer them to Student Accessibility Services (SAS)</a:t>
            </a:r>
            <a:endParaRPr lang="en-US" dirty="0"/>
          </a:p>
          <a:p>
            <a:pPr lvl="2"/>
            <a:r>
              <a:rPr lang="en-US" dirty="0"/>
              <a:t>Boca: </a:t>
            </a:r>
            <a:r>
              <a:rPr lang="en-US" u="sng" dirty="0"/>
              <a:t>561-297-3880</a:t>
            </a:r>
          </a:p>
          <a:p>
            <a:pPr lvl="2"/>
            <a:r>
              <a:rPr lang="en-US" dirty="0"/>
              <a:t>Davie: </a:t>
            </a:r>
            <a:r>
              <a:rPr lang="en-US" u="sng" dirty="0"/>
              <a:t>954-236-1222</a:t>
            </a:r>
          </a:p>
          <a:p>
            <a:pPr lvl="2"/>
            <a:r>
              <a:rPr lang="en-US" dirty="0"/>
              <a:t>Jupiter: </a:t>
            </a:r>
            <a:r>
              <a:rPr lang="en-US" u="sng" dirty="0"/>
              <a:t>561-799-8585</a:t>
            </a:r>
          </a:p>
          <a:p>
            <a:pPr lvl="2"/>
            <a:r>
              <a:rPr lang="en-US" dirty="0">
                <a:effectLst/>
              </a:rPr>
              <a:t>Website: </a:t>
            </a:r>
            <a:r>
              <a:rPr lang="en-US" dirty="0">
                <a:hlinkClick r:id="rId2"/>
              </a:rPr>
              <a:t>www.fau.edu/sas/</a:t>
            </a:r>
            <a:endParaRPr lang="en-US" dirty="0">
              <a:effectLst/>
            </a:endParaRPr>
          </a:p>
          <a:p>
            <a:r>
              <a:rPr lang="en-US" dirty="0">
                <a:effectLst/>
              </a:rPr>
              <a:t>FROM FACULTY OR STAFF</a:t>
            </a:r>
            <a:endParaRPr lang="en-US" dirty="0"/>
          </a:p>
          <a:p>
            <a:pPr lvl="1"/>
            <a:r>
              <a:rPr lang="en-US" dirty="0"/>
              <a:t>Refer them to the Office of Equity and Inclusion: </a:t>
            </a:r>
            <a:r>
              <a:rPr lang="en-US" u="sng" dirty="0"/>
              <a:t>561-297-3004</a:t>
            </a:r>
            <a:endParaRPr lang="en-US" u="sng" dirty="0">
              <a:effectLst/>
            </a:endParaRPr>
          </a:p>
          <a:p>
            <a:pPr lvl="2"/>
            <a:endParaRPr lang="en-US" dirty="0"/>
          </a:p>
          <a:p>
            <a:pPr lvl="1"/>
            <a:endParaRPr lang="en-US" dirty="0"/>
          </a:p>
        </p:txBody>
      </p:sp>
    </p:spTree>
    <p:extLst>
      <p:ext uri="{BB962C8B-B14F-4D97-AF65-F5344CB8AC3E}">
        <p14:creationId xmlns:p14="http://schemas.microsoft.com/office/powerpoint/2010/main" val="3629207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513"/>
            <a:ext cx="12192000" cy="593408"/>
          </a:xfrm>
        </p:spPr>
        <p:txBody>
          <a:bodyPr>
            <a:noAutofit/>
          </a:bodyPr>
          <a:lstStyle/>
          <a:p>
            <a:pPr algn="ctr"/>
            <a:r>
              <a:rPr lang="en-US" dirty="0">
                <a:effectLst>
                  <a:outerShdw blurRad="50800" dist="38100" dir="5400000" algn="t" rotWithShape="0">
                    <a:schemeClr val="accent1">
                      <a:lumMod val="50000"/>
                      <a:alpha val="40000"/>
                    </a:schemeClr>
                  </a:outerShdw>
                </a:effectLst>
              </a:rPr>
              <a:t>I HAVE A PUBLIC HEALTH CONCERN</a:t>
            </a:r>
            <a:endParaRPr lang="en-US" sz="3600" dirty="0">
              <a:effectLst>
                <a:outerShdw blurRad="50800" dist="38100" dir="5400000" algn="t" rotWithShape="0">
                  <a:schemeClr val="accent1">
                    <a:lumMod val="50000"/>
                    <a:alpha val="40000"/>
                  </a:schemeClr>
                </a:outerShdw>
              </a:effectLst>
              <a:latin typeface="Avenir Roman" panose="02000503020000020003" pitchFamily="2" charset="0"/>
            </a:endParaRPr>
          </a:p>
        </p:txBody>
      </p:sp>
      <p:sp>
        <p:nvSpPr>
          <p:cNvPr id="3" name="Content Placeholder 2"/>
          <p:cNvSpPr>
            <a:spLocks noGrp="1"/>
          </p:cNvSpPr>
          <p:nvPr>
            <p:ph idx="1"/>
          </p:nvPr>
        </p:nvSpPr>
        <p:spPr>
          <a:xfrm>
            <a:off x="381265" y="1589968"/>
            <a:ext cx="11810735" cy="4506031"/>
          </a:xfrm>
        </p:spPr>
        <p:txBody>
          <a:bodyPr>
            <a:normAutofit/>
          </a:bodyPr>
          <a:lstStyle/>
          <a:p>
            <a:pPr>
              <a:lnSpc>
                <a:spcPct val="160000"/>
              </a:lnSpc>
            </a:pPr>
            <a:r>
              <a:rPr lang="en-US" dirty="0"/>
              <a:t>THE ROLE OF ENVIRONMENTAL HEALTH &amp; SAFETY</a:t>
            </a:r>
          </a:p>
          <a:p>
            <a:pPr lvl="1">
              <a:lnSpc>
                <a:spcPct val="115000"/>
              </a:lnSpc>
            </a:pPr>
            <a:r>
              <a:rPr lang="en-US" sz="2100" b="1" dirty="0"/>
              <a:t>Environmental Health &amp; Safety (EH&amp;S): </a:t>
            </a:r>
            <a:r>
              <a:rPr lang="en-US" sz="2100" dirty="0"/>
              <a:t>Responsible for the development and operation of Public Health programs (e.g. infection control, medical monitoring programs, wildlife management) on FAU campuses and other programs as appropriate. </a:t>
            </a:r>
          </a:p>
          <a:p>
            <a:pPr lvl="2">
              <a:lnSpc>
                <a:spcPct val="115000"/>
              </a:lnSpc>
            </a:pPr>
            <a:r>
              <a:rPr lang="en-US" sz="1900" b="1" dirty="0"/>
              <a:t>Emergency Management </a:t>
            </a:r>
            <a:r>
              <a:rPr lang="en-US" sz="1900" dirty="0"/>
              <a:t>coordinates and facilitates emergency preparedness, response, recovery and mitigation activities to protect our students, faculty, staff, resources and infrastructure in order to maintain or restore University operations. </a:t>
            </a:r>
          </a:p>
          <a:p>
            <a:pPr>
              <a:lnSpc>
                <a:spcPct val="160000"/>
              </a:lnSpc>
            </a:pPr>
            <a:r>
              <a:rPr lang="en-US" dirty="0"/>
              <a:t>EH&amp;S: </a:t>
            </a:r>
            <a:r>
              <a:rPr lang="en-US" u="sng" dirty="0"/>
              <a:t>561-297-3129</a:t>
            </a:r>
            <a:r>
              <a:rPr lang="en-US" dirty="0"/>
              <a:t> or </a:t>
            </a:r>
            <a:r>
              <a:rPr lang="en-US" dirty="0">
                <a:hlinkClick r:id="rId2"/>
              </a:rPr>
              <a:t>ehs@fau.edu</a:t>
            </a:r>
            <a:r>
              <a:rPr lang="en-US" dirty="0"/>
              <a:t> </a:t>
            </a:r>
            <a:endParaRPr lang="en-US" u="sng" dirty="0"/>
          </a:p>
          <a:p>
            <a:pPr>
              <a:lnSpc>
                <a:spcPct val="160000"/>
              </a:lnSpc>
            </a:pPr>
            <a:r>
              <a:rPr lang="en-US" dirty="0"/>
              <a:t>EMERGENCY MANAGEMENT: </a:t>
            </a:r>
            <a:r>
              <a:rPr lang="en-US" u="sng" dirty="0"/>
              <a:t>561-297-4587</a:t>
            </a:r>
            <a:r>
              <a:rPr lang="en-US" dirty="0"/>
              <a:t> or </a:t>
            </a:r>
            <a:r>
              <a:rPr lang="en-US" dirty="0">
                <a:hlinkClick r:id="rId3"/>
              </a:rPr>
              <a:t>em@fau.edu</a:t>
            </a:r>
            <a:r>
              <a:rPr lang="en-US" dirty="0"/>
              <a:t> </a:t>
            </a:r>
          </a:p>
          <a:p>
            <a:pPr lvl="1">
              <a:lnSpc>
                <a:spcPct val="100000"/>
              </a:lnSpc>
            </a:pPr>
            <a:endParaRPr lang="en-US" dirty="0"/>
          </a:p>
        </p:txBody>
      </p:sp>
    </p:spTree>
    <p:extLst>
      <p:ext uri="{BB962C8B-B14F-4D97-AF65-F5344CB8AC3E}">
        <p14:creationId xmlns:p14="http://schemas.microsoft.com/office/powerpoint/2010/main" val="3174789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1233"/>
            <a:ext cx="12192000" cy="593408"/>
          </a:xfrm>
        </p:spPr>
        <p:txBody>
          <a:bodyPr>
            <a:noAutofit/>
          </a:bodyPr>
          <a:lstStyle/>
          <a:p>
            <a:pPr algn="ctr"/>
            <a:r>
              <a:rPr lang="en-US" sz="3600" dirty="0">
                <a:effectLst>
                  <a:outerShdw blurRad="50800" dist="38100" dir="5400000" algn="t" rotWithShape="0">
                    <a:schemeClr val="accent1">
                      <a:lumMod val="50000"/>
                      <a:alpha val="40000"/>
                    </a:schemeClr>
                  </a:outerShdw>
                </a:effectLst>
                <a:latin typeface="Avenir Roman" panose="02000503020000020003" pitchFamily="2" charset="0"/>
              </a:rPr>
              <a:t>A UNIQUE CHALLENGE: COVID-19</a:t>
            </a:r>
          </a:p>
        </p:txBody>
      </p:sp>
      <p:sp>
        <p:nvSpPr>
          <p:cNvPr id="3" name="Content Placeholder 2"/>
          <p:cNvSpPr>
            <a:spLocks noGrp="1"/>
          </p:cNvSpPr>
          <p:nvPr>
            <p:ph idx="1"/>
          </p:nvPr>
        </p:nvSpPr>
        <p:spPr>
          <a:xfrm>
            <a:off x="333829" y="984641"/>
            <a:ext cx="11858172" cy="5401645"/>
          </a:xfrm>
        </p:spPr>
        <p:txBody>
          <a:bodyPr>
            <a:normAutofit fontScale="92500" lnSpcReduction="20000"/>
          </a:bodyPr>
          <a:lstStyle/>
          <a:p>
            <a:pPr>
              <a:lnSpc>
                <a:spcPct val="160000"/>
              </a:lnSpc>
            </a:pPr>
            <a:r>
              <a:rPr lang="en-US" dirty="0"/>
              <a:t>REOPENING PLAN: </a:t>
            </a:r>
          </a:p>
          <a:p>
            <a:pPr marL="230188" indent="0">
              <a:lnSpc>
                <a:spcPct val="160000"/>
              </a:lnSpc>
              <a:buNone/>
            </a:pPr>
            <a:r>
              <a:rPr lang="en-US" dirty="0">
                <a:hlinkClick r:id="rId2"/>
              </a:rPr>
              <a:t>https://www.fau.edu/coronavirus/documents/fau-fall-2020-semester-plan.pdf</a:t>
            </a:r>
            <a:endParaRPr lang="en-US" dirty="0"/>
          </a:p>
          <a:p>
            <a:pPr>
              <a:lnSpc>
                <a:spcPct val="160000"/>
              </a:lnSpc>
            </a:pPr>
            <a:r>
              <a:rPr lang="en-US" dirty="0"/>
              <a:t>HEALTH AND SAFETY PLAN:</a:t>
            </a:r>
          </a:p>
          <a:p>
            <a:pPr marL="230188" indent="0">
              <a:lnSpc>
                <a:spcPct val="160000"/>
              </a:lnSpc>
              <a:buNone/>
            </a:pPr>
            <a:r>
              <a:rPr lang="en-US" dirty="0">
                <a:hlinkClick r:id="rId3"/>
              </a:rPr>
              <a:t>https://www.fau.edu/coronavirus/documents/fau-covid-19-has-plan.pdf</a:t>
            </a:r>
            <a:endParaRPr lang="en-US" dirty="0"/>
          </a:p>
          <a:p>
            <a:pPr>
              <a:lnSpc>
                <a:spcPct val="160000"/>
              </a:lnSpc>
            </a:pPr>
            <a:r>
              <a:rPr lang="en-US" dirty="0"/>
              <a:t>ENFORCEMENT GUIDELINES:</a:t>
            </a:r>
          </a:p>
          <a:p>
            <a:pPr marL="230188" indent="0">
              <a:lnSpc>
                <a:spcPct val="160000"/>
              </a:lnSpc>
              <a:buNone/>
            </a:pPr>
            <a:r>
              <a:rPr lang="en-US" dirty="0">
                <a:hlinkClick r:id="rId4"/>
              </a:rPr>
              <a:t>https://www.fau.edu/coronavirus/documents/fau-safety-plan-enforcement.pdf</a:t>
            </a:r>
            <a:endParaRPr lang="en-US" dirty="0"/>
          </a:p>
          <a:p>
            <a:pPr>
              <a:lnSpc>
                <a:spcPct val="160000"/>
              </a:lnSpc>
            </a:pPr>
            <a:r>
              <a:rPr lang="en-US" dirty="0">
                <a:solidFill>
                  <a:srgbClr val="FF0000"/>
                </a:solidFill>
              </a:rPr>
              <a:t>DON’T FORGET – </a:t>
            </a:r>
            <a:r>
              <a:rPr lang="en-US" u="sng" dirty="0">
                <a:solidFill>
                  <a:srgbClr val="FF0000"/>
                </a:solidFill>
              </a:rPr>
              <a:t>THE PREVIOUS 10 SLIDES STILL APPLY</a:t>
            </a:r>
          </a:p>
          <a:p>
            <a:pPr marL="0" indent="0">
              <a:lnSpc>
                <a:spcPct val="160000"/>
              </a:lnSpc>
              <a:buNone/>
            </a:pPr>
            <a:endParaRPr lang="en-US" dirty="0"/>
          </a:p>
          <a:p>
            <a:pPr marL="0" indent="0">
              <a:lnSpc>
                <a:spcPct val="160000"/>
              </a:lnSpc>
              <a:buNone/>
            </a:pPr>
            <a:endParaRPr lang="en-US" dirty="0"/>
          </a:p>
        </p:txBody>
      </p:sp>
    </p:spTree>
    <p:extLst>
      <p:ext uri="{BB962C8B-B14F-4D97-AF65-F5344CB8AC3E}">
        <p14:creationId xmlns:p14="http://schemas.microsoft.com/office/powerpoint/2010/main" val="3604850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EABFE4-80F6-184C-B422-570BC1C133DE}"/>
              </a:ext>
            </a:extLst>
          </p:cNvPr>
          <p:cNvSpPr>
            <a:spLocks noGrp="1"/>
          </p:cNvSpPr>
          <p:nvPr>
            <p:ph idx="1"/>
          </p:nvPr>
        </p:nvSpPr>
        <p:spPr>
          <a:xfrm>
            <a:off x="777505" y="1333658"/>
            <a:ext cx="10520915" cy="4351338"/>
          </a:xfrm>
        </p:spPr>
        <p:txBody>
          <a:bodyPr>
            <a:normAutofit/>
          </a:bodyPr>
          <a:lstStyle/>
          <a:p>
            <a:pPr marL="0" indent="0" algn="ctr">
              <a:buNone/>
            </a:pPr>
            <a:endParaRPr lang="en-US" sz="4400" dirty="0">
              <a:effectLst>
                <a:outerShdw blurRad="50800" dist="38100" dir="2700000" algn="tl" rotWithShape="0">
                  <a:prstClr val="black">
                    <a:alpha val="40000"/>
                  </a:prstClr>
                </a:outerShdw>
              </a:effectLst>
              <a:latin typeface="Avenir Black" panose="02000503020000020003" pitchFamily="2" charset="0"/>
            </a:endParaRPr>
          </a:p>
          <a:p>
            <a:pPr marL="0" indent="0" algn="ctr">
              <a:buNone/>
            </a:pPr>
            <a:r>
              <a:rPr lang="en-US" sz="4400" dirty="0">
                <a:effectLst>
                  <a:outerShdw blurRad="50800" dist="38100" dir="2700000" algn="tl" rotWithShape="0">
                    <a:prstClr val="black">
                      <a:alpha val="40000"/>
                    </a:prstClr>
                  </a:outerShdw>
                </a:effectLst>
                <a:latin typeface="Avenir Black" panose="02000503020000020003" pitchFamily="2" charset="0"/>
              </a:rPr>
              <a:t>WHAT TO DO &amp; WHO TO </a:t>
            </a:r>
            <a:r>
              <a:rPr lang="en-US" sz="4400" b="0" strike="sngStrike" dirty="0">
                <a:solidFill>
                  <a:schemeClr val="bg2">
                    <a:lumMod val="75000"/>
                  </a:schemeClr>
                </a:solidFill>
                <a:effectLst>
                  <a:outerShdw blurRad="50800" dist="38100" dir="2700000" algn="tl" rotWithShape="0">
                    <a:prstClr val="black">
                      <a:alpha val="40000"/>
                    </a:prstClr>
                  </a:outerShdw>
                </a:effectLst>
                <a:latin typeface="Avenir Black" panose="02000503020000020003" pitchFamily="2" charset="0"/>
              </a:rPr>
              <a:t>EMAIL</a:t>
            </a:r>
            <a:r>
              <a:rPr lang="en-US" sz="4400" dirty="0">
                <a:effectLst>
                  <a:outerShdw blurRad="50800" dist="38100" dir="2700000" algn="tl" rotWithShape="0">
                    <a:prstClr val="black">
                      <a:alpha val="40000"/>
                    </a:prstClr>
                  </a:outerShdw>
                </a:effectLst>
                <a:latin typeface="Avenir Black" panose="02000503020000020003" pitchFamily="2" charset="0"/>
              </a:rPr>
              <a:t> CALL</a:t>
            </a:r>
            <a:endParaRPr lang="en-US" sz="4400" dirty="0"/>
          </a:p>
        </p:txBody>
      </p:sp>
    </p:spTree>
    <p:extLst>
      <p:ext uri="{BB962C8B-B14F-4D97-AF65-F5344CB8AC3E}">
        <p14:creationId xmlns:p14="http://schemas.microsoft.com/office/powerpoint/2010/main" val="163424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effectLst>
                  <a:outerShdw blurRad="50800" dist="38100" dir="5400000" algn="t" rotWithShape="0">
                    <a:schemeClr val="accent1">
                      <a:lumMod val="50000"/>
                      <a:alpha val="40000"/>
                    </a:schemeClr>
                  </a:outerShdw>
                </a:effectLst>
                <a:latin typeface="Avenir Roman" panose="02000503020000020003" pitchFamily="2" charset="0"/>
              </a:rPr>
              <a:t>THERE IS AN EMERGENCY ON CAMPUS</a:t>
            </a:r>
          </a:p>
        </p:txBody>
      </p:sp>
      <p:sp>
        <p:nvSpPr>
          <p:cNvPr id="3" name="Content Placeholder 2"/>
          <p:cNvSpPr>
            <a:spLocks noGrp="1"/>
          </p:cNvSpPr>
          <p:nvPr>
            <p:ph idx="1"/>
          </p:nvPr>
        </p:nvSpPr>
        <p:spPr>
          <a:xfrm>
            <a:off x="374073" y="1283857"/>
            <a:ext cx="11499272" cy="5472545"/>
          </a:xfrm>
        </p:spPr>
        <p:txBody>
          <a:bodyPr>
            <a:normAutofit fontScale="85000" lnSpcReduction="20000"/>
          </a:bodyPr>
          <a:lstStyle/>
          <a:p>
            <a:r>
              <a:rPr lang="en-US" b="1" dirty="0"/>
              <a:t>CALL 911</a:t>
            </a:r>
          </a:p>
          <a:p>
            <a:pPr lvl="1"/>
            <a:r>
              <a:rPr lang="en-US" dirty="0"/>
              <a:t>Calls to 911 made within the perimeter of any campus will route to the FAU PD. </a:t>
            </a:r>
          </a:p>
          <a:p>
            <a:r>
              <a:rPr lang="en-US" dirty="0"/>
              <a:t>WHEN TO CALL</a:t>
            </a:r>
          </a:p>
          <a:p>
            <a:pPr lvl="1"/>
            <a:r>
              <a:rPr lang="en-US" dirty="0"/>
              <a:t>When the thought creeps (or storms) into the back of your mind: </a:t>
            </a:r>
            <a:r>
              <a:rPr lang="en-US" i="1" dirty="0"/>
              <a:t>“Maybe I should call 911.” </a:t>
            </a:r>
          </a:p>
          <a:p>
            <a:pPr lvl="2"/>
            <a:r>
              <a:rPr lang="en-US" dirty="0">
                <a:solidFill>
                  <a:srgbClr val="FF0000"/>
                </a:solidFill>
              </a:rPr>
              <a:t>A link to FAU’s guidelines for COVID-19 safety plan enforcement, including where to report incidents of non-compliance, is provided at the end of this presentation. </a:t>
            </a:r>
            <a:endParaRPr lang="en-US" i="1" dirty="0">
              <a:solidFill>
                <a:srgbClr val="FF0000"/>
              </a:solidFill>
            </a:endParaRPr>
          </a:p>
          <a:p>
            <a:r>
              <a:rPr lang="en-US" dirty="0"/>
              <a:t>FAU PD IS A COMMUNITY POLICING DEPARTMENT </a:t>
            </a:r>
          </a:p>
          <a:p>
            <a:pPr lvl="1"/>
            <a:r>
              <a:rPr lang="en-US" dirty="0"/>
              <a:t>While all patrol officers are sworn state law enforcement officers…THEY RECOGNIZE THAT THEY ARE DEALING WITH OUR STUDENT POPULATION AND WILL ACT ACCORDINGLY. </a:t>
            </a:r>
          </a:p>
          <a:p>
            <a:pPr lvl="1"/>
            <a:r>
              <a:rPr lang="en-US" dirty="0"/>
              <a:t>Calling 911 does not automatically lead to arrest, but it will generate response in an average of 3 minutes. </a:t>
            </a:r>
          </a:p>
          <a:p>
            <a:r>
              <a:rPr lang="en-US" dirty="0"/>
              <a:t>BOTTOMLINE: CALL 911 </a:t>
            </a:r>
          </a:p>
        </p:txBody>
      </p:sp>
    </p:spTree>
    <p:extLst>
      <p:ext uri="{BB962C8B-B14F-4D97-AF65-F5344CB8AC3E}">
        <p14:creationId xmlns:p14="http://schemas.microsoft.com/office/powerpoint/2010/main" val="835052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825" y="235529"/>
            <a:ext cx="11091683" cy="1080957"/>
          </a:xfrm>
        </p:spPr>
        <p:txBody>
          <a:bodyPr>
            <a:noAutofit/>
          </a:bodyPr>
          <a:lstStyle/>
          <a:p>
            <a:pPr algn="ctr"/>
            <a:r>
              <a:rPr lang="en-US" dirty="0">
                <a:effectLst>
                  <a:outerShdw blurRad="50800" dist="38100" dir="5400000" algn="t" rotWithShape="0">
                    <a:schemeClr val="accent1">
                      <a:lumMod val="50000"/>
                      <a:alpha val="40000"/>
                    </a:schemeClr>
                  </a:outerShdw>
                </a:effectLst>
              </a:rPr>
              <a:t>I HAVE A SAFETY CONCERN, </a:t>
            </a:r>
            <a:br>
              <a:rPr lang="en-US" dirty="0">
                <a:effectLst>
                  <a:outerShdw blurRad="50800" dist="38100" dir="5400000" algn="t" rotWithShape="0">
                    <a:schemeClr val="accent1">
                      <a:lumMod val="50000"/>
                      <a:alpha val="40000"/>
                    </a:schemeClr>
                  </a:outerShdw>
                </a:effectLst>
              </a:rPr>
            </a:br>
            <a:r>
              <a:rPr lang="en-US" dirty="0">
                <a:effectLst>
                  <a:outerShdw blurRad="50800" dist="38100" dir="5400000" algn="t" rotWithShape="0">
                    <a:schemeClr val="accent1">
                      <a:lumMod val="50000"/>
                      <a:alpha val="40000"/>
                    </a:schemeClr>
                  </a:outerShdw>
                </a:effectLst>
              </a:rPr>
              <a:t>BUT IT’S NOT AN EMERGENCY</a:t>
            </a:r>
            <a:endParaRPr lang="en-US" sz="3600" dirty="0">
              <a:effectLst>
                <a:outerShdw blurRad="50800" dist="38100" dir="5400000" algn="t" rotWithShape="0">
                  <a:schemeClr val="accent1">
                    <a:lumMod val="50000"/>
                    <a:alpha val="40000"/>
                  </a:schemeClr>
                </a:outerShdw>
              </a:effectLst>
              <a:latin typeface="Avenir Roman" panose="02000503020000020003" pitchFamily="2" charset="0"/>
            </a:endParaRPr>
          </a:p>
        </p:txBody>
      </p:sp>
      <p:sp>
        <p:nvSpPr>
          <p:cNvPr id="3" name="Content Placeholder 2"/>
          <p:cNvSpPr>
            <a:spLocks noGrp="1"/>
          </p:cNvSpPr>
          <p:nvPr>
            <p:ph idx="1"/>
          </p:nvPr>
        </p:nvSpPr>
        <p:spPr>
          <a:xfrm>
            <a:off x="457202" y="1287458"/>
            <a:ext cx="11305306" cy="5181600"/>
          </a:xfrm>
        </p:spPr>
        <p:txBody>
          <a:bodyPr>
            <a:normAutofit fontScale="92500" lnSpcReduction="10000"/>
          </a:bodyPr>
          <a:lstStyle/>
          <a:p>
            <a:r>
              <a:rPr lang="en-US" sz="2000" dirty="0"/>
              <a:t>UPD NON-EMERGENCY NUMBER: </a:t>
            </a:r>
            <a:r>
              <a:rPr lang="en-US" sz="2000" u="sng" dirty="0"/>
              <a:t>561-297-3500</a:t>
            </a:r>
          </a:p>
          <a:p>
            <a:pPr lvl="2"/>
            <a:r>
              <a:rPr lang="en-US" sz="1600" dirty="0"/>
              <a:t>Request an escort</a:t>
            </a:r>
          </a:p>
          <a:p>
            <a:pPr lvl="2"/>
            <a:r>
              <a:rPr lang="en-US" sz="1600" dirty="0"/>
              <a:t>Report suspicious activity</a:t>
            </a:r>
          </a:p>
          <a:p>
            <a:pPr lvl="2"/>
            <a:r>
              <a:rPr lang="en-US" sz="1600" dirty="0"/>
              <a:t>Share a tip</a:t>
            </a:r>
            <a:br>
              <a:rPr lang="en-US" sz="1600" dirty="0"/>
            </a:br>
            <a:endParaRPr lang="en-US" sz="1600" dirty="0"/>
          </a:p>
          <a:p>
            <a:r>
              <a:rPr lang="en-US" sz="2000" dirty="0"/>
              <a:t>I’VE NOTICED…</a:t>
            </a:r>
          </a:p>
          <a:p>
            <a:pPr lvl="1"/>
            <a:r>
              <a:rPr lang="en-US" sz="1600" dirty="0"/>
              <a:t>Any number of issues that could be a safety (or efficiency) concern:</a:t>
            </a:r>
          </a:p>
          <a:p>
            <a:pPr marL="457200" lvl="1" indent="0">
              <a:buNone/>
            </a:pPr>
            <a:endParaRPr lang="en-US" sz="1600" dirty="0"/>
          </a:p>
          <a:p>
            <a:pPr marL="457200" lvl="1" indent="0">
              <a:buNone/>
            </a:pPr>
            <a:endParaRPr lang="en-US" sz="1600" dirty="0"/>
          </a:p>
          <a:p>
            <a:pPr marL="457200" lvl="1" indent="0">
              <a:buNone/>
            </a:pPr>
            <a:endParaRPr lang="en-US" sz="1600" dirty="0"/>
          </a:p>
          <a:p>
            <a:pPr marL="457200" lvl="1" indent="0">
              <a:buNone/>
            </a:pPr>
            <a:endParaRPr lang="en-US" sz="1600" dirty="0"/>
          </a:p>
          <a:p>
            <a:r>
              <a:rPr lang="en-US" sz="1800" dirty="0"/>
              <a:t>ACTION OPTIONS BASED ON SEVERITY</a:t>
            </a:r>
          </a:p>
          <a:p>
            <a:pPr lvl="1"/>
            <a:r>
              <a:rPr lang="en-US" sz="1600" dirty="0"/>
              <a:t>Submit a work order to Facilities: </a:t>
            </a:r>
            <a:r>
              <a:rPr lang="en-US" sz="1600" dirty="0">
                <a:hlinkClick r:id="rId2"/>
              </a:rPr>
              <a:t>https://www.fau.edu/facilities/bg/WorkControl/</a:t>
            </a:r>
            <a:r>
              <a:rPr lang="en-US" sz="1600" dirty="0"/>
              <a:t> </a:t>
            </a:r>
          </a:p>
          <a:p>
            <a:pPr lvl="1"/>
            <a:r>
              <a:rPr lang="en-US" sz="1600" dirty="0"/>
              <a:t>Call Facilities to report the concern: </a:t>
            </a:r>
            <a:r>
              <a:rPr lang="en-US" sz="1600" u="sng" dirty="0"/>
              <a:t>561-297-2240</a:t>
            </a:r>
          </a:p>
          <a:p>
            <a:pPr lvl="1"/>
            <a:r>
              <a:rPr lang="en-US" sz="1600" dirty="0"/>
              <a:t>Speak with our Risk Manager, Arnie Harrison: </a:t>
            </a:r>
            <a:r>
              <a:rPr lang="en-US" sz="1600" u="sng" dirty="0"/>
              <a:t>561-297-2763</a:t>
            </a:r>
            <a:endParaRPr lang="en-US" sz="1600" dirty="0"/>
          </a:p>
          <a:p>
            <a:pPr lvl="1"/>
            <a:endParaRPr lang="en-US" sz="1000" dirty="0"/>
          </a:p>
          <a:p>
            <a:endParaRPr lang="en-US" sz="1200" dirty="0"/>
          </a:p>
        </p:txBody>
      </p:sp>
      <p:graphicFrame>
        <p:nvGraphicFramePr>
          <p:cNvPr id="4" name="Table 3">
            <a:extLst>
              <a:ext uri="{FF2B5EF4-FFF2-40B4-BE49-F238E27FC236}">
                <a16:creationId xmlns:a16="http://schemas.microsoft.com/office/drawing/2014/main" id="{5CAF4475-DF25-9F49-901D-D14199058A05}"/>
              </a:ext>
            </a:extLst>
          </p:cNvPr>
          <p:cNvGraphicFramePr>
            <a:graphicFrameLocks noGrp="1"/>
          </p:cNvGraphicFramePr>
          <p:nvPr>
            <p:extLst>
              <p:ext uri="{D42A27DB-BD31-4B8C-83A1-F6EECF244321}">
                <p14:modId xmlns:p14="http://schemas.microsoft.com/office/powerpoint/2010/main" val="1203920802"/>
              </p:ext>
            </p:extLst>
          </p:nvPr>
        </p:nvGraphicFramePr>
        <p:xfrm>
          <a:off x="1192150" y="3799332"/>
          <a:ext cx="9548422" cy="1332040"/>
        </p:xfrm>
        <a:graphic>
          <a:graphicData uri="http://schemas.openxmlformats.org/drawingml/2006/table">
            <a:tbl>
              <a:tblPr firstRow="1" bandRow="1">
                <a:tableStyleId>{5C22544A-7EE6-4342-B048-85BDC9FD1C3A}</a:tableStyleId>
              </a:tblPr>
              <a:tblGrid>
                <a:gridCol w="4774211">
                  <a:extLst>
                    <a:ext uri="{9D8B030D-6E8A-4147-A177-3AD203B41FA5}">
                      <a16:colId xmlns:a16="http://schemas.microsoft.com/office/drawing/2014/main" val="3869429247"/>
                    </a:ext>
                  </a:extLst>
                </a:gridCol>
                <a:gridCol w="4774211">
                  <a:extLst>
                    <a:ext uri="{9D8B030D-6E8A-4147-A177-3AD203B41FA5}">
                      <a16:colId xmlns:a16="http://schemas.microsoft.com/office/drawing/2014/main" val="1666667600"/>
                    </a:ext>
                  </a:extLst>
                </a:gridCol>
              </a:tblGrid>
              <a:tr h="370840">
                <a:tc>
                  <a:txBody>
                    <a:bodyPr/>
                    <a:lstStyle/>
                    <a:p>
                      <a:pPr marL="460375" lvl="2" indent="-317500">
                        <a:lnSpc>
                          <a:spcPct val="150000"/>
                        </a:lnSpc>
                        <a:buFont typeface="Arial" panose="020B0604020202020204" pitchFamily="34" charset="0"/>
                        <a:buChar char="•"/>
                        <a:tabLst/>
                      </a:pPr>
                      <a:r>
                        <a:rPr lang="en-US" sz="1400" b="0" i="0" dirty="0">
                          <a:solidFill>
                            <a:schemeClr val="tx1"/>
                          </a:solidFill>
                          <a:latin typeface="Avenir Book" panose="02000503020000020003" pitchFamily="2" charset="0"/>
                        </a:rPr>
                        <a:t>LIGHTS OUT ON CAMPUS</a:t>
                      </a:r>
                    </a:p>
                    <a:p>
                      <a:pPr marL="460375" lvl="2" indent="-317500">
                        <a:lnSpc>
                          <a:spcPct val="150000"/>
                        </a:lnSpc>
                        <a:buFont typeface="Arial" panose="020B0604020202020204" pitchFamily="34" charset="0"/>
                        <a:buChar char="•"/>
                        <a:tabLst/>
                      </a:pPr>
                      <a:r>
                        <a:rPr lang="en-US" sz="1400" b="0" i="0" dirty="0">
                          <a:solidFill>
                            <a:schemeClr val="tx1"/>
                          </a:solidFill>
                          <a:latin typeface="Avenir Book" panose="02000503020000020003" pitchFamily="2" charset="0"/>
                        </a:rPr>
                        <a:t>BUSTED SIDEWALKS</a:t>
                      </a:r>
                    </a:p>
                    <a:p>
                      <a:pPr marL="460375" lvl="2" indent="-317500">
                        <a:lnSpc>
                          <a:spcPct val="150000"/>
                        </a:lnSpc>
                        <a:buFont typeface="Arial" panose="020B0604020202020204" pitchFamily="34" charset="0"/>
                        <a:buChar char="•"/>
                        <a:tabLst/>
                      </a:pPr>
                      <a:r>
                        <a:rPr lang="en-US" sz="1400" b="0" i="0" dirty="0">
                          <a:solidFill>
                            <a:schemeClr val="tx1"/>
                          </a:solidFill>
                          <a:latin typeface="Avenir Book" panose="02000503020000020003" pitchFamily="2" charset="0"/>
                        </a:rPr>
                        <a:t>TRIPPING HAZARDS</a:t>
                      </a:r>
                    </a:p>
                    <a:p>
                      <a:pPr>
                        <a:lnSpc>
                          <a:spcPct val="150000"/>
                        </a:lnSpc>
                      </a:pPr>
                      <a:endParaRPr lang="en-US" sz="1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460375" lvl="2" indent="-317500">
                        <a:lnSpc>
                          <a:spcPct val="150000"/>
                        </a:lnSpc>
                        <a:buFont typeface="Arial" panose="020B0604020202020204" pitchFamily="34" charset="0"/>
                        <a:buChar char="•"/>
                        <a:tabLst/>
                      </a:pPr>
                      <a:r>
                        <a:rPr lang="en-US" sz="1400" b="0" i="0" dirty="0">
                          <a:solidFill>
                            <a:schemeClr val="tx1"/>
                          </a:solidFill>
                          <a:latin typeface="Avenir Book" panose="02000503020000020003" pitchFamily="2" charset="0"/>
                        </a:rPr>
                        <a:t>SLICK SURFACES</a:t>
                      </a:r>
                    </a:p>
                    <a:p>
                      <a:pPr marL="460375" lvl="2" indent="-317500">
                        <a:lnSpc>
                          <a:spcPct val="150000"/>
                        </a:lnSpc>
                        <a:buFont typeface="Arial" panose="020B0604020202020204" pitchFamily="34" charset="0"/>
                        <a:buChar char="•"/>
                        <a:tabLst/>
                      </a:pPr>
                      <a:r>
                        <a:rPr lang="en-US" sz="1400" b="0" i="0" dirty="0">
                          <a:solidFill>
                            <a:schemeClr val="tx1"/>
                          </a:solidFill>
                          <a:latin typeface="Avenir Book" panose="02000503020000020003" pitchFamily="2" charset="0"/>
                        </a:rPr>
                        <a:t>ACCESSIBILITY DOORS NOT OPENING</a:t>
                      </a:r>
                    </a:p>
                    <a:p>
                      <a:pPr marL="460375" lvl="2" indent="-317500">
                        <a:lnSpc>
                          <a:spcPct val="150000"/>
                        </a:lnSpc>
                        <a:buFont typeface="Arial" panose="020B0604020202020204" pitchFamily="34" charset="0"/>
                        <a:buChar char="•"/>
                        <a:tabLst/>
                      </a:pPr>
                      <a:r>
                        <a:rPr lang="en-US" sz="1400" b="0" i="0" dirty="0">
                          <a:solidFill>
                            <a:schemeClr val="tx1"/>
                          </a:solidFill>
                          <a:latin typeface="Avenir Book" panose="02000503020000020003" pitchFamily="2" charset="0"/>
                        </a:rPr>
                        <a:t>WATER STANDING/LEAKING</a:t>
                      </a:r>
                    </a:p>
                    <a:p>
                      <a:pPr>
                        <a:lnSpc>
                          <a:spcPct val="150000"/>
                        </a:lnSpc>
                      </a:pPr>
                      <a:endParaRPr lang="en-US" sz="1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80478201"/>
                  </a:ext>
                </a:extLst>
              </a:tr>
            </a:tbl>
          </a:graphicData>
        </a:graphic>
      </p:graphicFrame>
    </p:spTree>
    <p:extLst>
      <p:ext uri="{BB962C8B-B14F-4D97-AF65-F5344CB8AC3E}">
        <p14:creationId xmlns:p14="http://schemas.microsoft.com/office/powerpoint/2010/main" val="191024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513"/>
            <a:ext cx="12192000" cy="593408"/>
          </a:xfrm>
        </p:spPr>
        <p:txBody>
          <a:bodyPr>
            <a:noAutofit/>
          </a:bodyPr>
          <a:lstStyle/>
          <a:p>
            <a:pPr algn="ctr"/>
            <a:r>
              <a:rPr lang="en-US" sz="3600" dirty="0">
                <a:effectLst>
                  <a:outerShdw blurRad="50800" dist="38100" dir="5400000" algn="t" rotWithShape="0">
                    <a:schemeClr val="accent1">
                      <a:lumMod val="50000"/>
                      <a:alpha val="40000"/>
                    </a:schemeClr>
                  </a:outerShdw>
                </a:effectLst>
                <a:latin typeface="Avenir Roman" panose="02000503020000020003" pitchFamily="2" charset="0"/>
              </a:rPr>
              <a:t>A STUDENT IS BEING DISRUPTIVE, </a:t>
            </a:r>
            <a:br>
              <a:rPr lang="en-US" sz="3600" dirty="0">
                <a:effectLst>
                  <a:outerShdw blurRad="50800" dist="38100" dir="5400000" algn="t" rotWithShape="0">
                    <a:schemeClr val="accent1">
                      <a:lumMod val="50000"/>
                      <a:alpha val="40000"/>
                    </a:schemeClr>
                  </a:outerShdw>
                </a:effectLst>
                <a:latin typeface="Avenir Roman" panose="02000503020000020003" pitchFamily="2" charset="0"/>
              </a:rPr>
            </a:br>
            <a:r>
              <a:rPr lang="en-US" sz="3600" dirty="0">
                <a:effectLst>
                  <a:outerShdw blurRad="50800" dist="38100" dir="5400000" algn="t" rotWithShape="0">
                    <a:schemeClr val="accent1">
                      <a:lumMod val="50000"/>
                      <a:alpha val="40000"/>
                    </a:schemeClr>
                  </a:outerShdw>
                </a:effectLst>
                <a:latin typeface="Avenir Roman" panose="02000503020000020003" pitchFamily="2" charset="0"/>
              </a:rPr>
              <a:t>OR VIOLATING FAU REGULATIONS OR POLICIES</a:t>
            </a:r>
          </a:p>
        </p:txBody>
      </p:sp>
      <p:sp>
        <p:nvSpPr>
          <p:cNvPr id="3" name="Content Placeholder 2"/>
          <p:cNvSpPr>
            <a:spLocks noGrp="1"/>
          </p:cNvSpPr>
          <p:nvPr>
            <p:ph idx="1"/>
          </p:nvPr>
        </p:nvSpPr>
        <p:spPr>
          <a:xfrm>
            <a:off x="691342" y="2025003"/>
            <a:ext cx="11222182" cy="4506031"/>
          </a:xfrm>
        </p:spPr>
        <p:txBody>
          <a:bodyPr>
            <a:normAutofit/>
          </a:bodyPr>
          <a:lstStyle/>
          <a:p>
            <a:r>
              <a:rPr lang="en-US" dirty="0"/>
              <a:t>CONTACT THE DEAN OF STUDENTS: </a:t>
            </a:r>
            <a:r>
              <a:rPr lang="en-US" u="sng" dirty="0"/>
              <a:t>561-297-3542</a:t>
            </a:r>
          </a:p>
          <a:p>
            <a:r>
              <a:rPr lang="en-US" dirty="0"/>
              <a:t>OR FILE A MAXIENT REPORT: </a:t>
            </a:r>
            <a:r>
              <a:rPr lang="en-US" dirty="0">
                <a:hlinkClick r:id="rId2"/>
              </a:rPr>
              <a:t>www.fau.edu/report</a:t>
            </a:r>
            <a:endParaRPr lang="en-US" dirty="0"/>
          </a:p>
          <a:p>
            <a:r>
              <a:rPr lang="en-US" dirty="0"/>
              <a:t>REGULATION 4.007:</a:t>
            </a:r>
          </a:p>
          <a:p>
            <a:pPr lvl="1"/>
            <a:r>
              <a:rPr lang="en-US" dirty="0"/>
              <a:t>The Dean of Students will address any student conduct issues</a:t>
            </a:r>
          </a:p>
          <a:p>
            <a:pPr lvl="1"/>
            <a:r>
              <a:rPr lang="en-US" dirty="0"/>
              <a:t>Will make sure that students receive due process </a:t>
            </a:r>
          </a:p>
          <a:p>
            <a:pPr lvl="1"/>
            <a:r>
              <a:rPr lang="en-US" dirty="0"/>
              <a:t>Utilizes a restorative justice model</a:t>
            </a:r>
          </a:p>
          <a:p>
            <a:pPr marL="0" indent="0">
              <a:buNone/>
            </a:pPr>
            <a:endParaRPr lang="en-US" dirty="0"/>
          </a:p>
        </p:txBody>
      </p:sp>
    </p:spTree>
    <p:extLst>
      <p:ext uri="{BB962C8B-B14F-4D97-AF65-F5344CB8AC3E}">
        <p14:creationId xmlns:p14="http://schemas.microsoft.com/office/powerpoint/2010/main" val="196525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513"/>
            <a:ext cx="12192000" cy="593408"/>
          </a:xfrm>
        </p:spPr>
        <p:txBody>
          <a:bodyPr>
            <a:noAutofit/>
          </a:bodyPr>
          <a:lstStyle/>
          <a:p>
            <a:pPr algn="ctr"/>
            <a:r>
              <a:rPr lang="en-US" dirty="0">
                <a:effectLst>
                  <a:outerShdw blurRad="50800" dist="38100" dir="5400000" algn="t" rotWithShape="0">
                    <a:schemeClr val="accent1">
                      <a:lumMod val="50000"/>
                      <a:alpha val="40000"/>
                    </a:schemeClr>
                  </a:outerShdw>
                </a:effectLst>
              </a:rPr>
              <a:t>I AM CONCERNED FOR THE WELL-BEING OF A STUDENT, STAFF MEMBER OR FACULTY MEMBER</a:t>
            </a:r>
            <a:endParaRPr lang="en-US" sz="3600" dirty="0">
              <a:effectLst>
                <a:outerShdw blurRad="50800" dist="38100" dir="5400000" algn="t" rotWithShape="0">
                  <a:schemeClr val="accent1">
                    <a:lumMod val="50000"/>
                    <a:alpha val="40000"/>
                  </a:schemeClr>
                </a:outerShdw>
              </a:effectLst>
              <a:latin typeface="Avenir Roman" panose="02000503020000020003" pitchFamily="2" charset="0"/>
            </a:endParaRPr>
          </a:p>
        </p:txBody>
      </p:sp>
      <p:sp>
        <p:nvSpPr>
          <p:cNvPr id="3" name="Content Placeholder 2"/>
          <p:cNvSpPr>
            <a:spLocks noGrp="1"/>
          </p:cNvSpPr>
          <p:nvPr>
            <p:ph idx="1"/>
          </p:nvPr>
        </p:nvSpPr>
        <p:spPr>
          <a:xfrm>
            <a:off x="435428" y="1712686"/>
            <a:ext cx="10682515" cy="4811486"/>
          </a:xfrm>
        </p:spPr>
        <p:txBody>
          <a:bodyPr>
            <a:normAutofit fontScale="77500" lnSpcReduction="20000"/>
          </a:bodyPr>
          <a:lstStyle/>
          <a:p>
            <a:pPr>
              <a:lnSpc>
                <a:spcPct val="125000"/>
              </a:lnSpc>
            </a:pPr>
            <a:r>
              <a:rPr lang="en-US" sz="2300" dirty="0"/>
              <a:t>CONTACT NUMBERS:</a:t>
            </a:r>
          </a:p>
          <a:p>
            <a:pPr lvl="1">
              <a:lnSpc>
                <a:spcPct val="125000"/>
              </a:lnSpc>
            </a:pPr>
            <a:r>
              <a:rPr lang="en-US" sz="2300" dirty="0"/>
              <a:t>The person of concern is a:</a:t>
            </a:r>
          </a:p>
          <a:p>
            <a:pPr lvl="2">
              <a:lnSpc>
                <a:spcPct val="125000"/>
              </a:lnSpc>
            </a:pPr>
            <a:r>
              <a:rPr lang="en-US" sz="2100" dirty="0"/>
              <a:t>Student </a:t>
            </a:r>
          </a:p>
          <a:p>
            <a:pPr lvl="3">
              <a:lnSpc>
                <a:spcPct val="125000"/>
              </a:lnSpc>
            </a:pPr>
            <a:r>
              <a:rPr lang="en-US" dirty="0"/>
              <a:t>Call Dean of Students: </a:t>
            </a:r>
            <a:r>
              <a:rPr lang="en-US" u="sng" dirty="0"/>
              <a:t>561-297-3542</a:t>
            </a:r>
          </a:p>
          <a:p>
            <a:pPr lvl="3">
              <a:lnSpc>
                <a:spcPct val="125000"/>
              </a:lnSpc>
            </a:pPr>
            <a:r>
              <a:rPr lang="en-US" dirty="0"/>
              <a:t>Call Counseling &amp; Psychological Services (CAPS) Crisis Line: </a:t>
            </a:r>
            <a:r>
              <a:rPr lang="en-US" u="sng" dirty="0"/>
              <a:t>561-297-3540</a:t>
            </a:r>
          </a:p>
          <a:p>
            <a:pPr lvl="2">
              <a:lnSpc>
                <a:spcPct val="125000"/>
              </a:lnSpc>
            </a:pPr>
            <a:r>
              <a:rPr lang="en-US" sz="2100" dirty="0"/>
              <a:t>Staff or Faculty:</a:t>
            </a:r>
          </a:p>
          <a:p>
            <a:pPr lvl="3">
              <a:lnSpc>
                <a:spcPct val="125000"/>
              </a:lnSpc>
            </a:pPr>
            <a:r>
              <a:rPr lang="en-US" dirty="0"/>
              <a:t>Call Human Resources: </a:t>
            </a:r>
            <a:r>
              <a:rPr lang="en-US" u="sng" dirty="0"/>
              <a:t>561-297-3057</a:t>
            </a:r>
          </a:p>
          <a:p>
            <a:pPr lvl="3">
              <a:lnSpc>
                <a:spcPct val="125000"/>
              </a:lnSpc>
            </a:pPr>
            <a:r>
              <a:rPr lang="en-US" dirty="0"/>
              <a:t>Call Employee Assistance Program (EAP): </a:t>
            </a:r>
            <a:r>
              <a:rPr lang="en-US" u="sng" dirty="0"/>
              <a:t>1-800-865-3200</a:t>
            </a:r>
            <a:br>
              <a:rPr lang="en-US" sz="1300" u="sng" dirty="0"/>
            </a:br>
            <a:endParaRPr lang="en-US" sz="1300" u="sng" dirty="0"/>
          </a:p>
          <a:p>
            <a:pPr>
              <a:lnSpc>
                <a:spcPct val="125000"/>
              </a:lnSpc>
            </a:pPr>
            <a:r>
              <a:rPr lang="en-US" sz="2300" dirty="0"/>
              <a:t>I THINK THE STUDENT MAY NEED IMMEDIATE ATTENTION</a:t>
            </a:r>
          </a:p>
          <a:p>
            <a:pPr lvl="1">
              <a:lnSpc>
                <a:spcPct val="125000"/>
              </a:lnSpc>
            </a:pPr>
            <a:r>
              <a:rPr lang="en-US" sz="2000" dirty="0"/>
              <a:t>TAKE ACTION </a:t>
            </a:r>
            <a:r>
              <a:rPr lang="en-US" sz="2100" dirty="0"/>
              <a:t>based on situation severity</a:t>
            </a:r>
            <a:endParaRPr lang="en-US" sz="2000" dirty="0"/>
          </a:p>
          <a:p>
            <a:pPr lvl="2">
              <a:lnSpc>
                <a:spcPct val="125000"/>
              </a:lnSpc>
            </a:pPr>
            <a:r>
              <a:rPr lang="en-US" sz="1800" dirty="0"/>
              <a:t>Call 911</a:t>
            </a:r>
          </a:p>
          <a:p>
            <a:pPr lvl="2">
              <a:lnSpc>
                <a:spcPct val="125000"/>
              </a:lnSpc>
            </a:pPr>
            <a:r>
              <a:rPr lang="en-US" sz="1800" dirty="0"/>
              <a:t>Walk them to CAPS</a:t>
            </a:r>
          </a:p>
          <a:p>
            <a:pPr lvl="2">
              <a:lnSpc>
                <a:spcPct val="125000"/>
              </a:lnSpc>
            </a:pPr>
            <a:r>
              <a:rPr lang="en-US" sz="1800" dirty="0"/>
              <a:t>Call CAPS with the student</a:t>
            </a:r>
            <a:br>
              <a:rPr lang="en-US" sz="1800" dirty="0"/>
            </a:br>
            <a:endParaRPr lang="en-US" sz="1800" dirty="0"/>
          </a:p>
          <a:p>
            <a:pPr>
              <a:lnSpc>
                <a:spcPct val="125000"/>
              </a:lnSpc>
            </a:pPr>
            <a:r>
              <a:rPr lang="en-US" sz="2300" dirty="0"/>
              <a:t>UNIVERSITY CRISIS TEAMS:</a:t>
            </a:r>
          </a:p>
          <a:p>
            <a:pPr lvl="1">
              <a:lnSpc>
                <a:spcPct val="125000"/>
              </a:lnSpc>
            </a:pPr>
            <a:r>
              <a:rPr lang="en-US" sz="1800" dirty="0"/>
              <a:t>Student Crisis Awareness Committee &amp; Student Intervention Team (SIT): </a:t>
            </a:r>
            <a:r>
              <a:rPr lang="en-US" sz="1800" dirty="0">
                <a:hlinkClick r:id="rId3"/>
              </a:rPr>
              <a:t>fau.edu/studentsindistress/SCACROLE.php</a:t>
            </a:r>
            <a:endParaRPr lang="en-US" sz="1800" dirty="0"/>
          </a:p>
          <a:p>
            <a:pPr lvl="1">
              <a:lnSpc>
                <a:spcPct val="125000"/>
              </a:lnSpc>
            </a:pPr>
            <a:r>
              <a:rPr lang="en-US" sz="1800" dirty="0"/>
              <a:t>Workplace Threat Assessment Team (WTAT): University Policy 1.12</a:t>
            </a:r>
          </a:p>
          <a:p>
            <a:pPr marL="457200" lvl="1" indent="0">
              <a:lnSpc>
                <a:spcPct val="125000"/>
              </a:lnSpc>
              <a:buNone/>
            </a:pPr>
            <a:endParaRPr lang="en-US" sz="1400" dirty="0"/>
          </a:p>
          <a:p>
            <a:pPr lvl="1">
              <a:lnSpc>
                <a:spcPct val="125000"/>
              </a:lnSpc>
            </a:pPr>
            <a:endParaRPr lang="en-US" sz="1400" dirty="0"/>
          </a:p>
        </p:txBody>
      </p:sp>
    </p:spTree>
    <p:extLst>
      <p:ext uri="{BB962C8B-B14F-4D97-AF65-F5344CB8AC3E}">
        <p14:creationId xmlns:p14="http://schemas.microsoft.com/office/powerpoint/2010/main" val="4278168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513"/>
            <a:ext cx="12192000" cy="593408"/>
          </a:xfrm>
        </p:spPr>
        <p:txBody>
          <a:bodyPr>
            <a:noAutofit/>
          </a:bodyPr>
          <a:lstStyle/>
          <a:p>
            <a:pPr algn="ctr"/>
            <a:r>
              <a:rPr lang="en-US" dirty="0">
                <a:effectLst>
                  <a:outerShdw blurRad="50800" dist="38100" dir="5400000" algn="t" rotWithShape="0">
                    <a:schemeClr val="accent1">
                      <a:lumMod val="50000"/>
                      <a:alpha val="40000"/>
                    </a:schemeClr>
                  </a:outerShdw>
                </a:effectLst>
              </a:rPr>
              <a:t>I HAVE BEEN MADE AWARE OF AN INCIDENT </a:t>
            </a:r>
            <a:br>
              <a:rPr lang="en-US" dirty="0">
                <a:effectLst>
                  <a:outerShdw blurRad="50800" dist="38100" dir="5400000" algn="t" rotWithShape="0">
                    <a:schemeClr val="accent1">
                      <a:lumMod val="50000"/>
                      <a:alpha val="40000"/>
                    </a:schemeClr>
                  </a:outerShdw>
                </a:effectLst>
              </a:rPr>
            </a:br>
            <a:r>
              <a:rPr lang="en-US" dirty="0">
                <a:effectLst>
                  <a:outerShdw blurRad="50800" dist="38100" dir="5400000" algn="t" rotWithShape="0">
                    <a:schemeClr val="accent1">
                      <a:lumMod val="50000"/>
                      <a:alpha val="40000"/>
                    </a:schemeClr>
                  </a:outerShdw>
                </a:effectLst>
              </a:rPr>
              <a:t>OF DISCRIMINATION OR HARASSMENT</a:t>
            </a:r>
            <a:endParaRPr lang="en-US" sz="3600" dirty="0">
              <a:effectLst>
                <a:outerShdw blurRad="50800" dist="38100" dir="5400000" algn="t" rotWithShape="0">
                  <a:schemeClr val="accent1">
                    <a:lumMod val="50000"/>
                    <a:alpha val="40000"/>
                  </a:schemeClr>
                </a:outerShdw>
              </a:effectLst>
              <a:latin typeface="Avenir Roman" panose="02000503020000020003" pitchFamily="2" charset="0"/>
            </a:endParaRPr>
          </a:p>
        </p:txBody>
      </p:sp>
      <p:sp>
        <p:nvSpPr>
          <p:cNvPr id="3" name="Content Placeholder 2"/>
          <p:cNvSpPr>
            <a:spLocks noGrp="1"/>
          </p:cNvSpPr>
          <p:nvPr>
            <p:ph idx="1"/>
          </p:nvPr>
        </p:nvSpPr>
        <p:spPr>
          <a:xfrm>
            <a:off x="655983" y="1698351"/>
            <a:ext cx="10635471" cy="5069249"/>
          </a:xfrm>
        </p:spPr>
        <p:txBody>
          <a:bodyPr>
            <a:normAutofit fontScale="62500" lnSpcReduction="20000"/>
          </a:bodyPr>
          <a:lstStyle/>
          <a:p>
            <a:r>
              <a:rPr lang="en-US" dirty="0"/>
              <a:t>REGULATION 7.008 - ANTI-DISCRIMINATION/ANTI-HARASSMENT </a:t>
            </a:r>
          </a:p>
          <a:p>
            <a:pPr lvl="1">
              <a:lnSpc>
                <a:spcPct val="120000"/>
              </a:lnSpc>
            </a:pPr>
            <a:r>
              <a:rPr lang="en-US" dirty="0">
                <a:solidFill>
                  <a:schemeClr val="tx1"/>
                </a:solidFill>
                <a:effectLst/>
                <a:latin typeface="Avenir Book" panose="02000503020000020003" pitchFamily="2" charset="0"/>
              </a:rPr>
              <a:t>Unlawful discrimination or harassment based upon an individual’s </a:t>
            </a:r>
            <a:r>
              <a:rPr lang="en-US" b="1" dirty="0">
                <a:solidFill>
                  <a:schemeClr val="tx1"/>
                </a:solidFill>
                <a:effectLst/>
                <a:latin typeface="Avenir Book" panose="02000503020000020003" pitchFamily="2" charset="0"/>
              </a:rPr>
              <a:t>race, color, religion, sex, national origin, age, disability, military or veteran status, marital status, pregnancy or parental status, sexual orientation, gender identity or expression, or other protected status </a:t>
            </a:r>
            <a:r>
              <a:rPr lang="en-US" dirty="0">
                <a:solidFill>
                  <a:schemeClr val="tx1"/>
                </a:solidFill>
                <a:effectLst/>
                <a:latin typeface="Avenir Book" panose="02000503020000020003" pitchFamily="2" charset="0"/>
              </a:rPr>
              <a:t>is prohibited. Discriminatory conduct in the form of sexual misconduct, including </a:t>
            </a:r>
            <a:r>
              <a:rPr lang="en-US" b="1" dirty="0">
                <a:solidFill>
                  <a:schemeClr val="tx1"/>
                </a:solidFill>
                <a:effectLst/>
                <a:latin typeface="Avenir Book" panose="02000503020000020003" pitchFamily="2" charset="0"/>
              </a:rPr>
              <a:t>sexual harassment, sexual assault, domestic violence, dating violence, and stalking</a:t>
            </a:r>
            <a:r>
              <a:rPr lang="en-US" dirty="0">
                <a:solidFill>
                  <a:schemeClr val="tx1"/>
                </a:solidFill>
                <a:effectLst/>
                <a:latin typeface="Avenir Book" panose="02000503020000020003" pitchFamily="2" charset="0"/>
              </a:rPr>
              <a:t>, is also prohibited. </a:t>
            </a:r>
            <a:br>
              <a:rPr lang="en-US" dirty="0">
                <a:solidFill>
                  <a:schemeClr val="tx1"/>
                </a:solidFill>
                <a:effectLst/>
              </a:rPr>
            </a:br>
            <a:endParaRPr lang="en-US" dirty="0">
              <a:solidFill>
                <a:schemeClr val="tx1"/>
              </a:solidFill>
            </a:endParaRPr>
          </a:p>
          <a:p>
            <a:r>
              <a:rPr lang="en-US" dirty="0"/>
              <a:t>OFFICE OF EQUITY AND INCLUSION (OEI) </a:t>
            </a:r>
          </a:p>
          <a:p>
            <a:pPr lvl="1"/>
            <a:r>
              <a:rPr lang="en-US" dirty="0"/>
              <a:t>Contact OEI at: 561-297-3004</a:t>
            </a:r>
          </a:p>
          <a:p>
            <a:pPr lvl="1"/>
            <a:r>
              <a:rPr lang="en-US" dirty="0"/>
              <a:t>Or file a Maxient report at: </a:t>
            </a:r>
            <a:r>
              <a:rPr lang="en-US" dirty="0">
                <a:hlinkClick r:id="rId2"/>
              </a:rPr>
              <a:t>www.fau.edu/report</a:t>
            </a:r>
            <a:endParaRPr lang="en-US" dirty="0"/>
          </a:p>
          <a:p>
            <a:pPr lvl="1"/>
            <a:r>
              <a:rPr lang="en-US" dirty="0"/>
              <a:t>University Policy 1.15</a:t>
            </a:r>
            <a:br>
              <a:rPr lang="en-US" dirty="0"/>
            </a:br>
            <a:endParaRPr lang="en-US" dirty="0"/>
          </a:p>
          <a:p>
            <a:r>
              <a:rPr lang="en-US" dirty="0"/>
              <a:t>OEI’S ROLE:</a:t>
            </a:r>
          </a:p>
          <a:p>
            <a:pPr lvl="1"/>
            <a:r>
              <a:rPr lang="en-US" dirty="0"/>
              <a:t>Advise</a:t>
            </a:r>
          </a:p>
          <a:p>
            <a:pPr lvl="1"/>
            <a:r>
              <a:rPr lang="en-US" dirty="0"/>
              <a:t>Investigate</a:t>
            </a:r>
          </a:p>
          <a:p>
            <a:pPr lvl="1"/>
            <a:r>
              <a:rPr lang="en-US" dirty="0"/>
              <a:t>Report</a:t>
            </a:r>
          </a:p>
          <a:p>
            <a:endParaRPr lang="en-US" dirty="0"/>
          </a:p>
          <a:p>
            <a:endParaRPr lang="en-US" dirty="0"/>
          </a:p>
        </p:txBody>
      </p:sp>
    </p:spTree>
    <p:extLst>
      <p:ext uri="{BB962C8B-B14F-4D97-AF65-F5344CB8AC3E}">
        <p14:creationId xmlns:p14="http://schemas.microsoft.com/office/powerpoint/2010/main" val="2101072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398"/>
            <a:ext cx="12192000" cy="1067103"/>
          </a:xfrm>
        </p:spPr>
        <p:txBody>
          <a:bodyPr>
            <a:noAutofit/>
          </a:bodyPr>
          <a:lstStyle/>
          <a:p>
            <a:pPr algn="ctr"/>
            <a:r>
              <a:rPr lang="en-US" sz="3200" dirty="0">
                <a:effectLst>
                  <a:outerShdw blurRad="50800" dist="38100" dir="5400000" algn="t" rotWithShape="0">
                    <a:schemeClr val="accent1">
                      <a:lumMod val="50000"/>
                      <a:alpha val="40000"/>
                    </a:schemeClr>
                  </a:outerShdw>
                </a:effectLst>
              </a:rPr>
              <a:t>I HAVE RECEIVED CONCERNS ABOUT CAMPUS DIVERSITY</a:t>
            </a:r>
            <a:endParaRPr lang="en-US" sz="3200" dirty="0">
              <a:effectLst>
                <a:outerShdw blurRad="50800" dist="38100" dir="5400000" algn="t" rotWithShape="0">
                  <a:schemeClr val="accent1">
                    <a:lumMod val="50000"/>
                    <a:alpha val="40000"/>
                  </a:schemeClr>
                </a:outerShdw>
              </a:effectLst>
              <a:latin typeface="Avenir Roman" panose="02000503020000020003" pitchFamily="2" charset="0"/>
            </a:endParaRPr>
          </a:p>
        </p:txBody>
      </p:sp>
      <p:sp>
        <p:nvSpPr>
          <p:cNvPr id="3" name="Content Placeholder 2"/>
          <p:cNvSpPr>
            <a:spLocks noGrp="1"/>
          </p:cNvSpPr>
          <p:nvPr>
            <p:ph idx="1"/>
          </p:nvPr>
        </p:nvSpPr>
        <p:spPr>
          <a:xfrm>
            <a:off x="498764" y="1211939"/>
            <a:ext cx="10834254" cy="5417127"/>
          </a:xfrm>
        </p:spPr>
        <p:txBody>
          <a:bodyPr>
            <a:normAutofit fontScale="70000" lnSpcReduction="20000"/>
          </a:bodyPr>
          <a:lstStyle/>
          <a:p>
            <a:r>
              <a:rPr lang="en-US" dirty="0"/>
              <a:t>COLLABORATION, COLLABORATION, COLLABORATION</a:t>
            </a:r>
            <a:br>
              <a:rPr lang="en-US" dirty="0"/>
            </a:br>
            <a:endParaRPr lang="en-US" dirty="0"/>
          </a:p>
          <a:p>
            <a:r>
              <a:rPr lang="en-US" dirty="0"/>
              <a:t>SEEK ADVICE</a:t>
            </a:r>
          </a:p>
          <a:p>
            <a:pPr lvl="1"/>
            <a:r>
              <a:rPr lang="en-US" dirty="0"/>
              <a:t>Office of Equity and Inclusion: </a:t>
            </a:r>
            <a:r>
              <a:rPr lang="en-US" u="sng" dirty="0">
                <a:hlinkClick r:id="rId2"/>
              </a:rPr>
              <a:t>dkamm@fau.edu</a:t>
            </a:r>
            <a:r>
              <a:rPr lang="en-US" u="sng" dirty="0"/>
              <a:t> </a:t>
            </a:r>
          </a:p>
          <a:p>
            <a:pPr lvl="1"/>
            <a:r>
              <a:rPr lang="en-US" dirty="0"/>
              <a:t>Dr. Andrea Guzman Oliver, Associate VP for Student Outreach and Diversity: </a:t>
            </a:r>
            <a:r>
              <a:rPr lang="en-US" dirty="0">
                <a:hlinkClick r:id="rId3"/>
              </a:rPr>
              <a:t>olivera@fau.edu</a:t>
            </a:r>
            <a:endParaRPr lang="en-US" dirty="0"/>
          </a:p>
          <a:p>
            <a:pPr lvl="1"/>
            <a:r>
              <a:rPr lang="en-US" dirty="0"/>
              <a:t>Division of Public Affairs: </a:t>
            </a:r>
            <a:r>
              <a:rPr lang="en-US" dirty="0">
                <a:hlinkClick r:id="rId4"/>
              </a:rPr>
              <a:t>jglanzer@fau.edu</a:t>
            </a:r>
            <a:r>
              <a:rPr lang="en-US" dirty="0"/>
              <a:t> </a:t>
            </a:r>
            <a:br>
              <a:rPr lang="en-US" dirty="0"/>
            </a:br>
            <a:endParaRPr lang="en-US" dirty="0"/>
          </a:p>
          <a:p>
            <a:r>
              <a:rPr lang="en-US" dirty="0"/>
              <a:t>THE PRESIDENT HAS BEEN CLEAR:</a:t>
            </a:r>
          </a:p>
          <a:p>
            <a:pPr lvl="1"/>
            <a:r>
              <a:rPr lang="en-US" dirty="0"/>
              <a:t>A long overdue and important conversation around systemic racism and violence against Black people in America has awakened our country. The injustices and violence that marginalized the experiences of people of color, particularly Black/African Americans, at the hands of those in positions of authority is real and devastating. </a:t>
            </a:r>
            <a:r>
              <a:rPr lang="en-US" dirty="0">
                <a:solidFill>
                  <a:srgbClr val="FF0000"/>
                </a:solidFill>
              </a:rPr>
              <a:t>Florida Atlantic University condemns and will not tolerate such acts of violence, and is dedicated to addressing racism, discrimination and injustices in all aspects of university life.</a:t>
            </a:r>
          </a:p>
          <a:p>
            <a:pPr lvl="1"/>
            <a:r>
              <a:rPr lang="en-US" dirty="0"/>
              <a:t>WE ALL HAVE A RESPONSIBILITY TO CARRY OUT THE PRESIDENT’S POLICY</a:t>
            </a:r>
          </a:p>
          <a:p>
            <a:endParaRPr lang="en-US" dirty="0"/>
          </a:p>
        </p:txBody>
      </p:sp>
    </p:spTree>
    <p:extLst>
      <p:ext uri="{BB962C8B-B14F-4D97-AF65-F5344CB8AC3E}">
        <p14:creationId xmlns:p14="http://schemas.microsoft.com/office/powerpoint/2010/main" val="998567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513"/>
            <a:ext cx="12192000" cy="593408"/>
          </a:xfrm>
        </p:spPr>
        <p:txBody>
          <a:bodyPr>
            <a:noAutofit/>
          </a:bodyPr>
          <a:lstStyle/>
          <a:p>
            <a:pPr algn="ctr"/>
            <a:r>
              <a:rPr lang="en-US" dirty="0">
                <a:effectLst>
                  <a:outerShdw blurRad="50800" dist="38100" dir="5400000" algn="t" rotWithShape="0">
                    <a:schemeClr val="accent1">
                      <a:lumMod val="50000"/>
                      <a:alpha val="40000"/>
                    </a:schemeClr>
                  </a:outerShdw>
                </a:effectLst>
              </a:rPr>
              <a:t>I HAVE BEEN MADE AWARE </a:t>
            </a:r>
            <a:br>
              <a:rPr lang="en-US" dirty="0">
                <a:effectLst>
                  <a:outerShdw blurRad="50800" dist="38100" dir="5400000" algn="t" rotWithShape="0">
                    <a:schemeClr val="accent1">
                      <a:lumMod val="50000"/>
                      <a:alpha val="40000"/>
                    </a:schemeClr>
                  </a:outerShdw>
                </a:effectLst>
              </a:rPr>
            </a:br>
            <a:r>
              <a:rPr lang="en-US" dirty="0">
                <a:effectLst>
                  <a:outerShdw blurRad="50800" dist="38100" dir="5400000" algn="t" rotWithShape="0">
                    <a:schemeClr val="accent1">
                      <a:lumMod val="50000"/>
                      <a:alpha val="40000"/>
                    </a:schemeClr>
                  </a:outerShdw>
                </a:effectLst>
              </a:rPr>
              <a:t>OF AN INCIDENT OF CHILD ABUSE OR NEGLECT</a:t>
            </a:r>
            <a:endParaRPr lang="en-US" sz="3600" dirty="0">
              <a:effectLst>
                <a:outerShdw blurRad="50800" dist="38100" dir="5400000" algn="t" rotWithShape="0">
                  <a:schemeClr val="accent1">
                    <a:lumMod val="50000"/>
                    <a:alpha val="40000"/>
                  </a:schemeClr>
                </a:outerShdw>
              </a:effectLst>
              <a:latin typeface="Avenir Roman" panose="02000503020000020003" pitchFamily="2" charset="0"/>
            </a:endParaRPr>
          </a:p>
        </p:txBody>
      </p:sp>
      <p:sp>
        <p:nvSpPr>
          <p:cNvPr id="3" name="Content Placeholder 2"/>
          <p:cNvSpPr>
            <a:spLocks noGrp="1"/>
          </p:cNvSpPr>
          <p:nvPr>
            <p:ph idx="1"/>
          </p:nvPr>
        </p:nvSpPr>
        <p:spPr>
          <a:xfrm>
            <a:off x="670826" y="1589969"/>
            <a:ext cx="10942054" cy="4630722"/>
          </a:xfrm>
        </p:spPr>
        <p:txBody>
          <a:bodyPr>
            <a:normAutofit fontScale="92500" lnSpcReduction="20000"/>
          </a:bodyPr>
          <a:lstStyle/>
          <a:p>
            <a:r>
              <a:rPr lang="en-US" dirty="0"/>
              <a:t>KNOW THE REPORTING REQUIREMENTS</a:t>
            </a:r>
          </a:p>
          <a:p>
            <a:pPr lvl="1"/>
            <a:r>
              <a:rPr lang="en-US" dirty="0">
                <a:hlinkClick r:id="rId2"/>
              </a:rPr>
              <a:t>www.fau.edu/hr/reptchildabuse.php</a:t>
            </a:r>
            <a:endParaRPr lang="en-US" dirty="0"/>
          </a:p>
          <a:p>
            <a:pPr lvl="1"/>
            <a:r>
              <a:rPr lang="en-US" dirty="0"/>
              <a:t>University Administrators are obligated to report.</a:t>
            </a:r>
          </a:p>
          <a:p>
            <a:pPr lvl="1"/>
            <a:r>
              <a:rPr lang="en-US" dirty="0"/>
              <a:t>$1MILLION penalty for knowingly and willfully failing to report known or suspected child abuse, abandonment or neglect</a:t>
            </a:r>
            <a:br>
              <a:rPr lang="en-US" dirty="0"/>
            </a:br>
            <a:endParaRPr lang="en-US" dirty="0"/>
          </a:p>
          <a:p>
            <a:r>
              <a:rPr lang="en-US" dirty="0"/>
              <a:t>THE REPORTING PROCESS</a:t>
            </a:r>
          </a:p>
          <a:p>
            <a:pPr lvl="1"/>
            <a:r>
              <a:rPr lang="en-US" u="sng" dirty="0"/>
              <a:t>1-800-96ABUSE (800-962-2873)</a:t>
            </a:r>
          </a:p>
          <a:p>
            <a:pPr lvl="1"/>
            <a:r>
              <a:rPr lang="en-US" dirty="0"/>
              <a:t>You will not be asked to handle this alone.</a:t>
            </a:r>
          </a:p>
          <a:p>
            <a:pPr lvl="2"/>
            <a:r>
              <a:rPr lang="en-US" dirty="0"/>
              <a:t>HR, the Dean of Students or the University Police Department will assist.</a:t>
            </a:r>
          </a:p>
        </p:txBody>
      </p:sp>
    </p:spTree>
    <p:extLst>
      <p:ext uri="{BB962C8B-B14F-4D97-AF65-F5344CB8AC3E}">
        <p14:creationId xmlns:p14="http://schemas.microsoft.com/office/powerpoint/2010/main" val="2526037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513"/>
            <a:ext cx="12192000" cy="593408"/>
          </a:xfrm>
        </p:spPr>
        <p:txBody>
          <a:bodyPr>
            <a:noAutofit/>
          </a:bodyPr>
          <a:lstStyle/>
          <a:p>
            <a:pPr algn="ctr"/>
            <a:r>
              <a:rPr lang="en-US" sz="3600" dirty="0">
                <a:effectLst>
                  <a:outerShdw blurRad="50800" dist="38100" dir="5400000" algn="t" rotWithShape="0">
                    <a:schemeClr val="accent1">
                      <a:lumMod val="50000"/>
                      <a:alpha val="40000"/>
                    </a:schemeClr>
                  </a:outerShdw>
                </a:effectLst>
                <a:latin typeface="Avenir Roman" panose="02000503020000020003" pitchFamily="2" charset="0"/>
              </a:rPr>
              <a:t>THERE ARE PROTES</a:t>
            </a:r>
            <a:r>
              <a:rPr lang="en-US" dirty="0">
                <a:effectLst>
                  <a:outerShdw blurRad="50800" dist="38100" dir="5400000" algn="t" rotWithShape="0">
                    <a:schemeClr val="accent1">
                      <a:lumMod val="50000"/>
                      <a:alpha val="40000"/>
                    </a:schemeClr>
                  </a:outerShdw>
                </a:effectLst>
              </a:rPr>
              <a:t>TS OCCURRING ON CAMPUS</a:t>
            </a:r>
            <a:endParaRPr lang="en-US" sz="3600" dirty="0">
              <a:effectLst>
                <a:outerShdw blurRad="50800" dist="38100" dir="5400000" algn="t" rotWithShape="0">
                  <a:schemeClr val="accent1">
                    <a:lumMod val="50000"/>
                    <a:alpha val="40000"/>
                  </a:schemeClr>
                </a:outerShdw>
              </a:effectLst>
              <a:latin typeface="Avenir Roman" panose="02000503020000020003" pitchFamily="2" charset="0"/>
            </a:endParaRPr>
          </a:p>
        </p:txBody>
      </p:sp>
      <p:sp>
        <p:nvSpPr>
          <p:cNvPr id="3" name="Content Placeholder 2"/>
          <p:cNvSpPr>
            <a:spLocks noGrp="1"/>
          </p:cNvSpPr>
          <p:nvPr>
            <p:ph idx="1"/>
          </p:nvPr>
        </p:nvSpPr>
        <p:spPr>
          <a:xfrm>
            <a:off x="443345" y="1270309"/>
            <a:ext cx="10113819" cy="5145004"/>
          </a:xfrm>
        </p:spPr>
        <p:txBody>
          <a:bodyPr>
            <a:normAutofit fontScale="92500" lnSpcReduction="20000"/>
          </a:bodyPr>
          <a:lstStyle/>
          <a:p>
            <a:r>
              <a:rPr lang="en-US" dirty="0"/>
              <a:t>FAU Policy 4.2.2:</a:t>
            </a:r>
          </a:p>
          <a:p>
            <a:pPr lvl="1">
              <a:lnSpc>
                <a:spcPct val="120000"/>
              </a:lnSpc>
            </a:pPr>
            <a:r>
              <a:rPr lang="en-US" dirty="0">
                <a:effectLst/>
              </a:rPr>
              <a:t>University grounds may generally be used for demonstrations and other exercises of free speech and assembly. </a:t>
            </a:r>
          </a:p>
          <a:p>
            <a:pPr lvl="2">
              <a:lnSpc>
                <a:spcPct val="120000"/>
              </a:lnSpc>
            </a:pPr>
            <a:r>
              <a:rPr lang="en-US" dirty="0">
                <a:effectLst/>
              </a:rPr>
              <a:t>Such use must be lawful and may not materially and substantially disrupt the functioning of the University or infringe on the rights of others. </a:t>
            </a:r>
          </a:p>
          <a:p>
            <a:pPr lvl="1">
              <a:lnSpc>
                <a:spcPct val="120000"/>
              </a:lnSpc>
            </a:pPr>
            <a:r>
              <a:rPr lang="en-US" dirty="0"/>
              <a:t>No campus buildings, other indoor facilities, or athletic or recreational facilities may be used for demonstrations or assemblies unless specifically permitted in writing by the campus authority responsible for the building or facility. </a:t>
            </a:r>
          </a:p>
          <a:p>
            <a:pPr marL="457200" lvl="1" indent="0">
              <a:lnSpc>
                <a:spcPct val="120000"/>
              </a:lnSpc>
              <a:buNone/>
            </a:pPr>
            <a:endParaRPr lang="en-US" dirty="0"/>
          </a:p>
          <a:p>
            <a:pPr>
              <a:lnSpc>
                <a:spcPct val="120000"/>
              </a:lnSpc>
            </a:pPr>
            <a:r>
              <a:rPr lang="en-US" dirty="0"/>
              <a:t>If you have questions or concerns about a protest:</a:t>
            </a:r>
          </a:p>
          <a:p>
            <a:pPr lvl="1">
              <a:lnSpc>
                <a:spcPct val="120000"/>
              </a:lnSpc>
            </a:pPr>
            <a:r>
              <a:rPr lang="en-US" dirty="0"/>
              <a:t>CONTACT THE DEAN OF STUDENTS OFFICE: </a:t>
            </a:r>
            <a:r>
              <a:rPr lang="en-US" u="sng" dirty="0"/>
              <a:t>561-297-3542</a:t>
            </a:r>
          </a:p>
          <a:p>
            <a:pPr lvl="1">
              <a:lnSpc>
                <a:spcPct val="120000"/>
              </a:lnSpc>
            </a:pPr>
            <a:r>
              <a:rPr lang="en-US" dirty="0"/>
              <a:t>OR UNIVERSITY POLICE: </a:t>
            </a:r>
            <a:r>
              <a:rPr lang="en-US" u="sng" dirty="0"/>
              <a:t>561-297-3500</a:t>
            </a:r>
          </a:p>
          <a:p>
            <a:pPr lvl="1"/>
            <a:endParaRPr lang="en-US" dirty="0"/>
          </a:p>
        </p:txBody>
      </p:sp>
    </p:spTree>
    <p:extLst>
      <p:ext uri="{BB962C8B-B14F-4D97-AF65-F5344CB8AC3E}">
        <p14:creationId xmlns:p14="http://schemas.microsoft.com/office/powerpoint/2010/main" val="35657349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677</TotalTime>
  <Words>1174</Words>
  <Application>Microsoft Macintosh PowerPoint</Application>
  <PresentationFormat>Widescreen</PresentationFormat>
  <Paragraphs>121</Paragraphs>
  <Slides>13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vt:lpstr>
      <vt:lpstr>Avenir Black</vt:lpstr>
      <vt:lpstr>Avenir Book</vt:lpstr>
      <vt:lpstr>Avenir Roman</vt:lpstr>
      <vt:lpstr>Calibri</vt:lpstr>
      <vt:lpstr>Office Theme</vt:lpstr>
      <vt:lpstr>WHAT TO DO  &amp; WHO TO EMAIL CALL</vt:lpstr>
      <vt:lpstr>THERE IS AN EMERGENCY ON CAMPUS</vt:lpstr>
      <vt:lpstr>I HAVE A SAFETY CONCERN,  BUT IT’S NOT AN EMERGENCY</vt:lpstr>
      <vt:lpstr>A STUDENT IS BEING DISRUPTIVE,  OR VIOLATING FAU REGULATIONS OR POLICIES</vt:lpstr>
      <vt:lpstr>I AM CONCERNED FOR THE WELL-BEING OF A STUDENT, STAFF MEMBER OR FACULTY MEMBER</vt:lpstr>
      <vt:lpstr>I HAVE BEEN MADE AWARE OF AN INCIDENT  OF DISCRIMINATION OR HARASSMENT</vt:lpstr>
      <vt:lpstr>I HAVE RECEIVED CONCERNS ABOUT CAMPUS DIVERSITY</vt:lpstr>
      <vt:lpstr>I HAVE BEEN MADE AWARE  OF AN INCIDENT OF CHILD ABUSE OR NEGLECT</vt:lpstr>
      <vt:lpstr>THERE ARE PROTESTS OCCURRING ON CAMPUS</vt:lpstr>
      <vt:lpstr>I HAVE RECEIVED A REQUEST FOR A  DISABILITY ACCOMMODATION </vt:lpstr>
      <vt:lpstr>I HAVE A PUBLIC HEALTH CONCERN</vt:lpstr>
      <vt:lpstr>A UNIQUE CHALLENGE: COVID-19</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134</cp:revision>
  <dcterms:created xsi:type="dcterms:W3CDTF">2019-04-17T14:47:58Z</dcterms:created>
  <dcterms:modified xsi:type="dcterms:W3CDTF">2020-09-01T16:32:23Z</dcterms:modified>
</cp:coreProperties>
</file>