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70" r:id="rId6"/>
    <p:sldId id="272" r:id="rId7"/>
    <p:sldId id="271" r:id="rId8"/>
    <p:sldId id="257" r:id="rId9"/>
    <p:sldId id="258" r:id="rId10"/>
    <p:sldId id="268" r:id="rId11"/>
    <p:sldId id="269" r:id="rId12"/>
    <p:sldId id="273" r:id="rId13"/>
    <p:sldId id="259" r:id="rId14"/>
    <p:sldId id="267" r:id="rId15"/>
    <p:sldId id="266" r:id="rId16"/>
    <p:sldId id="260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76"/>
  </p:normalViewPr>
  <p:slideViewPr>
    <p:cSldViewPr snapToObjects="1">
      <p:cViewPr varScale="1">
        <p:scale>
          <a:sx n="104" d="100"/>
          <a:sy n="104" d="100"/>
        </p:scale>
        <p:origin x="13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50" d="100"/>
          <a:sy n="150" d="100"/>
        </p:scale>
        <p:origin x="2520" y="-28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75223-9BE4-4B5D-96F3-1D14B2F783A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A6CA4-6525-453F-BDE7-D6DCFC14B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1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12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</a:t>
            </a:r>
            <a:r>
              <a:rPr lang="en-US" baseline="0" dirty="0" smtClean="0"/>
              <a:t> ev</a:t>
            </a:r>
            <a:r>
              <a:rPr lang="en-US" baseline="0" noProof="0" dirty="0" err="1" smtClean="0"/>
              <a:t>aluations</a:t>
            </a:r>
            <a:r>
              <a:rPr lang="en-US" baseline="0" noProof="0" dirty="0" smtClean="0"/>
              <a:t>:  recent defined as within two years of submission of the portfolio; also provide a brief explanation of the unit’s procedure for peer review of teaching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5 external</a:t>
            </a:r>
            <a:r>
              <a:rPr lang="en-US" baseline="0" dirty="0" smtClean="0"/>
              <a:t> letters required (department chair wise to request more than 5 to insure there are 5 reviewers); all received must be included in portfolio even if </a:t>
            </a:r>
            <a:r>
              <a:rPr lang="en-US" baseline="0" smtClean="0"/>
              <a:t>it exceeds 5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Candidate and chair discuss Waiver of Right to Review External Letters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Letter from Department Chair must inform external reviewers of candidates wishes to waive or not waive review of external letters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34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Timeline specific to each college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3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Dates based on guidelines from the Provost’s 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Provost</a:t>
            </a:r>
            <a:r>
              <a:rPr lang="en-US" baseline="0" dirty="0" smtClean="0"/>
              <a:t> Memo:  University P&amp;T Portfolio Preparation</a:t>
            </a:r>
          </a:p>
          <a:p>
            <a:r>
              <a:rPr lang="en-US" baseline="0" dirty="0" smtClean="0"/>
              <a:t>P&amp;T Forms: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Nominee Portfolio Cover Sheet (for external reviewers);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Waiver of Right to Review Letter from External Reviewers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Candidate waives rights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Candidates at FAU have right to review all materials including external letters of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smtClean="0"/>
              <a:t>Individual </a:t>
            </a:r>
            <a:r>
              <a:rPr lang="en-US" baseline="0" dirty="0" smtClean="0"/>
              <a:t>Cover</a:t>
            </a:r>
            <a:r>
              <a:rPr lang="en-US" dirty="0" smtClean="0"/>
              <a:t> Sheet for External Letters Requested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Sample External Reviewer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Comprehensive Curriculum Vitae Template</a:t>
            </a:r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4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Portfolio Cover Sheet </a:t>
            </a:r>
            <a:r>
              <a:rPr lang="en-US" dirty="0" smtClean="0"/>
              <a:t>– candidate’s signature verifies that after portfolio has gone through department and college review, all required materials are included in the portfolio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Status</a:t>
            </a:r>
            <a:r>
              <a:rPr lang="en-US" b="1" baseline="0" dirty="0" smtClean="0"/>
              <a:t> letters</a:t>
            </a:r>
            <a:r>
              <a:rPr lang="en-US" baseline="0" dirty="0" smtClean="0"/>
              <a:t>:</a:t>
            </a:r>
            <a:r>
              <a:rPr lang="en-US" dirty="0" smtClean="0"/>
              <a:t>  </a:t>
            </a:r>
            <a:r>
              <a:rPr lang="en-US" baseline="0" dirty="0" smtClean="0"/>
              <a:t>Initial letter of appointment to FAU (letters should document if years brought</a:t>
            </a:r>
            <a:r>
              <a:rPr lang="en-US" dirty="0" smtClean="0"/>
              <a:t> in to FAU), letter of stoppage of tenure clock if applicable, </a:t>
            </a:r>
            <a:r>
              <a:rPr lang="en-US" baseline="0" dirty="0" smtClean="0"/>
              <a:t>P&amp;T letters  to Assoc.</a:t>
            </a:r>
            <a:r>
              <a:rPr lang="en-US" dirty="0" smtClean="0"/>
              <a:t> </a:t>
            </a:r>
            <a:r>
              <a:rPr lang="en-US" baseline="0" dirty="0" smtClean="0"/>
              <a:t>(if candidate for promotion to full professor)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87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 order of CV template: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 smtClean="0"/>
              <a:t>Publications in </a:t>
            </a:r>
            <a:r>
              <a:rPr lang="en-US" dirty="0"/>
              <a:t>Print (including pubs in press</a:t>
            </a:r>
            <a:r>
              <a:rPr lang="en-US" dirty="0" smtClean="0"/>
              <a:t>) means written, reviewed, accepted and waiting for publication;  include full citations, with anticipated date of publication, and number of pages</a:t>
            </a:r>
          </a:p>
          <a:p>
            <a:endParaRPr lang="en-US" dirty="0"/>
          </a:p>
          <a:p>
            <a:r>
              <a:rPr lang="en-US" dirty="0" smtClean="0"/>
              <a:t>Works </a:t>
            </a:r>
            <a:r>
              <a:rPr lang="en-US" dirty="0"/>
              <a:t>currently under review should be included if the work is complete and has been submitted for review (include journal submitted to and number of </a:t>
            </a:r>
            <a:r>
              <a:rPr lang="en-US" dirty="0" smtClean="0"/>
              <a:t>pages)</a:t>
            </a:r>
          </a:p>
          <a:p>
            <a:endParaRPr lang="en-US" dirty="0"/>
          </a:p>
          <a:p>
            <a:r>
              <a:rPr lang="en-US" dirty="0" smtClean="0"/>
              <a:t>See </a:t>
            </a:r>
            <a:r>
              <a:rPr lang="en-US" dirty="0"/>
              <a:t>instructions (page 2) of  CV template for inclusion of work accepted after portfolio has been </a:t>
            </a:r>
            <a:r>
              <a:rPr lang="en-US" dirty="0" smtClean="0"/>
              <a:t>submitted, but before reviewed at all levels</a:t>
            </a:r>
          </a:p>
          <a:p>
            <a:endParaRPr lang="en-US" dirty="0"/>
          </a:p>
          <a:p>
            <a:r>
              <a:rPr lang="en-US" dirty="0" smtClean="0"/>
              <a:t>Subheadings included under many headings (see CV template)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27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CA4-6525-453F-BDE7-D6DCFC14B0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University </a:t>
            </a:r>
            <a:r>
              <a:rPr lang="en-US" dirty="0" err="1"/>
              <a:t>p&amp;t</a:t>
            </a:r>
            <a:r>
              <a:rPr lang="en-US" dirty="0"/>
              <a:t> forum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8601"/>
            <a:ext cx="10131425" cy="1219199"/>
          </a:xfrm>
        </p:spPr>
        <p:txBody>
          <a:bodyPr/>
          <a:lstStyle/>
          <a:p>
            <a:pPr algn="ctr"/>
            <a:r>
              <a:rPr lang="en-US" dirty="0"/>
              <a:t>Order of Materials in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10131425" cy="5181600"/>
          </a:xfrm>
        </p:spPr>
        <p:txBody>
          <a:bodyPr>
            <a:normAutofit fontScale="32500" lnSpcReduction="20000"/>
          </a:bodyPr>
          <a:lstStyle/>
          <a:p>
            <a:endParaRPr lang="en-US" sz="5800" b="1" dirty="0" smtClean="0"/>
          </a:p>
          <a:p>
            <a:endParaRPr lang="en-US" sz="7000" b="1" dirty="0" smtClean="0"/>
          </a:p>
          <a:p>
            <a:pPr marL="0" indent="0">
              <a:buNone/>
            </a:pPr>
            <a:r>
              <a:rPr lang="en-US" sz="7000" b="1" dirty="0" smtClean="0"/>
              <a:t>Section 5 – Annual Assignments </a:t>
            </a:r>
          </a:p>
          <a:p>
            <a:pPr marL="0" indent="0">
              <a:buNone/>
            </a:pPr>
            <a:endParaRPr lang="en-US" sz="7000" b="1" dirty="0" smtClean="0"/>
          </a:p>
          <a:p>
            <a:pPr marL="0" indent="0">
              <a:buNone/>
            </a:pPr>
            <a:r>
              <a:rPr lang="en-US" sz="7000" b="1" dirty="0" smtClean="0"/>
              <a:t>Section 6 - Instruction Section</a:t>
            </a:r>
          </a:p>
          <a:p>
            <a:pPr lvl="1"/>
            <a:r>
              <a:rPr lang="en-US" sz="6000" dirty="0" smtClean="0"/>
              <a:t>A.  Teaching and/or Advising awards</a:t>
            </a:r>
            <a:endParaRPr lang="en-US" sz="6000" dirty="0"/>
          </a:p>
          <a:p>
            <a:pPr lvl="1"/>
            <a:r>
              <a:rPr lang="en-US" sz="6000" dirty="0" smtClean="0"/>
              <a:t>B.  Quantitative Data on Teaching </a:t>
            </a:r>
          </a:p>
          <a:p>
            <a:pPr lvl="2"/>
            <a:r>
              <a:rPr lang="en-US" sz="6000" dirty="0" smtClean="0"/>
              <a:t>SPOT </a:t>
            </a:r>
            <a:r>
              <a:rPr lang="en-US" sz="6000" dirty="0"/>
              <a:t>Data </a:t>
            </a:r>
            <a:r>
              <a:rPr lang="en-US" sz="6000" dirty="0" smtClean="0"/>
              <a:t>Table (see pg. 5)</a:t>
            </a:r>
            <a:endParaRPr lang="en-US" sz="6000" dirty="0"/>
          </a:p>
          <a:p>
            <a:pPr lvl="2"/>
            <a:r>
              <a:rPr lang="en-US" sz="6000" dirty="0" smtClean="0"/>
              <a:t>Dissertation/Thesis Committees (see table, pg. 6)</a:t>
            </a:r>
          </a:p>
          <a:p>
            <a:pPr lvl="1"/>
            <a:r>
              <a:rPr lang="en-US" sz="6000" dirty="0" smtClean="0"/>
              <a:t>C.  Peer </a:t>
            </a:r>
            <a:r>
              <a:rPr lang="en-US" sz="6000" dirty="0"/>
              <a:t>Evaluation (minimum of two recent evaluations</a:t>
            </a:r>
            <a:r>
              <a:rPr lang="en-US" sz="6000" dirty="0" smtClean="0"/>
              <a:t>)</a:t>
            </a:r>
          </a:p>
          <a:p>
            <a:pPr lvl="1"/>
            <a:r>
              <a:rPr lang="en-US" sz="6000" dirty="0" smtClean="0"/>
              <a:t>D.  Course or curricular development</a:t>
            </a:r>
          </a:p>
          <a:p>
            <a:pPr lvl="1"/>
            <a:r>
              <a:rPr lang="en-US" sz="6000" dirty="0" smtClean="0"/>
              <a:t>E.  Advising </a:t>
            </a:r>
            <a:r>
              <a:rPr lang="en-US" sz="6000" dirty="0"/>
              <a:t>Activities</a:t>
            </a:r>
          </a:p>
          <a:p>
            <a:pPr lvl="1"/>
            <a:endParaRPr lang="en-US" sz="3400" dirty="0"/>
          </a:p>
          <a:p>
            <a:pPr lvl="1"/>
            <a:endParaRPr lang="en-US" sz="3400" dirty="0" smtClean="0"/>
          </a:p>
          <a:p>
            <a:pPr lvl="1"/>
            <a:endParaRPr lang="en-US" sz="2600" dirty="0" smtClean="0"/>
          </a:p>
          <a:p>
            <a:pPr marL="457200" lvl="1" indent="0">
              <a:buNone/>
            </a:pPr>
            <a:endParaRPr lang="en-US" sz="2600" dirty="0" smtClean="0"/>
          </a:p>
          <a:p>
            <a:pPr lvl="1"/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544" y="152401"/>
            <a:ext cx="10131425" cy="914400"/>
          </a:xfrm>
        </p:spPr>
        <p:txBody>
          <a:bodyPr/>
          <a:lstStyle/>
          <a:p>
            <a:pPr marL="285750" lvl="0" indent="-285750" algn="ctr"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Order of Materials in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47801"/>
            <a:ext cx="10131425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Section 7 - Scholarship, Research and/or Other Creative Activity </a:t>
            </a:r>
          </a:p>
          <a:p>
            <a:pPr lvl="1"/>
            <a:r>
              <a:rPr lang="en-US" sz="2400" dirty="0" smtClean="0"/>
              <a:t>Annotated version of parallel section of vita providing detailed information on each published or exhibited work</a:t>
            </a:r>
          </a:p>
          <a:p>
            <a:pPr lvl="1"/>
            <a:r>
              <a:rPr lang="en-US" sz="2400" dirty="0" smtClean="0"/>
              <a:t>List publications/work in categories as specified in the CV template </a:t>
            </a:r>
          </a:p>
          <a:p>
            <a:pPr lvl="1"/>
            <a:r>
              <a:rPr lang="en-US" sz="2400" dirty="0" smtClean="0"/>
              <a:t>Explain publications/work as described on page 6 of Provost memo</a:t>
            </a:r>
          </a:p>
          <a:p>
            <a:pPr lvl="1"/>
            <a:r>
              <a:rPr lang="en-US" sz="2400" dirty="0" smtClean="0"/>
              <a:t>Co-authored works </a:t>
            </a:r>
            <a:r>
              <a:rPr lang="en-US" sz="2400" dirty="0"/>
              <a:t> – </a:t>
            </a:r>
            <a:r>
              <a:rPr lang="en-US" sz="2400" dirty="0" smtClean="0"/>
              <a:t> clearly explain the extent of your contribution to the work </a:t>
            </a:r>
          </a:p>
          <a:p>
            <a:pPr lvl="1"/>
            <a:r>
              <a:rPr lang="en-US" sz="2400" dirty="0" smtClean="0"/>
              <a:t>Include critical reviews of your work, citations, impact data, etc.</a:t>
            </a:r>
          </a:p>
          <a:p>
            <a:pPr lvl="1"/>
            <a:r>
              <a:rPr lang="en-US" sz="2400" dirty="0" smtClean="0"/>
              <a:t>Letters of acceptance for forthcoming work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944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8601"/>
            <a:ext cx="10131425" cy="685799"/>
          </a:xfrm>
        </p:spPr>
        <p:txBody>
          <a:bodyPr/>
          <a:lstStyle/>
          <a:p>
            <a:pPr algn="ctr"/>
            <a:r>
              <a:rPr lang="en-US" dirty="0"/>
              <a:t>Order of Materials in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914401"/>
            <a:ext cx="1013142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Section 8 – Assigned Service and/or Administrative Activity </a:t>
            </a:r>
          </a:p>
          <a:p>
            <a:pPr marL="0" indent="0">
              <a:buNone/>
            </a:pPr>
            <a:r>
              <a:rPr lang="en-US" sz="2800" dirty="0" smtClean="0"/>
              <a:t>Include a table that provides an overview of your service activity (see sample table on page 7 of Provost Memo) </a:t>
            </a:r>
          </a:p>
          <a:p>
            <a:pPr lvl="1"/>
            <a:r>
              <a:rPr lang="en-US" sz="2800" dirty="0" smtClean="0"/>
              <a:t>List all significant service assignments and activities to the University, Department/School, College, Profession, and Community</a:t>
            </a:r>
          </a:p>
          <a:p>
            <a:pPr lvl="1"/>
            <a:r>
              <a:rPr lang="en-US" sz="2800" dirty="0" smtClean="0"/>
              <a:t>Identify your role in the service activity, time and commitment, and the semester in which the service was provided 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638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1"/>
            <a:ext cx="10131425" cy="990599"/>
          </a:xfrm>
        </p:spPr>
        <p:txBody>
          <a:bodyPr/>
          <a:lstStyle/>
          <a:p>
            <a:pPr algn="ctr"/>
            <a:r>
              <a:rPr lang="en-US" dirty="0" smtClean="0"/>
              <a:t>Order of Materials in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990600"/>
            <a:ext cx="10131425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/>
              <a:t>Section </a:t>
            </a:r>
            <a:r>
              <a:rPr lang="en-US" sz="2800" b="1" dirty="0" smtClean="0"/>
              <a:t>9 – Self Evaluation 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Section  10- Letters of Evaluation from Independent Evaluators</a:t>
            </a:r>
          </a:p>
          <a:p>
            <a:pPr marL="457200" lvl="1" indent="0">
              <a:buNone/>
            </a:pPr>
            <a:r>
              <a:rPr lang="en-US" sz="2600" dirty="0" smtClean="0"/>
              <a:t>minimum 5 external letters, maximum 2 internal letters (if required in unit) especially evaluating quality of service to institution </a:t>
            </a:r>
          </a:p>
          <a:p>
            <a:pPr marL="457200" lvl="1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800" b="1" dirty="0" smtClean="0"/>
              <a:t>Section 11 – Report of the Department/School  </a:t>
            </a:r>
            <a:r>
              <a:rPr lang="en-US" sz="2800" dirty="0" smtClean="0"/>
              <a:t>(including  P&amp;T Vote and reasons for the vote)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Section 12 – Chairperson/Director’s Letter </a:t>
            </a:r>
            <a:r>
              <a:rPr lang="en-US" sz="2800" dirty="0" smtClean="0"/>
              <a:t>(including a clear statement of support or non-support and detailed discussion of supporting evidence for the recommendation)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Section 13- Report of College P&amp;T Committee </a:t>
            </a:r>
            <a:r>
              <a:rPr lang="en-US" sz="2800" dirty="0" smtClean="0"/>
              <a:t>(including P&amp;T Vote and reasons for the vote)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81001"/>
            <a:ext cx="10131425" cy="838200"/>
          </a:xfrm>
        </p:spPr>
        <p:txBody>
          <a:bodyPr/>
          <a:lstStyle/>
          <a:p>
            <a:pPr algn="ctr"/>
            <a:r>
              <a:rPr lang="en-US" dirty="0"/>
              <a:t>Order of Materials in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71601"/>
            <a:ext cx="10131425" cy="4800600"/>
          </a:xfrm>
        </p:spPr>
        <p:txBody>
          <a:bodyPr>
            <a:normAutofit/>
          </a:bodyPr>
          <a:lstStyle/>
          <a:p>
            <a:r>
              <a:rPr lang="en-US" sz="2600" b="1" dirty="0"/>
              <a:t>Section 14 – Dean’s </a:t>
            </a:r>
            <a:r>
              <a:rPr lang="en-US" sz="2600" b="1" dirty="0" smtClean="0"/>
              <a:t>Letter </a:t>
            </a:r>
            <a:r>
              <a:rPr lang="en-US" sz="2600" dirty="0" smtClean="0"/>
              <a:t>(including a clear statement of support or non-support and detailed discussion of supporting evidence for the recommendation) </a:t>
            </a:r>
            <a:endParaRPr lang="en-US" sz="2600" dirty="0"/>
          </a:p>
          <a:p>
            <a:r>
              <a:rPr lang="en-US" sz="2600" b="1" dirty="0"/>
              <a:t>Section 15 – Department/Unit </a:t>
            </a:r>
            <a:r>
              <a:rPr lang="en-US" sz="2600" b="1" dirty="0" smtClean="0"/>
              <a:t>Criteria </a:t>
            </a:r>
            <a:r>
              <a:rPr lang="en-US" sz="2600" b="1" dirty="0"/>
              <a:t>for P&amp;T </a:t>
            </a:r>
          </a:p>
          <a:p>
            <a:r>
              <a:rPr lang="en-US" sz="2600" b="1" dirty="0"/>
              <a:t>Section 16 Annual </a:t>
            </a:r>
            <a:r>
              <a:rPr lang="en-US" sz="2600" b="1" dirty="0" smtClean="0"/>
              <a:t>Evaluations </a:t>
            </a:r>
            <a:r>
              <a:rPr lang="en-US" sz="2600" dirty="0" smtClean="0"/>
              <a:t>(for the period under consideration)</a:t>
            </a:r>
            <a:endParaRPr lang="en-US" sz="2600" dirty="0"/>
          </a:p>
          <a:p>
            <a:r>
              <a:rPr lang="en-US" sz="2600" b="1" dirty="0"/>
              <a:t>Section 17 – Third Year Review</a:t>
            </a:r>
          </a:p>
          <a:p>
            <a:r>
              <a:rPr lang="en-US" sz="2600" b="1" dirty="0"/>
              <a:t>Section 18 – Optional </a:t>
            </a:r>
          </a:p>
          <a:p>
            <a:pPr lvl="1"/>
            <a:r>
              <a:rPr lang="en-US" sz="2600" b="1" dirty="0"/>
              <a:t>P&amp;T Appraisals</a:t>
            </a:r>
          </a:p>
          <a:p>
            <a:pPr lvl="1"/>
            <a:r>
              <a:rPr lang="en-US" sz="2600" b="1" dirty="0"/>
              <a:t>Replies to any material in the portfolio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8601"/>
            <a:ext cx="10131425" cy="761999"/>
          </a:xfrm>
        </p:spPr>
        <p:txBody>
          <a:bodyPr/>
          <a:lstStyle/>
          <a:p>
            <a:pPr algn="ctr"/>
            <a:r>
              <a:rPr lang="en-US" cap="none" dirty="0" smtClean="0">
                <a:latin typeface="+mn-lt"/>
              </a:rPr>
              <a:t>Timeline: Preparing the Portfolio</a:t>
            </a:r>
            <a:endParaRPr lang="en-US" cap="non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66800"/>
            <a:ext cx="10131425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800" dirty="0"/>
              <a:t>Spring Semester: 	  </a:t>
            </a:r>
            <a:endParaRPr lang="en-US" sz="3800" dirty="0" smtClean="0"/>
          </a:p>
          <a:p>
            <a:r>
              <a:rPr lang="en-US" sz="3800" dirty="0" smtClean="0"/>
              <a:t>Candidate </a:t>
            </a:r>
            <a:r>
              <a:rPr lang="en-US" sz="3800" dirty="0"/>
              <a:t>begins portfolio </a:t>
            </a:r>
            <a:r>
              <a:rPr lang="en-US" sz="3800" dirty="0" smtClean="0"/>
              <a:t>preparation.</a:t>
            </a:r>
          </a:p>
          <a:p>
            <a:r>
              <a:rPr lang="en-US" sz="3800" dirty="0" smtClean="0"/>
              <a:t>Candidate </a:t>
            </a:r>
            <a:r>
              <a:rPr lang="en-US" sz="3800" dirty="0"/>
              <a:t>prepares research/creative activity material </a:t>
            </a:r>
            <a:r>
              <a:rPr lang="en-US" sz="3800" dirty="0" smtClean="0"/>
              <a:t>for </a:t>
            </a:r>
            <a:r>
              <a:rPr lang="en-US" sz="3800" dirty="0"/>
              <a:t>external review. </a:t>
            </a:r>
            <a:endParaRPr lang="en-US" sz="3800" dirty="0" smtClean="0"/>
          </a:p>
          <a:p>
            <a:r>
              <a:rPr lang="en-US" sz="3800" dirty="0" smtClean="0"/>
              <a:t>Departmental  </a:t>
            </a:r>
            <a:r>
              <a:rPr lang="en-US" sz="3800" dirty="0"/>
              <a:t>selection of external reviewers with input </a:t>
            </a:r>
            <a:r>
              <a:rPr lang="en-US" sz="3800" dirty="0" smtClean="0"/>
              <a:t>from candidate</a:t>
            </a:r>
            <a:r>
              <a:rPr lang="en-US" sz="3800" dirty="0"/>
              <a:t>, chair, and dep’t colleagues.   NO </a:t>
            </a:r>
            <a:r>
              <a:rPr lang="en-US" sz="3800" dirty="0" smtClean="0"/>
              <a:t>STAKEHOLDERS.</a:t>
            </a:r>
          </a:p>
          <a:p>
            <a:r>
              <a:rPr lang="en-US" sz="3800" dirty="0" smtClean="0"/>
              <a:t>Chair </a:t>
            </a:r>
            <a:r>
              <a:rPr lang="en-US" sz="3800" dirty="0"/>
              <a:t>solicits </a:t>
            </a:r>
            <a:r>
              <a:rPr lang="en-US" sz="3800" dirty="0" smtClean="0"/>
              <a:t>reviews.</a:t>
            </a:r>
          </a:p>
          <a:p>
            <a:r>
              <a:rPr lang="en-US" sz="3800" dirty="0" smtClean="0"/>
              <a:t>Materials </a:t>
            </a:r>
            <a:r>
              <a:rPr lang="en-US" sz="3800" dirty="0"/>
              <a:t>sent to </a:t>
            </a:r>
            <a:r>
              <a:rPr lang="en-US" sz="3800" dirty="0" smtClean="0"/>
              <a:t>external reviewers</a:t>
            </a:r>
            <a:r>
              <a:rPr lang="en-US" sz="3800" dirty="0"/>
              <a:t>.  </a:t>
            </a:r>
            <a:endParaRPr lang="en-US" sz="3800" dirty="0" smtClean="0"/>
          </a:p>
          <a:p>
            <a:r>
              <a:rPr lang="en-US" sz="3800" dirty="0" smtClean="0"/>
              <a:t>Reviews </a:t>
            </a:r>
            <a:r>
              <a:rPr lang="en-US" sz="3800" dirty="0"/>
              <a:t>due August 1</a:t>
            </a:r>
            <a:r>
              <a:rPr lang="en-US" sz="3100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1"/>
            <a:ext cx="10131425" cy="914400"/>
          </a:xfrm>
        </p:spPr>
        <p:txBody>
          <a:bodyPr/>
          <a:lstStyle/>
          <a:p>
            <a:pPr algn="ctr"/>
            <a:r>
              <a:rPr lang="en-US" cap="none" dirty="0" smtClean="0">
                <a:latin typeface="+mn-lt"/>
              </a:rPr>
              <a:t>Timeline: From Department to College Committee</a:t>
            </a:r>
            <a:endParaRPr lang="en-US" cap="non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66801"/>
            <a:ext cx="10131425" cy="571499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dirty="0" smtClean="0"/>
              <a:t>		Example</a:t>
            </a:r>
          </a:p>
          <a:p>
            <a:endParaRPr lang="en-US" sz="4400" dirty="0"/>
          </a:p>
          <a:p>
            <a:r>
              <a:rPr lang="en-US" sz="4400" dirty="0" smtClean="0"/>
              <a:t>Sept. 6, 2017:			Portfolio due in Chair’s office</a:t>
            </a:r>
          </a:p>
          <a:p>
            <a:pPr>
              <a:spcAft>
                <a:spcPts val="0"/>
              </a:spcAft>
            </a:pPr>
            <a:r>
              <a:rPr lang="en-US" sz="4400" dirty="0" smtClean="0"/>
              <a:t>Sept. 6-21, 2017 		Departmental review, vote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sz="4400" dirty="0" smtClean="0"/>
              <a:t>              			Letter </a:t>
            </a:r>
            <a:r>
              <a:rPr lang="en-US" sz="4400" dirty="0"/>
              <a:t>to Chair, copied to candidate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sz="4400" dirty="0"/>
              <a:t>		</a:t>
            </a:r>
            <a:r>
              <a:rPr lang="en-US" sz="4400" dirty="0" smtClean="0"/>
              <a:t>			Candidate </a:t>
            </a:r>
            <a:r>
              <a:rPr lang="en-US" sz="4400" dirty="0"/>
              <a:t>has 5 days to reply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4400" dirty="0"/>
          </a:p>
          <a:p>
            <a:pPr>
              <a:spcAft>
                <a:spcPts val="0"/>
              </a:spcAft>
            </a:pPr>
            <a:r>
              <a:rPr lang="en-US" sz="4400" dirty="0" smtClean="0"/>
              <a:t>Sept. 22-29, 2017:		Chair’s review</a:t>
            </a:r>
          </a:p>
          <a:p>
            <a:pPr marL="2286000" lvl="5" indent="0">
              <a:spcAft>
                <a:spcPts val="0"/>
              </a:spcAft>
              <a:buNone/>
            </a:pPr>
            <a:r>
              <a:rPr lang="en-US" sz="4400" dirty="0" smtClean="0"/>
              <a:t>		Letter to College Committee, copied to candidate</a:t>
            </a:r>
          </a:p>
          <a:p>
            <a:pPr marL="2286000" lvl="5" indent="0">
              <a:spcAft>
                <a:spcPts val="0"/>
              </a:spcAft>
              <a:buNone/>
            </a:pPr>
            <a:r>
              <a:rPr lang="en-US" sz="4400" dirty="0" smtClean="0"/>
              <a:t>		Candidate has 5 days to reply</a:t>
            </a:r>
          </a:p>
          <a:p>
            <a:pPr marL="2286000" lvl="5" indent="0">
              <a:spcAft>
                <a:spcPts val="0"/>
              </a:spcAft>
              <a:buNone/>
            </a:pPr>
            <a:endParaRPr lang="en-US" sz="4400" dirty="0" smtClean="0"/>
          </a:p>
          <a:p>
            <a:pPr>
              <a:spcAft>
                <a:spcPts val="0"/>
              </a:spcAft>
            </a:pPr>
            <a:r>
              <a:rPr lang="en-US" sz="4400" dirty="0" smtClean="0"/>
              <a:t>Sept. 30, 2017:			Portfolio to Dean’s office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4400" dirty="0" smtClean="0"/>
          </a:p>
          <a:p>
            <a:pPr>
              <a:spcAft>
                <a:spcPts val="0"/>
              </a:spcAft>
            </a:pPr>
            <a:r>
              <a:rPr lang="en-US" sz="4400" dirty="0" smtClean="0"/>
              <a:t>Oct. 3-Nov. 4, 2017:		Portfolio review by College P&amp;T Committee</a:t>
            </a:r>
          </a:p>
          <a:p>
            <a:pPr marL="2286000" lvl="5" indent="0">
              <a:spcAft>
                <a:spcPts val="0"/>
              </a:spcAft>
              <a:buNone/>
            </a:pPr>
            <a:r>
              <a:rPr lang="en-US" sz="4400" dirty="0" smtClean="0"/>
              <a:t>		Committee letter to Dean, copied to candidate</a:t>
            </a:r>
          </a:p>
          <a:p>
            <a:pPr marL="2286000" lvl="5" indent="0">
              <a:spcAft>
                <a:spcPts val="0"/>
              </a:spcAft>
              <a:buNone/>
            </a:pPr>
            <a:r>
              <a:rPr lang="en-US" sz="4400" dirty="0" smtClean="0"/>
              <a:t>		Candidate has 5 days to reply</a:t>
            </a:r>
          </a:p>
          <a:p>
            <a:pPr>
              <a:spcAft>
                <a:spcPts val="0"/>
              </a:spcAft>
            </a:pPr>
            <a:endParaRPr lang="en-US" sz="2400" dirty="0" smtClean="0"/>
          </a:p>
          <a:p>
            <a:pPr marL="914400" lvl="2" indent="0"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endParaRPr lang="en-US" sz="2000" dirty="0"/>
          </a:p>
          <a:p>
            <a:pPr marL="914400" lvl="2" indent="0">
              <a:spcAft>
                <a:spcPts val="0"/>
              </a:spcAft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9438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4799"/>
            <a:ext cx="10131425" cy="838201"/>
          </a:xfrm>
        </p:spPr>
        <p:txBody>
          <a:bodyPr>
            <a:noAutofit/>
          </a:bodyPr>
          <a:lstStyle/>
          <a:p>
            <a:r>
              <a:rPr lang="en-US" sz="3200" cap="none" dirty="0" smtClean="0">
                <a:latin typeface="+mn-lt"/>
              </a:rPr>
              <a:t>2017-18 Timeline: From College to Office of </a:t>
            </a:r>
            <a:r>
              <a:rPr lang="en-US" sz="3200" cap="none" dirty="0">
                <a:latin typeface="+mn-lt"/>
              </a:rPr>
              <a:t>t</a:t>
            </a:r>
            <a:r>
              <a:rPr lang="en-US" sz="3200" cap="none" dirty="0" smtClean="0">
                <a:latin typeface="+mn-lt"/>
              </a:rPr>
              <a:t>he Provost</a:t>
            </a:r>
            <a:br>
              <a:rPr lang="en-US" sz="3200" cap="none" dirty="0" smtClean="0">
                <a:latin typeface="+mn-lt"/>
              </a:rPr>
            </a:br>
            <a:endParaRPr lang="en-US" sz="3200" cap="non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066800"/>
            <a:ext cx="11506199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Early December, 2017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/>
              <a:t>P</a:t>
            </a:r>
            <a:r>
              <a:rPr lang="en-US" sz="2000" dirty="0" smtClean="0"/>
              <a:t>ortfolios to the Office of the Provost for review by the University P&amp;T Committee</a:t>
            </a: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Jan. - March, 2018		Portfolios reviewed by University P&amp;T Committee	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March 2018				University P &amp; T Committee Recommendations to the Provost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March-April, 2018		Provost reviews portfolios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April, 2018				Provost meets with candidates, makes recommendations to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						the President</a:t>
            </a: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May, 2018				President certifies to FAU BOT that all procedures in 	University Regulation 5.006 						(Tenure Procedures) have been followed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83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81000"/>
            <a:ext cx="10131425" cy="1371601"/>
          </a:xfrm>
        </p:spPr>
        <p:txBody>
          <a:bodyPr/>
          <a:lstStyle/>
          <a:p>
            <a:pPr algn="ctr"/>
            <a:r>
              <a:rPr lang="en-US" dirty="0" err="1"/>
              <a:t>P&amp;t</a:t>
            </a:r>
            <a:r>
              <a:rPr lang="en-US" dirty="0"/>
              <a:t>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10131425" cy="3886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University P&amp;T Materials (located on Provost’s website)</a:t>
            </a:r>
          </a:p>
          <a:p>
            <a:pPr lvl="1"/>
            <a:r>
              <a:rPr lang="en-US" sz="2600" dirty="0"/>
              <a:t>Criteria for the Appointment, Promotion and Tenure of Faculty </a:t>
            </a:r>
          </a:p>
          <a:p>
            <a:pPr lvl="1"/>
            <a:r>
              <a:rPr lang="en-US" sz="2600" dirty="0" smtClean="0"/>
              <a:t>Principles for Creating Criteria and Standards for Promotion and Tenure</a:t>
            </a:r>
          </a:p>
          <a:p>
            <a:pPr lvl="2"/>
            <a:r>
              <a:rPr lang="en-US" sz="2400" dirty="0" smtClean="0"/>
              <a:t>See new language in this document that addresses community engagement and undergraduate research activity</a:t>
            </a:r>
          </a:p>
          <a:p>
            <a:r>
              <a:rPr lang="en-US" sz="2800" dirty="0" smtClean="0"/>
              <a:t>College P&amp;T Criteria</a:t>
            </a:r>
          </a:p>
          <a:p>
            <a:endParaRPr lang="en-US" sz="2800" dirty="0" smtClean="0"/>
          </a:p>
          <a:p>
            <a:r>
              <a:rPr lang="en-US" sz="2800" dirty="0" smtClean="0"/>
              <a:t>Provost Memorandum (Re: Promotion and Tenure for 2017-18)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600" dirty="0" smtClean="0"/>
              <a:t>P&amp;T Forms </a:t>
            </a:r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1"/>
            <a:ext cx="10131425" cy="1447800"/>
          </a:xfrm>
        </p:spPr>
        <p:txBody>
          <a:bodyPr/>
          <a:lstStyle/>
          <a:p>
            <a:pPr algn="ctr"/>
            <a:r>
              <a:rPr lang="en-US" dirty="0"/>
              <a:t>Provost </a:t>
            </a:r>
            <a:r>
              <a:rPr lang="en-US" dirty="0" smtClean="0"/>
              <a:t> </a:t>
            </a:r>
            <a:r>
              <a:rPr lang="en-US" dirty="0"/>
              <a:t>P&amp;T Memo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Prepare two portfolios and one supplementary portfolio according to requirements specified in Provost Memo </a:t>
            </a:r>
          </a:p>
          <a:p>
            <a:r>
              <a:rPr lang="en-US" sz="2800" dirty="0" smtClean="0"/>
              <a:t>Ordering of Materials in the P&amp;T Portfolio – (see page 3 of Provost Memo)</a:t>
            </a:r>
          </a:p>
          <a:p>
            <a:r>
              <a:rPr lang="en-US" sz="2800" dirty="0" smtClean="0"/>
              <a:t>Pages 4-10 detail the requirements of the contents of each section of the portfolio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4801"/>
            <a:ext cx="10131425" cy="1219200"/>
          </a:xfrm>
        </p:spPr>
        <p:txBody>
          <a:bodyPr/>
          <a:lstStyle/>
          <a:p>
            <a:pPr algn="ctr"/>
            <a:r>
              <a:rPr lang="en-US" dirty="0"/>
              <a:t>Order of Materials in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19200"/>
            <a:ext cx="10131425" cy="49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Sections 1-3</a:t>
            </a:r>
          </a:p>
          <a:p>
            <a:pPr lvl="1"/>
            <a:r>
              <a:rPr lang="en-US" sz="2400" dirty="0" smtClean="0"/>
              <a:t>1.  Signed Nominee Portfolio Cover Sheet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2.   Signed Waiver of Right of Review Letter from External Reviewers (if agreed to)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3. Status Letters (position appointment  letter and/or promotion and tenure letters as appropriate)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59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1"/>
            <a:ext cx="10131425" cy="7619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Order of Materials in </a:t>
            </a:r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112014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Section 4 – Up-to-Date Vita </a:t>
            </a:r>
          </a:p>
          <a:p>
            <a:pPr marL="0" indent="0">
              <a:buNone/>
            </a:pPr>
            <a:r>
              <a:rPr lang="en-US" sz="2400" dirty="0" smtClean="0"/>
              <a:t>Follow CV Template order as follows:</a:t>
            </a:r>
          </a:p>
          <a:p>
            <a:pPr marL="457200" lvl="1" indent="0">
              <a:buNone/>
            </a:pPr>
            <a:r>
              <a:rPr lang="en-US" sz="2400" b="1" u="sng" dirty="0" smtClean="0"/>
              <a:t>Education/Employment History</a:t>
            </a:r>
          </a:p>
          <a:p>
            <a:pPr marL="457200" lvl="1" indent="0">
              <a:buNone/>
            </a:pPr>
            <a:r>
              <a:rPr lang="en-US" sz="2400" b="1" u="sng" dirty="0" smtClean="0"/>
              <a:t>Scholarship/Research/Creative Activity </a:t>
            </a:r>
          </a:p>
          <a:p>
            <a:pPr marL="457200" lvl="1" indent="0">
              <a:buNone/>
            </a:pPr>
            <a:r>
              <a:rPr lang="en-US" sz="2400" b="1" u="sng" dirty="0" smtClean="0"/>
              <a:t>Publications in Print</a:t>
            </a:r>
          </a:p>
          <a:p>
            <a:pPr lvl="3"/>
            <a:r>
              <a:rPr lang="en-US" sz="2400" dirty="0" smtClean="0"/>
              <a:t>Refereed Journal Articles</a:t>
            </a:r>
          </a:p>
          <a:p>
            <a:pPr lvl="3"/>
            <a:r>
              <a:rPr lang="en-US" sz="2400" dirty="0" smtClean="0"/>
              <a:t>Books</a:t>
            </a:r>
          </a:p>
          <a:p>
            <a:pPr lvl="3"/>
            <a:r>
              <a:rPr lang="en-US" sz="2400" dirty="0" smtClean="0"/>
              <a:t>Book Chapters</a:t>
            </a:r>
          </a:p>
          <a:p>
            <a:pPr lvl="3"/>
            <a:r>
              <a:rPr lang="en-US" sz="2400" dirty="0" smtClean="0"/>
              <a:t>Textbooks</a:t>
            </a:r>
          </a:p>
          <a:p>
            <a:pPr lvl="3"/>
            <a:r>
              <a:rPr lang="en-US" sz="2400" dirty="0" smtClean="0"/>
              <a:t>Other (book reviews, encyclopedia articles, etc.)</a:t>
            </a:r>
            <a:endParaRPr lang="en-US" sz="2400" dirty="0"/>
          </a:p>
          <a:p>
            <a:pPr marL="0" lvl="2" indent="0">
              <a:buNone/>
            </a:pPr>
            <a:r>
              <a:rPr lang="en-US" sz="2400" b="1" dirty="0" smtClean="0"/>
              <a:t>    </a:t>
            </a:r>
            <a:r>
              <a:rPr lang="en-US" sz="2400" b="1" u="sng" dirty="0" smtClean="0"/>
              <a:t>Refereed </a:t>
            </a:r>
            <a:r>
              <a:rPr lang="en-US" sz="2400" b="1" u="sng" dirty="0"/>
              <a:t>Presentations and Proceedings</a:t>
            </a:r>
          </a:p>
          <a:p>
            <a:pPr marL="0" indent="0">
              <a:buNone/>
            </a:pPr>
            <a:r>
              <a:rPr lang="en-US" sz="2200" b="1" dirty="0" smtClean="0"/>
              <a:t>    </a:t>
            </a:r>
            <a:r>
              <a:rPr lang="en-US" sz="2200" b="1" u="sng" dirty="0" smtClean="0"/>
              <a:t>Non-Refereed </a:t>
            </a:r>
            <a:r>
              <a:rPr lang="en-US" sz="2200" b="1" u="sng" dirty="0"/>
              <a:t>Publications, Presentations and Proceedings</a:t>
            </a:r>
          </a:p>
          <a:p>
            <a:pPr lvl="3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190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914400"/>
          </a:xfrm>
        </p:spPr>
        <p:txBody>
          <a:bodyPr/>
          <a:lstStyle/>
          <a:p>
            <a:pPr algn="ctr"/>
            <a:r>
              <a:rPr lang="en-US"/>
              <a:t>Order of Materials in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914401"/>
            <a:ext cx="10131425" cy="5714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Section 4 – </a:t>
            </a:r>
            <a:r>
              <a:rPr lang="en-US" sz="2400" b="1" dirty="0" smtClean="0"/>
              <a:t>Up-to-Date Vita (continued) </a:t>
            </a:r>
          </a:p>
          <a:p>
            <a:pPr marL="0" indent="0">
              <a:buNone/>
            </a:pPr>
            <a:r>
              <a:rPr lang="en-US" sz="2400" b="1" u="sng" dirty="0" smtClean="0"/>
              <a:t>Creative Activities and Achievements</a:t>
            </a:r>
          </a:p>
          <a:p>
            <a:pPr marL="0" indent="0">
              <a:buNone/>
            </a:pPr>
            <a:r>
              <a:rPr lang="en-US" sz="2400" dirty="0" smtClean="0"/>
              <a:t>G</a:t>
            </a:r>
            <a:r>
              <a:rPr lang="en-US" sz="2400" b="1" u="sng" dirty="0" smtClean="0"/>
              <a:t>rants</a:t>
            </a:r>
          </a:p>
          <a:p>
            <a:r>
              <a:rPr lang="en-US" sz="2400" dirty="0" smtClean="0"/>
              <a:t>External</a:t>
            </a:r>
          </a:p>
          <a:p>
            <a:r>
              <a:rPr lang="en-US" sz="2400" dirty="0" smtClean="0"/>
              <a:t>Internal</a:t>
            </a:r>
          </a:p>
          <a:p>
            <a:pPr marL="0" indent="0">
              <a:buNone/>
            </a:pPr>
            <a:r>
              <a:rPr lang="en-US" sz="2400" b="1" u="sng" dirty="0" smtClean="0"/>
              <a:t>Courses Taught at FAU</a:t>
            </a:r>
          </a:p>
          <a:p>
            <a:pPr marL="0" indent="0">
              <a:buNone/>
            </a:pPr>
            <a:r>
              <a:rPr lang="en-US" sz="2400" b="1" u="sng" dirty="0" smtClean="0"/>
              <a:t>Service and Professional Development</a:t>
            </a:r>
          </a:p>
          <a:p>
            <a:pPr lvl="1"/>
            <a:r>
              <a:rPr lang="en-US" sz="2200" dirty="0" smtClean="0"/>
              <a:t>Service to the Institution</a:t>
            </a:r>
          </a:p>
          <a:p>
            <a:pPr lvl="2"/>
            <a:r>
              <a:rPr lang="en-US" sz="2000" b="1" u="sng" dirty="0" smtClean="0"/>
              <a:t>Department/School</a:t>
            </a:r>
          </a:p>
          <a:p>
            <a:pPr lvl="2"/>
            <a:r>
              <a:rPr lang="en-US" sz="2000" b="1" u="sng" dirty="0" smtClean="0"/>
              <a:t>College</a:t>
            </a:r>
          </a:p>
          <a:p>
            <a:pPr lvl="2"/>
            <a:r>
              <a:rPr lang="en-US" sz="2000" b="1" u="sng" dirty="0" smtClean="0"/>
              <a:t>University service</a:t>
            </a:r>
          </a:p>
          <a:p>
            <a:pPr marL="0" indent="0">
              <a:buNone/>
            </a:pPr>
            <a:r>
              <a:rPr lang="en-US" sz="2400" b="1" u="sng" dirty="0" smtClean="0"/>
              <a:t>Service to the Discipline/Profession</a:t>
            </a:r>
          </a:p>
          <a:p>
            <a:pPr marL="0" indent="0">
              <a:buNone/>
            </a:pPr>
            <a:r>
              <a:rPr lang="en-US" sz="2400" b="1" u="sng" dirty="0" smtClean="0"/>
              <a:t>Honors and Awards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9398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61ED7C178FCB4D82D785ADF2FCBAFB" ma:contentTypeVersion="0" ma:contentTypeDescription="Create a new document." ma:contentTypeScope="" ma:versionID="6bb259d9fb050f8538d73027f3cd8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e4e48e58686a92dedbc37bfc32ef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4C20A4-B0AB-47A3-A45F-01E138DEAA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7A3CF3-7DD0-4135-AB08-DFB72C2AC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42CD20-F59E-4AD3-B73B-DF1C2FC9AC50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Celestial_16x9</Template>
  <TotalTime>414</TotalTime>
  <Words>1026</Words>
  <Application>Microsoft Office PowerPoint</Application>
  <PresentationFormat>Widescreen</PresentationFormat>
  <Paragraphs>185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Celestial</vt:lpstr>
      <vt:lpstr>University p&amp;t forum </vt:lpstr>
      <vt:lpstr>Timeline: Preparing the Portfolio</vt:lpstr>
      <vt:lpstr>Timeline: From Department to College Committee</vt:lpstr>
      <vt:lpstr>2017-18 Timeline: From College to Office of the Provost </vt:lpstr>
      <vt:lpstr>P&amp;t documents</vt:lpstr>
      <vt:lpstr>Provost  P&amp;T Memo</vt:lpstr>
      <vt:lpstr>Order of Materials in Portfolio</vt:lpstr>
      <vt:lpstr>Order of Materials in Portfolio</vt:lpstr>
      <vt:lpstr>Order of Materials in Portfolio</vt:lpstr>
      <vt:lpstr>Order of Materials in Portfolio</vt:lpstr>
      <vt:lpstr>Order of Materials in Portfolio</vt:lpstr>
      <vt:lpstr>Order of Materials in Portfolio</vt:lpstr>
      <vt:lpstr>Order of Materials in Portfolio</vt:lpstr>
      <vt:lpstr>Order of Materials in Portfolio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Wilson</dc:creator>
  <cp:lastModifiedBy>Taina Teran-Campbell</cp:lastModifiedBy>
  <cp:revision>59</cp:revision>
  <dcterms:created xsi:type="dcterms:W3CDTF">2015-04-27T23:56:57Z</dcterms:created>
  <dcterms:modified xsi:type="dcterms:W3CDTF">2017-05-08T20:09:00Z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0x0101003961ED7C178FCB4D82D785ADF2FCBAFB</vt:lpwstr>
  </property>
  <property fmtid="{D5CDD505-2E9C-101B-9397-08002B2CF9AE}" pid="3" name="IsMyDocuments">
    <vt:bool>true</vt:bool>
  </property>
</Properties>
</file>