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82" r:id="rId6"/>
    <p:sldId id="283" r:id="rId7"/>
    <p:sldId id="286" r:id="rId8"/>
    <p:sldId id="258" r:id="rId9"/>
    <p:sldId id="288" r:id="rId10"/>
    <p:sldId id="287" r:id="rId11"/>
    <p:sldId id="28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sa Gaucher" initials="EG" lastIdx="1" clrIdx="0">
    <p:extLst>
      <p:ext uri="{19B8F6BF-5375-455C-9EA6-DF929625EA0E}">
        <p15:presenceInfo xmlns:p15="http://schemas.microsoft.com/office/powerpoint/2012/main" userId="S-1-5-21-263693092-914937889-1683536305-17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91" d="100"/>
          <a:sy n="91" d="100"/>
        </p:scale>
        <p:origin x="56" y="2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02T09:44:04.431" idx="1">
    <p:pos x="10" y="10"/>
    <p:text>Add the ability to see where the disclosure is in the review process?</p:text>
    <p:extLst>
      <p:ext uri="{C676402C-5697-4E1C-873F-D02D1690AC5C}">
        <p15:threadingInfo xmlns:p15="http://schemas.microsoft.com/office/powerpoint/2012/main" timeZoneBias="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7/6/2021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7/6/2021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7/6/2021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7/6/2021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7/6/2021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7/6/2021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7/6/2021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7/6/2021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7/6/2021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7/6/2021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7/6/2021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7/6/2021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7/6/2021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7/6/2021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7/6/2021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7/6/2021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7/6/2021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7/6/2021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1" descr="https://upload.wikimedia.org/wikipedia/en/4/44/Fau_logo_ma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547" y="937178"/>
            <a:ext cx="2870357" cy="122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150" y="672429"/>
            <a:ext cx="1698299" cy="10869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5894" y="868961"/>
            <a:ext cx="3333338" cy="2359153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671229" y="2556977"/>
            <a:ext cx="8316142" cy="1744046"/>
          </a:xfrm>
        </p:spPr>
        <p:txBody>
          <a:bodyPr/>
          <a:lstStyle/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Novelution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Financial Conflict of Interest Module (FCOI)</a:t>
            </a:r>
            <a:endParaRPr lang="en-US" sz="32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2500313" y="5014842"/>
            <a:ext cx="6657974" cy="611936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6400" dirty="0">
                <a:solidFill>
                  <a:srgbClr val="92D050"/>
                </a:solidFill>
              </a:rPr>
              <a:t>Presented by: The Office of Sponsored Programs &amp;</a:t>
            </a:r>
          </a:p>
          <a:p>
            <a:pPr algn="ctr"/>
            <a:r>
              <a:rPr lang="en-US" sz="6400" dirty="0">
                <a:solidFill>
                  <a:srgbClr val="92D050"/>
                </a:solidFill>
              </a:rPr>
              <a:t>The Office of Research Integrity</a:t>
            </a:r>
          </a:p>
          <a:p>
            <a:r>
              <a:rPr lang="en-US" dirty="0">
                <a:solidFill>
                  <a:schemeClr val="bg1"/>
                </a:solidFill>
              </a:rPr>
              <a:t>			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147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9843247" cy="706964"/>
          </a:xfrm>
        </p:spPr>
        <p:txBody>
          <a:bodyPr/>
          <a:lstStyle/>
          <a:p>
            <a:pPr algn="ctr"/>
            <a:r>
              <a:rPr lang="en-US" dirty="0"/>
              <a:t>Introducing the </a:t>
            </a:r>
            <a:r>
              <a:rPr lang="en-US" dirty="0" err="1"/>
              <a:t>Novelution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FCOI Module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156" y="2293905"/>
            <a:ext cx="10564044" cy="4270797"/>
          </a:xfrm>
        </p:spPr>
        <p:txBody>
          <a:bodyPr>
            <a:normAutofit/>
          </a:bodyPr>
          <a:lstStyle/>
          <a:p>
            <a:pPr marL="0" indent="0" algn="just">
              <a:buClr>
                <a:schemeClr val="tx2"/>
              </a:buClr>
              <a:buNone/>
            </a:pPr>
            <a:r>
              <a:rPr lang="en-US" sz="2200" b="1" dirty="0">
                <a:solidFill>
                  <a:schemeClr val="tx1"/>
                </a:solidFill>
              </a:rPr>
              <a:t>What is the FCOI Module</a:t>
            </a: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Novelution’s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robust Financial Conflict of Interest (FCOI) module provides seamless electronic disclosure and management for both annual “Significant Financial Interest” (SFI) and “Project-Specific Disclosures”. All disclosures will now be submitted, reviewed, managed, and approved electronically and will be centrally housed within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Novelution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0" indent="0" algn="just">
              <a:buClr>
                <a:schemeClr val="tx2"/>
              </a:buClr>
              <a:buNone/>
            </a:pPr>
            <a:r>
              <a:rPr lang="en-US" sz="2200" b="1" dirty="0">
                <a:solidFill>
                  <a:schemeClr val="tx1"/>
                </a:solidFill>
              </a:rPr>
              <a:t>Key Benefits </a:t>
            </a:r>
          </a:p>
          <a:p>
            <a:pPr algn="just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Seamless disclosures, management, and transparency that reduces investigator burden</a:t>
            </a:r>
          </a:p>
          <a:p>
            <a:pPr algn="just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Replaces the traditional SFI “paper” or “PDF” disclosure form</a:t>
            </a:r>
          </a:p>
          <a:p>
            <a:pPr algn="just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Eliminates having to </a:t>
            </a:r>
            <a:r>
              <a:rPr lang="en-US" dirty="0" err="1">
                <a:solidFill>
                  <a:schemeClr val="tx1"/>
                </a:solidFill>
              </a:rPr>
              <a:t>print&amp;scan</a:t>
            </a:r>
            <a:r>
              <a:rPr lang="en-US" dirty="0">
                <a:solidFill>
                  <a:schemeClr val="tx1"/>
                </a:solidFill>
              </a:rPr>
              <a:t>/email/pass around the SFI disclosure form for signatures</a:t>
            </a:r>
          </a:p>
          <a:p>
            <a:pPr algn="just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Eliminates the requirement of having to submit a SFI disclosure form for each proposal </a:t>
            </a:r>
          </a:p>
          <a:p>
            <a:pPr algn="just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SFI disclosures are valid for 12 months with updates/renewal accessible any time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150" y="672429"/>
            <a:ext cx="1698299" cy="10869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611" y="6185571"/>
            <a:ext cx="2675717" cy="55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242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894814"/>
            <a:ext cx="9792447" cy="706964"/>
          </a:xfrm>
        </p:spPr>
        <p:txBody>
          <a:bodyPr/>
          <a:lstStyle/>
          <a:p>
            <a:pPr algn="ctr"/>
            <a:r>
              <a:rPr lang="en-US" dirty="0" err="1"/>
              <a:t>Novelution’s</a:t>
            </a:r>
            <a:r>
              <a:rPr lang="en-US" dirty="0"/>
              <a:t> Additional Benefits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889000" y="2984500"/>
            <a:ext cx="10452099" cy="1511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sz="6000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6334" y="2434366"/>
            <a:ext cx="534502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/>
              <a:t>Additional Key Benefits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Since </a:t>
            </a:r>
            <a:r>
              <a:rPr lang="en-US" sz="1600" dirty="0" err="1"/>
              <a:t>Novelution</a:t>
            </a:r>
            <a:r>
              <a:rPr lang="en-US" sz="1600" dirty="0"/>
              <a:t> is web-based, it can be accessed anywhere there is an internet connection and users can update their FCOI disclosures utilizing their FAU Single-Sign-On username and password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In-system task reminders when a SFI or Project-Specific Disclosure is required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The FCOI Module works directly with the Sponsored Research Module which makes FCOI routing requirement seamless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Project-Specific Disclosures are only required if the project has been awarded and if there was a SFI disclosed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Each SFI update/renewal automatically extends the disclosure to be active for an additional 12 months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150" y="672429"/>
            <a:ext cx="1698299" cy="10869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65562"/>
            <a:ext cx="5852511" cy="38772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FD8B9F-B2C0-40F1-9A3F-226B1237A8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0419" y="2984500"/>
            <a:ext cx="1503671" cy="333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357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200" y="1861559"/>
            <a:ext cx="3217622" cy="2722679"/>
          </a:xfrm>
        </p:spPr>
        <p:txBody>
          <a:bodyPr/>
          <a:lstStyle/>
          <a:p>
            <a:r>
              <a:rPr lang="en-US" sz="3200" dirty="0" err="1"/>
              <a:t>Novelution</a:t>
            </a:r>
            <a:r>
              <a:rPr lang="en-US" sz="3200" dirty="0"/>
              <a:t> FCOI Module</a:t>
            </a:r>
            <a:br>
              <a:rPr lang="en-US" sz="3200" dirty="0"/>
            </a:br>
            <a:r>
              <a:rPr lang="en-US" sz="3200" dirty="0"/>
              <a:t>Interface and How to Navigate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524" y="154844"/>
            <a:ext cx="1698299" cy="10869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8E0A6C-5BC9-499F-8870-F0359F307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1127" y="1464799"/>
            <a:ext cx="6601624" cy="450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74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510" y="774162"/>
            <a:ext cx="9878918" cy="1038012"/>
          </a:xfrm>
        </p:spPr>
        <p:txBody>
          <a:bodyPr/>
          <a:lstStyle/>
          <a:p>
            <a:pPr algn="ctr"/>
            <a:r>
              <a:rPr lang="en-US" sz="2800" dirty="0"/>
              <a:t>SFI Disclosure Topic Areas and Submission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150" y="672429"/>
            <a:ext cx="1698299" cy="1086911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40261" y="2617296"/>
            <a:ext cx="7242890" cy="404229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ClrTx/>
              <a:buNone/>
            </a:pPr>
            <a:r>
              <a:rPr lang="en-US" sz="2800" b="1" dirty="0">
                <a:solidFill>
                  <a:schemeClr val="tx1"/>
                </a:solidFill>
              </a:rPr>
              <a:t>SFI Four Topic Areas and Submission</a:t>
            </a:r>
          </a:p>
          <a:p>
            <a:pPr algn="just">
              <a:spcBef>
                <a:spcPts val="600"/>
              </a:spcBef>
              <a:buClrTx/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chemeClr val="tx1"/>
                </a:solidFill>
              </a:rPr>
              <a:t>The SFI disclosure covers four topic areas, including Financial Interest Activity, Financial Equity Interest, Intellectual Property, and Travel</a:t>
            </a:r>
          </a:p>
          <a:p>
            <a:pPr algn="just">
              <a:spcBef>
                <a:spcPts val="600"/>
              </a:spcBef>
              <a:buClrTx/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chemeClr val="tx1"/>
                </a:solidFill>
              </a:rPr>
              <a:t>To complete each topic area, the user will review the topic area question and answer either “Yes” or “No” utilizing the radio buttons</a:t>
            </a:r>
          </a:p>
          <a:p>
            <a:pPr algn="just">
              <a:spcBef>
                <a:spcPts val="600"/>
              </a:spcBef>
              <a:buClrTx/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chemeClr val="tx1"/>
                </a:solidFill>
              </a:rPr>
              <a:t>If the answer is “No”, the user can move on to the next question</a:t>
            </a:r>
            <a:endParaRPr lang="en-US" sz="2100" dirty="0">
              <a:solidFill>
                <a:schemeClr val="tx1"/>
              </a:solidFill>
              <a:highlight>
                <a:srgbClr val="00FF00"/>
              </a:highlight>
            </a:endParaRPr>
          </a:p>
          <a:p>
            <a:pPr algn="just">
              <a:spcBef>
                <a:spcPts val="600"/>
              </a:spcBef>
              <a:buClrTx/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chemeClr val="tx1"/>
                </a:solidFill>
              </a:rPr>
              <a:t>If the answer is “Yes”, the user will need to further detail the disclosure. The system will populate additional questions when a selection is yes</a:t>
            </a:r>
          </a:p>
          <a:p>
            <a:pPr algn="just">
              <a:spcBef>
                <a:spcPts val="600"/>
              </a:spcBef>
              <a:buClrTx/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chemeClr val="tx1"/>
                </a:solidFill>
              </a:rPr>
              <a:t>User can also provide additional information in a separate box to provide further details that may assist reviewers</a:t>
            </a:r>
          </a:p>
          <a:p>
            <a:pPr algn="just">
              <a:spcBef>
                <a:spcPts val="600"/>
              </a:spcBef>
              <a:buClrTx/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chemeClr val="tx1"/>
                </a:solidFill>
              </a:rPr>
              <a:t>After attesting, submission is a simple click of a button. No additional approval is required. There will be no additional action needed until either; 12 months have passed, the project is awarded, and/or there has a been a change in the disclosure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F0D7DB-96ED-4DBE-A3E0-FB9A5CC4A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7505" y="2886973"/>
            <a:ext cx="4354968" cy="3383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3097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532" y="721328"/>
            <a:ext cx="9878918" cy="1038012"/>
          </a:xfrm>
        </p:spPr>
        <p:txBody>
          <a:bodyPr/>
          <a:lstStyle/>
          <a:p>
            <a:pPr algn="ctr"/>
            <a:r>
              <a:rPr lang="en-US" sz="2800" dirty="0"/>
              <a:t>Project-Specific 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61045" y="2785900"/>
            <a:ext cx="6270363" cy="3908066"/>
          </a:xfrm>
        </p:spPr>
        <p:txBody>
          <a:bodyPr>
            <a:normAutofit fontScale="92500" lnSpcReduction="10000"/>
          </a:bodyPr>
          <a:lstStyle/>
          <a:p>
            <a:pPr marL="0" indent="0">
              <a:buClrTx/>
              <a:buNone/>
            </a:pPr>
            <a:r>
              <a:rPr lang="en-US" sz="2200" b="1" dirty="0">
                <a:solidFill>
                  <a:schemeClr val="tx1"/>
                </a:solidFill>
              </a:rPr>
              <a:t>Project-Specific Disclosures</a:t>
            </a:r>
          </a:p>
          <a:p>
            <a:pPr>
              <a:spcBef>
                <a:spcPts val="600"/>
              </a:spcBef>
              <a:buClrTx/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chemeClr val="tx1"/>
                </a:solidFill>
              </a:rPr>
              <a:t>Are only required if, there was a SFI disclosure </a:t>
            </a:r>
            <a:r>
              <a:rPr lang="en-US" sz="2100" u="sng" dirty="0">
                <a:solidFill>
                  <a:schemeClr val="tx1"/>
                </a:solidFill>
              </a:rPr>
              <a:t>and</a:t>
            </a:r>
            <a:r>
              <a:rPr lang="en-US" sz="2100" dirty="0">
                <a:solidFill>
                  <a:schemeClr val="tx1"/>
                </a:solidFill>
              </a:rPr>
              <a:t> the project has been awarded</a:t>
            </a:r>
          </a:p>
          <a:p>
            <a:pPr>
              <a:spcBef>
                <a:spcPts val="600"/>
              </a:spcBef>
              <a:buClrTx/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chemeClr val="tx1"/>
                </a:solidFill>
              </a:rPr>
              <a:t>This section involves describing how the entities the investigators are involved with outside of FAU do or do not relate to their research within FAU</a:t>
            </a:r>
          </a:p>
          <a:p>
            <a:pPr>
              <a:spcBef>
                <a:spcPts val="600"/>
              </a:spcBef>
              <a:buClrTx/>
              <a:buFont typeface="Wingdings" panose="05000000000000000000" pitchFamily="2" charset="2"/>
              <a:buChar char="§"/>
            </a:pPr>
            <a:r>
              <a:rPr lang="en-US" sz="2100" dirty="0" err="1">
                <a:solidFill>
                  <a:schemeClr val="tx1"/>
                </a:solidFill>
              </a:rPr>
              <a:t>Novelution</a:t>
            </a:r>
            <a:r>
              <a:rPr lang="en-US" sz="2100" dirty="0">
                <a:solidFill>
                  <a:schemeClr val="tx1"/>
                </a:solidFill>
              </a:rPr>
              <a:t> will auto-generate notification(s) and task(s) for the investigator to complete the project-specific disclosure</a:t>
            </a:r>
          </a:p>
          <a:p>
            <a:pPr>
              <a:spcBef>
                <a:spcPts val="600"/>
              </a:spcBef>
              <a:buClrTx/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chemeClr val="tx1"/>
                </a:solidFill>
              </a:rPr>
              <a:t>Review, management, and approval from the department Chair, FCOI Committee, or others will be seamless and transparent through the workflow history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150" y="672429"/>
            <a:ext cx="1698299" cy="10869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0F457D-45CC-413E-A432-FF0007C84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041" y="2791305"/>
            <a:ext cx="5241996" cy="334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377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764" y="973668"/>
            <a:ext cx="9878918" cy="706964"/>
          </a:xfrm>
        </p:spPr>
        <p:txBody>
          <a:bodyPr/>
          <a:lstStyle/>
          <a:p>
            <a:pPr algn="ctr"/>
            <a:r>
              <a:rPr lang="en-US" dirty="0"/>
              <a:t>Users are in Control of their </a:t>
            </a:r>
            <a:br>
              <a:rPr lang="en-US" dirty="0"/>
            </a:br>
            <a:r>
              <a:rPr lang="en-US" dirty="0"/>
              <a:t>own Disclosure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7875" y="2594733"/>
            <a:ext cx="4842991" cy="4148835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sz="2200" b="1" dirty="0">
                <a:solidFill>
                  <a:schemeClr val="tx1"/>
                </a:solidFill>
              </a:rPr>
              <a:t>Managing and Tracking Disclosures</a:t>
            </a:r>
          </a:p>
          <a:p>
            <a:pPr algn="just">
              <a:spcBef>
                <a:spcPts val="600"/>
              </a:spcBef>
              <a:buClrTx/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tx1"/>
                </a:solidFill>
              </a:rPr>
              <a:t>Users can manage or review past disclosures</a:t>
            </a:r>
          </a:p>
          <a:p>
            <a:pPr algn="just">
              <a:spcBef>
                <a:spcPts val="600"/>
              </a:spcBef>
              <a:buClrTx/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tx1"/>
                </a:solidFill>
              </a:rPr>
              <a:t>All submitted disclosures remain in the user’s FCOI module profile</a:t>
            </a:r>
          </a:p>
          <a:p>
            <a:pPr algn="just">
              <a:spcBef>
                <a:spcPts val="600"/>
              </a:spcBef>
              <a:buClrTx/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tx1"/>
                </a:solidFill>
              </a:rPr>
              <a:t>Users can search past disclosures including project-specific disclosures</a:t>
            </a:r>
          </a:p>
          <a:p>
            <a:pPr algn="just">
              <a:spcBef>
                <a:spcPts val="600"/>
              </a:spcBef>
              <a:buClrTx/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tx1"/>
                </a:solidFill>
              </a:rPr>
              <a:t>Approval documents or management plans will also be uploaded in the users’ FCOI module profile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150" y="672429"/>
            <a:ext cx="1698299" cy="10869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98261C-32CC-451A-A067-8C5ABB9D1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5348" y="3010829"/>
            <a:ext cx="6458776" cy="274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487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79" y="947789"/>
            <a:ext cx="9878918" cy="706964"/>
          </a:xfrm>
        </p:spPr>
        <p:txBody>
          <a:bodyPr/>
          <a:lstStyle/>
          <a:p>
            <a:pPr algn="ctr"/>
            <a:r>
              <a:rPr lang="en-US" dirty="0"/>
              <a:t>Final Thoughts and Questions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150" y="672429"/>
            <a:ext cx="1698299" cy="108691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038C688-82D0-4CD4-AD73-F5786217987E}"/>
              </a:ext>
            </a:extLst>
          </p:cNvPr>
          <p:cNvSpPr txBox="1">
            <a:spLocks/>
          </p:cNvSpPr>
          <p:nvPr/>
        </p:nvSpPr>
        <p:spPr>
          <a:xfrm>
            <a:off x="777017" y="2538976"/>
            <a:ext cx="5991773" cy="41488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Font typeface="Wingdings 3" charset="2"/>
              <a:buNone/>
            </a:pPr>
            <a:r>
              <a:rPr lang="en-US" sz="2200" b="1" dirty="0">
                <a:solidFill>
                  <a:schemeClr val="tx1"/>
                </a:solidFill>
              </a:rPr>
              <a:t>Final Thoughts and Questions </a:t>
            </a:r>
          </a:p>
          <a:p>
            <a:pPr algn="just">
              <a:spcBef>
                <a:spcPts val="600"/>
              </a:spcBef>
              <a:buClrTx/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tx1"/>
                </a:solidFill>
              </a:rPr>
              <a:t>The </a:t>
            </a:r>
            <a:r>
              <a:rPr lang="en-US" sz="1900" dirty="0" err="1">
                <a:solidFill>
                  <a:schemeClr val="tx1"/>
                </a:solidFill>
              </a:rPr>
              <a:t>Novelution</a:t>
            </a:r>
            <a:r>
              <a:rPr lang="en-US" sz="1900" dirty="0">
                <a:solidFill>
                  <a:schemeClr val="tx1"/>
                </a:solidFill>
              </a:rPr>
              <a:t> FCOI module is a robust financial conflict of interest management and tracking tool </a:t>
            </a:r>
          </a:p>
          <a:p>
            <a:pPr algn="just">
              <a:spcBef>
                <a:spcPts val="600"/>
              </a:spcBef>
              <a:buClrTx/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tx1"/>
                </a:solidFill>
              </a:rPr>
              <a:t>The FCOI module leverages the Sponsored Research module which makes the submission and tracking of disclosures seamless within one system</a:t>
            </a:r>
          </a:p>
          <a:p>
            <a:pPr algn="just">
              <a:spcBef>
                <a:spcPts val="600"/>
              </a:spcBef>
              <a:buClrTx/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tx1"/>
                </a:solidFill>
              </a:rPr>
              <a:t>Users can view and update disclosures at anytime which gives them more control over their disclosures </a:t>
            </a:r>
          </a:p>
          <a:p>
            <a:pPr algn="just">
              <a:spcBef>
                <a:spcPts val="600"/>
              </a:spcBef>
              <a:buClrTx/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tx1"/>
                </a:solidFill>
              </a:rPr>
              <a:t>In system notifications makes sure the user is always in compliance and reduces additional burden </a:t>
            </a:r>
          </a:p>
        </p:txBody>
      </p:sp>
      <p:pic>
        <p:nvPicPr>
          <p:cNvPr id="1026" name="Picture 2" descr="Career Corner: Job Interview Questions To Answer And Ask -">
            <a:extLst>
              <a:ext uri="{FF2B5EF4-FFF2-40B4-BE49-F238E27FC236}">
                <a16:creationId xmlns:a16="http://schemas.microsoft.com/office/drawing/2014/main" id="{EBCF10C6-6993-4AC5-9BE5-B8A385771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659" y="3429000"/>
            <a:ext cx="4147324" cy="207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7995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0FE4DC81860B4CB692855E02BD3476" ma:contentTypeVersion="13" ma:contentTypeDescription="Create a new document." ma:contentTypeScope="" ma:versionID="8212359cbe81fd29acc3132134457568">
  <xsd:schema xmlns:xsd="http://www.w3.org/2001/XMLSchema" xmlns:xs="http://www.w3.org/2001/XMLSchema" xmlns:p="http://schemas.microsoft.com/office/2006/metadata/properties" xmlns:ns3="9ba5fa84-0e52-4cb7-b1a1-bd89ef1b09de" xmlns:ns4="9c56ed19-cff3-45b4-9d36-5eb87e21230e" targetNamespace="http://schemas.microsoft.com/office/2006/metadata/properties" ma:root="true" ma:fieldsID="570e8ede0d5d4e194e58c66811aa89df" ns3:_="" ns4:_="">
    <xsd:import namespace="9ba5fa84-0e52-4cb7-b1a1-bd89ef1b09de"/>
    <xsd:import namespace="9c56ed19-cff3-45b4-9d36-5eb87e21230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a5fa84-0e52-4cb7-b1a1-bd89ef1b09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56ed19-cff3-45b4-9d36-5eb87e21230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CAD9546-0BD9-4E25-8A5D-C11F825B90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7921D1-C824-4A80-A0DA-3FD702BDB2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a5fa84-0e52-4cb7-b1a1-bd89ef1b09de"/>
    <ds:schemaRef ds:uri="9c56ed19-cff3-45b4-9d36-5eb87e2123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AB28B40-9134-4782-A21D-20B2E0F5AAB2}">
  <ds:schemaRefs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9c56ed19-cff3-45b4-9d36-5eb87e21230e"/>
    <ds:schemaRef ds:uri="http://schemas.openxmlformats.org/package/2006/metadata/core-properties"/>
    <ds:schemaRef ds:uri="9ba5fa84-0e52-4cb7-b1a1-bd89ef1b09de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3270</TotalTime>
  <Words>661</Words>
  <Application>Microsoft Office PowerPoint</Application>
  <PresentationFormat>Widescreen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Century Gothic</vt:lpstr>
      <vt:lpstr>Monotype Corsiva</vt:lpstr>
      <vt:lpstr>Wingdings</vt:lpstr>
      <vt:lpstr>Wingdings 3</vt:lpstr>
      <vt:lpstr>Ion Boardroom</vt:lpstr>
      <vt:lpstr>Novelution Financial Conflict of Interest Module (FCOI)</vt:lpstr>
      <vt:lpstr>Introducing the Novelution  FCOI Module</vt:lpstr>
      <vt:lpstr>Novelution’s Additional Benefits</vt:lpstr>
      <vt:lpstr>Novelution FCOI Module Interface and How to Navigate</vt:lpstr>
      <vt:lpstr>SFI Disclosure Topic Areas and Submission</vt:lpstr>
      <vt:lpstr>Project-Specific Disclosures</vt:lpstr>
      <vt:lpstr>Users are in Control of their  own Disclosure</vt:lpstr>
      <vt:lpstr>Final Thoughts and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Workspace Functionality</dc:title>
  <dc:creator>Tracy Vuong</dc:creator>
  <cp:lastModifiedBy>Tracy Vuong</cp:lastModifiedBy>
  <cp:revision>226</cp:revision>
  <dcterms:created xsi:type="dcterms:W3CDTF">2016-01-11T21:34:02Z</dcterms:created>
  <dcterms:modified xsi:type="dcterms:W3CDTF">2021-07-06T14:16:37Z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0x010100790FE4DC81860B4CB692855E02BD3476</vt:lpwstr>
  </property>
</Properties>
</file>